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702" r:id="rId2"/>
  </p:sldMasterIdLst>
  <p:notesMasterIdLst>
    <p:notesMasterId r:id="rId163"/>
  </p:notesMasterIdLst>
  <p:handoutMasterIdLst>
    <p:handoutMasterId r:id="rId164"/>
  </p:handoutMasterIdLst>
  <p:sldIdLst>
    <p:sldId id="546" r:id="rId3"/>
    <p:sldId id="584" r:id="rId4"/>
    <p:sldId id="582" r:id="rId5"/>
    <p:sldId id="759" r:id="rId6"/>
    <p:sldId id="643" r:id="rId7"/>
    <p:sldId id="589" r:id="rId8"/>
    <p:sldId id="729" r:id="rId9"/>
    <p:sldId id="644" r:id="rId10"/>
    <p:sldId id="302" r:id="rId11"/>
    <p:sldId id="264" r:id="rId12"/>
    <p:sldId id="590" r:id="rId13"/>
    <p:sldId id="730" r:id="rId14"/>
    <p:sldId id="731" r:id="rId15"/>
    <p:sldId id="591" r:id="rId16"/>
    <p:sldId id="760" r:id="rId17"/>
    <p:sldId id="654" r:id="rId18"/>
    <p:sldId id="592" r:id="rId19"/>
    <p:sldId id="650" r:id="rId20"/>
    <p:sldId id="753" r:id="rId21"/>
    <p:sldId id="755" r:id="rId22"/>
    <p:sldId id="645" r:id="rId23"/>
    <p:sldId id="646" r:id="rId24"/>
    <p:sldId id="754" r:id="rId25"/>
    <p:sldId id="707" r:id="rId26"/>
    <p:sldId id="593" r:id="rId27"/>
    <p:sldId id="651" r:id="rId28"/>
    <p:sldId id="732" r:id="rId29"/>
    <p:sldId id="652" r:id="rId30"/>
    <p:sldId id="653" r:id="rId31"/>
    <p:sldId id="734" r:id="rId32"/>
    <p:sldId id="337" r:id="rId33"/>
    <p:sldId id="595" r:id="rId34"/>
    <p:sldId id="735" r:id="rId35"/>
    <p:sldId id="272" r:id="rId36"/>
    <p:sldId id="340" r:id="rId37"/>
    <p:sldId id="356" r:id="rId38"/>
    <p:sldId id="596" r:id="rId39"/>
    <p:sldId id="736" r:id="rId40"/>
    <p:sldId id="657" r:id="rId41"/>
    <p:sldId id="597" r:id="rId42"/>
    <p:sldId id="737" r:id="rId43"/>
    <p:sldId id="659" r:id="rId44"/>
    <p:sldId id="599" r:id="rId45"/>
    <p:sldId id="660" r:id="rId46"/>
    <p:sldId id="402" r:id="rId47"/>
    <p:sldId id="661" r:id="rId48"/>
    <p:sldId id="600" r:id="rId49"/>
    <p:sldId id="662" r:id="rId50"/>
    <p:sldId id="601" r:id="rId51"/>
    <p:sldId id="663" r:id="rId52"/>
    <p:sldId id="709" r:id="rId53"/>
    <p:sldId id="602" r:id="rId54"/>
    <p:sldId id="738" r:id="rId55"/>
    <p:sldId id="380" r:id="rId56"/>
    <p:sldId id="665" r:id="rId57"/>
    <p:sldId id="739" r:id="rId58"/>
    <p:sldId id="604" r:id="rId59"/>
    <p:sldId id="666" r:id="rId60"/>
    <p:sldId id="639" r:id="rId61"/>
    <p:sldId id="640" r:id="rId62"/>
    <p:sldId id="667" r:id="rId63"/>
    <p:sldId id="259" r:id="rId64"/>
    <p:sldId id="758" r:id="rId65"/>
    <p:sldId id="669" r:id="rId66"/>
    <p:sldId id="761" r:id="rId67"/>
    <p:sldId id="551" r:id="rId68"/>
    <p:sldId id="552" r:id="rId69"/>
    <p:sldId id="553" r:id="rId70"/>
    <p:sldId id="740" r:id="rId71"/>
    <p:sldId id="762" r:id="rId72"/>
    <p:sldId id="555" r:id="rId73"/>
    <p:sldId id="612" r:id="rId74"/>
    <p:sldId id="556" r:id="rId75"/>
    <p:sldId id="687" r:id="rId76"/>
    <p:sldId id="613" r:id="rId77"/>
    <p:sldId id="756" r:id="rId78"/>
    <p:sldId id="436" r:id="rId79"/>
    <p:sldId id="699" r:id="rId80"/>
    <p:sldId id="670" r:id="rId81"/>
    <p:sldId id="500" r:id="rId82"/>
    <p:sldId id="499" r:id="rId83"/>
    <p:sldId id="454" r:id="rId84"/>
    <p:sldId id="481" r:id="rId85"/>
    <p:sldId id="480" r:id="rId86"/>
    <p:sldId id="457" r:id="rId87"/>
    <p:sldId id="504" r:id="rId88"/>
    <p:sldId id="501" r:id="rId89"/>
    <p:sldId id="451" r:id="rId90"/>
    <p:sldId id="478" r:id="rId91"/>
    <p:sldId id="479" r:id="rId92"/>
    <p:sldId id="511" r:id="rId93"/>
    <p:sldId id="507" r:id="rId94"/>
    <p:sldId id="543" r:id="rId95"/>
    <p:sldId id="512" r:id="rId96"/>
    <p:sldId id="725" r:id="rId97"/>
    <p:sldId id="557" r:id="rId98"/>
    <p:sldId id="688" r:id="rId99"/>
    <p:sldId id="689" r:id="rId100"/>
    <p:sldId id="690" r:id="rId101"/>
    <p:sldId id="691" r:id="rId102"/>
    <p:sldId id="692" r:id="rId103"/>
    <p:sldId id="719" r:id="rId104"/>
    <p:sldId id="563" r:id="rId105"/>
    <p:sldId id="564" r:id="rId106"/>
    <p:sldId id="718" r:id="rId107"/>
    <p:sldId id="741" r:id="rId108"/>
    <p:sldId id="726" r:id="rId109"/>
    <p:sldId id="685" r:id="rId110"/>
    <p:sldId id="686" r:id="rId111"/>
    <p:sldId id="721" r:id="rId112"/>
    <p:sldId id="491" r:id="rId113"/>
    <p:sldId id="494" r:id="rId114"/>
    <p:sldId id="369" r:id="rId115"/>
    <p:sldId id="256" r:id="rId116"/>
    <p:sldId id="751" r:id="rId117"/>
    <p:sldId id="573" r:id="rId118"/>
    <p:sldId id="450" r:id="rId119"/>
    <p:sldId id="743" r:id="rId120"/>
    <p:sldId id="722" r:id="rId121"/>
    <p:sldId id="744" r:id="rId122"/>
    <p:sldId id="745" r:id="rId123"/>
    <p:sldId id="746" r:id="rId124"/>
    <p:sldId id="747" r:id="rId125"/>
    <p:sldId id="748" r:id="rId126"/>
    <p:sldId id="749" r:id="rId127"/>
    <p:sldId id="724" r:id="rId128"/>
    <p:sldId id="750" r:id="rId129"/>
    <p:sldId id="700" r:id="rId130"/>
    <p:sldId id="575" r:id="rId131"/>
    <p:sldId id="763" r:id="rId132"/>
    <p:sldId id="453" r:id="rId133"/>
    <p:sldId id="698" r:id="rId134"/>
    <p:sldId id="641" r:id="rId135"/>
    <p:sldId id="578" r:id="rId136"/>
    <p:sldId id="764" r:id="rId137"/>
    <p:sldId id="642" r:id="rId138"/>
    <p:sldId id="757" r:id="rId139"/>
    <p:sldId id="464" r:id="rId140"/>
    <p:sldId id="576" r:id="rId141"/>
    <p:sldId id="577" r:id="rId142"/>
    <p:sldId id="668" r:id="rId143"/>
    <p:sldId id="617" r:id="rId144"/>
    <p:sldId id="374" r:id="rId145"/>
    <p:sldId id="684" r:id="rId146"/>
    <p:sldId id="621" r:id="rId147"/>
    <p:sldId id="622" r:id="rId148"/>
    <p:sldId id="683" r:id="rId149"/>
    <p:sldId id="716" r:id="rId150"/>
    <p:sldId id="678" r:id="rId151"/>
    <p:sldId id="676" r:id="rId152"/>
    <p:sldId id="715" r:id="rId153"/>
    <p:sldId id="675" r:id="rId154"/>
    <p:sldId id="674" r:id="rId155"/>
    <p:sldId id="673" r:id="rId156"/>
    <p:sldId id="714" r:id="rId157"/>
    <p:sldId id="711" r:id="rId158"/>
    <p:sldId id="710" r:id="rId159"/>
    <p:sldId id="680" r:id="rId160"/>
    <p:sldId id="677" r:id="rId161"/>
    <p:sldId id="682" r:id="rId162"/>
  </p:sldIdLst>
  <p:sldSz cx="9144000" cy="6858000" type="screen4x3"/>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784" userDrawn="1">
          <p15:clr>
            <a:srgbClr val="A4A3A4"/>
          </p15:clr>
        </p15:guide>
        <p15:guide id="2" pos="2307" userDrawn="1">
          <p15:clr>
            <a:srgbClr val="A4A3A4"/>
          </p15:clr>
        </p15:guide>
        <p15:guide id="3" orient="horz" pos="2957" userDrawn="1">
          <p15:clr>
            <a:srgbClr val="A4A3A4"/>
          </p15:clr>
        </p15:guide>
        <p15:guide id="4" pos="2237"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Thijs Koster" initials="TK" lastIdx="7" clrIdx="0"/>
  <p:cmAuthor id="7" name="Annemarie Drenth" initials="AD [2]" lastIdx="4" clrIdx="7"/>
  <p:cmAuthor id="1" name="Hans van Loenen" initials="Hv" lastIdx="10" clrIdx="1"/>
  <p:cmAuthor id="2" name="HP" initials="H" lastIdx="5" clrIdx="2"/>
  <p:cmAuthor id="3" name="Herman Groen" initials="HG" lastIdx="119" clrIdx="3"/>
  <p:cmAuthor id="4" name="Ellen Krijnen" initials="EK" lastIdx="38" clrIdx="4"/>
  <p:cmAuthor id="5" name="Rob van den Brule" initials="RvdB" lastIdx="192" clrIdx="5"/>
  <p:cmAuthor id="6" name="Annemarie Drenth" initials="AD" lastIdx="47" clrIdx="6"/>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00"/>
    <a:srgbClr val="CC9900"/>
    <a:srgbClr val="85AEFF"/>
    <a:srgbClr val="CD6E33"/>
    <a:srgbClr val="33CCCC"/>
    <a:srgbClr val="FE8602"/>
    <a:srgbClr val="FFF4E7"/>
    <a:srgbClr val="FFCCCC"/>
    <a:srgbClr val="DCCBAA"/>
    <a:srgbClr val="FFE3C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34587" autoAdjust="0"/>
    <p:restoredTop sz="95226" autoAdjust="0"/>
  </p:normalViewPr>
  <p:slideViewPr>
    <p:cSldViewPr snapToGrid="0">
      <p:cViewPr varScale="1">
        <p:scale>
          <a:sx n="88" d="100"/>
          <a:sy n="88" d="100"/>
        </p:scale>
        <p:origin x="125" y="82"/>
      </p:cViewPr>
      <p:guideLst>
        <p:guide orient="horz" pos="2160"/>
        <p:guide pos="2880"/>
      </p:guideLst>
    </p:cSldViewPr>
  </p:slideViewPr>
  <p:outlineViewPr>
    <p:cViewPr>
      <p:scale>
        <a:sx n="33" d="100"/>
        <a:sy n="33" d="100"/>
      </p:scale>
      <p:origin x="0" y="-26160"/>
    </p:cViewPr>
  </p:outlineViewPr>
  <p:notesTextViewPr>
    <p:cViewPr>
      <p:scale>
        <a:sx n="3" d="2"/>
        <a:sy n="3" d="2"/>
      </p:scale>
      <p:origin x="0" y="0"/>
    </p:cViewPr>
  </p:notesTextViewPr>
  <p:sorterViewPr>
    <p:cViewPr varScale="1">
      <p:scale>
        <a:sx n="1" d="1"/>
        <a:sy n="1" d="1"/>
      </p:scale>
      <p:origin x="0" y="-38059"/>
    </p:cViewPr>
  </p:sorterViewPr>
  <p:notesViewPr>
    <p:cSldViewPr snapToGrid="0">
      <p:cViewPr varScale="1">
        <p:scale>
          <a:sx n="84" d="100"/>
          <a:sy n="84" d="100"/>
        </p:scale>
        <p:origin x="3846" y="108"/>
      </p:cViewPr>
      <p:guideLst>
        <p:guide orient="horz" pos="2784"/>
        <p:guide pos="2307"/>
        <p:guide orient="horz" pos="2957"/>
        <p:guide pos="2237"/>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slide" Target="slides/slide152.xml"/><Relationship Id="rId159" Type="http://schemas.openxmlformats.org/officeDocument/2006/relationships/slide" Target="slides/slide157.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60" Type="http://schemas.openxmlformats.org/officeDocument/2006/relationships/slide" Target="slides/slide158.xml"/><Relationship Id="rId165" Type="http://schemas.openxmlformats.org/officeDocument/2006/relationships/commentAuthors" Target="commentAuthor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slide" Target="slides/slide159.xml"/><Relationship Id="rId16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slide" Target="slides/slide146.xml"/><Relationship Id="rId151" Type="http://schemas.openxmlformats.org/officeDocument/2006/relationships/slide" Target="slides/slide149.xml"/><Relationship Id="rId156" Type="http://schemas.openxmlformats.org/officeDocument/2006/relationships/slide" Target="slides/slide154.xml"/><Relationship Id="rId164" Type="http://schemas.openxmlformats.org/officeDocument/2006/relationships/handoutMaster" Target="handoutMasters/handoutMaster1.xml"/><Relationship Id="rId169"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notesMaster" Target="notesMasters/notesMaster1.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2"/>
            <a:ext cx="3077739" cy="471053"/>
          </a:xfrm>
          <a:prstGeom prst="rect">
            <a:avLst/>
          </a:prstGeom>
        </p:spPr>
        <p:txBody>
          <a:bodyPr vert="horz" lIns="94575" tIns="47288" rIns="94575" bIns="47288" rtlCol="0"/>
          <a:lstStyle>
            <a:lvl1pPr algn="l">
              <a:defRPr sz="1200"/>
            </a:lvl1pPr>
          </a:lstStyle>
          <a:p>
            <a:r>
              <a:rPr lang="nl-NL" dirty="0"/>
              <a:t>Training NI MS</a:t>
            </a:r>
          </a:p>
        </p:txBody>
      </p:sp>
      <p:sp>
        <p:nvSpPr>
          <p:cNvPr id="3" name="Date Placeholder 2"/>
          <p:cNvSpPr>
            <a:spLocks noGrp="1"/>
          </p:cNvSpPr>
          <p:nvPr>
            <p:ph type="dt" sz="quarter" idx="1"/>
          </p:nvPr>
        </p:nvSpPr>
        <p:spPr>
          <a:xfrm>
            <a:off x="4023093" y="2"/>
            <a:ext cx="3077739" cy="471053"/>
          </a:xfrm>
          <a:prstGeom prst="rect">
            <a:avLst/>
          </a:prstGeom>
        </p:spPr>
        <p:txBody>
          <a:bodyPr vert="horz" lIns="94575" tIns="47288" rIns="94575" bIns="47288" rtlCol="0"/>
          <a:lstStyle>
            <a:lvl1pPr algn="r">
              <a:defRPr sz="1200"/>
            </a:lvl1pPr>
          </a:lstStyle>
          <a:p>
            <a:r>
              <a:rPr lang="nl-NL" dirty="0"/>
              <a:t>September 2017</a:t>
            </a:r>
          </a:p>
        </p:txBody>
      </p:sp>
      <p:sp>
        <p:nvSpPr>
          <p:cNvPr id="5" name="Slide Number Placeholder 4"/>
          <p:cNvSpPr>
            <a:spLocks noGrp="1"/>
          </p:cNvSpPr>
          <p:nvPr>
            <p:ph type="sldNum" sz="quarter" idx="3"/>
          </p:nvPr>
        </p:nvSpPr>
        <p:spPr>
          <a:xfrm>
            <a:off x="4023093" y="8917423"/>
            <a:ext cx="3077739" cy="471052"/>
          </a:xfrm>
          <a:prstGeom prst="rect">
            <a:avLst/>
          </a:prstGeom>
        </p:spPr>
        <p:txBody>
          <a:bodyPr vert="horz" lIns="94575" tIns="47288" rIns="94575" bIns="47288" rtlCol="0" anchor="b"/>
          <a:lstStyle>
            <a:lvl1pPr algn="r">
              <a:defRPr sz="1200"/>
            </a:lvl1pPr>
          </a:lstStyle>
          <a:p>
            <a:fld id="{B2A22DF9-1BB0-4551-82D4-27B293532C4F}" type="slidenum">
              <a:rPr lang="nl-NL" smtClean="0"/>
              <a:pPr/>
              <a:t>‹#›</a:t>
            </a:fld>
            <a:endParaRPr lang="nl-NL"/>
          </a:p>
        </p:txBody>
      </p:sp>
    </p:spTree>
    <p:extLst>
      <p:ext uri="{BB962C8B-B14F-4D97-AF65-F5344CB8AC3E}">
        <p14:creationId xmlns:p14="http://schemas.microsoft.com/office/powerpoint/2010/main" val="33468783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2"/>
            <a:ext cx="3077739" cy="471053"/>
          </a:xfrm>
          <a:prstGeom prst="rect">
            <a:avLst/>
          </a:prstGeom>
        </p:spPr>
        <p:txBody>
          <a:bodyPr vert="horz" lIns="94575" tIns="47288" rIns="94575" bIns="47288" rtlCol="0"/>
          <a:lstStyle>
            <a:lvl1pPr algn="l">
              <a:defRPr sz="1200"/>
            </a:lvl1pPr>
          </a:lstStyle>
          <a:p>
            <a:endParaRPr lang="nn-NO"/>
          </a:p>
        </p:txBody>
      </p:sp>
      <p:sp>
        <p:nvSpPr>
          <p:cNvPr id="3" name="Date Placeholder 2"/>
          <p:cNvSpPr>
            <a:spLocks noGrp="1"/>
          </p:cNvSpPr>
          <p:nvPr>
            <p:ph type="dt" idx="1"/>
          </p:nvPr>
        </p:nvSpPr>
        <p:spPr>
          <a:xfrm>
            <a:off x="4023093" y="2"/>
            <a:ext cx="3077739" cy="471053"/>
          </a:xfrm>
          <a:prstGeom prst="rect">
            <a:avLst/>
          </a:prstGeom>
        </p:spPr>
        <p:txBody>
          <a:bodyPr vert="horz" lIns="94575" tIns="47288" rIns="94575" bIns="47288" rtlCol="0"/>
          <a:lstStyle>
            <a:lvl1pPr algn="r">
              <a:defRPr sz="1200"/>
            </a:lvl1pPr>
          </a:lstStyle>
          <a:p>
            <a:fld id="{E197FB28-33E6-49EF-93C0-A8CB7835A690}" type="datetimeFigureOut">
              <a:rPr lang="nn-NO" smtClean="0"/>
              <a:pPr/>
              <a:t>01.08.2019</a:t>
            </a:fld>
            <a:endParaRPr lang="nn-NO"/>
          </a:p>
        </p:txBody>
      </p:sp>
      <p:sp>
        <p:nvSpPr>
          <p:cNvPr id="4" name="Slide Image Placeholder 3"/>
          <p:cNvSpPr>
            <a:spLocks noGrp="1" noRot="1" noChangeAspect="1"/>
          </p:cNvSpPr>
          <p:nvPr>
            <p:ph type="sldImg" idx="2"/>
          </p:nvPr>
        </p:nvSpPr>
        <p:spPr>
          <a:xfrm>
            <a:off x="1439863" y="1173163"/>
            <a:ext cx="4222750" cy="3168650"/>
          </a:xfrm>
          <a:prstGeom prst="rect">
            <a:avLst/>
          </a:prstGeom>
          <a:noFill/>
          <a:ln w="12700">
            <a:solidFill>
              <a:prstClr val="black"/>
            </a:solidFill>
          </a:ln>
        </p:spPr>
        <p:txBody>
          <a:bodyPr vert="horz" lIns="94575" tIns="47288" rIns="94575" bIns="47288" rtlCol="0" anchor="ctr"/>
          <a:lstStyle/>
          <a:p>
            <a:endParaRPr lang="nn-NO"/>
          </a:p>
        </p:txBody>
      </p:sp>
      <p:sp>
        <p:nvSpPr>
          <p:cNvPr id="5" name="Notes Placeholder 4"/>
          <p:cNvSpPr>
            <a:spLocks noGrp="1"/>
          </p:cNvSpPr>
          <p:nvPr>
            <p:ph type="body" sz="quarter" idx="3"/>
          </p:nvPr>
        </p:nvSpPr>
        <p:spPr>
          <a:xfrm>
            <a:off x="710249" y="4518203"/>
            <a:ext cx="5681980" cy="3696713"/>
          </a:xfrm>
          <a:prstGeom prst="rect">
            <a:avLst/>
          </a:prstGeom>
        </p:spPr>
        <p:txBody>
          <a:bodyPr vert="horz" lIns="94575" tIns="47288" rIns="94575" bIns="47288"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nn-NO"/>
          </a:p>
        </p:txBody>
      </p:sp>
      <p:sp>
        <p:nvSpPr>
          <p:cNvPr id="6" name="Footer Placeholder 5"/>
          <p:cNvSpPr>
            <a:spLocks noGrp="1"/>
          </p:cNvSpPr>
          <p:nvPr>
            <p:ph type="ftr" sz="quarter" idx="4"/>
          </p:nvPr>
        </p:nvSpPr>
        <p:spPr>
          <a:xfrm>
            <a:off x="0" y="8917423"/>
            <a:ext cx="3077739" cy="471052"/>
          </a:xfrm>
          <a:prstGeom prst="rect">
            <a:avLst/>
          </a:prstGeom>
        </p:spPr>
        <p:txBody>
          <a:bodyPr vert="horz" lIns="94575" tIns="47288" rIns="94575" bIns="47288" rtlCol="0" anchor="b"/>
          <a:lstStyle>
            <a:lvl1pPr algn="l">
              <a:defRPr sz="1200"/>
            </a:lvl1pPr>
          </a:lstStyle>
          <a:p>
            <a:endParaRPr lang="nn-NO"/>
          </a:p>
        </p:txBody>
      </p:sp>
      <p:sp>
        <p:nvSpPr>
          <p:cNvPr id="7" name="Slide Number Placeholder 6"/>
          <p:cNvSpPr>
            <a:spLocks noGrp="1"/>
          </p:cNvSpPr>
          <p:nvPr>
            <p:ph type="sldNum" sz="quarter" idx="5"/>
          </p:nvPr>
        </p:nvSpPr>
        <p:spPr>
          <a:xfrm>
            <a:off x="4023093" y="8917423"/>
            <a:ext cx="3077739" cy="471052"/>
          </a:xfrm>
          <a:prstGeom prst="rect">
            <a:avLst/>
          </a:prstGeom>
        </p:spPr>
        <p:txBody>
          <a:bodyPr vert="horz" lIns="94575" tIns="47288" rIns="94575" bIns="47288" rtlCol="0" anchor="b"/>
          <a:lstStyle>
            <a:lvl1pPr algn="r">
              <a:defRPr sz="1200"/>
            </a:lvl1pPr>
          </a:lstStyle>
          <a:p>
            <a:fld id="{7A2BACA8-D132-419B-89D0-5F9FFE577840}" type="slidenum">
              <a:rPr lang="nn-NO" smtClean="0"/>
              <a:pPr/>
              <a:t>‹#›</a:t>
            </a:fld>
            <a:endParaRPr lang="nn-NO"/>
          </a:p>
        </p:txBody>
      </p:sp>
    </p:spTree>
    <p:extLst>
      <p:ext uri="{BB962C8B-B14F-4D97-AF65-F5344CB8AC3E}">
        <p14:creationId xmlns:p14="http://schemas.microsoft.com/office/powerpoint/2010/main" val="20727842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a:p>
        </p:txBody>
      </p:sp>
      <p:sp>
        <p:nvSpPr>
          <p:cNvPr id="4" name="Slide Number Placeholder 3"/>
          <p:cNvSpPr>
            <a:spLocks noGrp="1"/>
          </p:cNvSpPr>
          <p:nvPr>
            <p:ph type="sldNum" sz="quarter" idx="5"/>
          </p:nvPr>
        </p:nvSpPr>
        <p:spPr/>
        <p:txBody>
          <a:bodyPr/>
          <a:lstStyle/>
          <a:p>
            <a:fld id="{7A2BACA8-D132-419B-89D0-5F9FFE577840}" type="slidenum">
              <a:rPr lang="nn-NO" smtClean="0"/>
              <a:pPr/>
              <a:t>1</a:t>
            </a:fld>
            <a:endParaRPr lang="nn-NO"/>
          </a:p>
        </p:txBody>
      </p:sp>
    </p:spTree>
    <p:extLst>
      <p:ext uri="{BB962C8B-B14F-4D97-AF65-F5344CB8AC3E}">
        <p14:creationId xmlns:p14="http://schemas.microsoft.com/office/powerpoint/2010/main" val="1263955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nl-NL" dirty="0"/>
              <a:t>De belangrijkste cellen van het verworven immuunsysteem zijn T cellen en B cellen (~30% van de witte bloedcellen). De twee hoofdtypen T</a:t>
            </a:r>
            <a:r>
              <a:rPr lang="nl-NL" baseline="0" dirty="0"/>
              <a:t> </a:t>
            </a:r>
            <a:r>
              <a:rPr lang="nl-NL" dirty="0"/>
              <a:t>cellen zijn helper T</a:t>
            </a:r>
            <a:r>
              <a:rPr lang="nl-NL" baseline="0" dirty="0"/>
              <a:t> </a:t>
            </a:r>
            <a:r>
              <a:rPr lang="nl-NL" dirty="0"/>
              <a:t>cellen en cytotoxische T</a:t>
            </a:r>
            <a:r>
              <a:rPr lang="nl-NL" baseline="0" dirty="0"/>
              <a:t> </a:t>
            </a:r>
            <a:r>
              <a:rPr lang="nl-NL" dirty="0"/>
              <a:t>cellen. </a:t>
            </a:r>
          </a:p>
          <a:p>
            <a:pPr lvl="0"/>
            <a:endParaRPr lang="nl-NL" dirty="0"/>
          </a:p>
          <a:p>
            <a:pPr lvl="0"/>
            <a:r>
              <a:rPr lang="nl-NL" dirty="0"/>
              <a:t>T en B cellen zijn witte bloedcellen die op basis van hun specifieke receptor pathogenen</a:t>
            </a:r>
            <a:r>
              <a:rPr lang="nl-NL" baseline="0" dirty="0"/>
              <a:t> herkennen en hierop actie ondernemen. Voor T cellen zijn deze acties het leveren van essentiele onderdelen bij allerlei immunologische processen (Th) en het doden van cellen (Tc), en voor B cellen betreft dit de productie van antilichamen. </a:t>
            </a:r>
          </a:p>
          <a:p>
            <a:pPr lvl="0"/>
            <a:endParaRPr lang="nl-NL" baseline="0" dirty="0"/>
          </a:p>
          <a:p>
            <a:pPr lvl="0"/>
            <a:r>
              <a:rPr lang="nl-NL" b="1" baseline="0" dirty="0"/>
              <a:t>Ook op deze functies komen we later terug bij de behandeling van de individuele celgroepen en hun functies.</a:t>
            </a:r>
          </a:p>
        </p:txBody>
      </p:sp>
      <p:sp>
        <p:nvSpPr>
          <p:cNvPr id="4" name="Slide Number Placeholder 3"/>
          <p:cNvSpPr>
            <a:spLocks noGrp="1"/>
          </p:cNvSpPr>
          <p:nvPr>
            <p:ph type="sldNum" sz="quarter" idx="10"/>
          </p:nvPr>
        </p:nvSpPr>
        <p:spPr/>
        <p:txBody>
          <a:bodyPr/>
          <a:lstStyle/>
          <a:p>
            <a:fld id="{7A2BACA8-D132-419B-89D0-5F9FFE577840}" type="slidenum">
              <a:rPr lang="nn-NO" smtClean="0"/>
              <a:pPr/>
              <a:t>31</a:t>
            </a:fld>
            <a:endParaRPr lang="nn-NO"/>
          </a:p>
        </p:txBody>
      </p:sp>
    </p:spTree>
    <p:extLst>
      <p:ext uri="{BB962C8B-B14F-4D97-AF65-F5344CB8AC3E}">
        <p14:creationId xmlns:p14="http://schemas.microsoft.com/office/powerpoint/2010/main" val="18680886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sz="1200" kern="1200" dirty="0">
                <a:solidFill>
                  <a:schemeClr val="tx1"/>
                </a:solidFill>
                <a:effectLst/>
                <a:latin typeface="+mn-lt"/>
                <a:ea typeface="+mn-ea"/>
                <a:cs typeface="+mn-cs"/>
              </a:rPr>
              <a:t>Dendritische cellen (DC) zijn in alle weefsels aanwezig en verzamelen daar antigenen uit de lokale omgeving. Ze zijn daar echter nog niet in staat het immuunsysteem te activeren. Hiervoor moeten ze eerst naar de secundaire lymfoïde organen, zoals de lymfeklieren, migreren om antigeen te kunnen presenteren aan de juiste cellen.</a:t>
            </a:r>
          </a:p>
          <a:p>
            <a:endParaRPr lang="en-US" sz="1200" kern="1200" dirty="0">
              <a:solidFill>
                <a:schemeClr val="tx1"/>
              </a:solidFill>
              <a:effectLst/>
              <a:latin typeface="+mn-lt"/>
              <a:ea typeface="+mn-ea"/>
              <a:cs typeface="+mn-cs"/>
            </a:endParaRPr>
          </a:p>
          <a:p>
            <a:r>
              <a:rPr lang="nl-NL" sz="1200" kern="1200" dirty="0">
                <a:solidFill>
                  <a:schemeClr val="tx1"/>
                </a:solidFill>
                <a:effectLst/>
                <a:latin typeface="+mn-lt"/>
                <a:ea typeface="+mn-ea"/>
                <a:cs typeface="+mn-cs"/>
              </a:rPr>
              <a:t>Het “vreemdeling” model verklaart hoe APCs geactiveerd worden. Volgens dit model bevatten APC receptoren die bepaalde patronen kunnen herkennen. Deze patronen zijn breed aanwezig bij diverse ziekteverwekkers, maar niet in normale cellen en weefsels. Wanneer zulke patronen aanwezig zijn in de lokale omgeving, bijvoorbeeld tijdens een infectie, stimuleert dit APC om te migreren naar de lymfoïde weefsels en antigeen te presenteren aan T- en B-cellen, samen met co-stimulatoire moleculen. T- en B-cellen die dit specifieke antigeen herkennen worden hierdoor geactiveerd en zetten vervolgens een adaptieve immuunrespons in gang. PRRs kunnen ook moleculaire patronen herkennen die bij weefselschade ontstaan.</a:t>
            </a:r>
          </a:p>
          <a:p>
            <a:endParaRPr lang="en-US" sz="1200" kern="1200" dirty="0">
              <a:solidFill>
                <a:schemeClr val="tx1"/>
              </a:solidFill>
              <a:effectLst/>
              <a:latin typeface="+mn-lt"/>
              <a:ea typeface="+mn-ea"/>
              <a:cs typeface="+mn-cs"/>
            </a:endParaRPr>
          </a:p>
          <a:p>
            <a:r>
              <a:rPr lang="nl-NL" sz="1200" kern="1200" dirty="0">
                <a:solidFill>
                  <a:schemeClr val="tx1"/>
                </a:solidFill>
                <a:effectLst/>
                <a:latin typeface="+mn-lt"/>
                <a:ea typeface="+mn-ea"/>
                <a:cs typeface="+mn-cs"/>
              </a:rPr>
              <a:t>De volgende dia’s gaan iets dieper in op de</a:t>
            </a:r>
            <a:r>
              <a:rPr lang="nl-NL" sz="1200" kern="1200" baseline="0" dirty="0">
                <a:solidFill>
                  <a:schemeClr val="tx1"/>
                </a:solidFill>
                <a:effectLst/>
                <a:latin typeface="+mn-lt"/>
                <a:ea typeface="+mn-ea"/>
                <a:cs typeface="+mn-cs"/>
              </a:rPr>
              <a:t> aangeboren en vervolgens verworven respons.</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A2BACA8-D132-419B-89D0-5F9FFE577840}" type="slidenum">
              <a:rPr lang="nn-NO" smtClean="0"/>
              <a:pPr/>
              <a:t>34</a:t>
            </a:fld>
            <a:endParaRPr lang="nn-NO"/>
          </a:p>
        </p:txBody>
      </p:sp>
    </p:spTree>
    <p:extLst>
      <p:ext uri="{BB962C8B-B14F-4D97-AF65-F5344CB8AC3E}">
        <p14:creationId xmlns:p14="http://schemas.microsoft.com/office/powerpoint/2010/main" val="18222025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noProof="0" dirty="0"/>
              <a:t>T-celactivatie vereist drie signalen:</a:t>
            </a:r>
          </a:p>
        </p:txBody>
      </p:sp>
      <p:sp>
        <p:nvSpPr>
          <p:cNvPr id="4" name="Slide Number Placeholder 3"/>
          <p:cNvSpPr>
            <a:spLocks noGrp="1"/>
          </p:cNvSpPr>
          <p:nvPr>
            <p:ph type="sldNum" sz="quarter" idx="10"/>
          </p:nvPr>
        </p:nvSpPr>
        <p:spPr/>
        <p:txBody>
          <a:bodyPr/>
          <a:lstStyle/>
          <a:p>
            <a:fld id="{7A2BACA8-D132-419B-89D0-5F9FFE577840}" type="slidenum">
              <a:rPr lang="nn-NO" smtClean="0"/>
              <a:pPr/>
              <a:t>35</a:t>
            </a:fld>
            <a:endParaRPr lang="nn-NO"/>
          </a:p>
        </p:txBody>
      </p:sp>
    </p:spTree>
    <p:extLst>
      <p:ext uri="{BB962C8B-B14F-4D97-AF65-F5344CB8AC3E}">
        <p14:creationId xmlns:p14="http://schemas.microsoft.com/office/powerpoint/2010/main" val="8242402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noProof="0" dirty="0"/>
              <a:t>[ANKERDIA BASIS]</a:t>
            </a:r>
          </a:p>
          <a:p>
            <a:pPr marL="0" marR="0" lvl="0" indent="0" algn="l" defTabSz="914400" rtl="0" eaLnBrk="1" fontAlgn="auto" latinLnBrk="0" hangingPunct="1">
              <a:lnSpc>
                <a:spcPct val="100000"/>
              </a:lnSpc>
              <a:spcBef>
                <a:spcPts val="0"/>
              </a:spcBef>
              <a:spcAft>
                <a:spcPts val="0"/>
              </a:spcAft>
              <a:buClrTx/>
              <a:buSzTx/>
              <a:buFontTx/>
              <a:buNone/>
              <a:tabLst/>
              <a:defRPr/>
            </a:pPr>
            <a:r>
              <a:rPr lang="nl-NL" noProof="0" dirty="0"/>
              <a:t>Als we nu het geheel van de aangeboren</a:t>
            </a:r>
            <a:r>
              <a:rPr lang="nl-NL" baseline="0" noProof="0" dirty="0"/>
              <a:t> en verworven immuunrespons aan elkaar plakken dan krijgen we het volgende schema:</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baseline="0" noProof="0" dirty="0"/>
              <a:t>Resumerend:</a:t>
            </a:r>
            <a:endParaRPr lang="nl-NL" noProof="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noProof="0" dirty="0"/>
              <a:t>De aangeboren immuniteit bestaat uit cellen</a:t>
            </a:r>
            <a:r>
              <a:rPr lang="nl-NL" baseline="0" noProof="0" dirty="0"/>
              <a:t> en eiwitten die altijd aanwezig zijn en beschikbaar zijn om microben te bestrijden op de plaats van infectie. </a:t>
            </a:r>
            <a:r>
              <a:rPr lang="en-US" noProof="0" dirty="0"/>
              <a:t>V</a:t>
            </a:r>
            <a:r>
              <a:rPr lang="nl-NL" noProof="0" dirty="0"/>
              <a:t>irussen infecteren cellen om zich te vermeerderen, terwijl bacteriën zich ook in de extracellulaire ruimte kunnen vermeerderen. De huid is een belangrijke barrière tegen pathogenen en wanneer de huid beschadigd is, kunnen microben in het lichaam dringen. Hierdoor start de </a:t>
            </a:r>
            <a:r>
              <a:rPr lang="nl-NL" baseline="0" noProof="0" dirty="0"/>
              <a:t>aangeboren immuunrespons, die niet-specifiek is en volgens vaste patronen verloopt. Fagocyten, zoals macrofagen, kunnen bacteriën buiten de cellen onschadelijk maken door ze op te nemen en te doden. Daarnaast produceren ze cytokines die een ontstekingsreactie op gang brengen en de adaptieve immuniteit activeren. </a:t>
            </a:r>
            <a:r>
              <a:rPr lang="nl-NL" b="0" baseline="0" noProof="0" dirty="0"/>
              <a:t>Complement bestaat uit een groep eiwitten in het bloed die bacteriën kunnen vlaggen zodat fagocyten ze kunnen opruimen.</a:t>
            </a:r>
            <a:r>
              <a:rPr lang="nl-NL" baseline="0" noProof="0" dirty="0"/>
              <a:t> NK (</a:t>
            </a:r>
            <a:r>
              <a:rPr lang="nl-NL" baseline="0" noProof="0" dirty="0" err="1"/>
              <a:t>natural</a:t>
            </a:r>
            <a:r>
              <a:rPr lang="nl-NL" baseline="0" noProof="0" dirty="0"/>
              <a:t> killer) cellen zijn in staat om virus-geïnfecteerde cellen te herkennen en te vernietigen. </a:t>
            </a:r>
            <a:r>
              <a:rPr lang="en-US" baseline="0" noProof="0" dirty="0"/>
              <a:t>D</a:t>
            </a:r>
            <a:r>
              <a:rPr lang="nl-NL" baseline="0" noProof="0" dirty="0"/>
              <a:t>endritische cellen kunnen vreemde eiwitten opnemen en stukjes daarvan (antigenen) presenteren aan cellen van de adaptieve immuniteit, waardoor de adaptieve immuniteit wordt geactiveerd.</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l-NL" baseline="0" noProof="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l-NL" baseline="0" noProof="0" dirty="0"/>
              <a:t>De verworven immuniteit is normaal gesproken niet actief, maar dient geactiveerd te worden. De belangrijkste cellen van de adaptieve immuniteit zijn lymfocyten, die verdeeld kunnen worden in helper T-cellen, cytotoxische T-cellen en B-cellen. NK-cellen die tot de aangeboren immuniteit horen, zijn ook onderdeel van de lymfocytenfamilie. Activatie van de verworven immuunrespons gebeurt wanneer antigeenpresenterende cellen, zoals dendritische cellen, macrofagen, B-cellen en signaalmoleculen (cytokines) T helpercellen activeren. Deze kunnen vervolgens B-cellen en cytotoxische T cellen activeren en produceren cytokines die de immuunrespons ondersteunen en richting kunnen geven. Na activatie </a:t>
            </a:r>
            <a:r>
              <a:rPr lang="nl-NL" noProof="0" dirty="0"/>
              <a:t>kunnen</a:t>
            </a:r>
            <a:r>
              <a:rPr lang="nl-NL" baseline="0" noProof="0" dirty="0"/>
              <a:t> de lymfocyten zich aanpassen aan de aanwezige infectieuze microben. De verworven immuunrespons wordt verdeeld in h</a:t>
            </a:r>
            <a:r>
              <a:rPr lang="nl-NL" noProof="0" dirty="0"/>
              <a:t>umorale immuniteit door antilichamen die door B-cellen worden geproduceerd en celgemedieerde</a:t>
            </a:r>
            <a:r>
              <a:rPr lang="nl-NL" baseline="0" noProof="0" dirty="0"/>
              <a:t> immuniteit door T-cellen. Na een immunologische reactie blijven er geheugencellen over, die ervoor zorgen dat deze specifieke immunologische reactie sneller en krachtiger verloopt bij een herhaalde blootstelling.</a:t>
            </a:r>
          </a:p>
          <a:p>
            <a:pPr marL="0" indent="0">
              <a:buFont typeface="Arial" panose="020B0604020202020204" pitchFamily="34" charset="0"/>
              <a:buNone/>
            </a:pPr>
            <a:endParaRPr lang="nl-NL" baseline="0" noProof="0" dirty="0"/>
          </a:p>
          <a:p>
            <a:pPr marL="0" indent="0">
              <a:buFont typeface="Arial" panose="020B0604020202020204" pitchFamily="34" charset="0"/>
              <a:buNone/>
            </a:pPr>
            <a:endParaRPr lang="nl-NL" baseline="0" noProof="0" dirty="0"/>
          </a:p>
          <a:p>
            <a:pPr marL="0" indent="0">
              <a:buFont typeface="Arial" panose="020B0604020202020204" pitchFamily="34" charset="0"/>
              <a:buNone/>
            </a:pPr>
            <a:endParaRPr lang="nl-NL"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noProof="0" dirty="0"/>
          </a:p>
          <a:p>
            <a:endParaRPr lang="en-US" dirty="0"/>
          </a:p>
        </p:txBody>
      </p:sp>
      <p:sp>
        <p:nvSpPr>
          <p:cNvPr id="4" name="Slide Number Placeholder 3"/>
          <p:cNvSpPr>
            <a:spLocks noGrp="1"/>
          </p:cNvSpPr>
          <p:nvPr>
            <p:ph type="sldNum" sz="quarter" idx="10"/>
          </p:nvPr>
        </p:nvSpPr>
        <p:spPr/>
        <p:txBody>
          <a:bodyPr/>
          <a:lstStyle/>
          <a:p>
            <a:fld id="{0F4F903B-6C7F-4861-8CF3-7D0AFA121695}" type="slidenum">
              <a:rPr lang="en-US" smtClean="0"/>
              <a:pPr/>
              <a:t>36</a:t>
            </a:fld>
            <a:endParaRPr lang="en-US"/>
          </a:p>
        </p:txBody>
      </p:sp>
    </p:spTree>
    <p:extLst>
      <p:ext uri="{BB962C8B-B14F-4D97-AF65-F5344CB8AC3E}">
        <p14:creationId xmlns:p14="http://schemas.microsoft.com/office/powerpoint/2010/main" val="29444841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nl-NL" dirty="0"/>
              <a:t>De belangrijkste cellen van het verworven immuunsysteem zijn T cellen en B cellen (~30% van de witte bloedcellen). De twee hoofdtypen T</a:t>
            </a:r>
            <a:r>
              <a:rPr lang="nl-NL" baseline="0" dirty="0"/>
              <a:t> </a:t>
            </a:r>
            <a:r>
              <a:rPr lang="nl-NL" dirty="0"/>
              <a:t>cellen zijn helper T</a:t>
            </a:r>
            <a:r>
              <a:rPr lang="nl-NL" baseline="0" dirty="0"/>
              <a:t> </a:t>
            </a:r>
            <a:r>
              <a:rPr lang="nl-NL" dirty="0"/>
              <a:t>cellen en cytotoxische T</a:t>
            </a:r>
            <a:r>
              <a:rPr lang="nl-NL" baseline="0" dirty="0"/>
              <a:t> </a:t>
            </a:r>
            <a:r>
              <a:rPr lang="nl-NL" dirty="0"/>
              <a:t>cellen. </a:t>
            </a:r>
          </a:p>
          <a:p>
            <a:pPr lvl="0"/>
            <a:endParaRPr lang="nl-NL" dirty="0"/>
          </a:p>
          <a:p>
            <a:pPr lvl="0"/>
            <a:r>
              <a:rPr lang="nl-NL" dirty="0"/>
              <a:t>T en B cellen zijn witte bloedcellen die op basis van hun specifieke receptor pathogenen</a:t>
            </a:r>
            <a:r>
              <a:rPr lang="nl-NL" baseline="0" dirty="0"/>
              <a:t> herkennen en hierop actie ondernemen. Voor T cellen zijn deze acties het leveren van essentiele onderdelen bij allerlei immunologische processen (Th) en het doden van cellen (Tc), en voor B cellen betreft dit de productie van antilichamen. </a:t>
            </a:r>
          </a:p>
          <a:p>
            <a:pPr lvl="0"/>
            <a:endParaRPr lang="nl-NL" baseline="0" dirty="0"/>
          </a:p>
          <a:p>
            <a:pPr lvl="0"/>
            <a:r>
              <a:rPr lang="nl-NL" b="1" baseline="0" dirty="0"/>
              <a:t>Ook op deze functies komen we later terug bij de behandeling van de individuele celgroepen en hun functies.</a:t>
            </a:r>
          </a:p>
        </p:txBody>
      </p:sp>
      <p:sp>
        <p:nvSpPr>
          <p:cNvPr id="4" name="Slide Number Placeholder 3"/>
          <p:cNvSpPr>
            <a:spLocks noGrp="1"/>
          </p:cNvSpPr>
          <p:nvPr>
            <p:ph type="sldNum" sz="quarter" idx="10"/>
          </p:nvPr>
        </p:nvSpPr>
        <p:spPr/>
        <p:txBody>
          <a:bodyPr/>
          <a:lstStyle/>
          <a:p>
            <a:fld id="{7A2BACA8-D132-419B-89D0-5F9FFE577840}" type="slidenum">
              <a:rPr lang="nn-NO" smtClean="0"/>
              <a:pPr/>
              <a:t>39</a:t>
            </a:fld>
            <a:endParaRPr lang="nn-NO"/>
          </a:p>
        </p:txBody>
      </p:sp>
    </p:spTree>
    <p:extLst>
      <p:ext uri="{BB962C8B-B14F-4D97-AF65-F5344CB8AC3E}">
        <p14:creationId xmlns:p14="http://schemas.microsoft.com/office/powerpoint/2010/main" val="4225240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noProof="0" dirty="0"/>
              <a:t>[ANKERDIA BASIS]</a:t>
            </a:r>
          </a:p>
          <a:p>
            <a:pPr marL="0" marR="0" lvl="0" indent="0" algn="l" defTabSz="914400" rtl="0" eaLnBrk="1" fontAlgn="auto" latinLnBrk="0" hangingPunct="1">
              <a:lnSpc>
                <a:spcPct val="100000"/>
              </a:lnSpc>
              <a:spcBef>
                <a:spcPts val="0"/>
              </a:spcBef>
              <a:spcAft>
                <a:spcPts val="0"/>
              </a:spcAft>
              <a:buClrTx/>
              <a:buSzTx/>
              <a:buFontTx/>
              <a:buNone/>
              <a:tabLst/>
              <a:defRPr/>
            </a:pPr>
            <a:r>
              <a:rPr lang="nl-NL" noProof="0" dirty="0"/>
              <a:t>Als we nu het geheel van de aangeboren</a:t>
            </a:r>
            <a:r>
              <a:rPr lang="nl-NL" baseline="0" noProof="0" dirty="0"/>
              <a:t> en verworven immuunrespons aan elkaar plakken dan krijgen we het volgende schema:</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baseline="0" noProof="0" dirty="0"/>
              <a:t>Resumerend:</a:t>
            </a:r>
            <a:endParaRPr lang="nl-NL" noProof="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noProof="0" dirty="0"/>
              <a:t>De aangeboren immuniteit bestaat uit cellen</a:t>
            </a:r>
            <a:r>
              <a:rPr lang="nl-NL" baseline="0" noProof="0" dirty="0"/>
              <a:t> en eiwitten die altijd aanwezig zijn en beschikbaar zijn om microben te bestrijden op de plaats van infectie. </a:t>
            </a:r>
            <a:r>
              <a:rPr lang="en-US" noProof="0" dirty="0"/>
              <a:t>V</a:t>
            </a:r>
            <a:r>
              <a:rPr lang="nl-NL" noProof="0" dirty="0"/>
              <a:t>irussen infecteren cellen om zich te vermeerderen, terwijl bacteriën zich ook in de extracellulaire ruimte kunnen vermeerderen. De huid is een belangrijke barrière tegen pathogenen en wanneer de huid beschadigd is, kunnen microben in het lichaam dringen. Hierdoor start de </a:t>
            </a:r>
            <a:r>
              <a:rPr lang="nl-NL" baseline="0" noProof="0" dirty="0"/>
              <a:t>aangeboren immuunrespons, die niet-specifiek is en volgens vaste patronen verloopt. Fagocyten, zoals macrofagen, kunnen bacteriën buiten de cellen onschadelijk maken door ze op te nemen en te doden. Daarnaast produceren ze cytokines die een ontstekingsreactie op gang brengen en de adaptieve immuniteit activeren. </a:t>
            </a:r>
            <a:r>
              <a:rPr lang="nl-NL" b="0" baseline="0" noProof="0" dirty="0"/>
              <a:t>Complement bestaat uit een groep eiwitten in het bloed die bacteriën kunnen vlaggen zodat fagocyten ze kunnen opruimen.</a:t>
            </a:r>
            <a:r>
              <a:rPr lang="nl-NL" baseline="0" noProof="0" dirty="0"/>
              <a:t> NK (</a:t>
            </a:r>
            <a:r>
              <a:rPr lang="nl-NL" baseline="0" noProof="0" dirty="0" err="1"/>
              <a:t>natural</a:t>
            </a:r>
            <a:r>
              <a:rPr lang="nl-NL" baseline="0" noProof="0" dirty="0"/>
              <a:t> killer) cellen zijn in staat om virus-geïnfecteerde cellen te herkennen en te vernietigen. </a:t>
            </a:r>
            <a:r>
              <a:rPr lang="en-US" baseline="0" noProof="0" dirty="0"/>
              <a:t>D</a:t>
            </a:r>
            <a:r>
              <a:rPr lang="nl-NL" baseline="0" noProof="0" dirty="0"/>
              <a:t>endritische cellen kunnen vreemde eiwitten opnemen en stukjes daarvan (antigenen) presenteren aan cellen van de adaptieve immuniteit, waardoor de adaptieve immuniteit wordt geactiveerd.</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nl-NL" baseline="0" noProof="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nl-NL" baseline="0" noProof="0" dirty="0"/>
              <a:t>De verworven immuniteit is normaal gesproken niet actief, maar dient geactiveerd te worden. De belangrijkste cellen van de adaptieve immuniteit zijn lymfocyten, die verdeeld kunnen worden in helper T-cellen, cytotoxische T-cellen en B-cellen. NK-cellen die tot de aangeboren immuniteit horen, zijn ook onderdeel van de lymfocytenfamilie. Activatie van de verworven immuunrespons gebeurt wanneer antigeenpresenterende cellen, zoals dendritische cellen, macrofagen, B-cellen en signaalmoleculen (cytokines) T helpercellen activeren. Deze kunnen vervolgens B-cellen en cytotoxische T cellen activeren en produceren cytokines die de immuunrespons ondersteunen en richting kunnen geven. Na activatie </a:t>
            </a:r>
            <a:r>
              <a:rPr lang="nl-NL" noProof="0" dirty="0"/>
              <a:t>kunnen</a:t>
            </a:r>
            <a:r>
              <a:rPr lang="nl-NL" baseline="0" noProof="0" dirty="0"/>
              <a:t> de lymfocyten zich aanpassen aan de aanwezige infectieuze microben. De verworven immuunrespons wordt verdeeld in h</a:t>
            </a:r>
            <a:r>
              <a:rPr lang="nl-NL" noProof="0" dirty="0"/>
              <a:t>umorale immuniteit door antilichamen die door B-cellen worden geproduceerd en celgemedieerde</a:t>
            </a:r>
            <a:r>
              <a:rPr lang="nl-NL" baseline="0" noProof="0" dirty="0"/>
              <a:t> immuniteit door T-cellen. Na een immunologische reactie blijven er geheugencellen over, die ervoor zorgen dat deze specifieke immunologische reactie sneller en krachtiger verloopt bij een herhaalde blootstelling.</a:t>
            </a:r>
          </a:p>
          <a:p>
            <a:pPr marL="0" indent="0">
              <a:buFont typeface="Arial" panose="020B0604020202020204" pitchFamily="34" charset="0"/>
              <a:buNone/>
            </a:pPr>
            <a:endParaRPr lang="nl-NL" baseline="0" noProof="0" dirty="0"/>
          </a:p>
          <a:p>
            <a:pPr marL="0" indent="0">
              <a:buFont typeface="Arial" panose="020B0604020202020204" pitchFamily="34" charset="0"/>
              <a:buNone/>
            </a:pPr>
            <a:endParaRPr lang="nl-NL" baseline="0" noProof="0" dirty="0"/>
          </a:p>
          <a:p>
            <a:pPr marL="0" indent="0">
              <a:buFont typeface="Arial" panose="020B0604020202020204" pitchFamily="34" charset="0"/>
              <a:buNone/>
            </a:pPr>
            <a:endParaRPr lang="nl-NL"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noProof="0" dirty="0"/>
          </a:p>
          <a:p>
            <a:endParaRPr lang="en-US" dirty="0"/>
          </a:p>
        </p:txBody>
      </p:sp>
      <p:sp>
        <p:nvSpPr>
          <p:cNvPr id="4" name="Slide Number Placeholder 3"/>
          <p:cNvSpPr>
            <a:spLocks noGrp="1"/>
          </p:cNvSpPr>
          <p:nvPr>
            <p:ph type="sldNum" sz="quarter" idx="10"/>
          </p:nvPr>
        </p:nvSpPr>
        <p:spPr/>
        <p:txBody>
          <a:bodyPr/>
          <a:lstStyle/>
          <a:p>
            <a:fld id="{0F4F903B-6C7F-4861-8CF3-7D0AFA121695}" type="slidenum">
              <a:rPr lang="en-US" smtClean="0"/>
              <a:pPr/>
              <a:t>42</a:t>
            </a:fld>
            <a:endParaRPr lang="en-US"/>
          </a:p>
        </p:txBody>
      </p:sp>
    </p:spTree>
    <p:extLst>
      <p:ext uri="{BB962C8B-B14F-4D97-AF65-F5344CB8AC3E}">
        <p14:creationId xmlns:p14="http://schemas.microsoft.com/office/powerpoint/2010/main" val="29444841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a:p>
            <a:r>
              <a:rPr lang="nl-NL" b="1" dirty="0"/>
              <a:t>4. Gereactiveerde T-cellen activeren microgliacellen in de </a:t>
            </a:r>
            <a:r>
              <a:rPr lang="nl-NL" b="1" dirty="0" err="1"/>
              <a:t>subpiale</a:t>
            </a:r>
            <a:r>
              <a:rPr lang="nl-NL" b="1" dirty="0"/>
              <a:t> ruimte, dat leidt tot activatie van distale microgliacellen en bloedvaten </a:t>
            </a:r>
            <a:r>
              <a:rPr lang="nl-NL" dirty="0"/>
              <a:t>Dit proces is nog niet goed opgehelderd, maar T-cel activatie in de </a:t>
            </a:r>
            <a:r>
              <a:rPr lang="nl-NL" dirty="0" err="1"/>
              <a:t>subarachnoïde</a:t>
            </a:r>
            <a:r>
              <a:rPr lang="nl-NL" dirty="0"/>
              <a:t> ruimte kan zowel microgliacellen in de ruimte onder het </a:t>
            </a:r>
            <a:r>
              <a:rPr lang="nl-NL" dirty="0" err="1"/>
              <a:t>piale</a:t>
            </a:r>
            <a:r>
              <a:rPr lang="nl-NL" dirty="0"/>
              <a:t> membraan activeren en lokale axonschade induceren wat leidt tot </a:t>
            </a:r>
            <a:r>
              <a:rPr lang="nl-NL" dirty="0" err="1"/>
              <a:t>Walleriaanse</a:t>
            </a:r>
            <a:r>
              <a:rPr lang="nl-NL" dirty="0"/>
              <a:t> degeneratie. Dit zorgt voor distale activatie van microgliacellen en toename van adhesiemoleculen in CZS-endotheel op afstand van de infiltratieplaats in de </a:t>
            </a:r>
            <a:r>
              <a:rPr lang="nl-NL" dirty="0" err="1"/>
              <a:t>subarachnoïde</a:t>
            </a:r>
            <a:r>
              <a:rPr lang="nl-NL" dirty="0"/>
              <a:t> ruimte.  </a:t>
            </a:r>
          </a:p>
          <a:p>
            <a:endParaRPr lang="nl-NL" dirty="0"/>
          </a:p>
          <a:p>
            <a:r>
              <a:rPr lang="nl-NL" b="1" dirty="0"/>
              <a:t>5. Geactiveerde T-cellen steken de geactiveerde bloedhersen-barrière over en worden opnieuw geactiveerd door perivasculaire macrofagen en </a:t>
            </a:r>
            <a:r>
              <a:rPr lang="nl-NL" b="1" dirty="0" err="1"/>
              <a:t>DCs</a:t>
            </a:r>
            <a:r>
              <a:rPr lang="nl-NL" b="1" dirty="0"/>
              <a:t> </a:t>
            </a:r>
            <a:r>
              <a:rPr lang="nl-NL" dirty="0"/>
              <a:t>Productie van TNF en </a:t>
            </a:r>
            <a:r>
              <a:rPr lang="nl-NL" dirty="0" err="1"/>
              <a:t>chemokines</a:t>
            </a:r>
            <a:r>
              <a:rPr lang="nl-NL" dirty="0"/>
              <a:t> zorgen voor een nieuwe migratie van CD4+ T-cellen vanuit de perivasculaire ruimte naar het parenchym. De mate van T-cel reactivatie bepaald de sterkte van de inflammatoire reactie.  </a:t>
            </a:r>
          </a:p>
          <a:p>
            <a:endParaRPr lang="nl-NL" dirty="0"/>
          </a:p>
          <a:p>
            <a:r>
              <a:rPr lang="nl-NL" b="1" dirty="0"/>
              <a:t>6. T-cellen komen in het parenchym en scheiden, samen met geactiveerde macrofagen en microgliacellen, oplosbare mediatoren uit die </a:t>
            </a:r>
            <a:r>
              <a:rPr lang="nl-NL" b="1" dirty="0" err="1"/>
              <a:t>demyelinisatie</a:t>
            </a:r>
            <a:r>
              <a:rPr lang="nl-NL" b="1" dirty="0"/>
              <a:t> en weefselschade veroorzaken</a:t>
            </a:r>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45</a:t>
            </a:fld>
            <a:endParaRPr lang="nn-NO"/>
          </a:p>
        </p:txBody>
      </p:sp>
    </p:spTree>
    <p:extLst>
      <p:ext uri="{BB962C8B-B14F-4D97-AF65-F5344CB8AC3E}">
        <p14:creationId xmlns:p14="http://schemas.microsoft.com/office/powerpoint/2010/main" val="7130137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nl-NL" dirty="0"/>
              <a:t>In deze</a:t>
            </a:r>
            <a:r>
              <a:rPr lang="nl-NL" baseline="0" dirty="0"/>
              <a:t> dia zijn alle stappen opgenomen. </a:t>
            </a:r>
            <a:r>
              <a:rPr lang="nl-NL" dirty="0"/>
              <a:t>Gebaseerd op de processen die leiden tot MS en de verschillende immunologische aspecten zijn er verschillende aangrijpingspunten voor therapie. Die worden hierna</a:t>
            </a:r>
            <a:r>
              <a:rPr lang="nl-NL" baseline="0" dirty="0"/>
              <a:t> individueel weergegeven.</a:t>
            </a:r>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54</a:t>
            </a:fld>
            <a:endParaRPr lang="nn-NO"/>
          </a:p>
        </p:txBody>
      </p:sp>
    </p:spTree>
    <p:extLst>
      <p:ext uri="{BB962C8B-B14F-4D97-AF65-F5344CB8AC3E}">
        <p14:creationId xmlns:p14="http://schemas.microsoft.com/office/powerpoint/2010/main" val="618009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noProof="0" dirty="0"/>
              <a:t>Er zijn verschillende aangrijpingspunten binnen de verschillende stappen die leiden tot MS, die gebruikt kunnen worden om MS te behandelen. Deze kunnen verdeeld worden in deze vier categorieën:</a:t>
            </a:r>
          </a:p>
          <a:p>
            <a:endParaRPr lang="nl-NL" dirty="0"/>
          </a:p>
          <a:p>
            <a:r>
              <a:rPr lang="nl-NL" b="1" noProof="0" dirty="0"/>
              <a:t>Productie en proliferatie:</a:t>
            </a:r>
          </a:p>
          <a:p>
            <a:r>
              <a:rPr lang="nl-NL" dirty="0"/>
              <a:t>Binnen deze categorie vallen behandelopties die de aanmaak en vermeerdering van lymfocyten in het beenmerg, de lymfeklieren en de bloedcirculatie remmen. </a:t>
            </a:r>
          </a:p>
          <a:p>
            <a:endParaRPr lang="nl-NL" b="1" noProof="0" dirty="0"/>
          </a:p>
          <a:p>
            <a:r>
              <a:rPr lang="nl-NL" b="1" noProof="0" dirty="0"/>
              <a:t>Migratie:</a:t>
            </a:r>
          </a:p>
          <a:p>
            <a:r>
              <a:rPr lang="nl-NL" dirty="0"/>
              <a:t>Hieronder vallen behandelingen die tegengaan dat lymfocyten uit de lymfeklieren naar het bloed of en vanuit het bloed door de bloed-hersen-barrière naar het centraal zenuwstelsel migreren. </a:t>
            </a:r>
          </a:p>
          <a:p>
            <a:endParaRPr lang="nl-NL" dirty="0"/>
          </a:p>
          <a:p>
            <a:r>
              <a:rPr lang="nl-NL" b="1" noProof="0" dirty="0"/>
              <a:t>Depletie:</a:t>
            </a:r>
          </a:p>
          <a:p>
            <a:r>
              <a:rPr lang="nl-NL" dirty="0"/>
              <a:t>Behandelingen in deze categorie verwijderen lymfocyten in het beenmerg, lymfeklieren of bloedcirculatie.</a:t>
            </a:r>
          </a:p>
          <a:p>
            <a:endParaRPr lang="nl-NL" b="1" dirty="0"/>
          </a:p>
          <a:p>
            <a:r>
              <a:rPr lang="nl-NL" b="1" noProof="0" dirty="0"/>
              <a:t>Functie:</a:t>
            </a:r>
          </a:p>
          <a:p>
            <a:r>
              <a:rPr lang="nl-NL" noProof="0" dirty="0"/>
              <a:t>Hieronder vallen middelen die verschillende functies van lymfocyten kunnen beïnvloeden.</a:t>
            </a:r>
          </a:p>
          <a:p>
            <a:endParaRPr lang="nl-NL" noProof="0" dirty="0">
              <a:solidFill>
                <a:srgbClr val="FF0000"/>
              </a:solidFill>
            </a:endParaRPr>
          </a:p>
        </p:txBody>
      </p:sp>
      <p:sp>
        <p:nvSpPr>
          <p:cNvPr id="4" name="Slide Number Placeholder 3"/>
          <p:cNvSpPr>
            <a:spLocks noGrp="1"/>
          </p:cNvSpPr>
          <p:nvPr>
            <p:ph type="sldNum" sz="quarter" idx="10"/>
          </p:nvPr>
        </p:nvSpPr>
        <p:spPr/>
        <p:txBody>
          <a:bodyPr/>
          <a:lstStyle/>
          <a:p>
            <a:fld id="{7A2BACA8-D132-419B-89D0-5F9FFE577840}" type="slidenum">
              <a:rPr lang="nn-NO" smtClean="0"/>
              <a:pPr/>
              <a:t>60</a:t>
            </a:fld>
            <a:endParaRPr lang="nn-NO"/>
          </a:p>
        </p:txBody>
      </p:sp>
    </p:spTree>
    <p:extLst>
      <p:ext uri="{BB962C8B-B14F-4D97-AF65-F5344CB8AC3E}">
        <p14:creationId xmlns:p14="http://schemas.microsoft.com/office/powerpoint/2010/main" val="256050505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64</a:t>
            </a:fld>
            <a:endParaRPr lang="nn-NO"/>
          </a:p>
        </p:txBody>
      </p:sp>
    </p:spTree>
    <p:extLst>
      <p:ext uri="{BB962C8B-B14F-4D97-AF65-F5344CB8AC3E}">
        <p14:creationId xmlns:p14="http://schemas.microsoft.com/office/powerpoint/2010/main" val="8317085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nl-NL" dirty="0"/>
              <a:t>Het immuunsysteem is een verzameling cellen, speciale eiwitten, weefsels en organen die het lichaam beschermen tegen infecties. Het immuunsysteem bestaat uit twee componenten die nauw samenwerken bij een afweerreactie. Deze componenten zijn de </a:t>
            </a:r>
            <a:r>
              <a:rPr lang="nl-NL" dirty="0" err="1"/>
              <a:t>innate</a:t>
            </a:r>
            <a:r>
              <a:rPr lang="nl-NL" dirty="0"/>
              <a:t> immuniteit en de </a:t>
            </a:r>
            <a:r>
              <a:rPr lang="nl-NL" dirty="0" err="1"/>
              <a:t>adaptive</a:t>
            </a:r>
            <a:r>
              <a:rPr lang="nl-NL" dirty="0"/>
              <a:t> immuniteit. De </a:t>
            </a:r>
            <a:r>
              <a:rPr lang="nl-NL" dirty="0" err="1"/>
              <a:t>innate</a:t>
            </a:r>
            <a:r>
              <a:rPr lang="nl-NL" dirty="0"/>
              <a:t> immuniteit reageert als eerste op een immunogene of inflammatoire prikkel, zet een algemene immunologische reactie in en activeert het </a:t>
            </a:r>
            <a:r>
              <a:rPr lang="nl-NL" dirty="0" err="1"/>
              <a:t>adaptive</a:t>
            </a:r>
            <a:r>
              <a:rPr lang="nl-NL" dirty="0"/>
              <a:t> immuunsysteem dat specifieke immunologische reacties kan uitvoeren.  </a:t>
            </a:r>
            <a:endParaRPr lang="nl-NL" noProof="0"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a:t>
            </a:fld>
            <a:endParaRPr lang="nn-NO"/>
          </a:p>
        </p:txBody>
      </p:sp>
    </p:spTree>
    <p:extLst>
      <p:ext uri="{BB962C8B-B14F-4D97-AF65-F5344CB8AC3E}">
        <p14:creationId xmlns:p14="http://schemas.microsoft.com/office/powerpoint/2010/main" val="15246073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65</a:t>
            </a:fld>
            <a:endParaRPr lang="nn-NO"/>
          </a:p>
        </p:txBody>
      </p:sp>
    </p:spTree>
    <p:extLst>
      <p:ext uri="{BB962C8B-B14F-4D97-AF65-F5344CB8AC3E}">
        <p14:creationId xmlns:p14="http://schemas.microsoft.com/office/powerpoint/2010/main" val="38782261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70</a:t>
            </a:fld>
            <a:endParaRPr lang="nn-NO"/>
          </a:p>
        </p:txBody>
      </p:sp>
    </p:spTree>
    <p:extLst>
      <p:ext uri="{BB962C8B-B14F-4D97-AF65-F5344CB8AC3E}">
        <p14:creationId xmlns:p14="http://schemas.microsoft.com/office/powerpoint/2010/main" val="94120361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noProof="0" dirty="0"/>
              <a:t>Er zijn verschillende aangrijpingspunten binnen de verschillende stappen die leiden tot MS, die gebruikt kunnen worden om MS te behandelen. Deze kunnen verdeeld worden in deze vier categorieën:</a:t>
            </a:r>
          </a:p>
          <a:p>
            <a:endParaRPr lang="nl-NL" dirty="0"/>
          </a:p>
          <a:p>
            <a:r>
              <a:rPr lang="nl-NL" b="1" noProof="0" dirty="0"/>
              <a:t>Productie en proliferatie:</a:t>
            </a:r>
          </a:p>
          <a:p>
            <a:r>
              <a:rPr lang="nl-NL" dirty="0"/>
              <a:t>Binnen deze categorie vallen behandelopties die de aanmaak en vermeerdering van lymfocyten in het beenmerg, de lymfeklieren en de bloedcirculatie remmen. </a:t>
            </a:r>
          </a:p>
          <a:p>
            <a:endParaRPr lang="nl-NL" b="1" noProof="0" dirty="0"/>
          </a:p>
          <a:p>
            <a:r>
              <a:rPr lang="nl-NL" b="1" noProof="0" dirty="0"/>
              <a:t>Migratie:</a:t>
            </a:r>
          </a:p>
          <a:p>
            <a:r>
              <a:rPr lang="nl-NL" dirty="0"/>
              <a:t>Hieronder vallen behandelingen die tegengaan dat lymfocyten uit de lymfeklieren naar het bloed of en vanuit het bloed door de bloed-hersen-barrière naar het centraal zenuwstelsel migreren. </a:t>
            </a:r>
          </a:p>
          <a:p>
            <a:endParaRPr lang="nl-NL" dirty="0"/>
          </a:p>
          <a:p>
            <a:r>
              <a:rPr lang="nl-NL" b="1" noProof="0" dirty="0"/>
              <a:t>Depletie:</a:t>
            </a:r>
          </a:p>
          <a:p>
            <a:r>
              <a:rPr lang="nl-NL" dirty="0"/>
              <a:t>Behandelingen in deze categorie verwijderen lymfocyten in het beenmerg, lymfeklieren of bloedcirculatie.</a:t>
            </a:r>
          </a:p>
          <a:p>
            <a:endParaRPr lang="nl-NL" b="1" dirty="0"/>
          </a:p>
          <a:p>
            <a:r>
              <a:rPr lang="nl-NL" b="1" noProof="0" dirty="0"/>
              <a:t>Functie:</a:t>
            </a:r>
          </a:p>
          <a:p>
            <a:r>
              <a:rPr lang="nl-NL" noProof="0" dirty="0"/>
              <a:t>Hieronder vallen middelen die verschillende functies van lymfocyten kunnen beïnvloeden.</a:t>
            </a:r>
          </a:p>
          <a:p>
            <a:endParaRPr lang="nl-NL" noProof="0" dirty="0">
              <a:solidFill>
                <a:srgbClr val="FF0000"/>
              </a:solidFill>
            </a:endParaRPr>
          </a:p>
        </p:txBody>
      </p:sp>
      <p:sp>
        <p:nvSpPr>
          <p:cNvPr id="4" name="Slide Number Placeholder 3"/>
          <p:cNvSpPr>
            <a:spLocks noGrp="1"/>
          </p:cNvSpPr>
          <p:nvPr>
            <p:ph type="sldNum" sz="quarter" idx="10"/>
          </p:nvPr>
        </p:nvSpPr>
        <p:spPr/>
        <p:txBody>
          <a:bodyPr/>
          <a:lstStyle/>
          <a:p>
            <a:fld id="{7A2BACA8-D132-419B-89D0-5F9FFE577840}" type="slidenum">
              <a:rPr lang="nn-NO" smtClean="0"/>
              <a:pPr/>
              <a:t>72</a:t>
            </a:fld>
            <a:endParaRPr lang="nn-NO"/>
          </a:p>
        </p:txBody>
      </p:sp>
    </p:spTree>
    <p:extLst>
      <p:ext uri="{BB962C8B-B14F-4D97-AF65-F5344CB8AC3E}">
        <p14:creationId xmlns:p14="http://schemas.microsoft.com/office/powerpoint/2010/main" val="7956481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74</a:t>
            </a:fld>
            <a:endParaRPr lang="nn-NO"/>
          </a:p>
        </p:txBody>
      </p:sp>
    </p:spTree>
    <p:extLst>
      <p:ext uri="{BB962C8B-B14F-4D97-AF65-F5344CB8AC3E}">
        <p14:creationId xmlns:p14="http://schemas.microsoft.com/office/powerpoint/2010/main" val="25934526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noProof="0" dirty="0"/>
              <a:t>Er zijn verschillende aangrijpingspunten binnen de verschillende stappen die leiden tot MS, die gebruikt kunnen worden om MS te behandelen. Deze kunnen verdeeld worden in deze vier categorieën:</a:t>
            </a:r>
          </a:p>
          <a:p>
            <a:endParaRPr lang="nl-NL" dirty="0"/>
          </a:p>
          <a:p>
            <a:r>
              <a:rPr lang="nl-NL" b="1" noProof="0" dirty="0"/>
              <a:t>Productie en proliferatie:</a:t>
            </a:r>
          </a:p>
          <a:p>
            <a:r>
              <a:rPr lang="nl-NL" dirty="0"/>
              <a:t>Binnen deze categorie vallen behandelopties die de aanmaak en vermeerdering van lymfocyten in het beenmerg, de lymfeklieren en de bloedcirculatie remmen. </a:t>
            </a:r>
          </a:p>
          <a:p>
            <a:endParaRPr lang="nl-NL" b="1" noProof="0" dirty="0"/>
          </a:p>
          <a:p>
            <a:r>
              <a:rPr lang="nl-NL" b="1" noProof="0" dirty="0"/>
              <a:t>Migratie:</a:t>
            </a:r>
          </a:p>
          <a:p>
            <a:r>
              <a:rPr lang="nl-NL" dirty="0"/>
              <a:t>Hieronder vallen behandelingen die tegengaan dat lymfocyten uit de lymfeklieren naar het bloed of en vanuit het bloed door de bloed-hersen-barrière naar het centraal zenuwstelsel migreren. </a:t>
            </a:r>
          </a:p>
          <a:p>
            <a:endParaRPr lang="nl-NL" dirty="0"/>
          </a:p>
          <a:p>
            <a:r>
              <a:rPr lang="nl-NL" b="1" noProof="0" dirty="0"/>
              <a:t>Depletie:</a:t>
            </a:r>
          </a:p>
          <a:p>
            <a:r>
              <a:rPr lang="nl-NL" dirty="0"/>
              <a:t>Behandelingen in deze categorie verwijderen lymfocyten in het beenmerg, lymfeklieren of bloedcirculatie.</a:t>
            </a:r>
          </a:p>
          <a:p>
            <a:endParaRPr lang="nl-NL" b="1" dirty="0"/>
          </a:p>
          <a:p>
            <a:r>
              <a:rPr lang="nl-NL" b="1" noProof="0" dirty="0"/>
              <a:t>Functie:</a:t>
            </a:r>
          </a:p>
          <a:p>
            <a:r>
              <a:rPr lang="nl-NL" noProof="0" dirty="0"/>
              <a:t>Hieronder vallen middelen die verschillende functies van lymfocyten kunnen beïnvloeden.</a:t>
            </a:r>
          </a:p>
          <a:p>
            <a:endParaRPr lang="nl-NL" noProof="0" dirty="0">
              <a:solidFill>
                <a:srgbClr val="FF0000"/>
              </a:solidFill>
            </a:endParaRPr>
          </a:p>
        </p:txBody>
      </p:sp>
      <p:sp>
        <p:nvSpPr>
          <p:cNvPr id="4" name="Slide Number Placeholder 3"/>
          <p:cNvSpPr>
            <a:spLocks noGrp="1"/>
          </p:cNvSpPr>
          <p:nvPr>
            <p:ph type="sldNum" sz="quarter" idx="10"/>
          </p:nvPr>
        </p:nvSpPr>
        <p:spPr/>
        <p:txBody>
          <a:bodyPr/>
          <a:lstStyle/>
          <a:p>
            <a:fld id="{7A2BACA8-D132-419B-89D0-5F9FFE577840}" type="slidenum">
              <a:rPr lang="nn-NO" smtClean="0"/>
              <a:pPr/>
              <a:t>75</a:t>
            </a:fld>
            <a:endParaRPr lang="nn-NO"/>
          </a:p>
        </p:txBody>
      </p:sp>
    </p:spTree>
    <p:extLst>
      <p:ext uri="{BB962C8B-B14F-4D97-AF65-F5344CB8AC3E}">
        <p14:creationId xmlns:p14="http://schemas.microsoft.com/office/powerpoint/2010/main" val="320447987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76</a:t>
            </a:fld>
            <a:endParaRPr lang="nn-NO"/>
          </a:p>
        </p:txBody>
      </p:sp>
    </p:spTree>
    <p:extLst>
      <p:ext uri="{BB962C8B-B14F-4D97-AF65-F5344CB8AC3E}">
        <p14:creationId xmlns:p14="http://schemas.microsoft.com/office/powerpoint/2010/main" val="153370247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78</a:t>
            </a:fld>
            <a:endParaRPr lang="nn-NO"/>
          </a:p>
        </p:txBody>
      </p:sp>
    </p:spTree>
    <p:extLst>
      <p:ext uri="{BB962C8B-B14F-4D97-AF65-F5344CB8AC3E}">
        <p14:creationId xmlns:p14="http://schemas.microsoft.com/office/powerpoint/2010/main" val="181306031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err="1"/>
              <a:t>Alemtuzumab</a:t>
            </a:r>
            <a:r>
              <a:rPr lang="nl-NL" dirty="0"/>
              <a:t> </a:t>
            </a:r>
            <a:r>
              <a:rPr lang="nl-NL" dirty="0" err="1"/>
              <a:t>depleteert</a:t>
            </a:r>
            <a:r>
              <a:rPr lang="nl-NL" dirty="0"/>
              <a:t> T- en B-lymfocyten </a:t>
            </a:r>
            <a:r>
              <a:rPr lang="nl-NL" dirty="0">
                <a:solidFill>
                  <a:srgbClr val="FF0000"/>
                </a:solidFill>
              </a:rPr>
              <a:t>en NK-cellen</a:t>
            </a:r>
            <a:r>
              <a:rPr lang="nl-NL" dirty="0"/>
              <a:t> via binding aan CD52, een oppervlaktemarker die door deze cellen tot expressie gebracht wordt. Deze binding veroorzaakt celdood door complement gemedieerde cytotoxiciteit (Complement </a:t>
            </a:r>
            <a:r>
              <a:rPr lang="nl-NL" dirty="0" err="1"/>
              <a:t>Dependent</a:t>
            </a:r>
            <a:r>
              <a:rPr lang="nl-NL" dirty="0"/>
              <a:t> </a:t>
            </a:r>
            <a:r>
              <a:rPr lang="nl-NL" dirty="0" err="1"/>
              <a:t>Cytotoxicity</a:t>
            </a:r>
            <a:r>
              <a:rPr lang="nl-NL" dirty="0"/>
              <a:t>; CDC), door Antibody-</a:t>
            </a:r>
            <a:r>
              <a:rPr lang="nl-NL" dirty="0" err="1"/>
              <a:t>Dependent</a:t>
            </a:r>
            <a:r>
              <a:rPr lang="nl-NL" dirty="0"/>
              <a:t> </a:t>
            </a:r>
            <a:r>
              <a:rPr lang="nl-NL" dirty="0" err="1"/>
              <a:t>Cell-mediated</a:t>
            </a:r>
            <a:r>
              <a:rPr lang="nl-NL" dirty="0"/>
              <a:t> </a:t>
            </a:r>
            <a:r>
              <a:rPr lang="nl-NL" dirty="0" err="1"/>
              <a:t>Cytotoxicity</a:t>
            </a:r>
            <a:r>
              <a:rPr lang="nl-NL" dirty="0"/>
              <a:t> (ADCC) via NK cellen of door directie inductie van apoptose. </a:t>
            </a:r>
          </a:p>
          <a:p>
            <a:endParaRPr lang="en-US" dirty="0"/>
          </a:p>
          <a:p>
            <a:r>
              <a:rPr lang="nl-NL" dirty="0"/>
              <a:t>Behandeling met </a:t>
            </a:r>
            <a:r>
              <a:rPr lang="nl-NL" dirty="0" err="1"/>
              <a:t>alemtuzumab</a:t>
            </a:r>
            <a:r>
              <a:rPr lang="nl-NL" dirty="0"/>
              <a:t> zorgt ervoor dat T- en B-lymfocyten doodgaan en leidt daardoor tot lage lymfocytenwaarden. </a:t>
            </a:r>
            <a:r>
              <a:rPr lang="nl-NL" dirty="0" err="1"/>
              <a:t>Alemtuzum</a:t>
            </a:r>
            <a:r>
              <a:rPr lang="nl-NL" dirty="0" err="1">
                <a:solidFill>
                  <a:srgbClr val="FF0000"/>
                </a:solidFill>
              </a:rPr>
              <a:t>a</a:t>
            </a:r>
            <a:r>
              <a:rPr lang="nl-NL" dirty="0" err="1"/>
              <a:t>b</a:t>
            </a:r>
            <a:r>
              <a:rPr lang="nl-NL" dirty="0"/>
              <a:t> blijft nog ca. 12 weken in het bloed na het stoppen van de behandeling. Na het stoppen van de behandeling zullen de lymfocytenwaarden uiteindelijk weer oplopen omdat deze na aanmaak niet meer gedood worden als </a:t>
            </a:r>
            <a:r>
              <a:rPr lang="nl-NL" dirty="0" err="1">
                <a:solidFill>
                  <a:srgbClr val="FF0000"/>
                </a:solidFill>
              </a:rPr>
              <a:t>alemtuzumab</a:t>
            </a:r>
            <a:r>
              <a:rPr lang="nl-NL" dirty="0">
                <a:solidFill>
                  <a:srgbClr val="FF0000"/>
                </a:solidFill>
              </a:rPr>
              <a:t> niet meer aanwezig is</a:t>
            </a:r>
            <a:r>
              <a:rPr lang="nl-NL" dirty="0"/>
              <a:t>. </a:t>
            </a:r>
          </a:p>
          <a:p>
            <a:endParaRPr lang="nl-NL" dirty="0"/>
          </a:p>
          <a:p>
            <a:r>
              <a:rPr lang="nl-NL" dirty="0"/>
              <a:t>De populatie van de B-lymfocyten herstelt eerder dan die van de T-lymfocyten, waardoor er een periode is waarin B-cellen niet gereguleerd worden door </a:t>
            </a:r>
            <a:r>
              <a:rPr lang="nl-NL" dirty="0" err="1"/>
              <a:t>T</a:t>
            </a:r>
            <a:r>
              <a:rPr lang="nl-NL" dirty="0" err="1">
                <a:solidFill>
                  <a:srgbClr val="FF0000"/>
                </a:solidFill>
              </a:rPr>
              <a:t>h</a:t>
            </a:r>
            <a:r>
              <a:rPr lang="nl-NL" dirty="0" err="1"/>
              <a:t>-cellen</a:t>
            </a:r>
            <a:r>
              <a:rPr lang="nl-NL" dirty="0"/>
              <a:t>. </a:t>
            </a:r>
            <a:r>
              <a:rPr lang="nl-NL" strike="sngStrike" dirty="0">
                <a:solidFill>
                  <a:srgbClr val="FF0000"/>
                </a:solidFill>
              </a:rPr>
              <a:t>In deze periode moet </a:t>
            </a:r>
            <a:r>
              <a:rPr lang="nl-NL" dirty="0">
                <a:solidFill>
                  <a:srgbClr val="FF0000"/>
                </a:solidFill>
              </a:rPr>
              <a:t>M</a:t>
            </a:r>
            <a:r>
              <a:rPr lang="nl-NL" dirty="0"/>
              <a:t>en </a:t>
            </a:r>
            <a:r>
              <a:rPr lang="nl-NL" dirty="0">
                <a:solidFill>
                  <a:srgbClr val="FF0000"/>
                </a:solidFill>
              </a:rPr>
              <a:t>dient</a:t>
            </a:r>
            <a:r>
              <a:rPr lang="nl-NL" dirty="0"/>
              <a:t> alert </a:t>
            </a:r>
            <a:r>
              <a:rPr lang="nl-NL" dirty="0">
                <a:solidFill>
                  <a:srgbClr val="FF0000"/>
                </a:solidFill>
              </a:rPr>
              <a:t>te</a:t>
            </a:r>
            <a:r>
              <a:rPr lang="nl-NL" dirty="0"/>
              <a:t> zijn op het eventueel optreden van autoimmuniteit (met name aan de schildklier).</a:t>
            </a:r>
          </a:p>
          <a:p>
            <a:endParaRPr lang="nl-NL" dirty="0"/>
          </a:p>
          <a:p>
            <a:endParaRPr lang="nl-NL" dirty="0"/>
          </a:p>
          <a:p>
            <a:endParaRPr lang="nl-NL" dirty="0"/>
          </a:p>
          <a:p>
            <a:r>
              <a:rPr lang="nl-NL" sz="800" i="1" dirty="0" err="1"/>
              <a:t>Ref</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https://www.lemtradahcp.com/mechanism-of-action</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79</a:t>
            </a:fld>
            <a:endParaRPr lang="nn-NO" dirty="0"/>
          </a:p>
        </p:txBody>
      </p:sp>
    </p:spTree>
    <p:extLst>
      <p:ext uri="{BB962C8B-B14F-4D97-AF65-F5344CB8AC3E}">
        <p14:creationId xmlns:p14="http://schemas.microsoft.com/office/powerpoint/2010/main" val="618009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en-US" sz="1200" dirty="0"/>
              <a:t>Alemtuzumab </a:t>
            </a:r>
            <a:r>
              <a:rPr lang="en-US" sz="1200" dirty="0" err="1"/>
              <a:t>bindt</a:t>
            </a:r>
            <a:r>
              <a:rPr lang="en-US" sz="1200" dirty="0"/>
              <a:t> </a:t>
            </a:r>
            <a:r>
              <a:rPr lang="en-US" sz="1200" dirty="0" err="1"/>
              <a:t>zich</a:t>
            </a:r>
            <a:r>
              <a:rPr lang="en-US" sz="1200" dirty="0"/>
              <a:t> </a:t>
            </a:r>
            <a:r>
              <a:rPr lang="en-US" sz="1200" dirty="0" err="1"/>
              <a:t>aan</a:t>
            </a:r>
            <a:r>
              <a:rPr lang="en-US" sz="1200" dirty="0"/>
              <a:t> CD52, </a:t>
            </a:r>
            <a:r>
              <a:rPr lang="en-US" sz="1200" dirty="0" err="1"/>
              <a:t>een</a:t>
            </a:r>
            <a:r>
              <a:rPr lang="en-US" sz="1200" dirty="0"/>
              <a:t> </a:t>
            </a:r>
            <a:r>
              <a:rPr lang="en-US" sz="1200" dirty="0" err="1"/>
              <a:t>celoppervlakantigen</a:t>
            </a:r>
            <a:r>
              <a:rPr lang="en-US" sz="1200" dirty="0"/>
              <a:t> </a:t>
            </a:r>
            <a:r>
              <a:rPr lang="en-US" sz="1200" dirty="0" err="1"/>
              <a:t>dat</a:t>
            </a:r>
            <a:r>
              <a:rPr lang="en-US" sz="1200" dirty="0"/>
              <a:t> in </a:t>
            </a:r>
            <a:r>
              <a:rPr lang="en-US" sz="1200" dirty="0" err="1"/>
              <a:t>hoge</a:t>
            </a:r>
            <a:r>
              <a:rPr lang="en-US" sz="1200" dirty="0"/>
              <a:t> </a:t>
            </a:r>
            <a:r>
              <a:rPr lang="en-US" sz="1200" dirty="0" err="1"/>
              <a:t>concentraties</a:t>
            </a:r>
            <a:r>
              <a:rPr lang="en-US" sz="1200" dirty="0"/>
              <a:t> </a:t>
            </a:r>
            <a:r>
              <a:rPr lang="en-US" sz="1200" dirty="0" err="1"/>
              <a:t>voorkomt</a:t>
            </a:r>
            <a:r>
              <a:rPr lang="en-US" sz="1200" dirty="0"/>
              <a:t> op T- </a:t>
            </a:r>
            <a:r>
              <a:rPr lang="en-US" sz="1200" dirty="0" err="1"/>
              <a:t>en</a:t>
            </a:r>
            <a:r>
              <a:rPr lang="en-US" sz="1200" dirty="0"/>
              <a:t> B-</a:t>
            </a:r>
            <a:r>
              <a:rPr lang="en-US" sz="1200" dirty="0" err="1"/>
              <a:t>lymfocyten</a:t>
            </a:r>
            <a:r>
              <a:rPr lang="en-US" sz="1200" dirty="0"/>
              <a:t> </a:t>
            </a:r>
            <a:r>
              <a:rPr lang="en-US" sz="1200" dirty="0" err="1"/>
              <a:t>en</a:t>
            </a:r>
            <a:r>
              <a:rPr lang="en-US" sz="1200" dirty="0"/>
              <a:t> in </a:t>
            </a:r>
            <a:r>
              <a:rPr lang="en-US" sz="1200" dirty="0" err="1"/>
              <a:t>lagere</a:t>
            </a:r>
            <a:r>
              <a:rPr lang="en-US" sz="1200" dirty="0"/>
              <a:t> </a:t>
            </a:r>
            <a:r>
              <a:rPr lang="en-US" sz="1200" dirty="0" err="1"/>
              <a:t>concentraties</a:t>
            </a:r>
            <a:r>
              <a:rPr lang="en-US" sz="1200" dirty="0"/>
              <a:t> op natural killer-</a:t>
            </a:r>
            <a:r>
              <a:rPr lang="en-US" sz="1200" dirty="0" err="1"/>
              <a:t>cellen</a:t>
            </a:r>
            <a:r>
              <a:rPr lang="en-US" sz="1200" dirty="0"/>
              <a:t>, </a:t>
            </a:r>
            <a:r>
              <a:rPr lang="en-US" sz="1200" dirty="0" err="1"/>
              <a:t>monocyten</a:t>
            </a:r>
            <a:r>
              <a:rPr lang="en-US" sz="1200" dirty="0"/>
              <a:t> </a:t>
            </a:r>
            <a:r>
              <a:rPr lang="en-US" sz="1200" dirty="0" err="1"/>
              <a:t>en</a:t>
            </a:r>
            <a:endParaRPr lang="en-US" sz="1200" dirty="0"/>
          </a:p>
          <a:p>
            <a:r>
              <a:rPr lang="en-US" sz="1200" dirty="0" err="1"/>
              <a:t>macrofagen</a:t>
            </a:r>
            <a:r>
              <a:rPr lang="en-US" sz="1200" dirty="0"/>
              <a:t>. </a:t>
            </a:r>
            <a:r>
              <a:rPr lang="en-US" sz="1200" dirty="0" err="1"/>
              <a:t>Daling</a:t>
            </a:r>
            <a:r>
              <a:rPr lang="en-US" sz="1200" dirty="0"/>
              <a:t> tot 80% van </a:t>
            </a:r>
            <a:r>
              <a:rPr lang="en-US" sz="1200" dirty="0" err="1"/>
              <a:t>uitgangswaarden</a:t>
            </a:r>
            <a:r>
              <a:rPr lang="en-US" sz="1200" dirty="0"/>
              <a:t> van </a:t>
            </a:r>
            <a:r>
              <a:rPr lang="en-US" sz="1200" dirty="0" err="1"/>
              <a:t>neutrofielen</a:t>
            </a:r>
            <a:endParaRPr lang="en-US" sz="1200" dirty="0"/>
          </a:p>
          <a:p>
            <a:endParaRPr lang="nl-NL" dirty="0"/>
          </a:p>
          <a:p>
            <a:r>
              <a:rPr lang="nl-NL" dirty="0" err="1"/>
              <a:t>Alemtuzumab</a:t>
            </a:r>
            <a:r>
              <a:rPr lang="nl-NL" dirty="0"/>
              <a:t> </a:t>
            </a:r>
            <a:r>
              <a:rPr lang="nl-NL" dirty="0" err="1"/>
              <a:t>depleteert</a:t>
            </a:r>
            <a:r>
              <a:rPr lang="nl-NL" dirty="0"/>
              <a:t> T- en B-lymfocyten </a:t>
            </a:r>
            <a:r>
              <a:rPr lang="nl-NL" dirty="0">
                <a:solidFill>
                  <a:srgbClr val="FF0000"/>
                </a:solidFill>
              </a:rPr>
              <a:t>en NK-cellen</a:t>
            </a:r>
            <a:r>
              <a:rPr lang="nl-NL" dirty="0"/>
              <a:t> via binding aan CD52, een oppervlaktemarker die door deze cellen tot expressie gebracht wordt. Deze binding veroorzaakt celdood door complement gemedieerde cytotoxiciteit (Complement </a:t>
            </a:r>
            <a:r>
              <a:rPr lang="nl-NL" dirty="0" err="1"/>
              <a:t>Dependent</a:t>
            </a:r>
            <a:r>
              <a:rPr lang="nl-NL" dirty="0"/>
              <a:t> </a:t>
            </a:r>
            <a:r>
              <a:rPr lang="nl-NL" dirty="0" err="1"/>
              <a:t>Cytotoxicity</a:t>
            </a:r>
            <a:r>
              <a:rPr lang="nl-NL" dirty="0"/>
              <a:t>; CDC), door Antibody-</a:t>
            </a:r>
            <a:r>
              <a:rPr lang="nl-NL" dirty="0" err="1"/>
              <a:t>Dependent</a:t>
            </a:r>
            <a:r>
              <a:rPr lang="nl-NL" dirty="0"/>
              <a:t> </a:t>
            </a:r>
            <a:r>
              <a:rPr lang="nl-NL" dirty="0" err="1"/>
              <a:t>Cell-mediated</a:t>
            </a:r>
            <a:r>
              <a:rPr lang="nl-NL" dirty="0"/>
              <a:t> </a:t>
            </a:r>
            <a:r>
              <a:rPr lang="nl-NL" dirty="0" err="1"/>
              <a:t>Cytotoxicity</a:t>
            </a:r>
            <a:r>
              <a:rPr lang="nl-NL" dirty="0"/>
              <a:t> (ADCC) via NK cellen of door directie inductie van apoptose. </a:t>
            </a:r>
          </a:p>
          <a:p>
            <a:endParaRPr lang="en-US" dirty="0"/>
          </a:p>
          <a:p>
            <a:r>
              <a:rPr lang="nl-NL" dirty="0"/>
              <a:t>Behandeling met </a:t>
            </a:r>
            <a:r>
              <a:rPr lang="nl-NL" dirty="0" err="1"/>
              <a:t>alemtuzumab</a:t>
            </a:r>
            <a:r>
              <a:rPr lang="nl-NL" dirty="0"/>
              <a:t> zorgt ervoor dat T- en B-lymfocyten doodgaan en leidt daardoor tot lage lymfocytenwaarden. </a:t>
            </a:r>
            <a:r>
              <a:rPr lang="nl-NL" dirty="0" err="1"/>
              <a:t>Alemtuzum</a:t>
            </a:r>
            <a:r>
              <a:rPr lang="nl-NL" dirty="0" err="1">
                <a:solidFill>
                  <a:srgbClr val="FF0000"/>
                </a:solidFill>
              </a:rPr>
              <a:t>a</a:t>
            </a:r>
            <a:r>
              <a:rPr lang="nl-NL" dirty="0" err="1"/>
              <a:t>b</a:t>
            </a:r>
            <a:r>
              <a:rPr lang="nl-NL" dirty="0"/>
              <a:t> blijft nog ca. 12 weken in het bloed na het stoppen van de behandeling. Na het stoppen van de behandeling zullen de lymfocytenwaarden uiteindelijk weer oplopen omdat deze na aanmaak niet meer gedood worden als </a:t>
            </a:r>
            <a:r>
              <a:rPr lang="nl-NL" dirty="0" err="1">
                <a:solidFill>
                  <a:srgbClr val="FF0000"/>
                </a:solidFill>
              </a:rPr>
              <a:t>alemtuzumab</a:t>
            </a:r>
            <a:r>
              <a:rPr lang="nl-NL" dirty="0">
                <a:solidFill>
                  <a:srgbClr val="FF0000"/>
                </a:solidFill>
              </a:rPr>
              <a:t> niet meer aanwezig is</a:t>
            </a:r>
            <a:r>
              <a:rPr lang="nl-NL" dirty="0"/>
              <a:t>. </a:t>
            </a:r>
          </a:p>
          <a:p>
            <a:endParaRPr lang="nl-NL" dirty="0"/>
          </a:p>
          <a:p>
            <a:r>
              <a:rPr lang="nl-NL" dirty="0"/>
              <a:t>De populatie van de B-lymfocyten herstelt eerder dan die van de T-lymfocyten, waardoor er een periode is waarin B-cellen niet gereguleerd worden door </a:t>
            </a:r>
            <a:r>
              <a:rPr lang="nl-NL" dirty="0" err="1"/>
              <a:t>T</a:t>
            </a:r>
            <a:r>
              <a:rPr lang="nl-NL" dirty="0" err="1">
                <a:solidFill>
                  <a:srgbClr val="FF0000"/>
                </a:solidFill>
              </a:rPr>
              <a:t>h</a:t>
            </a:r>
            <a:r>
              <a:rPr lang="nl-NL" dirty="0" err="1"/>
              <a:t>-cellen</a:t>
            </a:r>
            <a:r>
              <a:rPr lang="nl-NL" dirty="0"/>
              <a:t>.</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80</a:t>
            </a:fld>
            <a:endParaRPr lang="nn-NO" dirty="0"/>
          </a:p>
        </p:txBody>
      </p:sp>
    </p:spTree>
    <p:extLst>
      <p:ext uri="{BB962C8B-B14F-4D97-AF65-F5344CB8AC3E}">
        <p14:creationId xmlns:p14="http://schemas.microsoft.com/office/powerpoint/2010/main" val="95788319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nl-NL" sz="1200" dirty="0" err="1"/>
              <a:t>Repopulatie</a:t>
            </a:r>
            <a:r>
              <a:rPr lang="nl-NL" sz="1200" dirty="0"/>
              <a:t> van lymfocyten vindt geleidelijk plaats, waarbij de B-cellen meestal binnen 6 maanden zijn aangevuld. Het aantal CD3+- en CD4+ -lymfocyten neemt langzaam tot normaal toe, maar deze zijn 12 maanden na behandeling nog niet terug op de referentiewaarde.</a:t>
            </a:r>
          </a:p>
          <a:p>
            <a:r>
              <a:rPr lang="nl-NL" sz="1200" dirty="0"/>
              <a:t>Bij ongeveer 40% van de patiënten bereikte het totaal aantal lymfocyten 6 maanden na elke behandelingskuur de ondergrens van de normaalwaarde (LLN); bij ongeveer 80% van de patiënten werd de LLN van het totaal aantal lymfocyten 12 maanden na elke kuur bereikt</a:t>
            </a:r>
            <a:endParaRPr lang="nl-NL" dirty="0"/>
          </a:p>
          <a:p>
            <a:endParaRPr lang="nl-NL" dirty="0"/>
          </a:p>
          <a:p>
            <a:r>
              <a:rPr lang="nl-NL" dirty="0" err="1"/>
              <a:t>Alemtuzumab</a:t>
            </a:r>
            <a:r>
              <a:rPr lang="nl-NL" dirty="0"/>
              <a:t> </a:t>
            </a:r>
            <a:r>
              <a:rPr lang="nl-NL" dirty="0" err="1"/>
              <a:t>depleteert</a:t>
            </a:r>
            <a:r>
              <a:rPr lang="nl-NL" dirty="0"/>
              <a:t> T- en B-lymfocyten </a:t>
            </a:r>
            <a:r>
              <a:rPr lang="nl-NL" dirty="0">
                <a:solidFill>
                  <a:srgbClr val="FF0000"/>
                </a:solidFill>
              </a:rPr>
              <a:t>en NK-cellen</a:t>
            </a:r>
            <a:r>
              <a:rPr lang="nl-NL" dirty="0"/>
              <a:t> via binding aan CD52, een oppervlaktemarker die door deze cellen tot expressie gebracht wordt. Deze binding veroorzaakt celdood door complement gemedieerde cytotoxiciteit (Complement </a:t>
            </a:r>
            <a:r>
              <a:rPr lang="nl-NL" dirty="0" err="1"/>
              <a:t>Dependent</a:t>
            </a:r>
            <a:r>
              <a:rPr lang="nl-NL" dirty="0"/>
              <a:t> </a:t>
            </a:r>
            <a:r>
              <a:rPr lang="nl-NL" dirty="0" err="1"/>
              <a:t>Cytotoxicity</a:t>
            </a:r>
            <a:r>
              <a:rPr lang="nl-NL" dirty="0"/>
              <a:t>; CDC), door Antibody-</a:t>
            </a:r>
            <a:r>
              <a:rPr lang="nl-NL" dirty="0" err="1"/>
              <a:t>Dependent</a:t>
            </a:r>
            <a:r>
              <a:rPr lang="nl-NL" dirty="0"/>
              <a:t> </a:t>
            </a:r>
            <a:r>
              <a:rPr lang="nl-NL" dirty="0" err="1"/>
              <a:t>Cell-mediated</a:t>
            </a:r>
            <a:r>
              <a:rPr lang="nl-NL" dirty="0"/>
              <a:t> </a:t>
            </a:r>
            <a:r>
              <a:rPr lang="nl-NL" dirty="0" err="1"/>
              <a:t>Cytotoxicity</a:t>
            </a:r>
            <a:r>
              <a:rPr lang="nl-NL" dirty="0"/>
              <a:t> (ADCC) via NK cellen of door directie inductie van apoptose. </a:t>
            </a:r>
          </a:p>
          <a:p>
            <a:endParaRPr lang="en-US" dirty="0"/>
          </a:p>
          <a:p>
            <a:r>
              <a:rPr lang="nl-NL" dirty="0"/>
              <a:t>Behandeling met </a:t>
            </a:r>
            <a:r>
              <a:rPr lang="nl-NL" dirty="0" err="1"/>
              <a:t>alemtuzumab</a:t>
            </a:r>
            <a:r>
              <a:rPr lang="nl-NL" dirty="0"/>
              <a:t> zorgt ervoor dat T- en B-lymfocyten doodgaan en leidt daardoor tot lage lymfocytenwaarden. </a:t>
            </a:r>
            <a:r>
              <a:rPr lang="nl-NL" dirty="0" err="1"/>
              <a:t>Alemtuzum</a:t>
            </a:r>
            <a:r>
              <a:rPr lang="nl-NL" dirty="0" err="1">
                <a:solidFill>
                  <a:srgbClr val="FF0000"/>
                </a:solidFill>
              </a:rPr>
              <a:t>a</a:t>
            </a:r>
            <a:r>
              <a:rPr lang="nl-NL" dirty="0" err="1"/>
              <a:t>b</a:t>
            </a:r>
            <a:r>
              <a:rPr lang="nl-NL" dirty="0"/>
              <a:t> blijft nog ca. 12 weken in het bloed na het stoppen van de behandeling. Na het stoppen van de behandeling zullen de lymfocytenwaarden uiteindelijk weer oplopen omdat deze na aanmaak niet meer gedood worden als </a:t>
            </a:r>
            <a:r>
              <a:rPr lang="nl-NL" dirty="0" err="1">
                <a:solidFill>
                  <a:srgbClr val="FF0000"/>
                </a:solidFill>
              </a:rPr>
              <a:t>alemtuzumab</a:t>
            </a:r>
            <a:r>
              <a:rPr lang="nl-NL" dirty="0">
                <a:solidFill>
                  <a:srgbClr val="FF0000"/>
                </a:solidFill>
              </a:rPr>
              <a:t> niet meer aanwezig is</a:t>
            </a:r>
            <a:r>
              <a:rPr lang="nl-NL" dirty="0"/>
              <a:t>. </a:t>
            </a:r>
          </a:p>
          <a:p>
            <a:endParaRPr lang="nl-NL" dirty="0"/>
          </a:p>
          <a:p>
            <a:r>
              <a:rPr lang="nl-NL" dirty="0"/>
              <a:t>De populatie van de B-lymfocyten herstelt eerder dan die van de T-lymfocyten, waardoor er een periode is waarin B-cellen niet gereguleerd worden door </a:t>
            </a:r>
            <a:r>
              <a:rPr lang="nl-NL" dirty="0" err="1"/>
              <a:t>T</a:t>
            </a:r>
            <a:r>
              <a:rPr lang="nl-NL" dirty="0" err="1">
                <a:solidFill>
                  <a:srgbClr val="FF0000"/>
                </a:solidFill>
              </a:rPr>
              <a:t>h</a:t>
            </a:r>
            <a:r>
              <a:rPr lang="nl-NL" dirty="0" err="1"/>
              <a:t>-cellen</a:t>
            </a:r>
            <a:r>
              <a:rPr lang="nl-NL" dirty="0"/>
              <a:t>. </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81</a:t>
            </a:fld>
            <a:endParaRPr lang="nn-NO" dirty="0"/>
          </a:p>
        </p:txBody>
      </p:sp>
    </p:spTree>
    <p:extLst>
      <p:ext uri="{BB962C8B-B14F-4D97-AF65-F5344CB8AC3E}">
        <p14:creationId xmlns:p14="http://schemas.microsoft.com/office/powerpoint/2010/main" val="23081048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noProof="0" dirty="0"/>
              <a:t>De </a:t>
            </a:r>
            <a:r>
              <a:rPr lang="nl-NL" noProof="0" dirty="0" err="1"/>
              <a:t>innate</a:t>
            </a:r>
            <a:r>
              <a:rPr lang="nl-NL" noProof="0" dirty="0"/>
              <a:t> immuniteit bestaat uit cellen</a:t>
            </a:r>
            <a:r>
              <a:rPr lang="nl-NL" baseline="0" noProof="0" dirty="0"/>
              <a:t> en eiwitten die altijd aanwezig zijn en beschikbaar zijn om microben te bestrijden op de plaats van infectie. </a:t>
            </a:r>
          </a:p>
          <a:p>
            <a:r>
              <a:rPr lang="nl-NL" baseline="0" noProof="0" dirty="0"/>
              <a:t>De </a:t>
            </a:r>
            <a:r>
              <a:rPr lang="nl-NL" baseline="0" noProof="0" dirty="0" err="1"/>
              <a:t>innate</a:t>
            </a:r>
            <a:r>
              <a:rPr lang="nl-NL" baseline="0" noProof="0" dirty="0"/>
              <a:t> immuniteit treedt op als eerstelijnsverdediging, maar </a:t>
            </a:r>
            <a:r>
              <a:rPr lang="nl-NL" baseline="0" noProof="0" dirty="0" err="1"/>
              <a:t>innate</a:t>
            </a:r>
            <a:r>
              <a:rPr lang="nl-NL" baseline="0" noProof="0" dirty="0"/>
              <a:t> en </a:t>
            </a:r>
            <a:r>
              <a:rPr lang="nl-NL" baseline="0" noProof="0" dirty="0" err="1"/>
              <a:t>adaptive</a:t>
            </a:r>
            <a:r>
              <a:rPr lang="nl-NL" baseline="0" noProof="0" dirty="0"/>
              <a:t> immunologische mechanismen werken nauw samen tijdens een immunologische of inflammatoire reactie. De specificiteit en de reactiemechanismen van de </a:t>
            </a:r>
            <a:r>
              <a:rPr lang="nl-NL" baseline="0" noProof="0" dirty="0" err="1"/>
              <a:t>innate</a:t>
            </a:r>
            <a:r>
              <a:rPr lang="nl-NL" baseline="0" noProof="0" dirty="0"/>
              <a:t> immuniteit zijn gecodeerd in het genoom en zijn hetzelfde voor iedereen. </a:t>
            </a:r>
          </a:p>
          <a:p>
            <a:endParaRPr lang="nl-NL" baseline="0" noProof="0" dirty="0"/>
          </a:p>
          <a:p>
            <a:r>
              <a:rPr lang="nl-NL" baseline="0" noProof="0" dirty="0"/>
              <a:t>De belangrijkste delen van het </a:t>
            </a:r>
            <a:r>
              <a:rPr lang="nl-NL" baseline="0" noProof="0" dirty="0" err="1"/>
              <a:t>innate</a:t>
            </a:r>
            <a:r>
              <a:rPr lang="nl-NL" baseline="0" noProof="0" dirty="0"/>
              <a:t> immuunsysteem zijn:</a:t>
            </a:r>
          </a:p>
          <a:p>
            <a:pPr marL="640594" lvl="1" indent="-174708">
              <a:buFont typeface="Arial" panose="020B0604020202020204" pitchFamily="34" charset="0"/>
              <a:buChar char="•"/>
            </a:pPr>
            <a:r>
              <a:rPr lang="nl-NL" baseline="0" noProof="0" dirty="0"/>
              <a:t>Fysieke epitheliale barrières</a:t>
            </a:r>
          </a:p>
          <a:p>
            <a:pPr marL="640594" lvl="1" indent="-174708">
              <a:buFont typeface="Arial" panose="020B0604020202020204" pitchFamily="34" charset="0"/>
              <a:buChar char="•"/>
            </a:pPr>
            <a:r>
              <a:rPr lang="nl-NL" baseline="0" noProof="0" dirty="0" err="1"/>
              <a:t>Fagocyterende</a:t>
            </a:r>
            <a:r>
              <a:rPr lang="nl-NL" baseline="0" noProof="0" dirty="0"/>
              <a:t> leukocyten (fagocyten)</a:t>
            </a:r>
          </a:p>
          <a:p>
            <a:pPr marL="640594" lvl="1" indent="-174708">
              <a:buFont typeface="Arial" panose="020B0604020202020204" pitchFamily="34" charset="0"/>
              <a:buChar char="•"/>
            </a:pPr>
            <a:r>
              <a:rPr lang="nl-NL" baseline="0" noProof="0" dirty="0"/>
              <a:t>Dendritische cellen</a:t>
            </a:r>
          </a:p>
          <a:p>
            <a:pPr marL="640594" lvl="1" indent="-174708">
              <a:buFont typeface="Arial" panose="020B0604020202020204" pitchFamily="34" charset="0"/>
              <a:buChar char="•"/>
            </a:pPr>
            <a:r>
              <a:rPr lang="nl-NL" baseline="0" noProof="0" dirty="0"/>
              <a:t>Circulerende plasmaeiwitten </a:t>
            </a:r>
          </a:p>
        </p:txBody>
      </p:sp>
      <p:sp>
        <p:nvSpPr>
          <p:cNvPr id="4" name="Slide Number Placeholder 3"/>
          <p:cNvSpPr>
            <a:spLocks noGrp="1"/>
          </p:cNvSpPr>
          <p:nvPr>
            <p:ph type="sldNum" sz="quarter" idx="10"/>
          </p:nvPr>
        </p:nvSpPr>
        <p:spPr/>
        <p:txBody>
          <a:bodyPr/>
          <a:lstStyle/>
          <a:p>
            <a:fld id="{7A2BACA8-D132-419B-89D0-5F9FFE577840}" type="slidenum">
              <a:rPr lang="nn-NO" smtClean="0"/>
              <a:pPr/>
              <a:t>9</a:t>
            </a:fld>
            <a:endParaRPr lang="nn-NO"/>
          </a:p>
        </p:txBody>
      </p:sp>
    </p:spTree>
    <p:extLst>
      <p:ext uri="{BB962C8B-B14F-4D97-AF65-F5344CB8AC3E}">
        <p14:creationId xmlns:p14="http://schemas.microsoft.com/office/powerpoint/2010/main" val="27879819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Ocrelizumab </a:t>
            </a:r>
            <a:r>
              <a:rPr lang="nl-NL" dirty="0" err="1"/>
              <a:t>depleteert</a:t>
            </a:r>
            <a:r>
              <a:rPr lang="nl-NL" dirty="0"/>
              <a:t> B-lymfocyten via binding aan CD20. Deze oppervlaktemarker wordt door bijna alle B-cellen tot expressie gebracht (met uitzondering van de pro-B-cel en plasmacel). Ocrelizumab veroorzaakt celdood van B-cellen ADCC en, in mindere mate, via CDC.</a:t>
            </a:r>
          </a:p>
          <a:p>
            <a:endParaRPr lang="nl-NL" dirty="0"/>
          </a:p>
          <a:p>
            <a:r>
              <a:rPr lang="nl-NL" dirty="0"/>
              <a:t>Omdat ocrelizumab ervoor zorgt dat B-cellen doodgaan vermindert het aantal B-lymfocyten in het bloed. Dit leidt tot verlaagde lymfocytenwaarden in het bloed bij behandeling met ocrelizumab. </a:t>
            </a:r>
          </a:p>
          <a:p>
            <a:endParaRPr lang="nl-NL" dirty="0"/>
          </a:p>
          <a:p>
            <a:r>
              <a:rPr lang="nl-NL" sz="800" i="1" dirty="0"/>
              <a:t>Refs:</a:t>
            </a:r>
          </a:p>
          <a:p>
            <a:r>
              <a:rPr lang="nl-NL" sz="800" i="1" dirty="0"/>
              <a:t>http://www.ema.europa.eu/docs/nl_NL/document_library/EPAR_-_Product_Information/human/004043/WC500241124.pdf</a:t>
            </a:r>
          </a:p>
          <a:p>
            <a:endParaRPr lang="nl-NL" sz="800" i="1" dirty="0"/>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https://www.drugbank.ca/drugs/DB11988</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82</a:t>
            </a:fld>
            <a:endParaRPr lang="nn-NO"/>
          </a:p>
        </p:txBody>
      </p:sp>
    </p:spTree>
    <p:extLst>
      <p:ext uri="{BB962C8B-B14F-4D97-AF65-F5344CB8AC3E}">
        <p14:creationId xmlns:p14="http://schemas.microsoft.com/office/powerpoint/2010/main" val="39047505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Ocrelizumab </a:t>
            </a:r>
            <a:r>
              <a:rPr lang="nl-NL" dirty="0" err="1"/>
              <a:t>depleteert</a:t>
            </a:r>
            <a:r>
              <a:rPr lang="nl-NL" dirty="0"/>
              <a:t> B-lymfocyten via binding aan CD20. Deze oppervlaktemarker wordt door bijna alle B-cellen tot expressie gebracht (met uitzondering van de pro-B-cel en plasmacel). Ocrelizumab veroorzaakt celdood van B-cellen ADCC en, in mindere mate, CDC.</a:t>
            </a:r>
          </a:p>
          <a:p>
            <a:endParaRPr lang="nl-NL" dirty="0"/>
          </a:p>
          <a:p>
            <a:r>
              <a:rPr lang="nl-NL" dirty="0"/>
              <a:t>Omdat ocrelizumab ervoor zorgt dat B-cellen doodgaan vermindert het aantal B-lymfocyten in het bloed. Dit leidt tot verlaagde lymfocytenwaarden in het bloed bij behandeling met ocrelizumab. </a:t>
            </a:r>
          </a:p>
          <a:p>
            <a:r>
              <a:rPr lang="nl-NL" strike="sngStrike" dirty="0">
                <a:solidFill>
                  <a:srgbClr val="FF0000"/>
                </a:solidFill>
              </a:rPr>
              <a:t> </a:t>
            </a:r>
          </a:p>
          <a:p>
            <a:endParaRPr lang="nl-NL" dirty="0"/>
          </a:p>
          <a:p>
            <a:r>
              <a:rPr lang="nl-NL" sz="800" i="1" dirty="0"/>
              <a:t>Refs:</a:t>
            </a:r>
          </a:p>
          <a:p>
            <a:r>
              <a:rPr lang="nl-NL" sz="800" i="1" dirty="0"/>
              <a:t>http://www.ema.europa.eu/docs/nl_NL/document_library/EPAR_-_Product_Information/human/004043/WC500241124.pdf</a:t>
            </a:r>
          </a:p>
          <a:p>
            <a:endParaRPr lang="nl-NL" sz="800" i="1" dirty="0"/>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https://www.drugbank.ca/drugs/DB11988</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83</a:t>
            </a:fld>
            <a:endParaRPr lang="nn-NO"/>
          </a:p>
        </p:txBody>
      </p:sp>
    </p:spTree>
    <p:extLst>
      <p:ext uri="{BB962C8B-B14F-4D97-AF65-F5344CB8AC3E}">
        <p14:creationId xmlns:p14="http://schemas.microsoft.com/office/powerpoint/2010/main" val="168069489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Ocrelizumab </a:t>
            </a:r>
            <a:r>
              <a:rPr lang="nl-NL" dirty="0" err="1"/>
              <a:t>depleteert</a:t>
            </a:r>
            <a:r>
              <a:rPr lang="nl-NL" dirty="0"/>
              <a:t> B-lymfocyten via binding aan CD20. Deze oppervlaktemarker wordt door bijna alle B-cellen tot expressie gebracht (met uitzondering van de pro-B-cel en plasmacel). Ocrelizumab veroorzaakt celdood van B-cellen, ADCC en, in mindere mate, via CDC.</a:t>
            </a:r>
          </a:p>
          <a:p>
            <a:endParaRPr lang="nl-NL" dirty="0"/>
          </a:p>
          <a:p>
            <a:r>
              <a:rPr lang="nl-NL" dirty="0"/>
              <a:t>Omdat ocrelizumab ervoor zorgt dat B-cellen doodgaan vermindert het aantal B-lymfocyten in het bloed. Dit leidt tot verlaagde lymfocytenwaarden in het bloed bij behandeling met ocrelizumab. </a:t>
            </a:r>
          </a:p>
          <a:p>
            <a:endParaRPr lang="nl-NL" dirty="0"/>
          </a:p>
          <a:p>
            <a:endParaRPr lang="nl-NL" dirty="0"/>
          </a:p>
          <a:p>
            <a:r>
              <a:rPr lang="nl-NL" sz="800" i="1" dirty="0"/>
              <a:t>Refs:</a:t>
            </a:r>
          </a:p>
          <a:p>
            <a:r>
              <a:rPr lang="nl-NL" sz="800" i="1" dirty="0"/>
              <a:t>http://www.ema.europa.eu/docs/nl_NL/document_library/EPAR_-_Product_Information/human/004043/WC500241124.pdf</a:t>
            </a:r>
          </a:p>
          <a:p>
            <a:endParaRPr lang="nl-NL" sz="800" i="1" dirty="0"/>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https://www.drugbank.ca/drugs/DB11988</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84</a:t>
            </a:fld>
            <a:endParaRPr lang="nn-NO"/>
          </a:p>
        </p:txBody>
      </p:sp>
    </p:spTree>
    <p:extLst>
      <p:ext uri="{BB962C8B-B14F-4D97-AF65-F5344CB8AC3E}">
        <p14:creationId xmlns:p14="http://schemas.microsoft.com/office/powerpoint/2010/main" val="17312196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eaLnBrk="0" fontAlgn="base" hangingPunct="0">
              <a:spcBef>
                <a:spcPct val="0"/>
              </a:spcBef>
              <a:spcAft>
                <a:spcPct val="0"/>
              </a:spcAft>
              <a:defRPr/>
            </a:pPr>
            <a:r>
              <a:rPr lang="nl-NL" dirty="0"/>
              <a:t>Lymfocyten hebben het enzym adenosine </a:t>
            </a:r>
            <a:r>
              <a:rPr lang="nl-NL" dirty="0" err="1"/>
              <a:t>deaminase</a:t>
            </a:r>
            <a:r>
              <a:rPr lang="nl-NL" dirty="0"/>
              <a:t> (ADA) nodig voor celdeling. Cladribine (2-CdA) wordt in de cel omgezet </a:t>
            </a:r>
            <a:r>
              <a:rPr lang="nl-NL" dirty="0">
                <a:solidFill>
                  <a:srgbClr val="FF0000"/>
                </a:solidFill>
              </a:rPr>
              <a:t>door middel van het enzym </a:t>
            </a:r>
            <a:r>
              <a:rPr lang="nl-NL" dirty="0" err="1">
                <a:solidFill>
                  <a:srgbClr val="FF0000"/>
                </a:solidFill>
              </a:rPr>
              <a:t>deoxycytidine</a:t>
            </a:r>
            <a:r>
              <a:rPr lang="nl-NL" dirty="0">
                <a:solidFill>
                  <a:srgbClr val="FF0000"/>
                </a:solidFill>
              </a:rPr>
              <a:t> kinase (DCK)</a:t>
            </a:r>
            <a:r>
              <a:rPr lang="nl-NL" dirty="0"/>
              <a:t> tot een actieve vorm (2-CdATP), die directe en indirecte effecten heeft op DNA synthese en de energiehuishouding. In </a:t>
            </a:r>
            <a:r>
              <a:rPr lang="nl-NL" b="1" i="1" dirty="0"/>
              <a:t>delende</a:t>
            </a:r>
            <a:r>
              <a:rPr lang="nl-NL" dirty="0"/>
              <a:t> cellen remt </a:t>
            </a:r>
            <a:r>
              <a:rPr lang="nl-NL" strike="sngStrike" dirty="0">
                <a:solidFill>
                  <a:srgbClr val="FF0000"/>
                </a:solidFill>
              </a:rPr>
              <a:t>het</a:t>
            </a:r>
            <a:r>
              <a:rPr lang="nl-NL" dirty="0">
                <a:solidFill>
                  <a:srgbClr val="FF0000"/>
                </a:solidFill>
              </a:rPr>
              <a:t> 2-CdATP</a:t>
            </a:r>
            <a:r>
              <a:rPr lang="nl-NL" dirty="0"/>
              <a:t> de DNA synthese. In </a:t>
            </a:r>
            <a:r>
              <a:rPr lang="nl-NL" b="1" i="1" dirty="0"/>
              <a:t>rustende</a:t>
            </a:r>
            <a:r>
              <a:rPr lang="nl-NL" dirty="0"/>
              <a:t> cellen zorgt het voor breuken in enkelstrengs DNA en snelle energiedepletie waardoor celdood optreedt. </a:t>
            </a:r>
          </a:p>
          <a:p>
            <a:pPr lvl="0" eaLnBrk="0" fontAlgn="base" hangingPunct="0">
              <a:spcBef>
                <a:spcPct val="0"/>
              </a:spcBef>
              <a:spcAft>
                <a:spcPct val="0"/>
              </a:spcAft>
              <a:defRPr/>
            </a:pPr>
            <a:endParaRPr lang="nl-NL" dirty="0"/>
          </a:p>
          <a:p>
            <a:pPr lvl="0" eaLnBrk="0" fontAlgn="base" hangingPunct="0">
              <a:spcBef>
                <a:spcPct val="0"/>
              </a:spcBef>
              <a:spcAft>
                <a:spcPct val="0"/>
              </a:spcAft>
              <a:defRPr/>
            </a:pPr>
            <a:r>
              <a:rPr lang="nl-NL" dirty="0"/>
              <a:t>DCK bepaalt de snelheid waarmee 2-CdA wordt omgezet in 2-CdATP.  Het enzym 5'-nucleotidase (5'-NTase) katalyseert juist de omzetting tot de inactieve vorm. Omdat lymfocyten relatief veel DCK bevatten ten opzichte van 5’-NTase, wordt cladribine daar erg efficiënt omgezet tot het apoptose-inducerende 2-CdATP. T- en B-cellen zijn daardoor erg gevoelig voor depletie door cladribine in vergelijking met andere immuuncellen met een lagere DCK/5’-NTase balans, zoals de cellen van het aangeboren immuunsysteem. </a:t>
            </a:r>
          </a:p>
          <a:p>
            <a:endParaRPr lang="nl-NL" strike="sngStrike" dirty="0">
              <a:solidFill>
                <a:srgbClr val="FF0000"/>
              </a:solidFill>
            </a:endParaRPr>
          </a:p>
          <a:p>
            <a:r>
              <a:rPr lang="nl-NL" sz="800" i="1" dirty="0"/>
              <a:t>Refs:</a:t>
            </a:r>
          </a:p>
          <a:p>
            <a:r>
              <a:rPr lang="nl-NL" sz="800" i="1" dirty="0"/>
              <a:t> https://ec.europa.eu/health/documents/community-register/2017/20170822138481/anx_138481_nl.pdf</a:t>
            </a:r>
          </a:p>
          <a:p>
            <a:br>
              <a:rPr lang="nl-NL" sz="800" i="1" dirty="0"/>
            </a:br>
            <a:r>
              <a:rPr lang="nl-NL" sz="800" i="1" dirty="0"/>
              <a:t>Gold and </a:t>
            </a:r>
            <a:r>
              <a:rPr lang="nl-NL" sz="800" i="1" dirty="0" err="1"/>
              <a:t>Wolinsky</a:t>
            </a:r>
            <a:r>
              <a:rPr lang="nl-NL" sz="800" i="1" dirty="0"/>
              <a:t>. 2011</a:t>
            </a:r>
            <a:br>
              <a:rPr lang="nl-NL" sz="800" i="1" dirty="0"/>
            </a:br>
            <a:r>
              <a:rPr lang="nl-NL" sz="800" i="1" dirty="0" err="1"/>
              <a:t>Warnke</a:t>
            </a:r>
            <a:r>
              <a:rPr lang="nl-NL" sz="800" i="1" dirty="0"/>
              <a:t> C, et al. 2009</a:t>
            </a:r>
            <a:br>
              <a:rPr lang="nl-NL" sz="800" i="1" dirty="0"/>
            </a:br>
            <a:r>
              <a:rPr lang="nl-NL" sz="800" i="1" dirty="0" err="1"/>
              <a:t>Wiendl</a:t>
            </a:r>
            <a:r>
              <a:rPr lang="nl-NL" sz="800" i="1" dirty="0"/>
              <a:t>, 2017</a:t>
            </a:r>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85</a:t>
            </a:fld>
            <a:endParaRPr lang="nn-NO" dirty="0"/>
          </a:p>
        </p:txBody>
      </p:sp>
    </p:spTree>
    <p:extLst>
      <p:ext uri="{BB962C8B-B14F-4D97-AF65-F5344CB8AC3E}">
        <p14:creationId xmlns:p14="http://schemas.microsoft.com/office/powerpoint/2010/main" val="97082165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nl-NL" sz="1200" dirty="0">
                <a:solidFill>
                  <a:srgbClr val="000000"/>
                </a:solidFill>
                <a:latin typeface="Times New Roman" panose="02020603050405020304" pitchFamily="18" charset="0"/>
              </a:rPr>
              <a:t>Behandeling met oraal </a:t>
            </a:r>
            <a:r>
              <a:rPr lang="nl-NL" sz="1200" dirty="0" err="1">
                <a:solidFill>
                  <a:srgbClr val="000000"/>
                </a:solidFill>
                <a:latin typeface="Times New Roman" panose="02020603050405020304" pitchFamily="18" charset="0"/>
              </a:rPr>
              <a:t>cladribine</a:t>
            </a:r>
            <a:r>
              <a:rPr lang="nl-NL" sz="1200" dirty="0">
                <a:solidFill>
                  <a:srgbClr val="000000"/>
                </a:solidFill>
                <a:latin typeface="Times New Roman" panose="02020603050405020304" pitchFamily="18" charset="0"/>
              </a:rPr>
              <a:t> leidt tot snelle dalingen in circulerende CD4+- en CD8+-T-cellen. CD8+-T-cellen vertonen een minder uitgesproken daling en een sneller herstel dan CD4+-T-cellen, wat leidt tot een tijdelijke daling van de verhouding van CD4 tot CD8. </a:t>
            </a:r>
            <a:r>
              <a:rPr lang="nl-NL" sz="1200" dirty="0" err="1">
                <a:solidFill>
                  <a:srgbClr val="000000"/>
                </a:solidFill>
                <a:latin typeface="Times New Roman" panose="02020603050405020304" pitchFamily="18" charset="0"/>
              </a:rPr>
              <a:t>Cladribine</a:t>
            </a:r>
            <a:r>
              <a:rPr lang="nl-NL" sz="1200" dirty="0">
                <a:solidFill>
                  <a:srgbClr val="000000"/>
                </a:solidFill>
                <a:latin typeface="Times New Roman" panose="02020603050405020304" pitchFamily="18" charset="0"/>
              </a:rPr>
              <a:t> vermindert CD19+-B-cellen en CD16+/CD56+ natuurlijke killercellen, die ook sneller herstellen dan CD4+-T-cellen.</a:t>
            </a:r>
            <a:endParaRPr lang="en-US" sz="1200" dirty="0"/>
          </a:p>
          <a:p>
            <a:pPr lvl="0" eaLnBrk="0" fontAlgn="base" hangingPunct="0">
              <a:spcBef>
                <a:spcPct val="0"/>
              </a:spcBef>
              <a:spcAft>
                <a:spcPct val="0"/>
              </a:spcAft>
              <a:defRPr/>
            </a:pPr>
            <a:endParaRPr lang="nl-NL" dirty="0"/>
          </a:p>
          <a:p>
            <a:pPr lvl="0" eaLnBrk="0" fontAlgn="base" hangingPunct="0">
              <a:spcBef>
                <a:spcPct val="0"/>
              </a:spcBef>
              <a:spcAft>
                <a:spcPct val="0"/>
              </a:spcAft>
              <a:defRPr/>
            </a:pPr>
            <a:endParaRPr lang="nl-NL" dirty="0"/>
          </a:p>
          <a:p>
            <a:pPr lvl="0" eaLnBrk="0" fontAlgn="base" hangingPunct="0">
              <a:spcBef>
                <a:spcPct val="0"/>
              </a:spcBef>
              <a:spcAft>
                <a:spcPct val="0"/>
              </a:spcAft>
              <a:defRPr/>
            </a:pPr>
            <a:r>
              <a:rPr lang="nl-NL" dirty="0"/>
              <a:t>Lymfocyten hebben het enzym adenosine </a:t>
            </a:r>
            <a:r>
              <a:rPr lang="nl-NL" dirty="0" err="1"/>
              <a:t>deaminase</a:t>
            </a:r>
            <a:r>
              <a:rPr lang="nl-NL" dirty="0"/>
              <a:t> (ADA) nodig voor celdeling. Cladribine (2-CdA) wordt in de cel omgezet </a:t>
            </a:r>
            <a:r>
              <a:rPr lang="nl-NL" dirty="0">
                <a:solidFill>
                  <a:srgbClr val="FF0000"/>
                </a:solidFill>
              </a:rPr>
              <a:t>door middel van het enzym </a:t>
            </a:r>
            <a:r>
              <a:rPr lang="nl-NL" dirty="0" err="1">
                <a:solidFill>
                  <a:srgbClr val="FF0000"/>
                </a:solidFill>
              </a:rPr>
              <a:t>deoxycytidine</a:t>
            </a:r>
            <a:r>
              <a:rPr lang="nl-NL" dirty="0">
                <a:solidFill>
                  <a:srgbClr val="FF0000"/>
                </a:solidFill>
              </a:rPr>
              <a:t> kinase (DCK)</a:t>
            </a:r>
            <a:r>
              <a:rPr lang="nl-NL" dirty="0"/>
              <a:t> tot een actieve vorm (2-CdATP), die directe en indirecte effecten heeft op DNA synthese en de energiehuishouding. In </a:t>
            </a:r>
            <a:r>
              <a:rPr lang="nl-NL" b="1" i="1" dirty="0"/>
              <a:t>delende</a:t>
            </a:r>
            <a:r>
              <a:rPr lang="nl-NL" dirty="0"/>
              <a:t> cellen remt </a:t>
            </a:r>
            <a:r>
              <a:rPr lang="nl-NL" strike="sngStrike" dirty="0">
                <a:solidFill>
                  <a:srgbClr val="FF0000"/>
                </a:solidFill>
              </a:rPr>
              <a:t>het</a:t>
            </a:r>
            <a:r>
              <a:rPr lang="nl-NL" dirty="0">
                <a:solidFill>
                  <a:srgbClr val="FF0000"/>
                </a:solidFill>
              </a:rPr>
              <a:t> 2-CdATP</a:t>
            </a:r>
            <a:r>
              <a:rPr lang="nl-NL" dirty="0"/>
              <a:t> de DNA synthese. In </a:t>
            </a:r>
            <a:r>
              <a:rPr lang="nl-NL" b="1" i="1" dirty="0"/>
              <a:t>rustende</a:t>
            </a:r>
            <a:r>
              <a:rPr lang="nl-NL" dirty="0"/>
              <a:t> cellen zorgt het voor breuken in enkelstrengs DNA en snelle energiedepletie waardoor celdood optreedt. </a:t>
            </a:r>
          </a:p>
          <a:p>
            <a:pPr lvl="0" eaLnBrk="0" fontAlgn="base" hangingPunct="0">
              <a:spcBef>
                <a:spcPct val="0"/>
              </a:spcBef>
              <a:spcAft>
                <a:spcPct val="0"/>
              </a:spcAft>
              <a:defRPr/>
            </a:pPr>
            <a:endParaRPr lang="nl-NL" dirty="0"/>
          </a:p>
          <a:p>
            <a:pPr lvl="0" eaLnBrk="0" fontAlgn="base" hangingPunct="0">
              <a:spcBef>
                <a:spcPct val="0"/>
              </a:spcBef>
              <a:spcAft>
                <a:spcPct val="0"/>
              </a:spcAft>
              <a:defRPr/>
            </a:pPr>
            <a:r>
              <a:rPr lang="nl-NL" dirty="0"/>
              <a:t>DCK bepaalt de snelheid waarmee 2-CdA wordt omgezet in 2-CdATP.  Het enzym 5'-nucleotidase (5'-NTase) katalyseert juist de omzetting tot de inactieve vorm. Omdat lymfocyten relatief veel DCK bevatten ten opzichte van 5’-NTase, wordt cladribine daar erg efficiënt omgezet tot het apoptose-inducerende 2-CdATP. T- en B-cellen zijn daardoor erg gevoelig voor depletie door cladribine in vergelijking met andere immuuncellen met een lagere DCK/5’-NTase balans, zoals de cellen van het aangeboren immuunsysteem. </a:t>
            </a:r>
          </a:p>
          <a:p>
            <a:endParaRPr lang="nl-NL" strike="sngStrike" dirty="0">
              <a:solidFill>
                <a:srgbClr val="FF0000"/>
              </a:solidFill>
            </a:endParaRPr>
          </a:p>
          <a:p>
            <a:endParaRPr lang="nl-NL" dirty="0"/>
          </a:p>
          <a:p>
            <a:r>
              <a:rPr lang="nl-NL" sz="800" i="1" dirty="0"/>
              <a:t>Refs: </a:t>
            </a:r>
            <a:br>
              <a:rPr lang="nl-NL" sz="800" i="1" dirty="0"/>
            </a:br>
            <a:r>
              <a:rPr lang="nl-NL" sz="800" i="1" dirty="0"/>
              <a:t>https://ec.europa.eu/health/documents/community-register/2017/20170822138481/anx_138481_nl.pdf</a:t>
            </a:r>
          </a:p>
          <a:p>
            <a:endParaRPr lang="nl-NL" sz="800" i="1" dirty="0"/>
          </a:p>
          <a:p>
            <a:r>
              <a:rPr lang="nl-NL" sz="800" i="1" dirty="0"/>
              <a:t>Gold and </a:t>
            </a:r>
            <a:r>
              <a:rPr lang="nl-NL" sz="800" i="1" dirty="0" err="1"/>
              <a:t>Wolinsky</a:t>
            </a:r>
            <a:r>
              <a:rPr lang="nl-NL" sz="800" i="1" dirty="0"/>
              <a:t>. 2011</a:t>
            </a:r>
            <a:br>
              <a:rPr lang="nl-NL" sz="800" i="1" dirty="0"/>
            </a:br>
            <a:r>
              <a:rPr lang="nl-NL" sz="800" i="1" dirty="0" err="1"/>
              <a:t>Warnke</a:t>
            </a:r>
            <a:r>
              <a:rPr lang="nl-NL" sz="800" i="1" dirty="0"/>
              <a:t> C, et al. 2009</a:t>
            </a:r>
            <a:br>
              <a:rPr lang="nl-NL" sz="800" i="1" dirty="0"/>
            </a:br>
            <a:r>
              <a:rPr lang="nl-NL" sz="800" i="1" dirty="0" err="1"/>
              <a:t>Wiendl</a:t>
            </a:r>
            <a:r>
              <a:rPr lang="nl-NL" sz="800" i="1" dirty="0"/>
              <a:t>, 2017</a:t>
            </a:r>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86</a:t>
            </a:fld>
            <a:endParaRPr lang="nn-NO" dirty="0"/>
          </a:p>
        </p:txBody>
      </p:sp>
    </p:spTree>
    <p:extLst>
      <p:ext uri="{BB962C8B-B14F-4D97-AF65-F5344CB8AC3E}">
        <p14:creationId xmlns:p14="http://schemas.microsoft.com/office/powerpoint/2010/main" val="21426095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eaLnBrk="0" fontAlgn="base" hangingPunct="0">
              <a:spcBef>
                <a:spcPct val="0"/>
              </a:spcBef>
              <a:spcAft>
                <a:spcPct val="0"/>
              </a:spcAft>
              <a:defRPr/>
            </a:pPr>
            <a:r>
              <a:rPr lang="nl-NL" dirty="0"/>
              <a:t>Lymfocyten hebben het enzym adenosine </a:t>
            </a:r>
            <a:r>
              <a:rPr lang="nl-NL" dirty="0" err="1"/>
              <a:t>deaminase</a:t>
            </a:r>
            <a:r>
              <a:rPr lang="nl-NL" dirty="0"/>
              <a:t> (ADA) nodig voor celdeling. Cladribine (2-CdA) wordt in de cel omgezet </a:t>
            </a:r>
            <a:r>
              <a:rPr lang="nl-NL" dirty="0">
                <a:solidFill>
                  <a:srgbClr val="FF0000"/>
                </a:solidFill>
              </a:rPr>
              <a:t>door middel van het enzym </a:t>
            </a:r>
            <a:r>
              <a:rPr lang="nl-NL" dirty="0" err="1">
                <a:solidFill>
                  <a:srgbClr val="FF0000"/>
                </a:solidFill>
              </a:rPr>
              <a:t>deoxycytidine</a:t>
            </a:r>
            <a:r>
              <a:rPr lang="nl-NL" dirty="0">
                <a:solidFill>
                  <a:srgbClr val="FF0000"/>
                </a:solidFill>
              </a:rPr>
              <a:t> kinase (DCK)</a:t>
            </a:r>
            <a:r>
              <a:rPr lang="nl-NL" dirty="0"/>
              <a:t> tot een actieve vorm (2-CdATP), die directe en indirecte effecten heeft op DNA synthese en de energiehuishouding. In </a:t>
            </a:r>
            <a:r>
              <a:rPr lang="nl-NL" b="1" i="1" dirty="0"/>
              <a:t>delende</a:t>
            </a:r>
            <a:r>
              <a:rPr lang="nl-NL" dirty="0"/>
              <a:t> cellen remt </a:t>
            </a:r>
            <a:r>
              <a:rPr lang="nl-NL" strike="sngStrike" dirty="0">
                <a:solidFill>
                  <a:srgbClr val="FF0000"/>
                </a:solidFill>
              </a:rPr>
              <a:t>het</a:t>
            </a:r>
            <a:r>
              <a:rPr lang="nl-NL" dirty="0">
                <a:solidFill>
                  <a:srgbClr val="FF0000"/>
                </a:solidFill>
              </a:rPr>
              <a:t> 2-CdATP</a:t>
            </a:r>
            <a:r>
              <a:rPr lang="nl-NL" dirty="0"/>
              <a:t> de DNA synthese. In </a:t>
            </a:r>
            <a:r>
              <a:rPr lang="nl-NL" b="1" i="1" dirty="0"/>
              <a:t>rustende</a:t>
            </a:r>
            <a:r>
              <a:rPr lang="nl-NL" dirty="0"/>
              <a:t> cellen zorgt het voor breuken in enkelstrengs DNA en snelle energiedepletie waardoor celdood optreedt. </a:t>
            </a:r>
          </a:p>
          <a:p>
            <a:pPr lvl="0" eaLnBrk="0" fontAlgn="base" hangingPunct="0">
              <a:spcBef>
                <a:spcPct val="0"/>
              </a:spcBef>
              <a:spcAft>
                <a:spcPct val="0"/>
              </a:spcAft>
              <a:defRPr/>
            </a:pPr>
            <a:endParaRPr lang="nl-NL" dirty="0"/>
          </a:p>
          <a:p>
            <a:pPr lvl="0" eaLnBrk="0" fontAlgn="base" hangingPunct="0">
              <a:spcBef>
                <a:spcPct val="0"/>
              </a:spcBef>
              <a:spcAft>
                <a:spcPct val="0"/>
              </a:spcAft>
              <a:defRPr/>
            </a:pPr>
            <a:r>
              <a:rPr lang="nl-NL" dirty="0"/>
              <a:t>DCK bepaalt de snelheid waarmee 2-CdA wordt omgezet in 2-CdATP.  Het enzym 5'-nucleotidase (5'-NTase) katalyseert juist de omzetting tot de inactieve vorm. Omdat lymfocyten relatief veel DCK bevatten ten opzichte van 5’-NTase, wordt cladribine daar erg efficiënt omgezet tot het apoptose-inducerende 2-CdATP. T- en B-cellen zijn daardoor erg gevoelig voor depletie door cladribine in vergelijking met andere immuuncellen met een lagere DCK/5’-NTase balans, zoals de cellen van het aangeboren immuunsysteem. </a:t>
            </a:r>
          </a:p>
          <a:p>
            <a:endParaRPr lang="nl-NL" strike="sngStrike" dirty="0">
              <a:solidFill>
                <a:srgbClr val="FF0000"/>
              </a:solidFill>
            </a:endParaRPr>
          </a:p>
          <a:p>
            <a:endParaRPr lang="nl-NL" dirty="0"/>
          </a:p>
          <a:p>
            <a:r>
              <a:rPr lang="nl-NL" sz="800" i="1" dirty="0"/>
              <a:t>Refs: </a:t>
            </a:r>
            <a:br>
              <a:rPr lang="nl-NL" sz="800" i="1" dirty="0"/>
            </a:br>
            <a:r>
              <a:rPr lang="nl-NL" sz="800" i="1" dirty="0"/>
              <a:t>https://ec.europa.eu/health/documents/community-register/2017/20170822138481/anx_138481_nl.pdf</a:t>
            </a:r>
          </a:p>
          <a:p>
            <a:endParaRPr lang="nl-NL" sz="800" i="1" dirty="0"/>
          </a:p>
          <a:p>
            <a:r>
              <a:rPr lang="nl-NL" sz="800" i="1" dirty="0"/>
              <a:t>Gold and </a:t>
            </a:r>
            <a:r>
              <a:rPr lang="nl-NL" sz="800" i="1" dirty="0" err="1"/>
              <a:t>Wolinsky</a:t>
            </a:r>
            <a:r>
              <a:rPr lang="nl-NL" sz="800" i="1" dirty="0"/>
              <a:t>. 2011</a:t>
            </a:r>
            <a:br>
              <a:rPr lang="nl-NL" sz="800" i="1" dirty="0"/>
            </a:br>
            <a:r>
              <a:rPr lang="nl-NL" sz="800" i="1" dirty="0" err="1"/>
              <a:t>Warnke</a:t>
            </a:r>
            <a:r>
              <a:rPr lang="nl-NL" sz="800" i="1" dirty="0"/>
              <a:t> C, et al. 2009</a:t>
            </a:r>
            <a:br>
              <a:rPr lang="nl-NL" sz="800" i="1" dirty="0"/>
            </a:br>
            <a:r>
              <a:rPr lang="nl-NL" sz="800" i="1" dirty="0" err="1"/>
              <a:t>Wiendl</a:t>
            </a:r>
            <a:r>
              <a:rPr lang="nl-NL" sz="800" i="1" dirty="0"/>
              <a:t>, 2017</a:t>
            </a:r>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a:p>
            <a:pPr defTabSz="928116" eaLnBrk="0" fontAlgn="base" hangingPunct="0">
              <a:spcBef>
                <a:spcPct val="0"/>
              </a:spcBef>
              <a:spcAft>
                <a:spcPct val="0"/>
              </a:spcAft>
              <a:defRPr/>
            </a:pPr>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87</a:t>
            </a:fld>
            <a:endParaRPr lang="nn-NO" dirty="0"/>
          </a:p>
        </p:txBody>
      </p:sp>
    </p:spTree>
    <p:extLst>
      <p:ext uri="{BB962C8B-B14F-4D97-AF65-F5344CB8AC3E}">
        <p14:creationId xmlns:p14="http://schemas.microsoft.com/office/powerpoint/2010/main" val="308434101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Migratie van T- en B-cellen vanuit de lymfeklier naar het bloed is afhankelijk van interactie tussen S1P (sphingosine-1 </a:t>
            </a:r>
            <a:r>
              <a:rPr lang="nl-NL" dirty="0" err="1"/>
              <a:t>phosphate</a:t>
            </a:r>
            <a:r>
              <a:rPr lang="nl-NL" dirty="0"/>
              <a:t>) in </a:t>
            </a:r>
            <a:r>
              <a:rPr lang="nl-NL" dirty="0" err="1"/>
              <a:t>lymfoïd</a:t>
            </a:r>
            <a:r>
              <a:rPr lang="nl-NL" dirty="0"/>
              <a:t> weefsel en de S1P-receptor-1 (S1PR1) op lymfocyten. </a:t>
            </a:r>
          </a:p>
          <a:p>
            <a:endParaRPr lang="nl-NL" dirty="0"/>
          </a:p>
          <a:p>
            <a:r>
              <a:rPr lang="nl-NL" dirty="0" err="1"/>
              <a:t>Fingolimod</a:t>
            </a:r>
            <a:r>
              <a:rPr lang="nl-NL" dirty="0"/>
              <a:t> bindt aan S1PR1 en voorkomt dat deze receptor kan binden aan S1P. Hierdoor kunnen T- en B-cellen de lymfeklieren en andere lymfoïde organen niet verlaten. De cellen blijven intact en levend, maar kunnen niet uit de lymfoïde organen naar de bloedcirculatie reizen en daardoor ook niet in de hersenen komen. </a:t>
            </a:r>
          </a:p>
          <a:p>
            <a:endParaRPr lang="nl-NL" dirty="0"/>
          </a:p>
          <a:p>
            <a:r>
              <a:rPr lang="nl-NL" dirty="0"/>
              <a:t>Omdat de lymfocyten niet in het bloed terechtkomen, zijn lymfocytenwaarden in bloed dus laag bij gebruik van </a:t>
            </a:r>
            <a:r>
              <a:rPr lang="nl-NL" dirty="0" err="1"/>
              <a:t>fingolimod</a:t>
            </a:r>
            <a:r>
              <a:rPr lang="nl-NL" dirty="0"/>
              <a:t>. </a:t>
            </a:r>
          </a:p>
          <a:p>
            <a:endParaRPr lang="nl-NL" dirty="0"/>
          </a:p>
          <a:p>
            <a:endParaRPr lang="nl-NL" dirty="0"/>
          </a:p>
          <a:p>
            <a:endParaRPr lang="nl-NL" dirty="0"/>
          </a:p>
          <a:p>
            <a:r>
              <a:rPr lang="nl-NL" sz="800" i="1" dirty="0" err="1"/>
              <a:t>Ref</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88</a:t>
            </a:fld>
            <a:endParaRPr lang="nn-NO"/>
          </a:p>
        </p:txBody>
      </p:sp>
    </p:spTree>
    <p:extLst>
      <p:ext uri="{BB962C8B-B14F-4D97-AF65-F5344CB8AC3E}">
        <p14:creationId xmlns:p14="http://schemas.microsoft.com/office/powerpoint/2010/main" val="70915633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Migratie van T- en B-cellen vanuit de lymfeklier naar het bloed is afhankelijk van interactie tussen S1P (sphingosine-1 </a:t>
            </a:r>
            <a:r>
              <a:rPr lang="nl-NL" dirty="0" err="1"/>
              <a:t>phosphate</a:t>
            </a:r>
            <a:r>
              <a:rPr lang="nl-NL" dirty="0"/>
              <a:t>) in </a:t>
            </a:r>
            <a:r>
              <a:rPr lang="nl-NL" dirty="0" err="1"/>
              <a:t>lymfoïd</a:t>
            </a:r>
            <a:r>
              <a:rPr lang="nl-NL" dirty="0"/>
              <a:t> weefsel en de S1P-receptor-1 (S1PR1) op lymfocyten. </a:t>
            </a:r>
          </a:p>
          <a:p>
            <a:endParaRPr lang="nl-NL" dirty="0"/>
          </a:p>
          <a:p>
            <a:r>
              <a:rPr lang="nl-NL" dirty="0" err="1"/>
              <a:t>Fingolimod</a:t>
            </a:r>
            <a:r>
              <a:rPr lang="nl-NL" dirty="0"/>
              <a:t> bindt aan S1PR1 en voorkomt dat deze receptor kan binden aan S1P. Hierdoor kunnen T- en B-cellen de lymfeklieren en andere lymfoïde organen niet verlaten. De cellen blijven intact en levend, maar kunnen niet uit de lymfoïde organen naar de bloedcirculatie reizen en daardoor ook niet in de hersenen komen. </a:t>
            </a:r>
          </a:p>
          <a:p>
            <a:endParaRPr lang="nl-NL" dirty="0"/>
          </a:p>
          <a:p>
            <a:r>
              <a:rPr lang="nl-NL" dirty="0"/>
              <a:t>Omdat de lymfocyten niet in het bloed terechtkomen, zijn lymfocytenwaarden in bloed dus laag bij gebruik van </a:t>
            </a:r>
            <a:r>
              <a:rPr lang="nl-NL" dirty="0" err="1"/>
              <a:t>fingolimod</a:t>
            </a:r>
            <a:r>
              <a:rPr lang="nl-NL" dirty="0"/>
              <a:t>. </a:t>
            </a:r>
          </a:p>
          <a:p>
            <a:endParaRPr lang="nl-NL" dirty="0"/>
          </a:p>
          <a:p>
            <a:endParaRPr lang="nl-NL" dirty="0"/>
          </a:p>
          <a:p>
            <a:endParaRPr lang="nl-NL" dirty="0"/>
          </a:p>
          <a:p>
            <a:r>
              <a:rPr lang="nl-NL" sz="800" i="1" dirty="0" err="1"/>
              <a:t>Ref</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89</a:t>
            </a:fld>
            <a:endParaRPr lang="nn-NO"/>
          </a:p>
        </p:txBody>
      </p:sp>
    </p:spTree>
    <p:extLst>
      <p:ext uri="{BB962C8B-B14F-4D97-AF65-F5344CB8AC3E}">
        <p14:creationId xmlns:p14="http://schemas.microsoft.com/office/powerpoint/2010/main" val="16292362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http://www.ema.europa.eu/docs/nl_NL/document_library/EPAR_-_Product_Information/human/002202/WC500104528.pdf</a:t>
            </a:r>
          </a:p>
          <a:p>
            <a:endParaRPr lang="nl-NL" dirty="0"/>
          </a:p>
          <a:p>
            <a:r>
              <a:rPr lang="nl-NL" sz="800" i="1" dirty="0" err="1"/>
              <a:t>Ref</a:t>
            </a:r>
            <a:r>
              <a:rPr lang="nl-NL" sz="800" i="1" dirty="0"/>
              <a:t>:</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endParaRPr lang="nl-NL" dirty="0"/>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90</a:t>
            </a:fld>
            <a:endParaRPr lang="nn-NO"/>
          </a:p>
        </p:txBody>
      </p:sp>
    </p:spTree>
    <p:extLst>
      <p:ext uri="{BB962C8B-B14F-4D97-AF65-F5344CB8AC3E}">
        <p14:creationId xmlns:p14="http://schemas.microsoft.com/office/powerpoint/2010/main" val="288232401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77925" y="1233488"/>
            <a:ext cx="4441825" cy="3332162"/>
          </a:xfrm>
        </p:spPr>
      </p:sp>
      <p:sp>
        <p:nvSpPr>
          <p:cNvPr id="3" name="Notes Placeholder 2"/>
          <p:cNvSpPr>
            <a:spLocks noGrp="1"/>
          </p:cNvSpPr>
          <p:nvPr>
            <p:ph type="body" idx="1"/>
          </p:nvPr>
        </p:nvSpPr>
        <p:spPr/>
        <p:txBody>
          <a:bodyPr/>
          <a:lstStyle/>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91</a:t>
            </a:fld>
            <a:endParaRPr lang="nn-NO"/>
          </a:p>
        </p:txBody>
      </p:sp>
    </p:spTree>
    <p:extLst>
      <p:ext uri="{BB962C8B-B14F-4D97-AF65-F5344CB8AC3E}">
        <p14:creationId xmlns:p14="http://schemas.microsoft.com/office/powerpoint/2010/main" val="292828974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noProof="0" dirty="0"/>
              <a:t>De </a:t>
            </a:r>
            <a:r>
              <a:rPr lang="nl-NL" noProof="0" dirty="0" err="1"/>
              <a:t>adaptive</a:t>
            </a:r>
            <a:r>
              <a:rPr lang="nl-NL" baseline="0" noProof="0" dirty="0"/>
              <a:t> immuniteit bestrijdt pathogenen die in staat zijn om de </a:t>
            </a:r>
            <a:r>
              <a:rPr lang="nl-NL" baseline="0" noProof="0" dirty="0" err="1"/>
              <a:t>innate</a:t>
            </a:r>
            <a:r>
              <a:rPr lang="nl-NL" baseline="0" noProof="0" dirty="0"/>
              <a:t> immuniteit te ontlopen of te overwinnen.</a:t>
            </a:r>
          </a:p>
          <a:p>
            <a:r>
              <a:rPr lang="nl-NL" baseline="0" noProof="0" dirty="0"/>
              <a:t>De </a:t>
            </a:r>
            <a:r>
              <a:rPr lang="nl-NL" baseline="0" noProof="0" dirty="0" err="1"/>
              <a:t>adaptive</a:t>
            </a:r>
            <a:r>
              <a:rPr lang="nl-NL" baseline="0" noProof="0" dirty="0"/>
              <a:t> immuniteit is normaal gesproken niet actief, maar dient geactiveerd te worden.</a:t>
            </a:r>
          </a:p>
          <a:p>
            <a:r>
              <a:rPr lang="nl-NL" noProof="0" dirty="0"/>
              <a:t>Wanneer de </a:t>
            </a:r>
            <a:r>
              <a:rPr lang="nl-NL" noProof="0" dirty="0" err="1"/>
              <a:t>adaptive</a:t>
            </a:r>
            <a:r>
              <a:rPr lang="nl-NL" noProof="0" dirty="0"/>
              <a:t> immuniteit geactiveerd wordt, kunnen</a:t>
            </a:r>
            <a:r>
              <a:rPr lang="nl-NL" baseline="0" noProof="0" dirty="0"/>
              <a:t> de onderdelen ervan zich aanpassen aan de aanwezige infectieuze microben, door het activeren, prolifereren en creëren van krachtige mechanismen om de microben te neutraliseren of elimineren.</a:t>
            </a:r>
          </a:p>
          <a:p>
            <a:r>
              <a:rPr lang="nl-NL" baseline="0" noProof="0" dirty="0"/>
              <a:t>Na een immunologische reactie blijven er geheugencellen over die ervoor zorgen dat deze specifieke immunologische reactie sneller en krachtiger verloopt bij een herhaalde blootstelling.</a:t>
            </a:r>
          </a:p>
          <a:p>
            <a:endParaRPr lang="nl-NL" baseline="0" noProof="0" dirty="0"/>
          </a:p>
          <a:p>
            <a:r>
              <a:rPr lang="nl-NL" baseline="0" noProof="0" dirty="0"/>
              <a:t>Er zijn twee soorten </a:t>
            </a:r>
            <a:r>
              <a:rPr lang="nl-NL" baseline="0" noProof="0" dirty="0" err="1"/>
              <a:t>adaptive</a:t>
            </a:r>
            <a:r>
              <a:rPr lang="nl-NL" baseline="0" noProof="0" dirty="0"/>
              <a:t> immuunresponsen:</a:t>
            </a:r>
          </a:p>
          <a:p>
            <a:pPr marL="640594" lvl="1" indent="-174708">
              <a:buFont typeface="Arial" panose="020B0604020202020204" pitchFamily="34" charset="0"/>
              <a:buChar char="•"/>
            </a:pPr>
            <a:r>
              <a:rPr lang="nl-NL" noProof="0" dirty="0"/>
              <a:t>Humorale immuniteit door antilichamen die door B-lymfocyten worden geproduceerd</a:t>
            </a:r>
          </a:p>
          <a:p>
            <a:pPr marL="640594" lvl="1" indent="-174708">
              <a:buFont typeface="Arial" panose="020B0604020202020204" pitchFamily="34" charset="0"/>
              <a:buChar char="•"/>
            </a:pPr>
            <a:r>
              <a:rPr lang="nl-NL" noProof="0" dirty="0"/>
              <a:t>Celgemedieerde</a:t>
            </a:r>
            <a:r>
              <a:rPr lang="nl-NL" baseline="0" noProof="0" dirty="0"/>
              <a:t> immuniteit door T-lymfocyten</a:t>
            </a:r>
            <a:endParaRPr lang="nl-NL" noProof="0" dirty="0"/>
          </a:p>
          <a:p>
            <a:endParaRPr lang="nl-NL" noProof="0"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10</a:t>
            </a:fld>
            <a:endParaRPr lang="nn-NO"/>
          </a:p>
        </p:txBody>
      </p:sp>
    </p:spTree>
    <p:extLst>
      <p:ext uri="{BB962C8B-B14F-4D97-AF65-F5344CB8AC3E}">
        <p14:creationId xmlns:p14="http://schemas.microsoft.com/office/powerpoint/2010/main" val="2029148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77925" y="1233488"/>
            <a:ext cx="4441825" cy="3332162"/>
          </a:xfrm>
        </p:spPr>
      </p:sp>
      <p:sp>
        <p:nvSpPr>
          <p:cNvPr id="3" name="Notes Placeholder 2"/>
          <p:cNvSpPr>
            <a:spLocks noGrp="1"/>
          </p:cNvSpPr>
          <p:nvPr>
            <p:ph type="body" idx="1"/>
          </p:nvPr>
        </p:nvSpPr>
        <p:spPr/>
        <p:txBody>
          <a:bodyPr/>
          <a:lstStyle/>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93</a:t>
            </a:fld>
            <a:endParaRPr lang="nn-NO"/>
          </a:p>
        </p:txBody>
      </p:sp>
    </p:spTree>
    <p:extLst>
      <p:ext uri="{BB962C8B-B14F-4D97-AF65-F5344CB8AC3E}">
        <p14:creationId xmlns:p14="http://schemas.microsoft.com/office/powerpoint/2010/main" val="306690095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Aanwezigheid van zuurstofradicalen en inflammatie dragen bij aan het ontstaan en de voortgang van MS. </a:t>
            </a:r>
            <a:r>
              <a:rPr lang="nl-NL" dirty="0" err="1"/>
              <a:t>Dimethylfumaraat</a:t>
            </a:r>
            <a:r>
              <a:rPr lang="nl-NL" dirty="0"/>
              <a:t> (DMF) zorgt via verhoging van nucleaire factor 2 (Nrf2) in verschillende celtypes voor een verhoging van de anti-oxidatieve en anti-inflammatoire respons. </a:t>
            </a:r>
          </a:p>
          <a:p>
            <a:endParaRPr lang="nl-NL" dirty="0"/>
          </a:p>
          <a:p>
            <a:r>
              <a:rPr lang="nl-NL" dirty="0"/>
              <a:t>Door de aanwezigheid van Nrf2 “denkt” de cel dat er sprake van oxidatieve stress is en neemt maatregelen om zich daartegen te wapenen, o.a. door beïnvloeding van de cytokineproductie. Dit blijkt een positief effect te hebben voor mensen met MS. Naast dit proces zijn er andere processen die worden beïnvloed door DMF en die een effect op MS kunnen hebben </a:t>
            </a:r>
            <a:r>
              <a:rPr lang="nl-NL" dirty="0">
                <a:solidFill>
                  <a:srgbClr val="FF0000"/>
                </a:solidFill>
              </a:rPr>
              <a:t>zoals…</a:t>
            </a:r>
            <a:r>
              <a:rPr lang="nl-NL" dirty="0"/>
              <a:t>. </a:t>
            </a:r>
          </a:p>
          <a:p>
            <a:pPr lvl="0"/>
            <a:endParaRPr lang="nl-NL" noProof="0" dirty="0"/>
          </a:p>
          <a:p>
            <a:pPr lvl="0"/>
            <a:r>
              <a:rPr lang="nl-NL" sz="800" i="1" dirty="0"/>
              <a:t>Refs:</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defTabSz="928116">
              <a:defRPr/>
            </a:pPr>
            <a:r>
              <a:rPr lang="nl-NL" sz="800" i="1" dirty="0"/>
              <a:t>https://www.drugbank.ca/drugs/DB08908</a:t>
            </a:r>
          </a:p>
          <a:p>
            <a:pPr lvl="0"/>
            <a:endParaRPr lang="nl-NL" noProof="0"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94</a:t>
            </a:fld>
            <a:endParaRPr lang="nn-NO"/>
          </a:p>
        </p:txBody>
      </p:sp>
    </p:spTree>
    <p:extLst>
      <p:ext uri="{BB962C8B-B14F-4D97-AF65-F5344CB8AC3E}">
        <p14:creationId xmlns:p14="http://schemas.microsoft.com/office/powerpoint/2010/main" val="112020956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95</a:t>
            </a:fld>
            <a:endParaRPr lang="nn-NO"/>
          </a:p>
        </p:txBody>
      </p:sp>
    </p:spTree>
    <p:extLst>
      <p:ext uri="{BB962C8B-B14F-4D97-AF65-F5344CB8AC3E}">
        <p14:creationId xmlns:p14="http://schemas.microsoft.com/office/powerpoint/2010/main" val="38210922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5863" y="1254125"/>
            <a:ext cx="4514850" cy="3386138"/>
          </a:xfrm>
        </p:spPr>
      </p:sp>
      <p:sp>
        <p:nvSpPr>
          <p:cNvPr id="3" name="Notes Placeholder 2"/>
          <p:cNvSpPr>
            <a:spLocks noGrp="1"/>
          </p:cNvSpPr>
          <p:nvPr>
            <p:ph type="body" idx="1"/>
          </p:nvPr>
        </p:nvSpPr>
        <p:spPr/>
        <p:txBody>
          <a:bodyPr/>
          <a:lstStyle/>
          <a:p>
            <a:r>
              <a:rPr lang="en-US" dirty="0"/>
              <a:t>Teriflunomide </a:t>
            </a:r>
            <a:r>
              <a:rPr lang="en-US" dirty="0" err="1"/>
              <a:t>grijpt</a:t>
            </a:r>
            <a:r>
              <a:rPr lang="en-US" dirty="0"/>
              <a:t> aan op de </a:t>
            </a:r>
            <a:r>
              <a:rPr lang="en-US" dirty="0" err="1"/>
              <a:t>vermeerdering</a:t>
            </a:r>
            <a:r>
              <a:rPr lang="en-US" dirty="0"/>
              <a:t> van </a:t>
            </a:r>
            <a:r>
              <a:rPr lang="en-US" dirty="0" err="1"/>
              <a:t>geactiveerde</a:t>
            </a:r>
            <a:r>
              <a:rPr lang="en-US" dirty="0"/>
              <a:t> lymfocyten. </a:t>
            </a:r>
          </a:p>
          <a:p>
            <a:endParaRPr lang="en-US" dirty="0"/>
          </a:p>
          <a:p>
            <a:r>
              <a:rPr lang="en-US" dirty="0"/>
              <a:t>https://ec.europa.eu/health/documents/community-register/2015/20151216133467/anx_133467_nl.pdf</a:t>
            </a:r>
          </a:p>
          <a:p>
            <a:endParaRPr lang="en-US" dirty="0"/>
          </a:p>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111</a:t>
            </a:fld>
            <a:endParaRPr lang="nn-NO"/>
          </a:p>
        </p:txBody>
      </p:sp>
    </p:spTree>
    <p:extLst>
      <p:ext uri="{BB962C8B-B14F-4D97-AF65-F5344CB8AC3E}">
        <p14:creationId xmlns:p14="http://schemas.microsoft.com/office/powerpoint/2010/main" val="263352503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De verschillende fasen van de verworven immuunrespons zijn:</a:t>
            </a:r>
          </a:p>
          <a:p>
            <a:r>
              <a:rPr lang="nl-NL" b="1" dirty="0"/>
              <a:t>Antigeen herkenning</a:t>
            </a:r>
            <a:endParaRPr lang="en-US" dirty="0"/>
          </a:p>
          <a:p>
            <a:r>
              <a:rPr lang="nl-NL" dirty="0"/>
              <a:t>Naïeve T- en B-cellen komen een nieuw vreemd antigeen tegen, wat leidt tot klonale expansie van cellen met dezelfde T- of B-celreceptoren (dus dezelfde specificiteit). B-cellen kunnen vrije antigenen en microben herkennen en als APC optreden. T-cellen hebben MHC-gekoppelde antigeenpresentatie door een APC nodig voor activatie.</a:t>
            </a:r>
          </a:p>
          <a:p>
            <a:r>
              <a:rPr lang="nl-NL" b="1" dirty="0"/>
              <a:t>Lymfocytactivatie</a:t>
            </a:r>
            <a:endParaRPr lang="en-US" dirty="0"/>
          </a:p>
          <a:p>
            <a:r>
              <a:rPr lang="nl-NL" dirty="0"/>
              <a:t>Geactiveerde B- en T-cellen delen zich snel en rijpen verder tot effectorcellen. B-cellen rijpen tot plasmacellen die specifieke antilichamen uitscheiden. Helper T-cellen differentiëren tot subgroepen met verschillende taken. Cytotoxische T-cellen vernietigen geïnfecteerde cellen direct door het uitscheiden van cytotoxische en/of perforerende stoffen. </a:t>
            </a:r>
          </a:p>
          <a:p>
            <a:r>
              <a:rPr lang="nl-NL" b="1" dirty="0"/>
              <a:t>Antigeen eliminatie</a:t>
            </a:r>
            <a:endParaRPr lang="en-US" dirty="0"/>
          </a:p>
          <a:p>
            <a:r>
              <a:rPr lang="nl-NL" dirty="0"/>
              <a:t>De effectorfase is de fase waarin het antigeen geëlimineerd wordt.</a:t>
            </a:r>
          </a:p>
          <a:p>
            <a:r>
              <a:rPr lang="nl-NL" b="1" dirty="0"/>
              <a:t>Contractie</a:t>
            </a:r>
            <a:endParaRPr lang="en-US" dirty="0"/>
          </a:p>
          <a:p>
            <a:r>
              <a:rPr lang="nl-NL" dirty="0"/>
              <a:t>Wanneer het antigeen verwijderd is ondergaan de meeste geactiveerde lymfocyten apoptose en neemt de immuunreactie af totdat homeostase is hersteld. Deze fase wordt oa. gereguleerd door afwezigheid van antigeen en actie van regulerende cellen.</a:t>
            </a:r>
          </a:p>
          <a:p>
            <a:r>
              <a:rPr lang="nl-NL" b="1" dirty="0"/>
              <a:t>Geheugen</a:t>
            </a:r>
            <a:endParaRPr lang="en-US" dirty="0"/>
          </a:p>
          <a:p>
            <a:pPr defTabSz="928116">
              <a:defRPr/>
            </a:pPr>
            <a:r>
              <a:rPr lang="nl-NL" dirty="0"/>
              <a:t>Sommige antigeenspecifieke T- en B-cellen blijven achter als geheugencellen die een snellere en sterkere immuunrespons kunnen inzetten bij herhaalde blootstelling. </a:t>
            </a:r>
            <a:br>
              <a:rPr lang="nl-NL" dirty="0"/>
            </a:br>
            <a:br>
              <a:rPr lang="nl-NL" dirty="0"/>
            </a:br>
            <a:br>
              <a:rPr lang="nl-NL" dirty="0"/>
            </a:br>
            <a:br>
              <a:rPr lang="nl-NL" dirty="0"/>
            </a:br>
            <a:r>
              <a:rPr lang="nl-NL" sz="800" i="1" dirty="0" err="1"/>
              <a:t>Ref</a:t>
            </a:r>
            <a:r>
              <a:rPr lang="nl-NL" sz="800" i="1" dirty="0"/>
              <a:t>:</a:t>
            </a:r>
          </a:p>
          <a:p>
            <a:pPr defTabSz="928116">
              <a:defRPr/>
            </a:pPr>
            <a:r>
              <a:rPr lang="nl-NL" sz="800" i="1" dirty="0"/>
              <a:t>http://mol-biol4masters.masters.grkraj.org/</a:t>
            </a:r>
            <a:r>
              <a:rPr lang="nl-NL" sz="800" i="1" dirty="0" err="1"/>
              <a:t>html</a:t>
            </a:r>
            <a:r>
              <a:rPr lang="nl-NL" sz="800" i="1" dirty="0"/>
              <a:t>/</a:t>
            </a:r>
            <a:r>
              <a:rPr lang="nl-NL" sz="800" i="1" dirty="0" err="1"/>
              <a:t>Cell</a:t>
            </a:r>
            <a:r>
              <a:rPr lang="nl-NL" sz="800" i="1" dirty="0"/>
              <a:t>_And_</a:t>
            </a:r>
            <a:r>
              <a:rPr lang="nl-NL" sz="800" i="1" dirty="0" err="1"/>
              <a:t>Molecular</a:t>
            </a:r>
            <a:r>
              <a:rPr lang="nl-NL" sz="800" i="1" dirty="0"/>
              <a:t>_Immunology2-Innate_</a:t>
            </a:r>
            <a:r>
              <a:rPr lang="nl-NL" sz="800" i="1" dirty="0" err="1"/>
              <a:t>Humoral</a:t>
            </a:r>
            <a:r>
              <a:rPr lang="nl-NL" sz="800" i="1" dirty="0"/>
              <a:t>_And_</a:t>
            </a:r>
            <a:r>
              <a:rPr lang="nl-NL" sz="800" i="1" dirty="0" err="1"/>
              <a:t>Cell</a:t>
            </a:r>
            <a:r>
              <a:rPr lang="nl-NL" sz="800" i="1" dirty="0"/>
              <a:t>_</a:t>
            </a:r>
            <a:r>
              <a:rPr lang="nl-NL" sz="800" i="1" dirty="0" err="1"/>
              <a:t>Mediated</a:t>
            </a:r>
            <a:r>
              <a:rPr lang="nl-NL" sz="800" i="1" dirty="0"/>
              <a:t>_</a:t>
            </a:r>
            <a:r>
              <a:rPr lang="nl-NL" sz="800" i="1" dirty="0" err="1"/>
              <a:t>Immunity.htm</a:t>
            </a:r>
            <a:endParaRPr lang="nl-NL" sz="800" i="1" dirty="0"/>
          </a:p>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112</a:t>
            </a:fld>
            <a:endParaRPr lang="nn-NO"/>
          </a:p>
        </p:txBody>
      </p:sp>
    </p:spTree>
    <p:extLst>
      <p:ext uri="{BB962C8B-B14F-4D97-AF65-F5344CB8AC3E}">
        <p14:creationId xmlns:p14="http://schemas.microsoft.com/office/powerpoint/2010/main" val="289008489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128</a:t>
            </a:fld>
            <a:endParaRPr lang="nn-NO"/>
          </a:p>
        </p:txBody>
      </p:sp>
    </p:spTree>
    <p:extLst>
      <p:ext uri="{BB962C8B-B14F-4D97-AF65-F5344CB8AC3E}">
        <p14:creationId xmlns:p14="http://schemas.microsoft.com/office/powerpoint/2010/main" val="86372532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130</a:t>
            </a:fld>
            <a:endParaRPr lang="nn-NO"/>
          </a:p>
        </p:txBody>
      </p:sp>
    </p:spTree>
    <p:extLst>
      <p:ext uri="{BB962C8B-B14F-4D97-AF65-F5344CB8AC3E}">
        <p14:creationId xmlns:p14="http://schemas.microsoft.com/office/powerpoint/2010/main" val="5406882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135</a:t>
            </a:fld>
            <a:endParaRPr lang="nn-NO"/>
          </a:p>
        </p:txBody>
      </p:sp>
    </p:spTree>
    <p:extLst>
      <p:ext uri="{BB962C8B-B14F-4D97-AF65-F5344CB8AC3E}">
        <p14:creationId xmlns:p14="http://schemas.microsoft.com/office/powerpoint/2010/main" val="223444465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a:xfrm>
            <a:off x="701041" y="4444861"/>
            <a:ext cx="5608320" cy="4409580"/>
          </a:xfrm>
        </p:spPr>
        <p:txBody>
          <a:bodyPr/>
          <a:lstStyle/>
          <a:p>
            <a:r>
              <a:rPr lang="nl-NL" baseline="0" dirty="0"/>
              <a:t>Er worden veel verschillende termen gebruikt voor antilichamen en voor de rol die ze spelen tijdens immuunreacties. Deze dia geeft de</a:t>
            </a:r>
            <a:r>
              <a:rPr lang="nl-NL" dirty="0"/>
              <a:t> meest gebruikte termen en afgeleiden weer en waar en hoe ze geplaatst moeten worden in de immuunreactie.</a:t>
            </a:r>
          </a:p>
          <a:p>
            <a:endParaRPr lang="nl-NL" sz="400" baseline="0" dirty="0"/>
          </a:p>
          <a:p>
            <a:r>
              <a:rPr lang="nl-NL" baseline="0" dirty="0"/>
              <a:t>Antistoffen, ook wel antilichamen of antibodies,</a:t>
            </a:r>
            <a:r>
              <a:rPr lang="nl-NL" dirty="0"/>
              <a:t> zijn in het menselijk lichaam door B-cellen/plasmacellen gemaakte immuunglobulines. Plasmacellen en de natuurlijke functie van antilichamen worden in pagina’s 17, 20 en 24 behandeld. </a:t>
            </a:r>
          </a:p>
          <a:p>
            <a:endParaRPr lang="nl-NL" dirty="0"/>
          </a:p>
          <a:p>
            <a:r>
              <a:rPr lang="nl-NL" dirty="0"/>
              <a:t>Als er erg veel antilichamen gemaakt worden door slechts een paar verschillende plasmacelklonen, dan kunnen deze antilichamen zichtbaar gemaakt worden als zogeheten oligoklonale banden. Deze zijn bij zeer veel MS patiënten in bloed en/of CSF aanwezig en zijn daarmee een belangrijk diagnostisch kenmerk voor MS, mits de </a:t>
            </a:r>
            <a:r>
              <a:rPr lang="nl-NL" dirty="0" err="1"/>
              <a:t>oligoklonale</a:t>
            </a:r>
            <a:r>
              <a:rPr lang="nl-NL" dirty="0"/>
              <a:t> banden alleen in liquor en niet in het serum voorkomen (als bewijs dat ze geproduceerd zijn in het centrale zenuwstelsel). </a:t>
            </a:r>
          </a:p>
          <a:p>
            <a:endParaRPr lang="nl-NL" dirty="0"/>
          </a:p>
          <a:p>
            <a:r>
              <a:rPr lang="nl-NL" dirty="0"/>
              <a:t>Antilichamen kunnen ook ingezet worden om therapie en diagnostiek mee te bedrijven. Het is dan echter belangrijk dat er slechts één specificiteit aanwezig is en niet, zoals in menselijk serum, heel veel verschillende</a:t>
            </a:r>
            <a:r>
              <a:rPr lang="en-US" dirty="0"/>
              <a:t>. </a:t>
            </a:r>
            <a:r>
              <a:rPr lang="nl-NL" dirty="0"/>
              <a:t>Deze situatie kan bereikt worden door gebruik te maken van speciaal gemaakte monoklonale antilichamen (</a:t>
            </a:r>
            <a:r>
              <a:rPr lang="nl-NL" b="1" dirty="0"/>
              <a:t>m</a:t>
            </a:r>
            <a:r>
              <a:rPr lang="nl-NL" dirty="0"/>
              <a:t>onoclonal </a:t>
            </a:r>
            <a:r>
              <a:rPr lang="nl-NL" b="1" dirty="0"/>
              <a:t>a</a:t>
            </a:r>
            <a:r>
              <a:rPr lang="nl-NL" dirty="0"/>
              <a:t>nti</a:t>
            </a:r>
            <a:r>
              <a:rPr lang="nl-NL" b="1" dirty="0"/>
              <a:t>b</a:t>
            </a:r>
            <a:r>
              <a:rPr lang="nl-NL" dirty="0"/>
              <a:t>odies: </a:t>
            </a:r>
            <a:r>
              <a:rPr lang="nl-NL" dirty="0" err="1"/>
              <a:t>mabs</a:t>
            </a:r>
            <a:r>
              <a:rPr lang="nl-NL" dirty="0"/>
              <a:t>); antilichamen afkomstig van één kloon (plasmacel). Voorbeelden van </a:t>
            </a:r>
            <a:r>
              <a:rPr lang="nl-NL" dirty="0" err="1"/>
              <a:t>mabs</a:t>
            </a:r>
            <a:r>
              <a:rPr lang="nl-NL" dirty="0"/>
              <a:t> zijn de eerdergenoemde CD markers en de MS middelen </a:t>
            </a:r>
            <a:r>
              <a:rPr lang="nl-NL" dirty="0" err="1"/>
              <a:t>alemtuzumab</a:t>
            </a:r>
            <a:r>
              <a:rPr lang="nl-NL" dirty="0"/>
              <a:t>, natalizumab en </a:t>
            </a:r>
            <a:r>
              <a:rPr lang="nl-NL" dirty="0" err="1"/>
              <a:t>ocrelizumab</a:t>
            </a:r>
            <a:r>
              <a:rPr lang="nl-NL" dirty="0"/>
              <a:t>. Bij passieve vaccinatie worden antilichamen tegen een antigen van een ziekteverwekker toegediend. Hierbij hoeft het immuunsysteem zelf geen actie te ondernemen en treedt een vergelijkbare bescherming op als bij het geven van moedermelk. Dit in tegenstelling tot actieve vaccinatie (zoals het griepvaccin), waarbij het afweersysteem actief een respons moet ontketenen om het lichaam tegen een infectie te beschermen.</a:t>
            </a:r>
          </a:p>
          <a:p>
            <a:endParaRPr lang="nl-NL" dirty="0"/>
          </a:p>
          <a:p>
            <a:r>
              <a:rPr lang="nl-NL" dirty="0"/>
              <a:t>Een andere veelgebruikte term is IVIG. Dit staat voor intraveneus immuunglobuline en is een verzameling niet gespecificeerde antilichamen gewonnen uit menselijk serum en geschikt gemaakt voor intraveneus gebruik. Het wordt toegepast bij MS, maar de werking is niet geheel duidelijk</a:t>
            </a:r>
            <a:r>
              <a:rPr lang="en-US" dirty="0"/>
              <a:t>.</a:t>
            </a:r>
          </a:p>
          <a:p>
            <a:endParaRPr lang="en-US" dirty="0"/>
          </a:p>
          <a:p>
            <a:r>
              <a:rPr lang="en-US" sz="800" i="1" dirty="0" err="1"/>
              <a:t>Rijkers</a:t>
            </a:r>
            <a:r>
              <a:rPr lang="en-US" sz="800" i="1" dirty="0"/>
              <a:t>, G. T. (2009). </a:t>
            </a:r>
            <a:r>
              <a:rPr lang="en-US" sz="800" i="1" dirty="0" err="1"/>
              <a:t>Immunologie</a:t>
            </a:r>
            <a:r>
              <a:rPr lang="en-US" sz="800" i="1" dirty="0"/>
              <a:t>. </a:t>
            </a:r>
            <a:r>
              <a:rPr lang="en-US" sz="800" i="1" dirty="0" err="1"/>
              <a:t>Houten</a:t>
            </a:r>
            <a:r>
              <a:rPr lang="en-US" sz="800" i="1" dirty="0"/>
              <a:t>: Bohn </a:t>
            </a:r>
            <a:r>
              <a:rPr lang="en-US" sz="800" i="1" dirty="0" err="1"/>
              <a:t>Stafleu</a:t>
            </a:r>
            <a:r>
              <a:rPr lang="en-US" sz="800" i="1" dirty="0"/>
              <a:t> van </a:t>
            </a:r>
            <a:r>
              <a:rPr lang="en-US" sz="800" i="1" dirty="0" err="1"/>
              <a:t>Longhum</a:t>
            </a:r>
            <a:endParaRPr lang="en-US" sz="800" i="1" dirty="0"/>
          </a:p>
          <a:p>
            <a:endParaRPr lang="en-US" i="1" dirty="0">
              <a:highlight>
                <a:srgbClr val="FFFF00"/>
              </a:highlight>
            </a:endParaRPr>
          </a:p>
          <a:p>
            <a:endParaRPr lang="en-US" dirty="0"/>
          </a:p>
          <a:p>
            <a:endParaRPr lang="nl-NL" dirty="0"/>
          </a:p>
          <a:p>
            <a:endParaRPr lang="nl-NL" dirty="0"/>
          </a:p>
          <a:p>
            <a:r>
              <a:rPr lang="nl-NL" dirty="0"/>
              <a:t> </a:t>
            </a:r>
          </a:p>
          <a:p>
            <a:endParaRPr lang="nl-NL" dirty="0"/>
          </a:p>
          <a:p>
            <a:endParaRPr lang="en-US" baseline="0" dirty="0"/>
          </a:p>
          <a:p>
            <a:endParaRPr lang="nl-NL" baseline="0" dirty="0"/>
          </a:p>
        </p:txBody>
      </p:sp>
      <p:sp>
        <p:nvSpPr>
          <p:cNvPr id="4" name="Tijdelijke aanduiding voor dianummer 3"/>
          <p:cNvSpPr>
            <a:spLocks noGrp="1"/>
          </p:cNvSpPr>
          <p:nvPr>
            <p:ph type="sldNum" sz="quarter" idx="10"/>
          </p:nvPr>
        </p:nvSpPr>
        <p:spPr/>
        <p:txBody>
          <a:bodyPr/>
          <a:lstStyle/>
          <a:p>
            <a:fld id="{7A2BACA8-D132-419B-89D0-5F9FFE577840}" type="slidenum">
              <a:rPr lang="nn-NO" smtClean="0"/>
              <a:pPr/>
              <a:t>138</a:t>
            </a:fld>
            <a:endParaRPr lang="nn-NO" dirty="0"/>
          </a:p>
        </p:txBody>
      </p:sp>
    </p:spTree>
    <p:extLst>
      <p:ext uri="{BB962C8B-B14F-4D97-AF65-F5344CB8AC3E}">
        <p14:creationId xmlns:p14="http://schemas.microsoft.com/office/powerpoint/2010/main" val="218308838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8275" y="1173163"/>
            <a:ext cx="4225925" cy="3168650"/>
          </a:xfrm>
        </p:spPr>
      </p:sp>
      <p:sp>
        <p:nvSpPr>
          <p:cNvPr id="3" name="Notes Placeholder 2"/>
          <p:cNvSpPr>
            <a:spLocks noGrp="1"/>
          </p:cNvSpPr>
          <p:nvPr>
            <p:ph type="body" idx="1"/>
          </p:nvPr>
        </p:nvSpPr>
        <p:spPr/>
        <p:txBody>
          <a:bodyPr/>
          <a:lstStyle/>
          <a:p>
            <a:pPr>
              <a:defRPr/>
            </a:pPr>
            <a:r>
              <a:rPr lang="nl-NL" b="1" dirty="0"/>
              <a:t>De vierde stap in de ontwikkeling van MS</a:t>
            </a:r>
          </a:p>
          <a:p>
            <a:pPr defTabSz="928116">
              <a:defRPr/>
            </a:pPr>
            <a:endParaRPr lang="nl-NL" b="1" dirty="0"/>
          </a:p>
          <a:p>
            <a:pPr defTabSz="928116">
              <a:defRPr/>
            </a:pPr>
            <a:r>
              <a:rPr lang="nl-NL" dirty="0"/>
              <a:t>In het centrale zenuwstelsel (CZS) worden</a:t>
            </a:r>
            <a:r>
              <a:rPr lang="nl-NL" baseline="0" dirty="0"/>
              <a:t> de lymfocyten opnieuw geactiveerd door lokaal aanwezige dendritische cellen (DC) en later ook door geactiveerde microgliacellen (mg). </a:t>
            </a:r>
          </a:p>
          <a:p>
            <a:pPr defTabSz="928116">
              <a:defRPr/>
            </a:pPr>
            <a:endParaRPr lang="nl-NL" baseline="0" dirty="0"/>
          </a:p>
          <a:p>
            <a:pPr defTabSz="928116">
              <a:defRPr/>
            </a:pPr>
            <a:r>
              <a:rPr lang="nl-NL" baseline="0" dirty="0"/>
              <a:t>Als gevolg van lokale ontstekingsreacties (door weefselschade en productie van cytokines en chemokines) worden meerdere soorten immuuncellen (helper T-cellen (Th), cytotoxische T-cellen (Tc), B-cellen (B)) aangetrokken. Deze vermeerderen zich en/of differentiëren tot effectorcellen. Binnengedrongen B-cellen (B) ontwikkelen zich tot antilichaam-producerende plasmacellen (pc).</a:t>
            </a:r>
          </a:p>
          <a:p>
            <a:pPr defTabSz="928116">
              <a:defRPr/>
            </a:pPr>
            <a:endParaRPr lang="nl-NL" baseline="0" dirty="0"/>
          </a:p>
          <a:p>
            <a:pPr defTabSz="928116">
              <a:defRPr/>
            </a:pPr>
            <a:r>
              <a:rPr lang="nl-NL" baseline="0" dirty="0"/>
              <a:t>Een dergelijk influx (toestroom) van (zeer veel) immuuncellen vindt ook plaats tijdens een exacerbatie.</a:t>
            </a:r>
          </a:p>
          <a:p>
            <a:pPr defTabSz="928116">
              <a:defRPr/>
            </a:pPr>
            <a:endParaRPr lang="nl-NL" i="1" baseline="0" dirty="0">
              <a:solidFill>
                <a:srgbClr val="FF0000"/>
              </a:solidFill>
            </a:endParaRPr>
          </a:p>
          <a:p>
            <a:pPr defTabSz="928116">
              <a:defRPr/>
            </a:pPr>
            <a:r>
              <a:rPr lang="en-US" sz="800" i="1" dirty="0">
                <a:cs typeface="Helvetica" panose="020B0604020202020204" pitchFamily="34" charset="0"/>
              </a:rPr>
              <a:t>Ref:</a:t>
            </a:r>
          </a:p>
          <a:p>
            <a:pPr defTabSz="928116">
              <a:defRPr/>
            </a:pPr>
            <a:r>
              <a:rPr lang="en-US" sz="800" i="1" dirty="0">
                <a:cs typeface="Helvetica" panose="020B0604020202020204" pitchFamily="34" charset="0"/>
              </a:rPr>
              <a:t>Adapted from: Hemmer B, </a:t>
            </a:r>
            <a:r>
              <a:rPr lang="en-US" sz="800" i="1" dirty="0" err="1">
                <a:cs typeface="Helvetica" panose="020B0604020202020204" pitchFamily="34" charset="0"/>
              </a:rPr>
              <a:t>Kerschensteiner</a:t>
            </a:r>
            <a:r>
              <a:rPr lang="en-US" sz="800" i="1" dirty="0">
                <a:cs typeface="Helvetica" panose="020B0604020202020204" pitchFamily="34" charset="0"/>
              </a:rPr>
              <a:t> M, </a:t>
            </a:r>
            <a:r>
              <a:rPr lang="en-US" sz="800" i="1" dirty="0" err="1">
                <a:cs typeface="Helvetica" panose="020B0604020202020204" pitchFamily="34" charset="0"/>
              </a:rPr>
              <a:t>Korn</a:t>
            </a:r>
            <a:r>
              <a:rPr lang="en-US" sz="800" i="1" dirty="0">
                <a:cs typeface="Helvetica" panose="020B0604020202020204" pitchFamily="34" charset="0"/>
              </a:rPr>
              <a:t> T. Role of the innate and adaptive immune responses in the course of multiple sclerosis. Lancet Neurol. 2015;14:406-419</a:t>
            </a:r>
          </a:p>
          <a:p>
            <a:pPr lvl="0"/>
            <a:endParaRPr lang="nl-NL"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A2BACA8-D132-419B-89D0-5F9FFE577840}" type="slidenum">
              <a:rPr kumimoji="0" lang="nn-NO"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nn-NO"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18009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nl-NL" dirty="0"/>
              <a:t>Het immuunsysteem omvat een groot arsenaal aan immuuncellen om de enorme variatie aan externe bedreigingen te kunnen bestrijden. Deze cellen worden geproduceerd uit onrijpe </a:t>
            </a:r>
            <a:r>
              <a:rPr lang="nl-NL" dirty="0" err="1"/>
              <a:t>hematopoïetische</a:t>
            </a:r>
            <a:r>
              <a:rPr lang="nl-NL" dirty="0"/>
              <a:t> voorlopercellen en zijn familie van andere bloedcellen, zoals trombocyten en erytrocyten. Naast cellen spelen ook plasmaeiwitten en endotheel een rol bij het activeren van het immuunsysteem.</a:t>
            </a:r>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13</a:t>
            </a:fld>
            <a:endParaRPr lang="nn-NO"/>
          </a:p>
        </p:txBody>
      </p:sp>
    </p:spTree>
    <p:extLst>
      <p:ext uri="{BB962C8B-B14F-4D97-AF65-F5344CB8AC3E}">
        <p14:creationId xmlns:p14="http://schemas.microsoft.com/office/powerpoint/2010/main" val="127230840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39863" y="1173163"/>
            <a:ext cx="4222750" cy="3168650"/>
          </a:xfrm>
        </p:spPr>
      </p:sp>
      <p:sp>
        <p:nvSpPr>
          <p:cNvPr id="3" name="Notes Placeholder 2"/>
          <p:cNvSpPr>
            <a:spLocks noGrp="1"/>
          </p:cNvSpPr>
          <p:nvPr>
            <p:ph type="body" idx="1"/>
          </p:nvPr>
        </p:nvSpPr>
        <p:spPr/>
        <p:txBody>
          <a:bodyPr/>
          <a:lstStyle/>
          <a:p>
            <a:r>
              <a:rPr lang="nl-NL" dirty="0"/>
              <a:t>De verschillende fasen van de verworven immuunrespons zijn:</a:t>
            </a:r>
          </a:p>
          <a:p>
            <a:r>
              <a:rPr lang="nl-NL" b="1" dirty="0"/>
              <a:t>Antigeen herkenning</a:t>
            </a:r>
            <a:endParaRPr lang="en-US" dirty="0"/>
          </a:p>
          <a:p>
            <a:r>
              <a:rPr lang="nl-NL" dirty="0"/>
              <a:t>Naïeve T- en B-cellen komen een nieuw vreemd antigeen tegen, wat leidt tot klonale expansie van cellen met dezelfde T- of B-celreceptoren (dus dezelfde specificiteit). B-cellen kunnen vrije antigenen en microben herkennen en als APC optreden. T-cellen hebben MHC-gekoppelde antigeenpresentatie door een APC nodig voor activatie.</a:t>
            </a:r>
          </a:p>
          <a:p>
            <a:r>
              <a:rPr lang="nl-NL" b="1" dirty="0"/>
              <a:t>Lymfocytactivatie</a:t>
            </a:r>
            <a:endParaRPr lang="en-US" dirty="0"/>
          </a:p>
          <a:p>
            <a:r>
              <a:rPr lang="nl-NL" dirty="0"/>
              <a:t>Geactiveerde B- en T-cellen delen zich snel en rijpen verder tot effectorcellen. B-cellen rijpen tot plasmacellen die specifieke antilichamen uitscheiden. Helper T-cellen differentiëren tot subgroepen met verschillende taken. Cytotoxische T-cellen vernietigen geïnfecteerde cellen direct door het uitscheiden van cytotoxische en/of perforerende stoffen. </a:t>
            </a:r>
          </a:p>
          <a:p>
            <a:r>
              <a:rPr lang="nl-NL" b="1" dirty="0"/>
              <a:t>Antigeen eliminatie</a:t>
            </a:r>
            <a:endParaRPr lang="en-US" dirty="0"/>
          </a:p>
          <a:p>
            <a:r>
              <a:rPr lang="nl-NL" dirty="0"/>
              <a:t>De effectorfase is de fase waarin het antigeen geëlimineerd wordt.</a:t>
            </a:r>
          </a:p>
          <a:p>
            <a:r>
              <a:rPr lang="nl-NL" b="1" dirty="0"/>
              <a:t>Contractie</a:t>
            </a:r>
            <a:endParaRPr lang="en-US" dirty="0"/>
          </a:p>
          <a:p>
            <a:r>
              <a:rPr lang="nl-NL" dirty="0"/>
              <a:t>Wanneer het antigeen verwijderd is ondergaan de meeste geactiveerde lymfocyten apoptose en neemt de immuunreactie af totdat homeostase is hersteld. Deze fase wordt oa. gereguleerd door afwezigheid van antigeen en actie van regulerende cellen.</a:t>
            </a:r>
          </a:p>
          <a:p>
            <a:r>
              <a:rPr lang="nl-NL" b="1" dirty="0"/>
              <a:t>Geheugen</a:t>
            </a:r>
            <a:endParaRPr lang="en-US" dirty="0"/>
          </a:p>
          <a:p>
            <a:pPr defTabSz="928116">
              <a:defRPr/>
            </a:pPr>
            <a:r>
              <a:rPr lang="nl-NL" dirty="0"/>
              <a:t>Sommige antigeenspecifieke T- en B-cellen blijven achter als geheugencellen die een snellere en sterkere immuunrespons kunnen inzetten bij herhaalde blootstelling. </a:t>
            </a:r>
            <a:br>
              <a:rPr lang="nl-NL" dirty="0"/>
            </a:br>
            <a:br>
              <a:rPr lang="nl-NL" dirty="0"/>
            </a:br>
            <a:br>
              <a:rPr lang="nl-NL" dirty="0"/>
            </a:br>
            <a:br>
              <a:rPr lang="nl-NL" dirty="0"/>
            </a:br>
            <a:r>
              <a:rPr lang="nl-NL" sz="800" i="1" dirty="0" err="1"/>
              <a:t>Ref</a:t>
            </a:r>
            <a:r>
              <a:rPr lang="nl-NL" sz="800" i="1" dirty="0"/>
              <a:t>:</a:t>
            </a:r>
          </a:p>
          <a:p>
            <a:pPr defTabSz="928116">
              <a:defRPr/>
            </a:pPr>
            <a:r>
              <a:rPr lang="nl-NL" sz="800" i="1" dirty="0"/>
              <a:t>http://mol-biol4masters.masters.grkraj.org/</a:t>
            </a:r>
            <a:r>
              <a:rPr lang="nl-NL" sz="800" i="1" dirty="0" err="1"/>
              <a:t>html</a:t>
            </a:r>
            <a:r>
              <a:rPr lang="nl-NL" sz="800" i="1" dirty="0"/>
              <a:t>/</a:t>
            </a:r>
            <a:r>
              <a:rPr lang="nl-NL" sz="800" i="1" dirty="0" err="1"/>
              <a:t>Cell</a:t>
            </a:r>
            <a:r>
              <a:rPr lang="nl-NL" sz="800" i="1" dirty="0"/>
              <a:t>_And_</a:t>
            </a:r>
            <a:r>
              <a:rPr lang="nl-NL" sz="800" i="1" dirty="0" err="1"/>
              <a:t>Molecular</a:t>
            </a:r>
            <a:r>
              <a:rPr lang="nl-NL" sz="800" i="1" dirty="0"/>
              <a:t>_Immunology2-Innate_</a:t>
            </a:r>
            <a:r>
              <a:rPr lang="nl-NL" sz="800" i="1" dirty="0" err="1"/>
              <a:t>Humoral</a:t>
            </a:r>
            <a:r>
              <a:rPr lang="nl-NL" sz="800" i="1" dirty="0"/>
              <a:t>_And_</a:t>
            </a:r>
            <a:r>
              <a:rPr lang="nl-NL" sz="800" i="1" dirty="0" err="1"/>
              <a:t>Cell</a:t>
            </a:r>
            <a:r>
              <a:rPr lang="nl-NL" sz="800" i="1" dirty="0"/>
              <a:t>_</a:t>
            </a:r>
            <a:r>
              <a:rPr lang="nl-NL" sz="800" i="1" dirty="0" err="1"/>
              <a:t>Mediated</a:t>
            </a:r>
            <a:r>
              <a:rPr lang="nl-NL" sz="800" i="1" dirty="0"/>
              <a:t>_</a:t>
            </a:r>
            <a:r>
              <a:rPr lang="nl-NL" sz="800" i="1" dirty="0" err="1"/>
              <a:t>Immunity.htm</a:t>
            </a:r>
            <a:endParaRPr lang="nl-NL" sz="800" i="1" dirty="0"/>
          </a:p>
          <a:p>
            <a:endParaRPr lang="en-US"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151</a:t>
            </a:fld>
            <a:endParaRPr lang="nn-NO"/>
          </a:p>
        </p:txBody>
      </p:sp>
    </p:spTree>
    <p:extLst>
      <p:ext uri="{BB962C8B-B14F-4D97-AF65-F5344CB8AC3E}">
        <p14:creationId xmlns:p14="http://schemas.microsoft.com/office/powerpoint/2010/main" val="1569855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917"/>
              </a:spcBef>
            </a:pPr>
            <a:r>
              <a:rPr lang="nl-NL" dirty="0"/>
              <a:t>Voor het maken van onderscheid tussen verschillende leukocyten kan gebruik gemaakt worden van morfologische kenmerken (zoals grootte en</a:t>
            </a:r>
            <a:r>
              <a:rPr lang="nl-NL" baseline="0" dirty="0"/>
              <a:t> vorm van de celkern etc), maar wordt ook erg vaak gebruik gemaakt van monoclonale antilichamen die verschillende eiwitten op deze cellen kunnen herkennen. De meeste van deze eiwitten zijn ondergebracht in het zogeheten CD systeem. CD staat voor Clusters of Differentiation en is een s</a:t>
            </a:r>
            <a:r>
              <a:rPr lang="nl-NL" dirty="0"/>
              <a:t>ysteem voor identificatie en onderzoek van immuuncel-subgroepen, gebaseerd op de aanwezigheid van oppervlaktemoleculen (markers) die met antilichamen aangetoond kunnen worden. </a:t>
            </a:r>
          </a:p>
          <a:p>
            <a:pPr>
              <a:spcBef>
                <a:spcPts val="917"/>
              </a:spcBef>
            </a:pPr>
            <a:r>
              <a:rPr lang="nl-NL" dirty="0"/>
              <a:t>CD markers bestaan uit een diverse groep oppervlaktemoleculen, waaronder receptoren, liganden, adhesiemoleculen etc.</a:t>
            </a:r>
          </a:p>
          <a:p>
            <a:pPr>
              <a:spcBef>
                <a:spcPts val="917"/>
              </a:spcBef>
            </a:pPr>
            <a:r>
              <a:rPr lang="nl-NL" dirty="0"/>
              <a:t>Het aantal humane CD markers is momenteel  &gt; 350</a:t>
            </a:r>
          </a:p>
          <a:p>
            <a:pPr>
              <a:spcBef>
                <a:spcPts val="917"/>
              </a:spcBef>
            </a:pPr>
            <a:r>
              <a:rPr lang="nl-NL" dirty="0"/>
              <a:t>In een aantal gevallen kan een therapie gericht zijn op specifieke herkenning van een bepaalde CD marker.</a:t>
            </a:r>
          </a:p>
          <a:p>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16</a:t>
            </a:fld>
            <a:endParaRPr lang="nn-NO"/>
          </a:p>
        </p:txBody>
      </p:sp>
    </p:spTree>
    <p:extLst>
      <p:ext uri="{BB962C8B-B14F-4D97-AF65-F5344CB8AC3E}">
        <p14:creationId xmlns:p14="http://schemas.microsoft.com/office/powerpoint/2010/main" val="13212538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20</a:t>
            </a:fld>
            <a:endParaRPr lang="nn-NO"/>
          </a:p>
        </p:txBody>
      </p:sp>
    </p:spTree>
    <p:extLst>
      <p:ext uri="{BB962C8B-B14F-4D97-AF65-F5344CB8AC3E}">
        <p14:creationId xmlns:p14="http://schemas.microsoft.com/office/powerpoint/2010/main" val="34427907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7A2BACA8-D132-419B-89D0-5F9FFE577840}" type="slidenum">
              <a:rPr lang="nn-NO" smtClean="0"/>
              <a:pPr/>
              <a:t>24</a:t>
            </a:fld>
            <a:endParaRPr lang="nn-NO"/>
          </a:p>
        </p:txBody>
      </p:sp>
    </p:spTree>
    <p:extLst>
      <p:ext uri="{BB962C8B-B14F-4D97-AF65-F5344CB8AC3E}">
        <p14:creationId xmlns:p14="http://schemas.microsoft.com/office/powerpoint/2010/main" val="15671142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nl-NL" dirty="0"/>
              <a:t>Het immuunsysteem omvat een groot arsenaal aan immuuncellen om de enorme variatie aan externe bedreigingen te kunnen bestrijden. Deze cellen worden geproduceerd uit onrijpe </a:t>
            </a:r>
            <a:r>
              <a:rPr lang="nl-NL" dirty="0" err="1"/>
              <a:t>hematopoïetische</a:t>
            </a:r>
            <a:r>
              <a:rPr lang="nl-NL" dirty="0"/>
              <a:t> voorlopercellen en zijn familie van andere bloedcellen, zoals trombocyten en erytrocyten. Naast cellen spelen ook plasmaeiwitten en endotheel een rol bij het activeren van het immuunsysteem.</a:t>
            </a:r>
          </a:p>
          <a:p>
            <a:pPr lvl="0"/>
            <a:endParaRPr lang="nl-NL" dirty="0"/>
          </a:p>
        </p:txBody>
      </p:sp>
      <p:sp>
        <p:nvSpPr>
          <p:cNvPr id="4" name="Slide Number Placeholder 3"/>
          <p:cNvSpPr>
            <a:spLocks noGrp="1"/>
          </p:cNvSpPr>
          <p:nvPr>
            <p:ph type="sldNum" sz="quarter" idx="10"/>
          </p:nvPr>
        </p:nvSpPr>
        <p:spPr/>
        <p:txBody>
          <a:bodyPr/>
          <a:lstStyle/>
          <a:p>
            <a:fld id="{7A2BACA8-D132-419B-89D0-5F9FFE577840}" type="slidenum">
              <a:rPr lang="nn-NO" smtClean="0"/>
              <a:pPr/>
              <a:t>30</a:t>
            </a:fld>
            <a:endParaRPr lang="nn-NO"/>
          </a:p>
        </p:txBody>
      </p:sp>
    </p:spTree>
    <p:extLst>
      <p:ext uri="{BB962C8B-B14F-4D97-AF65-F5344CB8AC3E}">
        <p14:creationId xmlns:p14="http://schemas.microsoft.com/office/powerpoint/2010/main" val="32912424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dia">
    <p:spTree>
      <p:nvGrpSpPr>
        <p:cNvPr id="1" name=""/>
        <p:cNvGrpSpPr/>
        <p:nvPr/>
      </p:nvGrpSpPr>
      <p:grpSpPr>
        <a:xfrm>
          <a:off x="0" y="0"/>
          <a:ext cx="0" cy="0"/>
          <a:chOff x="0" y="0"/>
          <a:chExt cx="0" cy="0"/>
        </a:xfrm>
      </p:grpSpPr>
      <p:sp>
        <p:nvSpPr>
          <p:cNvPr id="2" name="Titel 1"/>
          <p:cNvSpPr>
            <a:spLocks noGrp="1"/>
          </p:cNvSpPr>
          <p:nvPr>
            <p:ph type="ctrTitle"/>
          </p:nvPr>
        </p:nvSpPr>
        <p:spPr>
          <a:xfrm>
            <a:off x="685800" y="2130431"/>
            <a:ext cx="7772400" cy="1470025"/>
          </a:xfrm>
        </p:spPr>
        <p:txBody>
          <a:bodyPr/>
          <a:lstStyle>
            <a:lvl1pPr algn="l">
              <a:defRPr b="1">
                <a:solidFill>
                  <a:schemeClr val="tx1"/>
                </a:solidFill>
                <a:latin typeface="+mn-lt"/>
              </a:defRPr>
            </a:lvl1pPr>
          </a:lstStyle>
          <a:p>
            <a:r>
              <a:rPr lang="nl-NL" dirty="0"/>
              <a:t>Klik om de stijl te bewerken</a:t>
            </a:r>
          </a:p>
        </p:txBody>
      </p:sp>
      <p:sp>
        <p:nvSpPr>
          <p:cNvPr id="3" name="Ondertitel 2"/>
          <p:cNvSpPr>
            <a:spLocks noGrp="1"/>
          </p:cNvSpPr>
          <p:nvPr>
            <p:ph type="subTitle" idx="1"/>
          </p:nvPr>
        </p:nvSpPr>
        <p:spPr>
          <a:xfrm>
            <a:off x="1371600" y="3886200"/>
            <a:ext cx="6400800" cy="1752600"/>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dirty="0"/>
              <a:t>Klik om het opmaakprofiel van de modelondertitel te bewerken</a:t>
            </a:r>
          </a:p>
        </p:txBody>
      </p:sp>
      <p:sp>
        <p:nvSpPr>
          <p:cNvPr id="5" name="Tijdelijke aanduiding voor dianummer 5"/>
          <p:cNvSpPr>
            <a:spLocks noGrp="1"/>
          </p:cNvSpPr>
          <p:nvPr>
            <p:ph type="sldNum" sz="quarter" idx="10"/>
          </p:nvPr>
        </p:nvSpPr>
        <p:spPr/>
        <p:txBody>
          <a:bodyPr/>
          <a:lstStyle>
            <a:lvl1pPr>
              <a:defRPr/>
            </a:lvl1pPr>
          </a:lstStyle>
          <a:p>
            <a:fld id="{45B6B2BE-001D-4EA0-BF08-6CB51F2A3646}" type="slidenum">
              <a:rPr lang="nl-NL" altLang="nb-NO"/>
              <a:pPr/>
              <a:t>‹#›</a:t>
            </a:fld>
            <a:endParaRPr lang="nl-NL" altLang="nb-NO"/>
          </a:p>
        </p:txBody>
      </p:sp>
      <p:sp>
        <p:nvSpPr>
          <p:cNvPr id="6" name="Tekstvak 5"/>
          <p:cNvSpPr txBox="1"/>
          <p:nvPr userDrawn="1"/>
        </p:nvSpPr>
        <p:spPr>
          <a:xfrm>
            <a:off x="4781865" y="1873774"/>
            <a:ext cx="2443397" cy="269823"/>
          </a:xfrm>
          <a:prstGeom prst="rect">
            <a:avLst/>
          </a:prstGeom>
          <a:solidFill>
            <a:schemeClr val="bg1"/>
          </a:solidFill>
        </p:spPr>
        <p:txBody>
          <a:bodyPr wrap="square" rtlCol="0">
            <a:noAutofit/>
          </a:bodyPr>
          <a:lstStyle/>
          <a:p>
            <a:endParaRPr lang="nl-NL" dirty="0"/>
          </a:p>
        </p:txBody>
      </p:sp>
      <p:sp>
        <p:nvSpPr>
          <p:cNvPr id="7" name="Tekstvak 6"/>
          <p:cNvSpPr txBox="1"/>
          <p:nvPr userDrawn="1"/>
        </p:nvSpPr>
        <p:spPr>
          <a:xfrm>
            <a:off x="5921118" y="976859"/>
            <a:ext cx="1306643" cy="732020"/>
          </a:xfrm>
          <a:prstGeom prst="rect">
            <a:avLst/>
          </a:prstGeom>
          <a:solidFill>
            <a:schemeClr val="bg1"/>
          </a:solidFill>
        </p:spPr>
        <p:txBody>
          <a:bodyPr wrap="square" rtlCol="0">
            <a:noAutofit/>
          </a:bodyPr>
          <a:lstStyle/>
          <a:p>
            <a:endParaRPr lang="nl-NL" dirty="0"/>
          </a:p>
        </p:txBody>
      </p:sp>
      <p:sp>
        <p:nvSpPr>
          <p:cNvPr id="8" name="Tekstvak 7"/>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19290015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pic>
        <p:nvPicPr>
          <p:cNvPr id="2" name="Picture 10" descr="BIOXXX MS institute #37F374.jpg                                0037F361SCORE Documenten               7C26881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2700" y="2"/>
            <a:ext cx="91821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userDrawn="1"/>
        </p:nvSpPr>
        <p:spPr>
          <a:xfrm>
            <a:off x="8805447" y="3573466"/>
            <a:ext cx="338554" cy="1150937"/>
          </a:xfrm>
          <a:prstGeom prst="rect">
            <a:avLst/>
          </a:prstGeom>
          <a:noFill/>
        </p:spPr>
        <p:txBody>
          <a:bodyPr vert="vert">
            <a:spAutoFit/>
          </a:bodyPr>
          <a:lstStyle/>
          <a:p>
            <a:pPr>
              <a:defRPr/>
            </a:pPr>
            <a:r>
              <a:rPr lang="en-US" sz="1000" dirty="0"/>
              <a:t>TYS-NED-0131</a:t>
            </a:r>
            <a:endParaRPr lang="nl-NL" sz="1000" dirty="0"/>
          </a:p>
        </p:txBody>
      </p:sp>
      <p:sp>
        <p:nvSpPr>
          <p:cNvPr id="4" name="Tekstvak 3"/>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034022481"/>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pic>
        <p:nvPicPr>
          <p:cNvPr id="2" name="Picture 10" descr="BIOXXX MS institute #37F374.jpg                                0037F361SCORE Documenten               7C26881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2700" y="2"/>
            <a:ext cx="91821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p:nvPr userDrawn="1"/>
        </p:nvSpPr>
        <p:spPr>
          <a:xfrm>
            <a:off x="8805447" y="3573466"/>
            <a:ext cx="338554" cy="1150937"/>
          </a:xfrm>
          <a:prstGeom prst="rect">
            <a:avLst/>
          </a:prstGeom>
          <a:noFill/>
        </p:spPr>
        <p:txBody>
          <a:bodyPr vert="vert">
            <a:spAutoFit/>
          </a:bodyPr>
          <a:lstStyle/>
          <a:p>
            <a:pPr>
              <a:defRPr/>
            </a:pPr>
            <a:r>
              <a:rPr lang="en-US" sz="1000" dirty="0"/>
              <a:t>TYS-NED-0131</a:t>
            </a:r>
            <a:endParaRPr lang="nl-NL" sz="1000" dirty="0"/>
          </a:p>
        </p:txBody>
      </p:sp>
      <p:sp>
        <p:nvSpPr>
          <p:cNvPr id="4" name="Tekstvak 3"/>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553542508"/>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7203" y="1998275"/>
            <a:ext cx="6894137" cy="3482472"/>
          </a:xfrm>
        </p:spPr>
        <p:txBody>
          <a:bodyPr>
            <a:noAutofit/>
          </a:bodyPr>
          <a:lstStyle>
            <a:lvl1pPr marL="171450" marR="0" indent="-171450" algn="l" defTabSz="457200" rtl="0" eaLnBrk="1" fontAlgn="auto" latinLnBrk="0" hangingPunct="1">
              <a:lnSpc>
                <a:spcPct val="140000"/>
              </a:lnSpc>
              <a:spcBef>
                <a:spcPct val="20000"/>
              </a:spcBef>
              <a:spcAft>
                <a:spcPts val="600"/>
              </a:spcAft>
              <a:buClrTx/>
              <a:buSzTx/>
              <a:buFont typeface="Arial"/>
              <a:buChar char="•"/>
              <a:tabLst/>
              <a:defRPr lang="en-US" sz="1400" b="0" i="0" baseline="0" smtClean="0">
                <a:solidFill>
                  <a:srgbClr val="7C878E"/>
                </a:solidFill>
                <a:effectLst/>
                <a:latin typeface="Arial"/>
                <a:cs typeface="Arial"/>
              </a:defRPr>
            </a:lvl1pPr>
            <a:lvl2pPr marL="0" indent="0" algn="l">
              <a:spcAft>
                <a:spcPts val="600"/>
              </a:spcAft>
              <a:buNone/>
              <a:defRPr sz="1400">
                <a:solidFill>
                  <a:srgbClr val="578196"/>
                </a:solidFill>
              </a:defRPr>
            </a:lvl2pPr>
            <a:lvl3pPr marL="346075" indent="-111125" algn="l" defTabSz="169863">
              <a:lnSpc>
                <a:spcPct val="100000"/>
              </a:lnSpc>
              <a:spcAft>
                <a:spcPts val="600"/>
              </a:spcAft>
              <a:defRPr sz="1400" b="0" i="0">
                <a:solidFill>
                  <a:srgbClr val="7C878E"/>
                </a:solidFill>
                <a:latin typeface="+mn-lt"/>
                <a:cs typeface="Arial"/>
              </a:defRPr>
            </a:lvl3pPr>
            <a:lvl4pPr marL="568325" indent="-111125" algn="l" defTabSz="-109538">
              <a:lnSpc>
                <a:spcPct val="100000"/>
              </a:lnSpc>
              <a:spcAft>
                <a:spcPts val="600"/>
              </a:spcAft>
              <a:tabLst>
                <a:tab pos="690563" algn="l"/>
              </a:tabLst>
              <a:defRPr sz="1400" b="0" i="0">
                <a:solidFill>
                  <a:srgbClr val="7C878E"/>
                </a:solidFill>
                <a:latin typeface="+mn-lt"/>
                <a:cs typeface="Arial"/>
              </a:defRPr>
            </a:lvl4pPr>
            <a:lvl5pPr marL="690563" indent="-9525" algn="l" defTabSz="-9525">
              <a:defRPr sz="1100">
                <a:solidFill>
                  <a:srgbClr val="578196"/>
                </a:solidFill>
              </a:defRPr>
            </a:lvl5pPr>
          </a:lstStyle>
          <a:p>
            <a:pPr marL="0" indent="0">
              <a:buNone/>
            </a:pPr>
            <a:r>
              <a:rPr lang="en-US" dirty="0">
                <a:ea typeface="ＭＳ 明朝"/>
                <a:cs typeface="Times New Roman"/>
              </a:rPr>
              <a:t>The slide content should not be too crowded (the simpler the better), should not be scaled up to fill the slide area. Body copy text size ideally should be consistent across the whole set of slides (shown in examples), but not larger than 16.</a:t>
            </a:r>
            <a:endParaRPr lang="en-US" dirty="0"/>
          </a:p>
        </p:txBody>
      </p:sp>
      <p:sp>
        <p:nvSpPr>
          <p:cNvPr id="9" name="Title 8"/>
          <p:cNvSpPr>
            <a:spLocks noGrp="1"/>
          </p:cNvSpPr>
          <p:nvPr>
            <p:ph type="title"/>
          </p:nvPr>
        </p:nvSpPr>
        <p:spPr>
          <a:xfrm>
            <a:off x="457200" y="855275"/>
            <a:ext cx="8229600" cy="1143000"/>
          </a:xfrm>
        </p:spPr>
        <p:txBody>
          <a:bodyPr anchor="b">
            <a:normAutofit/>
          </a:bodyPr>
          <a:lstStyle>
            <a:lvl1pPr algn="l">
              <a:defRPr sz="3600" b="1">
                <a:solidFill>
                  <a:srgbClr val="2573BA"/>
                </a:solidFill>
              </a:defRPr>
            </a:lvl1pPr>
          </a:lstStyle>
          <a:p>
            <a:endParaRPr lang="en-US" dirty="0"/>
          </a:p>
        </p:txBody>
      </p:sp>
    </p:spTree>
    <p:extLst>
      <p:ext uri="{BB962C8B-B14F-4D97-AF65-F5344CB8AC3E}">
        <p14:creationId xmlns:p14="http://schemas.microsoft.com/office/powerpoint/2010/main" val="289704020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eldia">
    <p:spTree>
      <p:nvGrpSpPr>
        <p:cNvPr id="1" name=""/>
        <p:cNvGrpSpPr/>
        <p:nvPr/>
      </p:nvGrpSpPr>
      <p:grpSpPr>
        <a:xfrm>
          <a:off x="0" y="0"/>
          <a:ext cx="0" cy="0"/>
          <a:chOff x="0" y="0"/>
          <a:chExt cx="0" cy="0"/>
        </a:xfrm>
      </p:grpSpPr>
      <p:sp>
        <p:nvSpPr>
          <p:cNvPr id="2" name="Titel 1"/>
          <p:cNvSpPr>
            <a:spLocks noGrp="1"/>
          </p:cNvSpPr>
          <p:nvPr>
            <p:ph type="ctrTitle"/>
          </p:nvPr>
        </p:nvSpPr>
        <p:spPr>
          <a:xfrm>
            <a:off x="685800" y="2130431"/>
            <a:ext cx="7772400" cy="1470025"/>
          </a:xfrm>
        </p:spPr>
        <p:txBody>
          <a:bodyPr/>
          <a:lstStyle>
            <a:lvl1pPr algn="l">
              <a:defRPr b="1">
                <a:solidFill>
                  <a:schemeClr val="tx1"/>
                </a:solidFill>
                <a:latin typeface="+mn-lt"/>
              </a:defRPr>
            </a:lvl1pPr>
          </a:lstStyle>
          <a:p>
            <a:r>
              <a:rPr lang="nl-NL" dirty="0"/>
              <a:t>Klik om de stijl te bewerken</a:t>
            </a:r>
          </a:p>
        </p:txBody>
      </p:sp>
      <p:sp>
        <p:nvSpPr>
          <p:cNvPr id="3" name="Ondertitel 2"/>
          <p:cNvSpPr>
            <a:spLocks noGrp="1"/>
          </p:cNvSpPr>
          <p:nvPr>
            <p:ph type="subTitle" idx="1"/>
          </p:nvPr>
        </p:nvSpPr>
        <p:spPr>
          <a:xfrm>
            <a:off x="1371600" y="3886200"/>
            <a:ext cx="6400800" cy="1752600"/>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dirty="0"/>
              <a:t>Klik om het opmaakprofiel van de modelondertitel te bewerken</a:t>
            </a:r>
          </a:p>
        </p:txBody>
      </p:sp>
      <p:sp>
        <p:nvSpPr>
          <p:cNvPr id="5" name="Tijdelijke aanduiding voor dianummer 5"/>
          <p:cNvSpPr>
            <a:spLocks noGrp="1"/>
          </p:cNvSpPr>
          <p:nvPr>
            <p:ph type="sldNum" sz="quarter" idx="10"/>
          </p:nvPr>
        </p:nvSpPr>
        <p:spPr/>
        <p:txBody>
          <a:bodyPr/>
          <a:lstStyle>
            <a:lvl1pPr>
              <a:defRPr/>
            </a:lvl1pPr>
          </a:lstStyle>
          <a:p>
            <a:fld id="{45B6B2BE-001D-4EA0-BF08-6CB51F2A3646}" type="slidenum">
              <a:rPr lang="nl-NL" altLang="nb-NO"/>
              <a:pPr/>
              <a:t>‹#›</a:t>
            </a:fld>
            <a:endParaRPr lang="nl-NL" altLang="nb-NO"/>
          </a:p>
        </p:txBody>
      </p:sp>
      <p:sp>
        <p:nvSpPr>
          <p:cNvPr id="6" name="Tekstvak 5"/>
          <p:cNvSpPr txBox="1"/>
          <p:nvPr userDrawn="1"/>
        </p:nvSpPr>
        <p:spPr>
          <a:xfrm>
            <a:off x="4781865" y="1873774"/>
            <a:ext cx="2443397" cy="269823"/>
          </a:xfrm>
          <a:prstGeom prst="rect">
            <a:avLst/>
          </a:prstGeom>
          <a:solidFill>
            <a:schemeClr val="bg1"/>
          </a:solidFill>
        </p:spPr>
        <p:txBody>
          <a:bodyPr wrap="square" rtlCol="0">
            <a:noAutofit/>
          </a:bodyPr>
          <a:lstStyle/>
          <a:p>
            <a:endParaRPr lang="nl-NL" dirty="0"/>
          </a:p>
        </p:txBody>
      </p:sp>
      <p:sp>
        <p:nvSpPr>
          <p:cNvPr id="7" name="Tekstvak 6"/>
          <p:cNvSpPr txBox="1"/>
          <p:nvPr userDrawn="1"/>
        </p:nvSpPr>
        <p:spPr>
          <a:xfrm>
            <a:off x="5921118" y="976859"/>
            <a:ext cx="1306643" cy="732020"/>
          </a:xfrm>
          <a:prstGeom prst="rect">
            <a:avLst/>
          </a:prstGeom>
          <a:solidFill>
            <a:schemeClr val="bg1"/>
          </a:solidFill>
        </p:spPr>
        <p:txBody>
          <a:bodyPr wrap="square" rtlCol="0">
            <a:noAutofit/>
          </a:bodyPr>
          <a:lstStyle/>
          <a:p>
            <a:endParaRPr lang="nl-NL" dirty="0"/>
          </a:p>
        </p:txBody>
      </p:sp>
      <p:sp>
        <p:nvSpPr>
          <p:cNvPr id="8" name="Tekstvak 7"/>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5351763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el en object">
    <p:spTree>
      <p:nvGrpSpPr>
        <p:cNvPr id="1" name=""/>
        <p:cNvGrpSpPr/>
        <p:nvPr/>
      </p:nvGrpSpPr>
      <p:grpSpPr>
        <a:xfrm>
          <a:off x="0" y="0"/>
          <a:ext cx="0" cy="0"/>
          <a:chOff x="0" y="0"/>
          <a:chExt cx="0" cy="0"/>
        </a:xfrm>
      </p:grpSpPr>
      <p:pic>
        <p:nvPicPr>
          <p:cNvPr id="4"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134227" y="6"/>
            <a:ext cx="2009775"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el 1"/>
          <p:cNvSpPr>
            <a:spLocks noGrp="1"/>
          </p:cNvSpPr>
          <p:nvPr>
            <p:ph type="title"/>
          </p:nvPr>
        </p:nvSpPr>
        <p:spPr>
          <a:xfrm>
            <a:off x="457202" y="274644"/>
            <a:ext cx="6677025" cy="609781"/>
          </a:xfrm>
        </p:spPr>
        <p:txBody>
          <a:bodyPr/>
          <a:lstStyle>
            <a:lvl1pPr>
              <a:defRPr b="1">
                <a:solidFill>
                  <a:schemeClr val="tx1"/>
                </a:solidFill>
              </a:defRPr>
            </a:lvl1pPr>
          </a:lstStyle>
          <a:p>
            <a:r>
              <a:rPr lang="nl-NL" noProof="0" dirty="0"/>
              <a:t>Klik om de stijl te bewerken</a:t>
            </a:r>
          </a:p>
        </p:txBody>
      </p:sp>
      <p:sp>
        <p:nvSpPr>
          <p:cNvPr id="3" name="Tijdelijke aanduiding voor inhoud 2"/>
          <p:cNvSpPr>
            <a:spLocks noGrp="1"/>
          </p:cNvSpPr>
          <p:nvPr>
            <p:ph idx="1"/>
          </p:nvPr>
        </p:nvSpPr>
        <p:spPr/>
        <p:txBody>
          <a:bodyPr/>
          <a:lstStyle>
            <a:lvl1pPr marL="342900" indent="-342900">
              <a:buFont typeface="Wingdings" panose="05000000000000000000" pitchFamily="2" charset="2"/>
              <a:buChar char="§"/>
              <a:defRPr sz="2800">
                <a:solidFill>
                  <a:schemeClr val="tx1"/>
                </a:solidFill>
              </a:defRPr>
            </a:lvl1pPr>
            <a:lvl2pPr marL="742950" indent="-285750">
              <a:buFont typeface="Wingdings" panose="05000000000000000000" pitchFamily="2" charset="2"/>
              <a:buChar char="§"/>
              <a:defRPr sz="2400">
                <a:solidFill>
                  <a:schemeClr val="tx1"/>
                </a:solidFill>
              </a:defRPr>
            </a:lvl2pPr>
            <a:lvl3pPr marL="1143000" indent="-228600">
              <a:buFont typeface="Wingdings" panose="05000000000000000000" pitchFamily="2" charset="2"/>
              <a:buChar char="§"/>
              <a:defRPr sz="2000">
                <a:solidFill>
                  <a:schemeClr val="tx1"/>
                </a:solidFill>
              </a:defRPr>
            </a:lvl3pPr>
            <a:lvl4pPr marL="1600200" indent="-228600">
              <a:buFont typeface="Wingdings" panose="05000000000000000000" pitchFamily="2" charset="2"/>
              <a:buChar char="§"/>
              <a:defRPr sz="1800">
                <a:solidFill>
                  <a:schemeClr val="tx1"/>
                </a:solidFill>
              </a:defRPr>
            </a:lvl4pPr>
            <a:lvl5pPr marL="2057400" indent="-228600">
              <a:buFont typeface="Wingdings" panose="05000000000000000000" pitchFamily="2" charset="2"/>
              <a:buChar char="§"/>
              <a:defRPr sz="1800">
                <a:solidFill>
                  <a:schemeClr val="tx1"/>
                </a:solidFill>
              </a:defRPr>
            </a:lvl5pPr>
          </a:lstStyle>
          <a:p>
            <a:pPr lvl="0"/>
            <a:r>
              <a:rPr lang="nl-NL" dirty="0"/>
              <a:t>Klik om de modelstijlen te bewerken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5" name="Tijdelijke aanduiding voor dianummer 5"/>
          <p:cNvSpPr>
            <a:spLocks noGrp="1"/>
          </p:cNvSpPr>
          <p:nvPr>
            <p:ph type="sldNum" sz="quarter" idx="10"/>
          </p:nvPr>
        </p:nvSpPr>
        <p:spPr/>
        <p:txBody>
          <a:bodyPr/>
          <a:lstStyle>
            <a:lvl1pPr>
              <a:defRPr/>
            </a:lvl1pPr>
          </a:lstStyle>
          <a:p>
            <a:fld id="{017042A6-828A-4061-A8AD-9F52EBEEDB45}" type="slidenum">
              <a:rPr lang="nl-NL" altLang="nb-NO"/>
              <a:pPr/>
              <a:t>‹#›</a:t>
            </a:fld>
            <a:endParaRPr lang="nl-NL" altLang="nb-NO"/>
          </a:p>
        </p:txBody>
      </p:sp>
      <p:sp>
        <p:nvSpPr>
          <p:cNvPr id="6" name="Tekstvak 5"/>
          <p:cNvSpPr txBox="1"/>
          <p:nvPr userDrawn="1"/>
        </p:nvSpPr>
        <p:spPr>
          <a:xfrm>
            <a:off x="8420400" y="479690"/>
            <a:ext cx="627522" cy="404735"/>
          </a:xfrm>
          <a:prstGeom prst="rect">
            <a:avLst/>
          </a:prstGeom>
          <a:solidFill>
            <a:schemeClr val="bg1"/>
          </a:solidFill>
        </p:spPr>
        <p:txBody>
          <a:bodyPr wrap="square" rtlCol="0">
            <a:noAutofit/>
          </a:bodyPr>
          <a:lstStyle/>
          <a:p>
            <a:endParaRPr lang="nl-NL" dirty="0"/>
          </a:p>
        </p:txBody>
      </p:sp>
      <p:sp>
        <p:nvSpPr>
          <p:cNvPr id="7" name="Tekstvak 6"/>
          <p:cNvSpPr txBox="1"/>
          <p:nvPr userDrawn="1"/>
        </p:nvSpPr>
        <p:spPr>
          <a:xfrm>
            <a:off x="7390154" y="615596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5829236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ekop">
    <p:spTree>
      <p:nvGrpSpPr>
        <p:cNvPr id="1" name=""/>
        <p:cNvGrpSpPr/>
        <p:nvPr/>
      </p:nvGrpSpPr>
      <p:grpSpPr>
        <a:xfrm>
          <a:off x="0" y="0"/>
          <a:ext cx="0" cy="0"/>
          <a:chOff x="0" y="0"/>
          <a:chExt cx="0" cy="0"/>
        </a:xfrm>
      </p:grpSpPr>
      <p:sp>
        <p:nvSpPr>
          <p:cNvPr id="2" name="Titel 1"/>
          <p:cNvSpPr>
            <a:spLocks noGrp="1"/>
          </p:cNvSpPr>
          <p:nvPr>
            <p:ph type="title"/>
          </p:nvPr>
        </p:nvSpPr>
        <p:spPr>
          <a:xfrm>
            <a:off x="722313" y="4406906"/>
            <a:ext cx="7772400" cy="1362075"/>
          </a:xfrm>
        </p:spPr>
        <p:txBody>
          <a:bodyPr anchor="t"/>
          <a:lstStyle>
            <a:lvl1pPr algn="l">
              <a:defRPr sz="4000" b="1" cap="all">
                <a:solidFill>
                  <a:schemeClr val="tx1"/>
                </a:solidFill>
              </a:defRPr>
            </a:lvl1pPr>
          </a:lstStyle>
          <a:p>
            <a:r>
              <a:rPr lang="nl-NL" dirty="0"/>
              <a:t>Klik om de stijl te bewerken</a:t>
            </a:r>
          </a:p>
        </p:txBody>
      </p:sp>
      <p:sp>
        <p:nvSpPr>
          <p:cNvPr id="3" name="Tijdelijke aanduiding voor tekst 2"/>
          <p:cNvSpPr>
            <a:spLocks noGrp="1"/>
          </p:cNvSpPr>
          <p:nvPr>
            <p:ph type="body" idx="1"/>
          </p:nvPr>
        </p:nvSpPr>
        <p:spPr>
          <a:xfrm>
            <a:off x="722313" y="2906713"/>
            <a:ext cx="7772400" cy="1500187"/>
          </a:xfrm>
        </p:spPr>
        <p:txBody>
          <a:bodyPr anchor="b"/>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NL" dirty="0"/>
              <a:t>Klik om de modelstijlen te bewerken</a:t>
            </a:r>
          </a:p>
        </p:txBody>
      </p:sp>
      <p:sp>
        <p:nvSpPr>
          <p:cNvPr id="4" name="Tijdelijke aanduiding voor dianummer 5"/>
          <p:cNvSpPr>
            <a:spLocks noGrp="1"/>
          </p:cNvSpPr>
          <p:nvPr>
            <p:ph type="sldNum" sz="quarter" idx="10"/>
          </p:nvPr>
        </p:nvSpPr>
        <p:spPr/>
        <p:txBody>
          <a:bodyPr/>
          <a:lstStyle>
            <a:lvl1pPr>
              <a:defRPr/>
            </a:lvl1pPr>
          </a:lstStyle>
          <a:p>
            <a:fld id="{F36DE6D4-24D4-49E4-B3F5-7C8211D00797}" type="slidenum">
              <a:rPr lang="nl-NL" altLang="nb-NO"/>
              <a:pPr/>
              <a:t>‹#›</a:t>
            </a:fld>
            <a:endParaRPr lang="nl-NL" altLang="nb-NO"/>
          </a:p>
        </p:txBody>
      </p:sp>
      <p:sp>
        <p:nvSpPr>
          <p:cNvPr id="5" name="Tekstvak 4"/>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919060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Alleen titel">
    <p:spTree>
      <p:nvGrpSpPr>
        <p:cNvPr id="1" name=""/>
        <p:cNvGrpSpPr/>
        <p:nvPr/>
      </p:nvGrpSpPr>
      <p:grpSpPr>
        <a:xfrm>
          <a:off x="0" y="0"/>
          <a:ext cx="0" cy="0"/>
          <a:chOff x="0" y="0"/>
          <a:chExt cx="0" cy="0"/>
        </a:xfrm>
      </p:grpSpPr>
      <p:pic>
        <p:nvPicPr>
          <p:cNvPr id="3" name="Picture 6"/>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134227" y="6"/>
            <a:ext cx="2009775"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el 1"/>
          <p:cNvSpPr>
            <a:spLocks noGrp="1"/>
          </p:cNvSpPr>
          <p:nvPr>
            <p:ph type="title"/>
          </p:nvPr>
        </p:nvSpPr>
        <p:spPr>
          <a:xfrm>
            <a:off x="457202" y="274638"/>
            <a:ext cx="6677025" cy="1143000"/>
          </a:xfrm>
        </p:spPr>
        <p:txBody>
          <a:bodyPr/>
          <a:lstStyle>
            <a:lvl1pPr>
              <a:defRPr b="1">
                <a:solidFill>
                  <a:schemeClr val="tx1"/>
                </a:solidFill>
              </a:defRPr>
            </a:lvl1pPr>
          </a:lstStyle>
          <a:p>
            <a:r>
              <a:rPr lang="nl-NL" dirty="0"/>
              <a:t>Klik om de stijl te bewerken</a:t>
            </a:r>
          </a:p>
        </p:txBody>
      </p:sp>
      <p:sp>
        <p:nvSpPr>
          <p:cNvPr id="4" name="Tijdelijke aanduiding voor dianummer 5"/>
          <p:cNvSpPr>
            <a:spLocks noGrp="1"/>
          </p:cNvSpPr>
          <p:nvPr>
            <p:ph type="sldNum" sz="quarter" idx="10"/>
          </p:nvPr>
        </p:nvSpPr>
        <p:spPr/>
        <p:txBody>
          <a:bodyPr/>
          <a:lstStyle>
            <a:lvl1pPr>
              <a:defRPr/>
            </a:lvl1pPr>
          </a:lstStyle>
          <a:p>
            <a:fld id="{7FBACC48-B2FE-4237-877A-5BA6199E8060}" type="slidenum">
              <a:rPr lang="nl-NL" altLang="nb-NO"/>
              <a:pPr/>
              <a:t>‹#›</a:t>
            </a:fld>
            <a:endParaRPr lang="nl-NL" altLang="nb-NO"/>
          </a:p>
        </p:txBody>
      </p:sp>
      <p:sp>
        <p:nvSpPr>
          <p:cNvPr id="5" name="Tekstvak 4"/>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
        <p:nvSpPr>
          <p:cNvPr id="6" name="Tekstvak 5"/>
          <p:cNvSpPr txBox="1"/>
          <p:nvPr userDrawn="1"/>
        </p:nvSpPr>
        <p:spPr>
          <a:xfrm>
            <a:off x="8420400" y="479690"/>
            <a:ext cx="627522" cy="404735"/>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6283154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Leeg">
    <p:spTree>
      <p:nvGrpSpPr>
        <p:cNvPr id="1" name=""/>
        <p:cNvGrpSpPr/>
        <p:nvPr/>
      </p:nvGrpSpPr>
      <p:grpSpPr>
        <a:xfrm>
          <a:off x="0" y="0"/>
          <a:ext cx="0" cy="0"/>
          <a:chOff x="0" y="0"/>
          <a:chExt cx="0" cy="0"/>
        </a:xfrm>
      </p:grpSpPr>
      <p:pic>
        <p:nvPicPr>
          <p:cNvPr id="2"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134227" y="6"/>
            <a:ext cx="2009775"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jdelijke aanduiding voor dianummer 5"/>
          <p:cNvSpPr>
            <a:spLocks noGrp="1"/>
          </p:cNvSpPr>
          <p:nvPr>
            <p:ph type="sldNum" sz="quarter" idx="10"/>
          </p:nvPr>
        </p:nvSpPr>
        <p:spPr/>
        <p:txBody>
          <a:bodyPr/>
          <a:lstStyle>
            <a:lvl1pPr>
              <a:defRPr/>
            </a:lvl1pPr>
          </a:lstStyle>
          <a:p>
            <a:fld id="{5F7544F2-F7B9-4B89-8C5B-1897B284B35E}" type="slidenum">
              <a:rPr lang="nl-NL" altLang="nb-NO"/>
              <a:pPr/>
              <a:t>‹#›</a:t>
            </a:fld>
            <a:endParaRPr lang="nl-NL" altLang="nb-NO"/>
          </a:p>
        </p:txBody>
      </p:sp>
      <p:sp>
        <p:nvSpPr>
          <p:cNvPr id="4" name="Tekstvak 3"/>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
        <p:nvSpPr>
          <p:cNvPr id="5" name="Tekstvak 4"/>
          <p:cNvSpPr txBox="1"/>
          <p:nvPr userDrawn="1"/>
        </p:nvSpPr>
        <p:spPr>
          <a:xfrm>
            <a:off x="8420400" y="479690"/>
            <a:ext cx="627522" cy="404735"/>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864179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kstdia met beeld">
    <p:spTree>
      <p:nvGrpSpPr>
        <p:cNvPr id="1" name=""/>
        <p:cNvGrpSpPr/>
        <p:nvPr/>
      </p:nvGrpSpPr>
      <p:grpSpPr>
        <a:xfrm>
          <a:off x="0" y="0"/>
          <a:ext cx="0" cy="0"/>
          <a:chOff x="0" y="0"/>
          <a:chExt cx="0" cy="0"/>
        </a:xfrm>
      </p:grpSpPr>
      <p:sp>
        <p:nvSpPr>
          <p:cNvPr id="2" name="Titel 1"/>
          <p:cNvSpPr>
            <a:spLocks noGrp="1"/>
          </p:cNvSpPr>
          <p:nvPr>
            <p:ph type="title"/>
          </p:nvPr>
        </p:nvSpPr>
        <p:spPr>
          <a:xfrm>
            <a:off x="522000" y="1004344"/>
            <a:ext cx="8100000" cy="533400"/>
          </a:xfrm>
        </p:spPr>
        <p:txBody>
          <a:bodyPr/>
          <a:lstStyle/>
          <a:p>
            <a:r>
              <a:rPr lang="nl-NL" dirty="0"/>
              <a:t>Klik om de stijl te bewerken</a:t>
            </a:r>
          </a:p>
        </p:txBody>
      </p:sp>
      <p:sp>
        <p:nvSpPr>
          <p:cNvPr id="11" name="Tijdelijke aanduiding voor tekst 10"/>
          <p:cNvSpPr>
            <a:spLocks noGrp="1"/>
          </p:cNvSpPr>
          <p:nvPr>
            <p:ph type="body" sz="quarter" idx="14"/>
          </p:nvPr>
        </p:nvSpPr>
        <p:spPr>
          <a:xfrm>
            <a:off x="522288" y="1652400"/>
            <a:ext cx="4039200" cy="4125600"/>
          </a:xfrm>
        </p:spPr>
        <p:txBody>
          <a:body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4" name="Tijdelijke aanduiding voor afbeelding 3"/>
          <p:cNvSpPr>
            <a:spLocks noGrp="1"/>
          </p:cNvSpPr>
          <p:nvPr>
            <p:ph type="pic" sz="quarter" idx="15"/>
          </p:nvPr>
        </p:nvSpPr>
        <p:spPr>
          <a:xfrm>
            <a:off x="4647601" y="1652400"/>
            <a:ext cx="3974900" cy="4125600"/>
          </a:xfrm>
        </p:spPr>
        <p:txBody>
          <a:bodyPr/>
          <a:lstStyle>
            <a:lvl1pPr marL="0" indent="0">
              <a:buNone/>
              <a:defRPr/>
            </a:lvl1pPr>
          </a:lstStyle>
          <a:p>
            <a:pPr lvl="0"/>
            <a:r>
              <a:rPr lang="nl-NL" noProof="0"/>
              <a:t>Klik op het pictogram als u een afbeelding wilt toevoegen</a:t>
            </a:r>
            <a:endParaRPr lang="nl-NL" noProof="0" dirty="0"/>
          </a:p>
        </p:txBody>
      </p:sp>
      <p:sp>
        <p:nvSpPr>
          <p:cNvPr id="5" name="Tijdelijke aanduiding voor dianummer 5"/>
          <p:cNvSpPr>
            <a:spLocks noGrp="1"/>
          </p:cNvSpPr>
          <p:nvPr>
            <p:ph type="sldNum" sz="quarter" idx="16"/>
          </p:nvPr>
        </p:nvSpPr>
        <p:spPr>
          <a:xfrm>
            <a:off x="522290" y="6415088"/>
            <a:ext cx="809625" cy="152400"/>
          </a:xfrm>
        </p:spPr>
        <p:txBody>
          <a:bodyPr lIns="0" tIns="0" rIns="0" bIns="0"/>
          <a:lstStyle>
            <a:lvl1pPr algn="l">
              <a:lnSpc>
                <a:spcPts val="1200"/>
              </a:lnSpc>
              <a:defRPr sz="1000">
                <a:solidFill>
                  <a:schemeClr val="accent1"/>
                </a:solidFill>
              </a:defRPr>
            </a:lvl1pPr>
          </a:lstStyle>
          <a:p>
            <a:r>
              <a:rPr lang="nl-NL" altLang="nb-NO"/>
              <a:t>Pagina </a:t>
            </a:r>
            <a:fld id="{E329129A-0529-489E-80AB-3D8329A42141}" type="slidenum">
              <a:rPr lang="nl-NL" altLang="nb-NO"/>
              <a:pPr/>
              <a:t>‹#›</a:t>
            </a:fld>
            <a:endParaRPr lang="nl-NL" altLang="nb-NO"/>
          </a:p>
        </p:txBody>
      </p:sp>
      <p:sp>
        <p:nvSpPr>
          <p:cNvPr id="6" name="Tekstvak 5"/>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46153475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9_Title and Content">
    <p:spTree>
      <p:nvGrpSpPr>
        <p:cNvPr id="1" name=""/>
        <p:cNvGrpSpPr/>
        <p:nvPr/>
      </p:nvGrpSpPr>
      <p:grpSpPr>
        <a:xfrm>
          <a:off x="0" y="0"/>
          <a:ext cx="0" cy="0"/>
          <a:chOff x="0" y="0"/>
          <a:chExt cx="0" cy="0"/>
        </a:xfrm>
      </p:grpSpPr>
      <p:sp>
        <p:nvSpPr>
          <p:cNvPr id="4" name="Rectangle 4"/>
          <p:cNvSpPr/>
          <p:nvPr/>
        </p:nvSpPr>
        <p:spPr>
          <a:xfrm>
            <a:off x="0" y="6"/>
            <a:ext cx="9144000" cy="1111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FFFF"/>
              </a:solidFill>
            </a:endParaRPr>
          </a:p>
        </p:txBody>
      </p:sp>
      <p:grpSp>
        <p:nvGrpSpPr>
          <p:cNvPr id="5" name="Group 5"/>
          <p:cNvGrpSpPr>
            <a:grpSpLocks/>
          </p:cNvGrpSpPr>
          <p:nvPr/>
        </p:nvGrpSpPr>
        <p:grpSpPr bwMode="auto">
          <a:xfrm>
            <a:off x="-4762" y="149228"/>
            <a:ext cx="9144001" cy="157163"/>
            <a:chOff x="-4863" y="148832"/>
            <a:chExt cx="9144000" cy="158258"/>
          </a:xfrm>
        </p:grpSpPr>
        <p:pic>
          <p:nvPicPr>
            <p:cNvPr id="6" name="Picture 6"/>
            <p:cNvPicPr>
              <a:picLocks noChangeAspect="1"/>
            </p:cNvPicPr>
            <p:nvPr userDrawn="1"/>
          </p:nvPicPr>
          <p:blipFill>
            <a:blip r:embed="rId2" cstate="print">
              <a:extLst>
                <a:ext uri="{28A0092B-C50C-407E-A947-70E740481C1C}">
                  <a14:useLocalDpi xmlns:a14="http://schemas.microsoft.com/office/drawing/2010/main" val="0"/>
                </a:ext>
              </a:extLst>
            </a:blip>
            <a:srcRect t="58733" b="34810"/>
            <a:stretch>
              <a:fillRect/>
            </a:stretch>
          </p:blipFill>
          <p:spPr bwMode="auto">
            <a:xfrm>
              <a:off x="-4863" y="148832"/>
              <a:ext cx="9144000" cy="158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Straight Connector 7"/>
            <p:cNvCxnSpPr/>
            <p:nvPr userDrawn="1"/>
          </p:nvCxnSpPr>
          <p:spPr>
            <a:xfrm>
              <a:off x="-100" y="307090"/>
              <a:ext cx="9139237"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8" name="Rectangle 9"/>
          <p:cNvSpPr/>
          <p:nvPr/>
        </p:nvSpPr>
        <p:spPr>
          <a:xfrm>
            <a:off x="0" y="6"/>
            <a:ext cx="9144000" cy="1111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FFFF"/>
              </a:solidFill>
            </a:endParaRPr>
          </a:p>
        </p:txBody>
      </p:sp>
      <p:grpSp>
        <p:nvGrpSpPr>
          <p:cNvPr id="9" name="Group 10"/>
          <p:cNvGrpSpPr>
            <a:grpSpLocks/>
          </p:cNvGrpSpPr>
          <p:nvPr/>
        </p:nvGrpSpPr>
        <p:grpSpPr bwMode="auto">
          <a:xfrm>
            <a:off x="-4762" y="149228"/>
            <a:ext cx="9144001" cy="157163"/>
            <a:chOff x="-4863" y="148832"/>
            <a:chExt cx="9144000" cy="158258"/>
          </a:xfrm>
        </p:grpSpPr>
        <p:pic>
          <p:nvPicPr>
            <p:cNvPr id="10" name="Picture 11"/>
            <p:cNvPicPr>
              <a:picLocks noChangeAspect="1"/>
            </p:cNvPicPr>
            <p:nvPr userDrawn="1"/>
          </p:nvPicPr>
          <p:blipFill>
            <a:blip r:embed="rId2" cstate="print">
              <a:extLst>
                <a:ext uri="{28A0092B-C50C-407E-A947-70E740481C1C}">
                  <a14:useLocalDpi xmlns:a14="http://schemas.microsoft.com/office/drawing/2010/main" val="0"/>
                </a:ext>
              </a:extLst>
            </a:blip>
            <a:srcRect t="58733" b="34810"/>
            <a:stretch>
              <a:fillRect/>
            </a:stretch>
          </p:blipFill>
          <p:spPr bwMode="auto">
            <a:xfrm>
              <a:off x="-4863" y="148832"/>
              <a:ext cx="9144000" cy="158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Connector 12"/>
            <p:cNvCxnSpPr/>
            <p:nvPr userDrawn="1"/>
          </p:nvCxnSpPr>
          <p:spPr>
            <a:xfrm>
              <a:off x="-100" y="307090"/>
              <a:ext cx="9139237"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2" name="Rectangle 11"/>
          <p:cNvSpPr/>
          <p:nvPr userDrawn="1"/>
        </p:nvSpPr>
        <p:spPr>
          <a:xfrm>
            <a:off x="0" y="6"/>
            <a:ext cx="9144000" cy="1111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FFFF"/>
              </a:solidFill>
            </a:endParaRPr>
          </a:p>
        </p:txBody>
      </p:sp>
      <p:grpSp>
        <p:nvGrpSpPr>
          <p:cNvPr id="13" name="Group 15"/>
          <p:cNvGrpSpPr>
            <a:grpSpLocks/>
          </p:cNvGrpSpPr>
          <p:nvPr userDrawn="1"/>
        </p:nvGrpSpPr>
        <p:grpSpPr bwMode="auto">
          <a:xfrm>
            <a:off x="-4762" y="149228"/>
            <a:ext cx="9144001" cy="157163"/>
            <a:chOff x="-4863" y="148832"/>
            <a:chExt cx="9144000" cy="158258"/>
          </a:xfrm>
        </p:grpSpPr>
        <p:pic>
          <p:nvPicPr>
            <p:cNvPr id="15" name="Picture 16"/>
            <p:cNvPicPr>
              <a:picLocks noChangeAspect="1"/>
            </p:cNvPicPr>
            <p:nvPr userDrawn="1"/>
          </p:nvPicPr>
          <p:blipFill>
            <a:blip r:embed="rId2" cstate="print">
              <a:extLst>
                <a:ext uri="{28A0092B-C50C-407E-A947-70E740481C1C}">
                  <a14:useLocalDpi xmlns:a14="http://schemas.microsoft.com/office/drawing/2010/main" val="0"/>
                </a:ext>
              </a:extLst>
            </a:blip>
            <a:srcRect t="58733" b="34810"/>
            <a:stretch>
              <a:fillRect/>
            </a:stretch>
          </p:blipFill>
          <p:spPr bwMode="auto">
            <a:xfrm>
              <a:off x="-4863" y="148832"/>
              <a:ext cx="9144000" cy="158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6" name="Straight Connector 15"/>
            <p:cNvCxnSpPr/>
            <p:nvPr userDrawn="1"/>
          </p:nvCxnSpPr>
          <p:spPr>
            <a:xfrm>
              <a:off x="-100" y="307090"/>
              <a:ext cx="9139237"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7" name="Action Button: Home 18">
            <a:hlinkClick r:id="" action="ppaction://hlinkshowjump?jump=firstslide" highlightClick="1"/>
          </p:cNvPr>
          <p:cNvSpPr/>
          <p:nvPr userDrawn="1"/>
        </p:nvSpPr>
        <p:spPr>
          <a:xfrm>
            <a:off x="3" y="6442081"/>
            <a:ext cx="296863" cy="385763"/>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nl-NL"/>
          </a:p>
        </p:txBody>
      </p:sp>
      <p:sp>
        <p:nvSpPr>
          <p:cNvPr id="3" name="Content Placeholder 2"/>
          <p:cNvSpPr>
            <a:spLocks noGrp="1"/>
          </p:cNvSpPr>
          <p:nvPr>
            <p:ph idx="1"/>
          </p:nvPr>
        </p:nvSpPr>
        <p:spPr/>
        <p:txBody>
          <a:bodyPr/>
          <a:lstStyle>
            <a:lvl1pPr marL="342900" indent="-342900">
              <a:buClr>
                <a:schemeClr val="bg2"/>
              </a:buClr>
              <a:buFont typeface="Wingdings" pitchFamily="2" charset="2"/>
              <a:buChar char="§"/>
              <a:defRPr sz="2000">
                <a:solidFill>
                  <a:schemeClr val="bg1">
                    <a:lumMod val="50000"/>
                  </a:schemeClr>
                </a:solidFill>
              </a:defRPr>
            </a:lvl1pPr>
            <a:lvl2pPr marL="742950" indent="-285750">
              <a:buClr>
                <a:schemeClr val="bg2"/>
              </a:buClr>
              <a:buFont typeface="Wingdings" pitchFamily="2" charset="2"/>
              <a:buChar char="§"/>
              <a:defRPr sz="1800">
                <a:solidFill>
                  <a:schemeClr val="bg1">
                    <a:lumMod val="50000"/>
                  </a:schemeClr>
                </a:solidFill>
              </a:defRPr>
            </a:lvl2pPr>
            <a:lvl3pPr marL="1143000" indent="-228600">
              <a:buClr>
                <a:schemeClr val="bg2"/>
              </a:buClr>
              <a:buFont typeface="Wingdings" pitchFamily="2" charset="2"/>
              <a:buChar char="§"/>
              <a:defRPr sz="1600">
                <a:solidFill>
                  <a:schemeClr val="bg1">
                    <a:lumMod val="50000"/>
                  </a:schemeClr>
                </a:solidFill>
              </a:defRPr>
            </a:lvl3pPr>
            <a:lvl4pPr marL="1600200" indent="-228600">
              <a:buClr>
                <a:schemeClr val="bg2"/>
              </a:buClr>
              <a:buFont typeface="Wingdings" pitchFamily="2" charset="2"/>
              <a:buChar char="§"/>
              <a:defRPr sz="1400">
                <a:solidFill>
                  <a:schemeClr val="bg1">
                    <a:lumMod val="50000"/>
                  </a:schemeClr>
                </a:solidFill>
              </a:defRPr>
            </a:lvl4pPr>
            <a:lvl5pPr marL="2057400" indent="-228600">
              <a:buClr>
                <a:schemeClr val="bg2"/>
              </a:buClr>
              <a:buFont typeface="Wingdings" pitchFamily="2" charset="2"/>
              <a:buChar char="§"/>
              <a:defRPr sz="1400">
                <a:solidFill>
                  <a:schemeClr val="bg1">
                    <a:lumMod val="50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itle 1"/>
          <p:cNvSpPr>
            <a:spLocks noGrp="1"/>
          </p:cNvSpPr>
          <p:nvPr>
            <p:ph type="title"/>
          </p:nvPr>
        </p:nvSpPr>
        <p:spPr>
          <a:xfrm>
            <a:off x="383061" y="96659"/>
            <a:ext cx="8303740" cy="1143000"/>
          </a:xfrm>
          <a:prstGeom prst="rect">
            <a:avLst/>
          </a:prstGeom>
        </p:spPr>
        <p:txBody>
          <a:bodyPr/>
          <a:lstStyle>
            <a:lvl1pPr>
              <a:defRPr sz="2200"/>
            </a:lvl1pPr>
          </a:lstStyle>
          <a:p>
            <a:r>
              <a:rPr lang="en-US"/>
              <a:t>Click to edit Master title style</a:t>
            </a:r>
            <a:endParaRPr lang="en-US" dirty="0"/>
          </a:p>
        </p:txBody>
      </p:sp>
      <p:sp>
        <p:nvSpPr>
          <p:cNvPr id="18" name="Rectangle 5"/>
          <p:cNvSpPr>
            <a:spLocks noGrp="1" noChangeArrowheads="1"/>
          </p:cNvSpPr>
          <p:nvPr>
            <p:ph type="dt" sz="half" idx="10"/>
          </p:nvPr>
        </p:nvSpPr>
        <p:spPr>
          <a:xfrm>
            <a:off x="-23812" y="6557969"/>
            <a:ext cx="2133601" cy="320675"/>
          </a:xfrm>
          <a:prstGeom prst="rect">
            <a:avLst/>
          </a:prstGeom>
        </p:spPr>
        <p:txBody>
          <a:bodyPr/>
          <a:lstStyle>
            <a:lvl1pPr fontAlgn="auto">
              <a:spcBef>
                <a:spcPts val="0"/>
              </a:spcBef>
              <a:spcAft>
                <a:spcPts val="0"/>
              </a:spcAft>
              <a:defRPr>
                <a:solidFill>
                  <a:srgbClr val="005CAB"/>
                </a:solidFill>
                <a:latin typeface="+mn-lt"/>
                <a:cs typeface="+mn-cs"/>
              </a:defRPr>
            </a:lvl1pPr>
          </a:lstStyle>
          <a:p>
            <a:pPr>
              <a:defRPr/>
            </a:pPr>
            <a:endParaRPr lang="en-US"/>
          </a:p>
        </p:txBody>
      </p:sp>
      <p:sp>
        <p:nvSpPr>
          <p:cNvPr id="19" name="Slide Number Placeholder 1"/>
          <p:cNvSpPr>
            <a:spLocks noGrp="1"/>
          </p:cNvSpPr>
          <p:nvPr>
            <p:ph type="sldNum" sz="quarter" idx="11"/>
          </p:nvPr>
        </p:nvSpPr>
        <p:spPr>
          <a:xfrm>
            <a:off x="5583238" y="6376994"/>
            <a:ext cx="2133600" cy="365125"/>
          </a:xfrm>
        </p:spPr>
        <p:txBody>
          <a:bodyPr/>
          <a:lstStyle>
            <a:lvl1pPr>
              <a:defRPr/>
            </a:lvl1pPr>
          </a:lstStyle>
          <a:p>
            <a:fld id="{0CAC55F5-C433-47D5-B747-EFF7DF365ABF}" type="slidenum">
              <a:rPr lang="en-US" altLang="nb-NO"/>
              <a:pPr/>
              <a:t>‹#›</a:t>
            </a:fld>
            <a:endParaRPr lang="en-US" altLang="nb-NO"/>
          </a:p>
        </p:txBody>
      </p:sp>
      <p:sp>
        <p:nvSpPr>
          <p:cNvPr id="20" name="Tekstvak 19"/>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627325291"/>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en object">
    <p:spTree>
      <p:nvGrpSpPr>
        <p:cNvPr id="1" name=""/>
        <p:cNvGrpSpPr/>
        <p:nvPr/>
      </p:nvGrpSpPr>
      <p:grpSpPr>
        <a:xfrm>
          <a:off x="0" y="0"/>
          <a:ext cx="0" cy="0"/>
          <a:chOff x="0" y="0"/>
          <a:chExt cx="0" cy="0"/>
        </a:xfrm>
      </p:grpSpPr>
      <p:sp>
        <p:nvSpPr>
          <p:cNvPr id="2" name="Titel 1"/>
          <p:cNvSpPr>
            <a:spLocks noGrp="1"/>
          </p:cNvSpPr>
          <p:nvPr>
            <p:ph type="title"/>
          </p:nvPr>
        </p:nvSpPr>
        <p:spPr>
          <a:xfrm>
            <a:off x="457202" y="274644"/>
            <a:ext cx="6677025" cy="609781"/>
          </a:xfrm>
        </p:spPr>
        <p:txBody>
          <a:bodyPr/>
          <a:lstStyle>
            <a:lvl1pPr>
              <a:defRPr b="1">
                <a:solidFill>
                  <a:schemeClr val="tx1"/>
                </a:solidFill>
              </a:defRPr>
            </a:lvl1pPr>
          </a:lstStyle>
          <a:p>
            <a:r>
              <a:rPr lang="nl-NL" noProof="0" dirty="0"/>
              <a:t>Klik om de stijl te bewerken</a:t>
            </a:r>
          </a:p>
        </p:txBody>
      </p:sp>
      <p:sp>
        <p:nvSpPr>
          <p:cNvPr id="3" name="Tijdelijke aanduiding voor inhoud 2"/>
          <p:cNvSpPr>
            <a:spLocks noGrp="1"/>
          </p:cNvSpPr>
          <p:nvPr>
            <p:ph idx="1"/>
          </p:nvPr>
        </p:nvSpPr>
        <p:spPr/>
        <p:txBody>
          <a:bodyPr/>
          <a:lstStyle>
            <a:lvl1pPr marL="342900" indent="-342900">
              <a:buFont typeface="Wingdings" panose="05000000000000000000" pitchFamily="2" charset="2"/>
              <a:buChar char="§"/>
              <a:defRPr sz="2800">
                <a:solidFill>
                  <a:schemeClr val="tx1"/>
                </a:solidFill>
              </a:defRPr>
            </a:lvl1pPr>
            <a:lvl2pPr marL="742950" indent="-285750">
              <a:buFont typeface="Wingdings" panose="05000000000000000000" pitchFamily="2" charset="2"/>
              <a:buChar char="§"/>
              <a:defRPr sz="2400">
                <a:solidFill>
                  <a:schemeClr val="tx1"/>
                </a:solidFill>
              </a:defRPr>
            </a:lvl2pPr>
            <a:lvl3pPr marL="1143000" indent="-228600">
              <a:buFont typeface="Wingdings" panose="05000000000000000000" pitchFamily="2" charset="2"/>
              <a:buChar char="§"/>
              <a:defRPr sz="2000">
                <a:solidFill>
                  <a:schemeClr val="tx1"/>
                </a:solidFill>
              </a:defRPr>
            </a:lvl3pPr>
            <a:lvl4pPr marL="1600200" indent="-228600">
              <a:buFont typeface="Wingdings" panose="05000000000000000000" pitchFamily="2" charset="2"/>
              <a:buChar char="§"/>
              <a:defRPr sz="1800">
                <a:solidFill>
                  <a:schemeClr val="tx1"/>
                </a:solidFill>
              </a:defRPr>
            </a:lvl4pPr>
            <a:lvl5pPr marL="2057400" indent="-228600">
              <a:buFont typeface="Wingdings" panose="05000000000000000000" pitchFamily="2" charset="2"/>
              <a:buChar char="§"/>
              <a:defRPr sz="1800">
                <a:solidFill>
                  <a:schemeClr val="tx1"/>
                </a:solidFill>
              </a:defRPr>
            </a:lvl5pPr>
          </a:lstStyle>
          <a:p>
            <a:pPr lvl="0"/>
            <a:r>
              <a:rPr lang="nl-NL" dirty="0"/>
              <a:t>Klik om de modelstijlen te bewerken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5" name="Tijdelijke aanduiding voor dianummer 5"/>
          <p:cNvSpPr>
            <a:spLocks noGrp="1"/>
          </p:cNvSpPr>
          <p:nvPr>
            <p:ph type="sldNum" sz="quarter" idx="10"/>
          </p:nvPr>
        </p:nvSpPr>
        <p:spPr/>
        <p:txBody>
          <a:bodyPr/>
          <a:lstStyle>
            <a:lvl1pPr>
              <a:defRPr/>
            </a:lvl1pPr>
          </a:lstStyle>
          <a:p>
            <a:fld id="{017042A6-828A-4061-A8AD-9F52EBEEDB45}" type="slidenum">
              <a:rPr lang="nl-NL" altLang="nb-NO"/>
              <a:pPr/>
              <a:t>‹#›</a:t>
            </a:fld>
            <a:endParaRPr lang="nl-NL" altLang="nb-NO"/>
          </a:p>
        </p:txBody>
      </p:sp>
      <p:sp>
        <p:nvSpPr>
          <p:cNvPr id="6" name="Tekstvak 5"/>
          <p:cNvSpPr txBox="1"/>
          <p:nvPr userDrawn="1"/>
        </p:nvSpPr>
        <p:spPr>
          <a:xfrm>
            <a:off x="8420400" y="479690"/>
            <a:ext cx="627522" cy="404735"/>
          </a:xfrm>
          <a:prstGeom prst="rect">
            <a:avLst/>
          </a:prstGeom>
          <a:solidFill>
            <a:schemeClr val="bg1"/>
          </a:solidFill>
        </p:spPr>
        <p:txBody>
          <a:bodyPr wrap="square" rtlCol="0">
            <a:noAutofit/>
          </a:bodyPr>
          <a:lstStyle/>
          <a:p>
            <a:endParaRPr lang="nl-NL" dirty="0"/>
          </a:p>
        </p:txBody>
      </p:sp>
      <p:sp>
        <p:nvSpPr>
          <p:cNvPr id="7" name="Tekstvak 6"/>
          <p:cNvSpPr txBox="1"/>
          <p:nvPr userDrawn="1"/>
        </p:nvSpPr>
        <p:spPr>
          <a:xfrm>
            <a:off x="7390154" y="615596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67328675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11138" y="1573213"/>
            <a:ext cx="4284662" cy="44465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573213"/>
            <a:ext cx="4286250" cy="44465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kstvak 4"/>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13571421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PhAnim="0" preserve="1" userDrawn="1">
  <p:cSld name="CONTENT: Text, Bullets &amp; Subheader - Blue">
    <p:spTree>
      <p:nvGrpSpPr>
        <p:cNvPr id="1" name=""/>
        <p:cNvGrpSpPr/>
        <p:nvPr/>
      </p:nvGrpSpPr>
      <p:grpSpPr>
        <a:xfrm>
          <a:off x="0" y="0"/>
          <a:ext cx="0" cy="0"/>
          <a:chOff x="0" y="0"/>
          <a:chExt cx="0" cy="0"/>
        </a:xfrm>
      </p:grpSpPr>
      <p:sp>
        <p:nvSpPr>
          <p:cNvPr id="5" name="Rectangle 4"/>
          <p:cNvSpPr/>
          <p:nvPr userDrawn="1"/>
        </p:nvSpPr>
        <p:spPr>
          <a:xfrm>
            <a:off x="239715" y="217491"/>
            <a:ext cx="8642350" cy="6423025"/>
          </a:xfrm>
          <a:prstGeom prst="rect">
            <a:avLst/>
          </a:prstGeom>
          <a:solidFill>
            <a:srgbClr val="F6F3EE"/>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 name="Rectangle 5"/>
          <p:cNvSpPr/>
          <p:nvPr userDrawn="1"/>
        </p:nvSpPr>
        <p:spPr>
          <a:xfrm>
            <a:off x="0" y="596900"/>
            <a:ext cx="9144000" cy="755650"/>
          </a:xfrm>
          <a:prstGeom prst="rect">
            <a:avLst/>
          </a:prstGeom>
          <a:solidFill>
            <a:srgbClr val="578AD6">
              <a:alpha val="91765"/>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pic>
        <p:nvPicPr>
          <p:cNvPr id="7" name="Picture 8"/>
          <p:cNvPicPr>
            <a:picLocks noChangeAspect="1"/>
          </p:cNvPicPr>
          <p:nvPr userDrawn="1"/>
        </p:nvPicPr>
        <p:blipFill>
          <a:blip r:embed="rId2" cstate="print">
            <a:extLst>
              <a:ext uri="{28A0092B-C50C-407E-A947-70E740481C1C}">
                <a14:useLocalDpi xmlns:a14="http://schemas.microsoft.com/office/drawing/2010/main" val="0"/>
              </a:ext>
            </a:extLst>
          </a:blip>
          <a:srcRect l="294" r="21341" b="79222"/>
          <a:stretch>
            <a:fillRect/>
          </a:stretch>
        </p:blipFill>
        <p:spPr bwMode="auto">
          <a:xfrm>
            <a:off x="241300" y="741363"/>
            <a:ext cx="866775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39"/>
          <p:cNvPicPr>
            <a:picLocks/>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7743825" y="6383344"/>
            <a:ext cx="1112838" cy="21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Slide Number Placeholder 5"/>
          <p:cNvSpPr txBox="1">
            <a:spLocks/>
          </p:cNvSpPr>
          <p:nvPr userDrawn="1"/>
        </p:nvSpPr>
        <p:spPr>
          <a:xfrm rot="16200000">
            <a:off x="-1538288" y="4808541"/>
            <a:ext cx="3332163" cy="147638"/>
          </a:xfrm>
          <a:prstGeom prst="rect">
            <a:avLst/>
          </a:prstGeom>
        </p:spPr>
        <p:txBody>
          <a:bodyPr lIns="0" tIns="0" rIns="0" bIns="0" anchor="b"/>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a:defRPr/>
            </a:pPr>
            <a:r>
              <a:rPr lang="en-US" sz="600" dirty="0"/>
              <a:t>Training material, for internal use only.</a:t>
            </a:r>
          </a:p>
        </p:txBody>
      </p:sp>
      <p:sp>
        <p:nvSpPr>
          <p:cNvPr id="10" name="Slide Number Placeholder 5"/>
          <p:cNvSpPr txBox="1">
            <a:spLocks/>
          </p:cNvSpPr>
          <p:nvPr userDrawn="1"/>
        </p:nvSpPr>
        <p:spPr>
          <a:xfrm>
            <a:off x="442916" y="6381750"/>
            <a:ext cx="650875" cy="192088"/>
          </a:xfrm>
          <a:prstGeom prst="rect">
            <a:avLst/>
          </a:prstGeom>
        </p:spPr>
        <p:txBody>
          <a:bodyPr lIns="0" tIns="0" rIns="0" bIns="0"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BB170287-8AB3-44A6-893D-76C12CC21F78}" type="slidenum">
              <a:rPr lang="en-US" altLang="nb-NO" sz="600">
                <a:solidFill>
                  <a:srgbClr val="909090"/>
                </a:solidFill>
                <a:latin typeface="Helvetica" panose="020B0604020202020204" pitchFamily="34" charset="0"/>
                <a:ea typeface="MS PGothic" panose="020B0600070205080204" pitchFamily="34" charset="-128"/>
              </a:rPr>
              <a:pPr eaLnBrk="1" hangingPunct="1"/>
              <a:t>‹#›</a:t>
            </a:fld>
            <a:endParaRPr lang="en-US" altLang="nb-NO" sz="600">
              <a:solidFill>
                <a:srgbClr val="909090"/>
              </a:solidFill>
              <a:latin typeface="Helvetica" panose="020B0604020202020204" pitchFamily="34" charset="0"/>
              <a:ea typeface="MS PGothic" panose="020B0600070205080204" pitchFamily="34" charset="-128"/>
            </a:endParaRPr>
          </a:p>
        </p:txBody>
      </p:sp>
      <p:sp>
        <p:nvSpPr>
          <p:cNvPr id="2" name="Title 1"/>
          <p:cNvSpPr>
            <a:spLocks noGrp="1"/>
          </p:cNvSpPr>
          <p:nvPr>
            <p:ph type="title"/>
          </p:nvPr>
        </p:nvSpPr>
        <p:spPr>
          <a:xfrm>
            <a:off x="428636" y="818462"/>
            <a:ext cx="8286749" cy="355600"/>
          </a:xfrm>
        </p:spPr>
        <p:txBody>
          <a:bodyPr/>
          <a:lstStyle>
            <a:lvl1pPr>
              <a:defRPr sz="2800" baseline="0">
                <a:solidFill>
                  <a:schemeClr val="bg1"/>
                </a:solidFill>
                <a:latin typeface="Helvetica" pitchFamily="34" charset="0"/>
              </a:defRPr>
            </a:lvl1pPr>
          </a:lstStyle>
          <a:p>
            <a:r>
              <a:rPr lang="en-US" dirty="0"/>
              <a:t>Click to edit Master title style</a:t>
            </a:r>
          </a:p>
        </p:txBody>
      </p:sp>
      <p:sp>
        <p:nvSpPr>
          <p:cNvPr id="18" name="Text Placeholder 17"/>
          <p:cNvSpPr>
            <a:spLocks noGrp="1"/>
          </p:cNvSpPr>
          <p:nvPr>
            <p:ph type="body" sz="quarter" idx="44"/>
          </p:nvPr>
        </p:nvSpPr>
        <p:spPr>
          <a:xfrm>
            <a:off x="441437" y="1578310"/>
            <a:ext cx="8240111" cy="284436"/>
          </a:xfrm>
        </p:spPr>
        <p:txBody>
          <a:bodyPr/>
          <a:lstStyle>
            <a:lvl1pPr>
              <a:defRPr sz="1800" baseline="0">
                <a:solidFill>
                  <a:srgbClr val="578AD6"/>
                </a:solidFill>
                <a:latin typeface="Helvetica" pitchFamily="34" charset="0"/>
              </a:defRPr>
            </a:lvl1pPr>
          </a:lstStyle>
          <a:p>
            <a:pPr lvl="0"/>
            <a:r>
              <a:rPr lang="en-US"/>
              <a:t>Click to edit Master text styles</a:t>
            </a:r>
          </a:p>
        </p:txBody>
      </p:sp>
      <p:sp>
        <p:nvSpPr>
          <p:cNvPr id="20" name="Content Placeholder 3"/>
          <p:cNvSpPr>
            <a:spLocks noGrp="1"/>
          </p:cNvSpPr>
          <p:nvPr>
            <p:ph sz="quarter" idx="45"/>
          </p:nvPr>
        </p:nvSpPr>
        <p:spPr>
          <a:xfrm>
            <a:off x="440205" y="2001800"/>
            <a:ext cx="8024176" cy="4470503"/>
          </a:xfrm>
        </p:spPr>
        <p:txBody>
          <a:bodyPr/>
          <a:lstStyle>
            <a:lvl1pPr marL="228600" indent="-228600">
              <a:lnSpc>
                <a:spcPct val="100000"/>
              </a:lnSpc>
              <a:buClr>
                <a:srgbClr val="578AD6"/>
              </a:buClr>
              <a:buSzPct val="80000"/>
              <a:buFont typeface="Helvetica" pitchFamily="34" charset="0"/>
              <a:buChar char="►"/>
              <a:defRPr sz="1600">
                <a:latin typeface="Helvetica" pitchFamily="34" charset="0"/>
              </a:defRPr>
            </a:lvl1pPr>
            <a:lvl2pPr marL="457200" indent="-257175">
              <a:lnSpc>
                <a:spcPct val="100000"/>
              </a:lnSpc>
              <a:buClr>
                <a:srgbClr val="578AD6"/>
              </a:buClr>
              <a:buSzPct val="80000"/>
              <a:buFont typeface="Helvetica" pitchFamily="34" charset="0"/>
              <a:buChar char="►"/>
              <a:defRPr sz="1600">
                <a:latin typeface="Helvetica" pitchFamily="34" charset="0"/>
              </a:defRPr>
            </a:lvl2pPr>
            <a:lvl3pPr marL="800100" indent="-244475">
              <a:lnSpc>
                <a:spcPct val="100000"/>
              </a:lnSpc>
              <a:buClr>
                <a:srgbClr val="578AD6"/>
              </a:buClr>
              <a:buSzPct val="80000"/>
              <a:buFont typeface="Helvetica" pitchFamily="34" charset="0"/>
              <a:buChar char="►"/>
              <a:defRPr sz="1600">
                <a:latin typeface="Helvetica" pitchFamily="34" charset="0"/>
              </a:defRPr>
            </a:lvl3pPr>
            <a:lvl4pPr marL="1158875" indent="-234950">
              <a:lnSpc>
                <a:spcPct val="100000"/>
              </a:lnSpc>
              <a:buClr>
                <a:srgbClr val="578AD6"/>
              </a:buClr>
              <a:buSzPct val="80000"/>
              <a:buFont typeface="Helvetica" pitchFamily="34" charset="0"/>
              <a:buChar char="►"/>
              <a:defRPr sz="1600">
                <a:latin typeface="Helvetica" pitchFamily="34" charset="0"/>
              </a:defRPr>
            </a:lvl4pPr>
            <a:lvl5pPr marL="1598613" indent="-234950">
              <a:lnSpc>
                <a:spcPct val="100000"/>
              </a:lnSpc>
              <a:buClr>
                <a:srgbClr val="578AD6"/>
              </a:buClr>
              <a:buSzPct val="80000"/>
              <a:buFont typeface="Helvetica" pitchFamily="34" charset="0"/>
              <a:buChar char="►"/>
              <a:defRPr sz="1600">
                <a:latin typeface="Helvetica"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kstvak 10"/>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151813569"/>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pic>
        <p:nvPicPr>
          <p:cNvPr id="2" name="Picture 10" descr="BIOXXX MS institute #37F374.jpg                                0037F361SCORE Documenten               7C26881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2700" y="2"/>
            <a:ext cx="91821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kstvak 3"/>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1656987237"/>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pic>
        <p:nvPicPr>
          <p:cNvPr id="2" name="Picture 10" descr="BIOXXX MS institute #37F374.jpg                                0037F361SCORE Documenten               7C26881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2700" y="2"/>
            <a:ext cx="91821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kstvak 3"/>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4145698074"/>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ekop">
    <p:spTree>
      <p:nvGrpSpPr>
        <p:cNvPr id="1" name=""/>
        <p:cNvGrpSpPr/>
        <p:nvPr/>
      </p:nvGrpSpPr>
      <p:grpSpPr>
        <a:xfrm>
          <a:off x="0" y="0"/>
          <a:ext cx="0" cy="0"/>
          <a:chOff x="0" y="0"/>
          <a:chExt cx="0" cy="0"/>
        </a:xfrm>
      </p:grpSpPr>
      <p:sp>
        <p:nvSpPr>
          <p:cNvPr id="2" name="Titel 1"/>
          <p:cNvSpPr>
            <a:spLocks noGrp="1"/>
          </p:cNvSpPr>
          <p:nvPr>
            <p:ph type="title"/>
          </p:nvPr>
        </p:nvSpPr>
        <p:spPr>
          <a:xfrm>
            <a:off x="722313" y="4406906"/>
            <a:ext cx="7772400" cy="1362075"/>
          </a:xfrm>
        </p:spPr>
        <p:txBody>
          <a:bodyPr anchor="t"/>
          <a:lstStyle>
            <a:lvl1pPr algn="l">
              <a:defRPr sz="4000" b="1" cap="all">
                <a:solidFill>
                  <a:schemeClr val="tx1"/>
                </a:solidFill>
              </a:defRPr>
            </a:lvl1pPr>
          </a:lstStyle>
          <a:p>
            <a:r>
              <a:rPr lang="nl-NL" dirty="0"/>
              <a:t>Klik om de stijl te bewerken</a:t>
            </a:r>
          </a:p>
        </p:txBody>
      </p:sp>
      <p:sp>
        <p:nvSpPr>
          <p:cNvPr id="3" name="Tijdelijke aanduiding voor tekst 2"/>
          <p:cNvSpPr>
            <a:spLocks noGrp="1"/>
          </p:cNvSpPr>
          <p:nvPr>
            <p:ph type="body" idx="1"/>
          </p:nvPr>
        </p:nvSpPr>
        <p:spPr>
          <a:xfrm>
            <a:off x="722313" y="2906713"/>
            <a:ext cx="7772400" cy="1500187"/>
          </a:xfrm>
        </p:spPr>
        <p:txBody>
          <a:bodyPr anchor="b"/>
          <a:lstStyle>
            <a:lvl1pPr marL="0" indent="0">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nl-NL" dirty="0"/>
              <a:t>Klik om de modelstijlen te bewerken</a:t>
            </a:r>
          </a:p>
        </p:txBody>
      </p:sp>
      <p:sp>
        <p:nvSpPr>
          <p:cNvPr id="4" name="Tijdelijke aanduiding voor dianummer 5"/>
          <p:cNvSpPr>
            <a:spLocks noGrp="1"/>
          </p:cNvSpPr>
          <p:nvPr>
            <p:ph type="sldNum" sz="quarter" idx="10"/>
          </p:nvPr>
        </p:nvSpPr>
        <p:spPr/>
        <p:txBody>
          <a:bodyPr/>
          <a:lstStyle>
            <a:lvl1pPr>
              <a:defRPr/>
            </a:lvl1pPr>
          </a:lstStyle>
          <a:p>
            <a:fld id="{F36DE6D4-24D4-49E4-B3F5-7C8211D00797}" type="slidenum">
              <a:rPr lang="nl-NL" altLang="nb-NO"/>
              <a:pPr/>
              <a:t>‹#›</a:t>
            </a:fld>
            <a:endParaRPr lang="nl-NL" altLang="nb-NO"/>
          </a:p>
        </p:txBody>
      </p:sp>
      <p:sp>
        <p:nvSpPr>
          <p:cNvPr id="5" name="Tekstvak 4"/>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3102059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Alleen titel">
    <p:spTree>
      <p:nvGrpSpPr>
        <p:cNvPr id="1" name=""/>
        <p:cNvGrpSpPr/>
        <p:nvPr/>
      </p:nvGrpSpPr>
      <p:grpSpPr>
        <a:xfrm>
          <a:off x="0" y="0"/>
          <a:ext cx="0" cy="0"/>
          <a:chOff x="0" y="0"/>
          <a:chExt cx="0" cy="0"/>
        </a:xfrm>
      </p:grpSpPr>
      <p:sp>
        <p:nvSpPr>
          <p:cNvPr id="2" name="Titel 1"/>
          <p:cNvSpPr>
            <a:spLocks noGrp="1"/>
          </p:cNvSpPr>
          <p:nvPr>
            <p:ph type="title"/>
          </p:nvPr>
        </p:nvSpPr>
        <p:spPr>
          <a:xfrm>
            <a:off x="457202" y="274638"/>
            <a:ext cx="6677025" cy="1143000"/>
          </a:xfrm>
        </p:spPr>
        <p:txBody>
          <a:bodyPr/>
          <a:lstStyle>
            <a:lvl1pPr>
              <a:defRPr b="1">
                <a:solidFill>
                  <a:schemeClr val="tx1"/>
                </a:solidFill>
              </a:defRPr>
            </a:lvl1pPr>
          </a:lstStyle>
          <a:p>
            <a:r>
              <a:rPr lang="nl-NL" dirty="0"/>
              <a:t>Klik om de stijl te bewerken</a:t>
            </a:r>
          </a:p>
        </p:txBody>
      </p:sp>
      <p:sp>
        <p:nvSpPr>
          <p:cNvPr id="4" name="Tijdelijke aanduiding voor dianummer 5"/>
          <p:cNvSpPr>
            <a:spLocks noGrp="1"/>
          </p:cNvSpPr>
          <p:nvPr>
            <p:ph type="sldNum" sz="quarter" idx="10"/>
          </p:nvPr>
        </p:nvSpPr>
        <p:spPr/>
        <p:txBody>
          <a:bodyPr/>
          <a:lstStyle>
            <a:lvl1pPr>
              <a:defRPr/>
            </a:lvl1pPr>
          </a:lstStyle>
          <a:p>
            <a:fld id="{7FBACC48-B2FE-4237-877A-5BA6199E8060}" type="slidenum">
              <a:rPr lang="nl-NL" altLang="nb-NO"/>
              <a:pPr/>
              <a:t>‹#›</a:t>
            </a:fld>
            <a:endParaRPr lang="nl-NL" altLang="nb-NO"/>
          </a:p>
        </p:txBody>
      </p:sp>
      <p:sp>
        <p:nvSpPr>
          <p:cNvPr id="5" name="Tekstvak 4"/>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
        <p:nvSpPr>
          <p:cNvPr id="6" name="Tekstvak 5"/>
          <p:cNvSpPr txBox="1"/>
          <p:nvPr userDrawn="1"/>
        </p:nvSpPr>
        <p:spPr>
          <a:xfrm>
            <a:off x="8420400" y="479690"/>
            <a:ext cx="627522" cy="404735"/>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15075699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Leeg">
    <p:spTree>
      <p:nvGrpSpPr>
        <p:cNvPr id="1" name=""/>
        <p:cNvGrpSpPr/>
        <p:nvPr/>
      </p:nvGrpSpPr>
      <p:grpSpPr>
        <a:xfrm>
          <a:off x="0" y="0"/>
          <a:ext cx="0" cy="0"/>
          <a:chOff x="0" y="0"/>
          <a:chExt cx="0" cy="0"/>
        </a:xfrm>
      </p:grpSpPr>
      <p:sp>
        <p:nvSpPr>
          <p:cNvPr id="3" name="Tijdelijke aanduiding voor dianummer 5"/>
          <p:cNvSpPr>
            <a:spLocks noGrp="1"/>
          </p:cNvSpPr>
          <p:nvPr>
            <p:ph type="sldNum" sz="quarter" idx="10"/>
          </p:nvPr>
        </p:nvSpPr>
        <p:spPr/>
        <p:txBody>
          <a:bodyPr/>
          <a:lstStyle>
            <a:lvl1pPr>
              <a:defRPr/>
            </a:lvl1pPr>
          </a:lstStyle>
          <a:p>
            <a:fld id="{5F7544F2-F7B9-4B89-8C5B-1897B284B35E}" type="slidenum">
              <a:rPr lang="nl-NL" altLang="nb-NO"/>
              <a:pPr/>
              <a:t>‹#›</a:t>
            </a:fld>
            <a:endParaRPr lang="nl-NL" altLang="nb-NO"/>
          </a:p>
        </p:txBody>
      </p:sp>
      <p:sp>
        <p:nvSpPr>
          <p:cNvPr id="4" name="Tekstvak 3"/>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
        <p:nvSpPr>
          <p:cNvPr id="5" name="Tekstvak 4"/>
          <p:cNvSpPr txBox="1"/>
          <p:nvPr userDrawn="1"/>
        </p:nvSpPr>
        <p:spPr>
          <a:xfrm>
            <a:off x="8420400" y="479690"/>
            <a:ext cx="627522" cy="404735"/>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4761633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kstdia met beeld">
    <p:spTree>
      <p:nvGrpSpPr>
        <p:cNvPr id="1" name=""/>
        <p:cNvGrpSpPr/>
        <p:nvPr/>
      </p:nvGrpSpPr>
      <p:grpSpPr>
        <a:xfrm>
          <a:off x="0" y="0"/>
          <a:ext cx="0" cy="0"/>
          <a:chOff x="0" y="0"/>
          <a:chExt cx="0" cy="0"/>
        </a:xfrm>
      </p:grpSpPr>
      <p:sp>
        <p:nvSpPr>
          <p:cNvPr id="2" name="Titel 1"/>
          <p:cNvSpPr>
            <a:spLocks noGrp="1"/>
          </p:cNvSpPr>
          <p:nvPr>
            <p:ph type="title"/>
          </p:nvPr>
        </p:nvSpPr>
        <p:spPr>
          <a:xfrm>
            <a:off x="522000" y="1004344"/>
            <a:ext cx="8100000" cy="533400"/>
          </a:xfrm>
        </p:spPr>
        <p:txBody>
          <a:bodyPr/>
          <a:lstStyle/>
          <a:p>
            <a:r>
              <a:rPr lang="nl-NL" dirty="0"/>
              <a:t>Klik om de stijl te bewerken</a:t>
            </a:r>
          </a:p>
        </p:txBody>
      </p:sp>
      <p:sp>
        <p:nvSpPr>
          <p:cNvPr id="11" name="Tijdelijke aanduiding voor tekst 10"/>
          <p:cNvSpPr>
            <a:spLocks noGrp="1"/>
          </p:cNvSpPr>
          <p:nvPr>
            <p:ph type="body" sz="quarter" idx="14"/>
          </p:nvPr>
        </p:nvSpPr>
        <p:spPr>
          <a:xfrm>
            <a:off x="522288" y="1652400"/>
            <a:ext cx="4039200" cy="4125600"/>
          </a:xfrm>
        </p:spPr>
        <p:txBody>
          <a:bodyPr/>
          <a:lstStyle/>
          <a:p>
            <a:pPr lvl="0"/>
            <a:r>
              <a:rPr lang="nl-NL"/>
              <a:t>Klik om de modelstijlen te bewerken</a:t>
            </a:r>
          </a:p>
          <a:p>
            <a:pPr lvl="1"/>
            <a:r>
              <a:rPr lang="nl-NL"/>
              <a:t>Tweede niveau</a:t>
            </a:r>
          </a:p>
          <a:p>
            <a:pPr lvl="2"/>
            <a:r>
              <a:rPr lang="nl-NL"/>
              <a:t>Derde niveau</a:t>
            </a:r>
          </a:p>
          <a:p>
            <a:pPr lvl="3"/>
            <a:r>
              <a:rPr lang="nl-NL"/>
              <a:t>Vierde niveau</a:t>
            </a:r>
          </a:p>
          <a:p>
            <a:pPr lvl="4"/>
            <a:r>
              <a:rPr lang="nl-NL"/>
              <a:t>Vijfde niveau</a:t>
            </a:r>
            <a:endParaRPr lang="nl-NL" dirty="0"/>
          </a:p>
        </p:txBody>
      </p:sp>
      <p:sp>
        <p:nvSpPr>
          <p:cNvPr id="4" name="Tijdelijke aanduiding voor afbeelding 3"/>
          <p:cNvSpPr>
            <a:spLocks noGrp="1"/>
          </p:cNvSpPr>
          <p:nvPr>
            <p:ph type="pic" sz="quarter" idx="15"/>
          </p:nvPr>
        </p:nvSpPr>
        <p:spPr>
          <a:xfrm>
            <a:off x="4647601" y="1652400"/>
            <a:ext cx="3974900" cy="4125600"/>
          </a:xfrm>
        </p:spPr>
        <p:txBody>
          <a:bodyPr/>
          <a:lstStyle>
            <a:lvl1pPr marL="0" indent="0">
              <a:buNone/>
              <a:defRPr/>
            </a:lvl1pPr>
          </a:lstStyle>
          <a:p>
            <a:pPr lvl="0"/>
            <a:r>
              <a:rPr lang="nl-NL" noProof="0"/>
              <a:t>Klik op het pictogram als u een afbeelding wilt toevoegen</a:t>
            </a:r>
            <a:endParaRPr lang="nl-NL" noProof="0" dirty="0"/>
          </a:p>
        </p:txBody>
      </p:sp>
      <p:sp>
        <p:nvSpPr>
          <p:cNvPr id="5" name="Tijdelijke aanduiding voor dianummer 5"/>
          <p:cNvSpPr>
            <a:spLocks noGrp="1"/>
          </p:cNvSpPr>
          <p:nvPr>
            <p:ph type="sldNum" sz="quarter" idx="16"/>
          </p:nvPr>
        </p:nvSpPr>
        <p:spPr>
          <a:xfrm>
            <a:off x="522290" y="6415088"/>
            <a:ext cx="809625" cy="152400"/>
          </a:xfrm>
        </p:spPr>
        <p:txBody>
          <a:bodyPr lIns="0" tIns="0" rIns="0" bIns="0"/>
          <a:lstStyle>
            <a:lvl1pPr algn="l">
              <a:lnSpc>
                <a:spcPts val="1200"/>
              </a:lnSpc>
              <a:defRPr sz="1000">
                <a:solidFill>
                  <a:schemeClr val="accent1"/>
                </a:solidFill>
              </a:defRPr>
            </a:lvl1pPr>
          </a:lstStyle>
          <a:p>
            <a:r>
              <a:rPr lang="nl-NL" altLang="nb-NO"/>
              <a:t>Pagina </a:t>
            </a:r>
            <a:fld id="{E329129A-0529-489E-80AB-3D8329A42141}" type="slidenum">
              <a:rPr lang="nl-NL" altLang="nb-NO"/>
              <a:pPr/>
              <a:t>‹#›</a:t>
            </a:fld>
            <a:endParaRPr lang="nl-NL" altLang="nb-NO"/>
          </a:p>
        </p:txBody>
      </p:sp>
      <p:sp>
        <p:nvSpPr>
          <p:cNvPr id="6" name="Tekstvak 5"/>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21408445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9_Title and Content">
    <p:spTree>
      <p:nvGrpSpPr>
        <p:cNvPr id="1" name=""/>
        <p:cNvGrpSpPr/>
        <p:nvPr/>
      </p:nvGrpSpPr>
      <p:grpSpPr>
        <a:xfrm>
          <a:off x="0" y="0"/>
          <a:ext cx="0" cy="0"/>
          <a:chOff x="0" y="0"/>
          <a:chExt cx="0" cy="0"/>
        </a:xfrm>
      </p:grpSpPr>
      <p:sp>
        <p:nvSpPr>
          <p:cNvPr id="4" name="Rectangle 4"/>
          <p:cNvSpPr/>
          <p:nvPr/>
        </p:nvSpPr>
        <p:spPr>
          <a:xfrm>
            <a:off x="0" y="6"/>
            <a:ext cx="9144000" cy="1111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FFFF"/>
              </a:solidFill>
            </a:endParaRPr>
          </a:p>
        </p:txBody>
      </p:sp>
      <p:grpSp>
        <p:nvGrpSpPr>
          <p:cNvPr id="5" name="Group 5"/>
          <p:cNvGrpSpPr>
            <a:grpSpLocks/>
          </p:cNvGrpSpPr>
          <p:nvPr/>
        </p:nvGrpSpPr>
        <p:grpSpPr bwMode="auto">
          <a:xfrm>
            <a:off x="-4762" y="149228"/>
            <a:ext cx="9144001" cy="157163"/>
            <a:chOff x="-4863" y="148832"/>
            <a:chExt cx="9144000" cy="158258"/>
          </a:xfrm>
        </p:grpSpPr>
        <p:pic>
          <p:nvPicPr>
            <p:cNvPr id="6" name="Picture 6"/>
            <p:cNvPicPr>
              <a:picLocks noChangeAspect="1"/>
            </p:cNvPicPr>
            <p:nvPr userDrawn="1"/>
          </p:nvPicPr>
          <p:blipFill>
            <a:blip r:embed="rId2" cstate="print">
              <a:extLst>
                <a:ext uri="{28A0092B-C50C-407E-A947-70E740481C1C}">
                  <a14:useLocalDpi xmlns:a14="http://schemas.microsoft.com/office/drawing/2010/main" val="0"/>
                </a:ext>
              </a:extLst>
            </a:blip>
            <a:srcRect t="58733" b="34810"/>
            <a:stretch>
              <a:fillRect/>
            </a:stretch>
          </p:blipFill>
          <p:spPr bwMode="auto">
            <a:xfrm>
              <a:off x="-4863" y="148832"/>
              <a:ext cx="9144000" cy="158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Straight Connector 7"/>
            <p:cNvCxnSpPr/>
            <p:nvPr userDrawn="1"/>
          </p:nvCxnSpPr>
          <p:spPr>
            <a:xfrm>
              <a:off x="-100" y="307090"/>
              <a:ext cx="9139237"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8" name="Rectangle 9"/>
          <p:cNvSpPr/>
          <p:nvPr/>
        </p:nvSpPr>
        <p:spPr>
          <a:xfrm>
            <a:off x="0" y="6"/>
            <a:ext cx="9144000" cy="1111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FFFF"/>
              </a:solidFill>
            </a:endParaRPr>
          </a:p>
        </p:txBody>
      </p:sp>
      <p:grpSp>
        <p:nvGrpSpPr>
          <p:cNvPr id="9" name="Group 10"/>
          <p:cNvGrpSpPr>
            <a:grpSpLocks/>
          </p:cNvGrpSpPr>
          <p:nvPr/>
        </p:nvGrpSpPr>
        <p:grpSpPr bwMode="auto">
          <a:xfrm>
            <a:off x="-4762" y="149228"/>
            <a:ext cx="9144001" cy="157163"/>
            <a:chOff x="-4863" y="148832"/>
            <a:chExt cx="9144000" cy="158258"/>
          </a:xfrm>
        </p:grpSpPr>
        <p:pic>
          <p:nvPicPr>
            <p:cNvPr id="10" name="Picture 11"/>
            <p:cNvPicPr>
              <a:picLocks noChangeAspect="1"/>
            </p:cNvPicPr>
            <p:nvPr userDrawn="1"/>
          </p:nvPicPr>
          <p:blipFill>
            <a:blip r:embed="rId2" cstate="print">
              <a:extLst>
                <a:ext uri="{28A0092B-C50C-407E-A947-70E740481C1C}">
                  <a14:useLocalDpi xmlns:a14="http://schemas.microsoft.com/office/drawing/2010/main" val="0"/>
                </a:ext>
              </a:extLst>
            </a:blip>
            <a:srcRect t="58733" b="34810"/>
            <a:stretch>
              <a:fillRect/>
            </a:stretch>
          </p:blipFill>
          <p:spPr bwMode="auto">
            <a:xfrm>
              <a:off x="-4863" y="148832"/>
              <a:ext cx="9144000" cy="158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Connector 12"/>
            <p:cNvCxnSpPr/>
            <p:nvPr userDrawn="1"/>
          </p:nvCxnSpPr>
          <p:spPr>
            <a:xfrm>
              <a:off x="-100" y="307090"/>
              <a:ext cx="9139237"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2" name="Rectangle 11"/>
          <p:cNvSpPr/>
          <p:nvPr userDrawn="1"/>
        </p:nvSpPr>
        <p:spPr>
          <a:xfrm>
            <a:off x="0" y="6"/>
            <a:ext cx="9144000" cy="11112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solidFill>
                <a:srgbClr val="FFFFFF"/>
              </a:solidFill>
            </a:endParaRPr>
          </a:p>
        </p:txBody>
      </p:sp>
      <p:grpSp>
        <p:nvGrpSpPr>
          <p:cNvPr id="13" name="Group 15"/>
          <p:cNvGrpSpPr>
            <a:grpSpLocks/>
          </p:cNvGrpSpPr>
          <p:nvPr userDrawn="1"/>
        </p:nvGrpSpPr>
        <p:grpSpPr bwMode="auto">
          <a:xfrm>
            <a:off x="-4762" y="149228"/>
            <a:ext cx="9144001" cy="157163"/>
            <a:chOff x="-4863" y="148832"/>
            <a:chExt cx="9144000" cy="158258"/>
          </a:xfrm>
        </p:grpSpPr>
        <p:pic>
          <p:nvPicPr>
            <p:cNvPr id="15" name="Picture 16"/>
            <p:cNvPicPr>
              <a:picLocks noChangeAspect="1"/>
            </p:cNvPicPr>
            <p:nvPr userDrawn="1"/>
          </p:nvPicPr>
          <p:blipFill>
            <a:blip r:embed="rId2" cstate="print">
              <a:extLst>
                <a:ext uri="{28A0092B-C50C-407E-A947-70E740481C1C}">
                  <a14:useLocalDpi xmlns:a14="http://schemas.microsoft.com/office/drawing/2010/main" val="0"/>
                </a:ext>
              </a:extLst>
            </a:blip>
            <a:srcRect t="58733" b="34810"/>
            <a:stretch>
              <a:fillRect/>
            </a:stretch>
          </p:blipFill>
          <p:spPr bwMode="auto">
            <a:xfrm>
              <a:off x="-4863" y="148832"/>
              <a:ext cx="9144000" cy="158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6" name="Straight Connector 15"/>
            <p:cNvCxnSpPr/>
            <p:nvPr userDrawn="1"/>
          </p:nvCxnSpPr>
          <p:spPr>
            <a:xfrm>
              <a:off x="-100" y="307090"/>
              <a:ext cx="9139237"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7" name="Action Button: Home 18">
            <a:hlinkClick r:id="" action="ppaction://hlinkshowjump?jump=firstslide" highlightClick="1"/>
          </p:cNvPr>
          <p:cNvSpPr/>
          <p:nvPr userDrawn="1"/>
        </p:nvSpPr>
        <p:spPr>
          <a:xfrm>
            <a:off x="3" y="6442081"/>
            <a:ext cx="296863" cy="385763"/>
          </a:xfrm>
          <a:prstGeom prst="actionButtonHom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nl-NL"/>
          </a:p>
        </p:txBody>
      </p:sp>
      <p:sp>
        <p:nvSpPr>
          <p:cNvPr id="3" name="Content Placeholder 2"/>
          <p:cNvSpPr>
            <a:spLocks noGrp="1"/>
          </p:cNvSpPr>
          <p:nvPr>
            <p:ph idx="1"/>
          </p:nvPr>
        </p:nvSpPr>
        <p:spPr/>
        <p:txBody>
          <a:bodyPr/>
          <a:lstStyle>
            <a:lvl1pPr marL="342900" indent="-342900">
              <a:buClr>
                <a:schemeClr val="bg2"/>
              </a:buClr>
              <a:buFont typeface="Wingdings" pitchFamily="2" charset="2"/>
              <a:buChar char="§"/>
              <a:defRPr sz="2000">
                <a:solidFill>
                  <a:schemeClr val="bg1">
                    <a:lumMod val="50000"/>
                  </a:schemeClr>
                </a:solidFill>
              </a:defRPr>
            </a:lvl1pPr>
            <a:lvl2pPr marL="742950" indent="-285750">
              <a:buClr>
                <a:schemeClr val="bg2"/>
              </a:buClr>
              <a:buFont typeface="Wingdings" pitchFamily="2" charset="2"/>
              <a:buChar char="§"/>
              <a:defRPr sz="1800">
                <a:solidFill>
                  <a:schemeClr val="bg1">
                    <a:lumMod val="50000"/>
                  </a:schemeClr>
                </a:solidFill>
              </a:defRPr>
            </a:lvl2pPr>
            <a:lvl3pPr marL="1143000" indent="-228600">
              <a:buClr>
                <a:schemeClr val="bg2"/>
              </a:buClr>
              <a:buFont typeface="Wingdings" pitchFamily="2" charset="2"/>
              <a:buChar char="§"/>
              <a:defRPr sz="1600">
                <a:solidFill>
                  <a:schemeClr val="bg1">
                    <a:lumMod val="50000"/>
                  </a:schemeClr>
                </a:solidFill>
              </a:defRPr>
            </a:lvl3pPr>
            <a:lvl4pPr marL="1600200" indent="-228600">
              <a:buClr>
                <a:schemeClr val="bg2"/>
              </a:buClr>
              <a:buFont typeface="Wingdings" pitchFamily="2" charset="2"/>
              <a:buChar char="§"/>
              <a:defRPr sz="1400">
                <a:solidFill>
                  <a:schemeClr val="bg1">
                    <a:lumMod val="50000"/>
                  </a:schemeClr>
                </a:solidFill>
              </a:defRPr>
            </a:lvl4pPr>
            <a:lvl5pPr marL="2057400" indent="-228600">
              <a:buClr>
                <a:schemeClr val="bg2"/>
              </a:buClr>
              <a:buFont typeface="Wingdings" pitchFamily="2" charset="2"/>
              <a:buChar char="§"/>
              <a:defRPr sz="1400">
                <a:solidFill>
                  <a:schemeClr val="bg1">
                    <a:lumMod val="50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itle 1"/>
          <p:cNvSpPr>
            <a:spLocks noGrp="1"/>
          </p:cNvSpPr>
          <p:nvPr>
            <p:ph type="title"/>
          </p:nvPr>
        </p:nvSpPr>
        <p:spPr>
          <a:xfrm>
            <a:off x="383061" y="96659"/>
            <a:ext cx="8303740" cy="1143000"/>
          </a:xfrm>
          <a:prstGeom prst="rect">
            <a:avLst/>
          </a:prstGeom>
        </p:spPr>
        <p:txBody>
          <a:bodyPr/>
          <a:lstStyle>
            <a:lvl1pPr>
              <a:defRPr sz="2200"/>
            </a:lvl1pPr>
          </a:lstStyle>
          <a:p>
            <a:r>
              <a:rPr lang="en-US"/>
              <a:t>Click to edit Master title style</a:t>
            </a:r>
            <a:endParaRPr lang="en-US" dirty="0"/>
          </a:p>
        </p:txBody>
      </p:sp>
      <p:sp>
        <p:nvSpPr>
          <p:cNvPr id="18" name="Rectangle 5"/>
          <p:cNvSpPr>
            <a:spLocks noGrp="1" noChangeArrowheads="1"/>
          </p:cNvSpPr>
          <p:nvPr>
            <p:ph type="dt" sz="half" idx="10"/>
          </p:nvPr>
        </p:nvSpPr>
        <p:spPr>
          <a:xfrm>
            <a:off x="-23812" y="6557969"/>
            <a:ext cx="2133601" cy="320675"/>
          </a:xfrm>
          <a:prstGeom prst="rect">
            <a:avLst/>
          </a:prstGeom>
        </p:spPr>
        <p:txBody>
          <a:bodyPr/>
          <a:lstStyle>
            <a:lvl1pPr fontAlgn="auto">
              <a:spcBef>
                <a:spcPts val="0"/>
              </a:spcBef>
              <a:spcAft>
                <a:spcPts val="0"/>
              </a:spcAft>
              <a:defRPr>
                <a:solidFill>
                  <a:srgbClr val="005CAB"/>
                </a:solidFill>
                <a:latin typeface="+mn-lt"/>
                <a:cs typeface="+mn-cs"/>
              </a:defRPr>
            </a:lvl1pPr>
          </a:lstStyle>
          <a:p>
            <a:pPr>
              <a:defRPr/>
            </a:pPr>
            <a:endParaRPr lang="en-US"/>
          </a:p>
        </p:txBody>
      </p:sp>
      <p:sp>
        <p:nvSpPr>
          <p:cNvPr id="19" name="Slide Number Placeholder 1"/>
          <p:cNvSpPr>
            <a:spLocks noGrp="1"/>
          </p:cNvSpPr>
          <p:nvPr>
            <p:ph type="sldNum" sz="quarter" idx="11"/>
          </p:nvPr>
        </p:nvSpPr>
        <p:spPr>
          <a:xfrm>
            <a:off x="5583238" y="6376994"/>
            <a:ext cx="2133600" cy="365125"/>
          </a:xfrm>
        </p:spPr>
        <p:txBody>
          <a:bodyPr/>
          <a:lstStyle>
            <a:lvl1pPr>
              <a:defRPr/>
            </a:lvl1pPr>
          </a:lstStyle>
          <a:p>
            <a:fld id="{0CAC55F5-C433-47D5-B747-EFF7DF365ABF}" type="slidenum">
              <a:rPr lang="en-US" altLang="nb-NO"/>
              <a:pPr/>
              <a:t>‹#›</a:t>
            </a:fld>
            <a:endParaRPr lang="en-US" altLang="nb-NO"/>
          </a:p>
        </p:txBody>
      </p:sp>
      <p:sp>
        <p:nvSpPr>
          <p:cNvPr id="20" name="Tekstvak 19"/>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555068177"/>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11138" y="1573213"/>
            <a:ext cx="4284662" cy="44465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573213"/>
            <a:ext cx="4286250" cy="44465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kstvak 4"/>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3587782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PhAnim="0" preserve="1" userDrawn="1">
  <p:cSld name="CONTENT: Text, Bullets &amp; Subheader - Blue">
    <p:spTree>
      <p:nvGrpSpPr>
        <p:cNvPr id="1" name=""/>
        <p:cNvGrpSpPr/>
        <p:nvPr/>
      </p:nvGrpSpPr>
      <p:grpSpPr>
        <a:xfrm>
          <a:off x="0" y="0"/>
          <a:ext cx="0" cy="0"/>
          <a:chOff x="0" y="0"/>
          <a:chExt cx="0" cy="0"/>
        </a:xfrm>
      </p:grpSpPr>
      <p:sp>
        <p:nvSpPr>
          <p:cNvPr id="5" name="Rectangle 4"/>
          <p:cNvSpPr/>
          <p:nvPr userDrawn="1"/>
        </p:nvSpPr>
        <p:spPr>
          <a:xfrm>
            <a:off x="239715" y="217491"/>
            <a:ext cx="8642350" cy="6423025"/>
          </a:xfrm>
          <a:prstGeom prst="rect">
            <a:avLst/>
          </a:prstGeom>
          <a:solidFill>
            <a:srgbClr val="F6F3EE"/>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 name="Rectangle 5"/>
          <p:cNvSpPr/>
          <p:nvPr userDrawn="1"/>
        </p:nvSpPr>
        <p:spPr>
          <a:xfrm>
            <a:off x="0" y="596900"/>
            <a:ext cx="9144000" cy="755650"/>
          </a:xfrm>
          <a:prstGeom prst="rect">
            <a:avLst/>
          </a:prstGeom>
          <a:solidFill>
            <a:srgbClr val="578AD6">
              <a:alpha val="91765"/>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pic>
        <p:nvPicPr>
          <p:cNvPr id="7" name="Picture 8"/>
          <p:cNvPicPr>
            <a:picLocks noChangeAspect="1"/>
          </p:cNvPicPr>
          <p:nvPr userDrawn="1"/>
        </p:nvPicPr>
        <p:blipFill>
          <a:blip r:embed="rId2" cstate="print">
            <a:extLst>
              <a:ext uri="{28A0092B-C50C-407E-A947-70E740481C1C}">
                <a14:useLocalDpi xmlns:a14="http://schemas.microsoft.com/office/drawing/2010/main" val="0"/>
              </a:ext>
            </a:extLst>
          </a:blip>
          <a:srcRect l="294" r="21341" b="79222"/>
          <a:stretch>
            <a:fillRect/>
          </a:stretch>
        </p:blipFill>
        <p:spPr bwMode="auto">
          <a:xfrm>
            <a:off x="241300" y="741363"/>
            <a:ext cx="866775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39"/>
          <p:cNvPicPr>
            <a:picLocks/>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7743825" y="6383344"/>
            <a:ext cx="1112838" cy="219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Slide Number Placeholder 5"/>
          <p:cNvSpPr txBox="1">
            <a:spLocks/>
          </p:cNvSpPr>
          <p:nvPr userDrawn="1"/>
        </p:nvSpPr>
        <p:spPr>
          <a:xfrm rot="16200000">
            <a:off x="-1538288" y="4808541"/>
            <a:ext cx="3332163" cy="147638"/>
          </a:xfrm>
          <a:prstGeom prst="rect">
            <a:avLst/>
          </a:prstGeom>
        </p:spPr>
        <p:txBody>
          <a:bodyPr lIns="0" tIns="0" rIns="0" bIns="0" anchor="b"/>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a:defRPr/>
            </a:pPr>
            <a:r>
              <a:rPr lang="en-US" sz="600" dirty="0"/>
              <a:t>Training material, for internal use only.</a:t>
            </a:r>
          </a:p>
        </p:txBody>
      </p:sp>
      <p:sp>
        <p:nvSpPr>
          <p:cNvPr id="10" name="Slide Number Placeholder 5"/>
          <p:cNvSpPr txBox="1">
            <a:spLocks/>
          </p:cNvSpPr>
          <p:nvPr userDrawn="1"/>
        </p:nvSpPr>
        <p:spPr>
          <a:xfrm>
            <a:off x="442916" y="6381750"/>
            <a:ext cx="650875" cy="192088"/>
          </a:xfrm>
          <a:prstGeom prst="rect">
            <a:avLst/>
          </a:prstGeom>
        </p:spPr>
        <p:txBody>
          <a:bodyPr lIns="0" tIns="0" rIns="0" bIns="0" anchor="b"/>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BB170287-8AB3-44A6-893D-76C12CC21F78}" type="slidenum">
              <a:rPr lang="en-US" altLang="nb-NO" sz="600">
                <a:solidFill>
                  <a:srgbClr val="909090"/>
                </a:solidFill>
                <a:latin typeface="Helvetica" panose="020B0604020202020204" pitchFamily="34" charset="0"/>
                <a:ea typeface="MS PGothic" panose="020B0600070205080204" pitchFamily="34" charset="-128"/>
              </a:rPr>
              <a:pPr eaLnBrk="1" hangingPunct="1"/>
              <a:t>‹#›</a:t>
            </a:fld>
            <a:endParaRPr lang="en-US" altLang="nb-NO" sz="600">
              <a:solidFill>
                <a:srgbClr val="909090"/>
              </a:solidFill>
              <a:latin typeface="Helvetica" panose="020B0604020202020204" pitchFamily="34" charset="0"/>
              <a:ea typeface="MS PGothic" panose="020B0600070205080204" pitchFamily="34" charset="-128"/>
            </a:endParaRPr>
          </a:p>
        </p:txBody>
      </p:sp>
      <p:sp>
        <p:nvSpPr>
          <p:cNvPr id="2" name="Title 1"/>
          <p:cNvSpPr>
            <a:spLocks noGrp="1"/>
          </p:cNvSpPr>
          <p:nvPr>
            <p:ph type="title"/>
          </p:nvPr>
        </p:nvSpPr>
        <p:spPr>
          <a:xfrm>
            <a:off x="428636" y="818462"/>
            <a:ext cx="8286749" cy="355600"/>
          </a:xfrm>
        </p:spPr>
        <p:txBody>
          <a:bodyPr/>
          <a:lstStyle>
            <a:lvl1pPr>
              <a:defRPr sz="2800" baseline="0">
                <a:solidFill>
                  <a:schemeClr val="bg1"/>
                </a:solidFill>
                <a:latin typeface="Helvetica" pitchFamily="34" charset="0"/>
              </a:defRPr>
            </a:lvl1pPr>
          </a:lstStyle>
          <a:p>
            <a:r>
              <a:rPr lang="en-US" dirty="0"/>
              <a:t>Click to edit Master title style</a:t>
            </a:r>
          </a:p>
        </p:txBody>
      </p:sp>
      <p:sp>
        <p:nvSpPr>
          <p:cNvPr id="18" name="Text Placeholder 17"/>
          <p:cNvSpPr>
            <a:spLocks noGrp="1"/>
          </p:cNvSpPr>
          <p:nvPr>
            <p:ph type="body" sz="quarter" idx="44"/>
          </p:nvPr>
        </p:nvSpPr>
        <p:spPr>
          <a:xfrm>
            <a:off x="441437" y="1578310"/>
            <a:ext cx="8240111" cy="284436"/>
          </a:xfrm>
        </p:spPr>
        <p:txBody>
          <a:bodyPr/>
          <a:lstStyle>
            <a:lvl1pPr>
              <a:defRPr sz="1800" baseline="0">
                <a:solidFill>
                  <a:srgbClr val="578AD6"/>
                </a:solidFill>
                <a:latin typeface="Helvetica" pitchFamily="34" charset="0"/>
              </a:defRPr>
            </a:lvl1pPr>
          </a:lstStyle>
          <a:p>
            <a:pPr lvl="0"/>
            <a:r>
              <a:rPr lang="en-US"/>
              <a:t>Click to edit Master text styles</a:t>
            </a:r>
          </a:p>
        </p:txBody>
      </p:sp>
      <p:sp>
        <p:nvSpPr>
          <p:cNvPr id="20" name="Content Placeholder 3"/>
          <p:cNvSpPr>
            <a:spLocks noGrp="1"/>
          </p:cNvSpPr>
          <p:nvPr>
            <p:ph sz="quarter" idx="45"/>
          </p:nvPr>
        </p:nvSpPr>
        <p:spPr>
          <a:xfrm>
            <a:off x="440205" y="2001800"/>
            <a:ext cx="8024176" cy="4470503"/>
          </a:xfrm>
        </p:spPr>
        <p:txBody>
          <a:bodyPr/>
          <a:lstStyle>
            <a:lvl1pPr marL="228600" indent="-228600">
              <a:lnSpc>
                <a:spcPct val="100000"/>
              </a:lnSpc>
              <a:buClr>
                <a:srgbClr val="578AD6"/>
              </a:buClr>
              <a:buSzPct val="80000"/>
              <a:buFont typeface="Helvetica" pitchFamily="34" charset="0"/>
              <a:buChar char="►"/>
              <a:defRPr sz="1600">
                <a:latin typeface="Helvetica" pitchFamily="34" charset="0"/>
              </a:defRPr>
            </a:lvl1pPr>
            <a:lvl2pPr marL="457200" indent="-257175">
              <a:lnSpc>
                <a:spcPct val="100000"/>
              </a:lnSpc>
              <a:buClr>
                <a:srgbClr val="578AD6"/>
              </a:buClr>
              <a:buSzPct val="80000"/>
              <a:buFont typeface="Helvetica" pitchFamily="34" charset="0"/>
              <a:buChar char="►"/>
              <a:defRPr sz="1600">
                <a:latin typeface="Helvetica" pitchFamily="34" charset="0"/>
              </a:defRPr>
            </a:lvl2pPr>
            <a:lvl3pPr marL="800100" indent="-244475">
              <a:lnSpc>
                <a:spcPct val="100000"/>
              </a:lnSpc>
              <a:buClr>
                <a:srgbClr val="578AD6"/>
              </a:buClr>
              <a:buSzPct val="80000"/>
              <a:buFont typeface="Helvetica" pitchFamily="34" charset="0"/>
              <a:buChar char="►"/>
              <a:defRPr sz="1600">
                <a:latin typeface="Helvetica" pitchFamily="34" charset="0"/>
              </a:defRPr>
            </a:lvl3pPr>
            <a:lvl4pPr marL="1158875" indent="-234950">
              <a:lnSpc>
                <a:spcPct val="100000"/>
              </a:lnSpc>
              <a:buClr>
                <a:srgbClr val="578AD6"/>
              </a:buClr>
              <a:buSzPct val="80000"/>
              <a:buFont typeface="Helvetica" pitchFamily="34" charset="0"/>
              <a:buChar char="►"/>
              <a:defRPr sz="1600">
                <a:latin typeface="Helvetica" pitchFamily="34" charset="0"/>
              </a:defRPr>
            </a:lvl4pPr>
            <a:lvl5pPr marL="1598613" indent="-234950">
              <a:lnSpc>
                <a:spcPct val="100000"/>
              </a:lnSpc>
              <a:buClr>
                <a:srgbClr val="578AD6"/>
              </a:buClr>
              <a:buSzPct val="80000"/>
              <a:buFont typeface="Helvetica" pitchFamily="34" charset="0"/>
              <a:buChar char="►"/>
              <a:defRPr sz="1600">
                <a:latin typeface="Helvetica"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kstvak 10"/>
          <p:cNvSpPr txBox="1"/>
          <p:nvPr userDrawn="1"/>
        </p:nvSpPr>
        <p:spPr>
          <a:xfrm>
            <a:off x="7390154" y="6125980"/>
            <a:ext cx="1753849" cy="732020"/>
          </a:xfrm>
          <a:prstGeom prst="rect">
            <a:avLst/>
          </a:prstGeom>
          <a:solidFill>
            <a:schemeClr val="bg1"/>
          </a:solidFill>
        </p:spPr>
        <p:txBody>
          <a:bodyPr wrap="square" rtlCol="0">
            <a:noAutofit/>
          </a:bodyPr>
          <a:lstStyle/>
          <a:p>
            <a:endParaRPr lang="nl-NL" dirty="0"/>
          </a:p>
        </p:txBody>
      </p:sp>
    </p:spTree>
    <p:extLst>
      <p:ext uri="{BB962C8B-B14F-4D97-AF65-F5344CB8AC3E}">
        <p14:creationId xmlns:p14="http://schemas.microsoft.com/office/powerpoint/2010/main" val="3195738074"/>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5.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jdelijke aanduiding voor titel 1"/>
          <p:cNvSpPr>
            <a:spLocks noGrp="1"/>
          </p:cNvSpPr>
          <p:nvPr>
            <p:ph type="title"/>
          </p:nvPr>
        </p:nvSpPr>
        <p:spPr bwMode="auto">
          <a:xfrm>
            <a:off x="457200" y="274638"/>
            <a:ext cx="8229600" cy="57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nl-NL" altLang="nl-NL" noProof="0" dirty="0"/>
              <a:t>Klik om de stijl te bewerken</a:t>
            </a:r>
          </a:p>
        </p:txBody>
      </p:sp>
      <p:sp>
        <p:nvSpPr>
          <p:cNvPr id="1027" name="Tijdelijke aanduiding voor tekst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nl-NL" altLang="nl-NL" noProof="0" dirty="0"/>
              <a:t>Klik om de modelstijlen te bewerken</a:t>
            </a:r>
          </a:p>
          <a:p>
            <a:pPr lvl="1"/>
            <a:r>
              <a:rPr lang="nl-NL" altLang="nl-NL" noProof="0" dirty="0"/>
              <a:t>Tweede niveau</a:t>
            </a:r>
          </a:p>
          <a:p>
            <a:pPr lvl="2"/>
            <a:r>
              <a:rPr lang="nl-NL" altLang="nl-NL" noProof="0" dirty="0"/>
              <a:t>Derde niveau</a:t>
            </a:r>
          </a:p>
          <a:p>
            <a:pPr lvl="3"/>
            <a:r>
              <a:rPr lang="nl-NL" altLang="nl-NL" noProof="0" dirty="0"/>
              <a:t>Vierde niveau</a:t>
            </a:r>
          </a:p>
          <a:p>
            <a:pPr lvl="4"/>
            <a:r>
              <a:rPr lang="nl-NL" altLang="nl-NL" noProof="0" dirty="0"/>
              <a:t>Vijfde niveau</a:t>
            </a:r>
          </a:p>
        </p:txBody>
      </p:sp>
      <p:sp>
        <p:nvSpPr>
          <p:cNvPr id="6" name="Tijdelijke aanduiding voor dianummer 5"/>
          <p:cNvSpPr>
            <a:spLocks noGrp="1"/>
          </p:cNvSpPr>
          <p:nvPr>
            <p:ph type="sldNum" sz="quarter" idx="4"/>
          </p:nvPr>
        </p:nvSpPr>
        <p:spPr>
          <a:xfrm>
            <a:off x="468313" y="6381756"/>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fld id="{0854A1F4-6BB5-4AF5-8CD7-478C7D2FA17D}" type="slidenum">
              <a:rPr lang="nl-NL" altLang="nb-NO"/>
              <a:pPr/>
              <a:t>‹#›</a:t>
            </a:fld>
            <a:endParaRPr lang="nl-NL" altLang="nb-NO"/>
          </a:p>
        </p:txBody>
      </p:sp>
    </p:spTree>
    <p:extLst>
      <p:ext uri="{BB962C8B-B14F-4D97-AF65-F5344CB8AC3E}">
        <p14:creationId xmlns:p14="http://schemas.microsoft.com/office/powerpoint/2010/main" val="273494839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701" r:id="rId12"/>
  </p:sldLayoutIdLst>
  <p:txStyles>
    <p:title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jdelijke aanduiding voor titel 1"/>
          <p:cNvSpPr>
            <a:spLocks noGrp="1"/>
          </p:cNvSpPr>
          <p:nvPr>
            <p:ph type="title"/>
          </p:nvPr>
        </p:nvSpPr>
        <p:spPr bwMode="auto">
          <a:xfrm>
            <a:off x="457200" y="274638"/>
            <a:ext cx="8229600" cy="57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nl-NL" altLang="nl-NL" noProof="0" dirty="0"/>
              <a:t>Klik om de stijl te bewerken</a:t>
            </a:r>
          </a:p>
        </p:txBody>
      </p:sp>
      <p:sp>
        <p:nvSpPr>
          <p:cNvPr id="1027" name="Tijdelijke aanduiding voor tekst 2"/>
          <p:cNvSpPr>
            <a:spLocks noGrp="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nl-NL" altLang="nl-NL" noProof="0" dirty="0"/>
              <a:t>Klik om de modelstijlen te bewerken</a:t>
            </a:r>
          </a:p>
          <a:p>
            <a:pPr lvl="1"/>
            <a:r>
              <a:rPr lang="nl-NL" altLang="nl-NL" noProof="0" dirty="0"/>
              <a:t>Tweede niveau</a:t>
            </a:r>
          </a:p>
          <a:p>
            <a:pPr lvl="2"/>
            <a:r>
              <a:rPr lang="nl-NL" altLang="nl-NL" noProof="0" dirty="0"/>
              <a:t>Derde niveau</a:t>
            </a:r>
          </a:p>
          <a:p>
            <a:pPr lvl="3"/>
            <a:r>
              <a:rPr lang="nl-NL" altLang="nl-NL" noProof="0" dirty="0"/>
              <a:t>Vierde niveau</a:t>
            </a:r>
          </a:p>
          <a:p>
            <a:pPr lvl="4"/>
            <a:r>
              <a:rPr lang="nl-NL" altLang="nl-NL" noProof="0" dirty="0"/>
              <a:t>Vijfde niveau</a:t>
            </a:r>
          </a:p>
        </p:txBody>
      </p:sp>
      <p:sp>
        <p:nvSpPr>
          <p:cNvPr id="6" name="Tijdelijke aanduiding voor dianummer 5"/>
          <p:cNvSpPr>
            <a:spLocks noGrp="1"/>
          </p:cNvSpPr>
          <p:nvPr>
            <p:ph type="sldNum" sz="quarter" idx="4"/>
          </p:nvPr>
        </p:nvSpPr>
        <p:spPr>
          <a:xfrm>
            <a:off x="468313" y="6381756"/>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fld id="{0854A1F4-6BB5-4AF5-8CD7-478C7D2FA17D}" type="slidenum">
              <a:rPr lang="nl-NL" altLang="nb-NO"/>
              <a:pPr/>
              <a:t>‹#›</a:t>
            </a:fld>
            <a:endParaRPr lang="nl-NL" altLang="nb-NO"/>
          </a:p>
        </p:txBody>
      </p:sp>
      <p:pic>
        <p:nvPicPr>
          <p:cNvPr id="1029" name="Picture 3" descr="C:\Users\ekrijnen\AppData\Local\Microsoft\Windows\Temporary Internet Files\Content.Outlook\SCDNG80I\MS Institute_klein.jp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a:stretch>
            <a:fillRect/>
          </a:stretch>
        </p:blipFill>
        <p:spPr bwMode="auto">
          <a:xfrm>
            <a:off x="7596190" y="6454775"/>
            <a:ext cx="133985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F7091A54-7BEA-4676-9254-ED7C4ABFFC53}"/>
              </a:ext>
            </a:extLst>
          </p:cNvPr>
          <p:cNvSpPr txBox="1"/>
          <p:nvPr userDrawn="1"/>
        </p:nvSpPr>
        <p:spPr>
          <a:xfrm rot="5400000">
            <a:off x="8188693" y="3858726"/>
            <a:ext cx="1494693" cy="230832"/>
          </a:xfrm>
          <a:prstGeom prst="rect">
            <a:avLst/>
          </a:prstGeom>
          <a:noFill/>
        </p:spPr>
        <p:txBody>
          <a:bodyPr wrap="square" rtlCol="0">
            <a:spAutoFit/>
          </a:bodyPr>
          <a:lstStyle/>
          <a:p>
            <a:r>
              <a:rPr lang="nl-NL" sz="900" dirty="0"/>
              <a:t>MSP-NED-0157c</a:t>
            </a:r>
          </a:p>
        </p:txBody>
      </p:sp>
    </p:spTree>
    <p:extLst>
      <p:ext uri="{BB962C8B-B14F-4D97-AF65-F5344CB8AC3E}">
        <p14:creationId xmlns:p14="http://schemas.microsoft.com/office/powerpoint/2010/main" val="3486494065"/>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Lst>
  <p:txStyles>
    <p:title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hyperlink" Target="https://www.creative-diagnostics.com/innate-and-adaptive-immunity.htm" TargetMode="External"/></Relationships>
</file>

<file path=ppt/slides/_rels/slide10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8.png"/><Relationship Id="rId1" Type="http://schemas.openxmlformats.org/officeDocument/2006/relationships/slideLayout" Target="../slideLayouts/slideLayout12.xml"/><Relationship Id="rId5" Type="http://schemas.openxmlformats.org/officeDocument/2006/relationships/image" Target="../media/image32.png"/><Relationship Id="rId4" Type="http://schemas.openxmlformats.org/officeDocument/2006/relationships/image" Target="../media/image29.png"/></Relationships>
</file>

<file path=ppt/slides/_rels/slide10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8.png"/><Relationship Id="rId1" Type="http://schemas.openxmlformats.org/officeDocument/2006/relationships/slideLayout" Target="../slideLayouts/slideLayout12.xml"/><Relationship Id="rId4" Type="http://schemas.openxmlformats.org/officeDocument/2006/relationships/image" Target="../media/image29.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4.xml.rels><?xml version="1.0" encoding="UTF-8" standalone="yes"?>
<Relationships xmlns="http://schemas.openxmlformats.org/package/2006/relationships"><Relationship Id="rId3" Type="http://schemas.openxmlformats.org/officeDocument/2006/relationships/hyperlink" Target="https://www.ncbi.nlm.nih.gov/pubmed/28161400" TargetMode="External"/><Relationship Id="rId2" Type="http://schemas.openxmlformats.org/officeDocument/2006/relationships/image" Target="../media/image34.jpg"/><Relationship Id="rId1" Type="http://schemas.openxmlformats.org/officeDocument/2006/relationships/slideLayout" Target="../slideLayouts/slideLayout1.xml"/><Relationship Id="rId4" Type="http://schemas.openxmlformats.org/officeDocument/2006/relationships/hyperlink" Target="https://www.ncbi.nlm.nih.gov/pubmed/29593838" TargetMode="Externa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6.xml.rels><?xml version="1.0" encoding="UTF-8" standalone="yes"?>
<Relationships xmlns="http://schemas.openxmlformats.org/package/2006/relationships"><Relationship Id="rId3" Type="http://schemas.openxmlformats.org/officeDocument/2006/relationships/hyperlink" Target="https://www.ncbi.nlm.nih.gov/pubmed/28161400" TargetMode="External"/><Relationship Id="rId2" Type="http://schemas.openxmlformats.org/officeDocument/2006/relationships/image" Target="../media/image35.jpeg"/><Relationship Id="rId1" Type="http://schemas.openxmlformats.org/officeDocument/2006/relationships/slideLayout" Target="../slideLayouts/slideLayout12.xml"/><Relationship Id="rId4" Type="http://schemas.openxmlformats.org/officeDocument/2006/relationships/hyperlink" Target="https://www.ncbi.nlm.nih.gov/pubmed/29593838" TargetMode="Externa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2.xml"/></Relationships>
</file>

<file path=ppt/slides/_rels/slide131.xml.rels><?xml version="1.0" encoding="UTF-8" standalone="yes"?>
<Relationships xmlns="http://schemas.openxmlformats.org/package/2006/relationships"><Relationship Id="rId2" Type="http://schemas.openxmlformats.org/officeDocument/2006/relationships/hyperlink" Target="https://www.ncbi.nlm.nih.gov/pubmed/22371220" TargetMode="External"/><Relationship Id="rId1" Type="http://schemas.openxmlformats.org/officeDocument/2006/relationships/slideLayout" Target="../slideLayouts/slideLayout12.xml"/></Relationships>
</file>

<file path=ppt/slides/_rels/slide132.xml.rels><?xml version="1.0" encoding="UTF-8" standalone="yes"?>
<Relationships xmlns="http://schemas.openxmlformats.org/package/2006/relationships"><Relationship Id="rId2" Type="http://schemas.openxmlformats.org/officeDocument/2006/relationships/hyperlink" Target="https://www.ncbi.nlm.nih.gov/pubmed/24362405" TargetMode="External"/><Relationship Id="rId1" Type="http://schemas.openxmlformats.org/officeDocument/2006/relationships/slideLayout" Target="../slideLayouts/slideLayout1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8.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38.jpeg"/><Relationship Id="rId7" Type="http://schemas.openxmlformats.org/officeDocument/2006/relationships/image" Target="../media/image42.png"/><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8" Type="http://schemas.openxmlformats.org/officeDocument/2006/relationships/image" Target="../media/image50.png"/><Relationship Id="rId13" Type="http://schemas.openxmlformats.org/officeDocument/2006/relationships/image" Target="../media/image55.png"/><Relationship Id="rId3" Type="http://schemas.openxmlformats.org/officeDocument/2006/relationships/image" Target="../media/image45.png"/><Relationship Id="rId7" Type="http://schemas.openxmlformats.org/officeDocument/2006/relationships/image" Target="../media/image49.png"/><Relationship Id="rId12" Type="http://schemas.openxmlformats.org/officeDocument/2006/relationships/image" Target="../media/image54.png"/><Relationship Id="rId2" Type="http://schemas.openxmlformats.org/officeDocument/2006/relationships/image" Target="../media/image44.png"/><Relationship Id="rId1" Type="http://schemas.openxmlformats.org/officeDocument/2006/relationships/slideLayout" Target="../slideLayouts/slideLayout5.xml"/><Relationship Id="rId6" Type="http://schemas.openxmlformats.org/officeDocument/2006/relationships/image" Target="../media/image48.png"/><Relationship Id="rId11" Type="http://schemas.openxmlformats.org/officeDocument/2006/relationships/image" Target="../media/image53.png"/><Relationship Id="rId5" Type="http://schemas.openxmlformats.org/officeDocument/2006/relationships/image" Target="../media/image47.png"/><Relationship Id="rId15" Type="http://schemas.openxmlformats.org/officeDocument/2006/relationships/image" Target="../media/image57.png"/><Relationship Id="rId10" Type="http://schemas.openxmlformats.org/officeDocument/2006/relationships/image" Target="../media/image52.png"/><Relationship Id="rId4" Type="http://schemas.openxmlformats.org/officeDocument/2006/relationships/image" Target="../media/image46.png"/><Relationship Id="rId9" Type="http://schemas.openxmlformats.org/officeDocument/2006/relationships/image" Target="../media/image51.png"/><Relationship Id="rId14" Type="http://schemas.openxmlformats.org/officeDocument/2006/relationships/image" Target="../media/image56.png"/></Relationships>
</file>

<file path=ppt/slides/_rels/slide1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55.pn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hyperlink" Target="http://en.wikipedia.org/wiki/Cluster_of_differentiation" TargetMode="Externa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3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1.png"/><Relationship Id="rId7" Type="http://schemas.openxmlformats.org/officeDocument/2006/relationships/image" Target="../media/image18.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17.png"/><Relationship Id="rId4" Type="http://schemas.openxmlformats.org/officeDocument/2006/relationships/image" Target="../media/image7.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1.png"/><Relationship Id="rId7"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17.png"/><Relationship Id="rId4" Type="http://schemas.openxmlformats.org/officeDocument/2006/relationships/image" Target="../media/image7.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hyperlink" Target="https://msresearch.nl/&#8220;ms-wel-een-auto-immuunziekte" TargetMode="Externa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hyperlink" Target="https://www.ncbi.nlm.nih.gov/pubmed/19444307" TargetMode="Externa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hyperlink" Target="https://www.ncbi.nlm.nih.gov/pubmed/16042225" TargetMode="Externa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hyperlink" Target="https://www.ncbi.nlm.nih.gov/pubmed/16042225" TargetMode="Externa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hyperlink" Target="mailto:k.kreft@erasmusmc.nl" TargetMode="Externa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hyperlink" Target="https://www.lemtradahcp.com/mechanism-of-action" TargetMode="External"/><Relationship Id="rId4" Type="http://schemas.openxmlformats.org/officeDocument/2006/relationships/hyperlink" Target="https://ec.europa.eu/health/documents/community-register/2016/20160621135036/anx_135036_nl.pdf" TargetMode="Externa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hyperlink" Target="https://www.creative-diagnostics.com/innate-and-adaptive-immunity.htm" TargetMode="External"/><Relationship Id="rId4" Type="http://schemas.openxmlformats.org/officeDocument/2006/relationships/image" Target="../media/image8.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hyperlink" Target="https://www.creative-diagnostics.com/innate-and-adaptive-immunity.htm" TargetMode="Externa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png"/><Relationship Id="rId1" Type="http://schemas.openxmlformats.org/officeDocument/2006/relationships/slideLayout" Target="../slideLayouts/slideLayout12.xml"/><Relationship Id="rId5" Type="http://schemas.openxmlformats.org/officeDocument/2006/relationships/image" Target="../media/image31.png"/><Relationship Id="rId4" Type="http://schemas.openxmlformats.org/officeDocument/2006/relationships/image" Target="../media/image30.emf"/></Relationships>
</file>

<file path=ppt/slides/_rels/slide9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8.png"/><Relationship Id="rId1" Type="http://schemas.openxmlformats.org/officeDocument/2006/relationships/slideLayout" Target="../slideLayouts/slideLayout12.xml"/><Relationship Id="rId5" Type="http://schemas.openxmlformats.org/officeDocument/2006/relationships/image" Target="../media/image32.png"/><Relationship Id="rId4" Type="http://schemas.openxmlformats.org/officeDocument/2006/relationships/image" Target="../media/image2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719337-B59C-415D-891E-640932AA40D4}"/>
              </a:ext>
            </a:extLst>
          </p:cNvPr>
          <p:cNvSpPr>
            <a:spLocks noGrp="1"/>
          </p:cNvSpPr>
          <p:nvPr>
            <p:ph type="title"/>
          </p:nvPr>
        </p:nvSpPr>
        <p:spPr>
          <a:xfrm>
            <a:off x="1304296" y="4223657"/>
            <a:ext cx="7247783" cy="1802674"/>
          </a:xfrm>
        </p:spPr>
        <p:txBody>
          <a:bodyPr/>
          <a:lstStyle/>
          <a:p>
            <a:pPr algn="l"/>
            <a:r>
              <a:rPr lang="en-US" sz="2000" b="0" dirty="0"/>
              <a:t>Datum en </a:t>
            </a:r>
            <a:r>
              <a:rPr lang="en-US" sz="2000" b="0" dirty="0" err="1"/>
              <a:t>plaats</a:t>
            </a:r>
            <a:r>
              <a:rPr lang="en-US" sz="2000" b="0" dirty="0"/>
              <a:t>: XX-XXX-XXXX, XXXXXXXXXXX</a:t>
            </a:r>
            <a:br>
              <a:rPr lang="nl-NL" sz="2000" b="0" dirty="0"/>
            </a:br>
            <a:br>
              <a:rPr lang="nl-NL" sz="2000" b="0" dirty="0"/>
            </a:br>
            <a:r>
              <a:rPr lang="en-US" sz="2000" b="0" dirty="0" err="1"/>
              <a:t>Presentators</a:t>
            </a:r>
            <a:r>
              <a:rPr lang="en-US" sz="2000" b="0" dirty="0"/>
              <a:t>: 	</a:t>
            </a:r>
            <a:r>
              <a:rPr lang="nl-NL" altLang="en-US" sz="2000" b="0" dirty="0"/>
              <a:t>Dr. Karim L. Kreft, Immunoloog, Neuroloog i.o.</a:t>
            </a:r>
            <a:br>
              <a:rPr lang="nl-NL" altLang="en-US" sz="2000" b="0" dirty="0"/>
            </a:br>
            <a:r>
              <a:rPr lang="nl-NL" altLang="en-US" sz="2000" b="0" dirty="0"/>
              <a:t>		Erasmus MC, Rotterdam</a:t>
            </a:r>
            <a:br>
              <a:rPr lang="nl-NL" altLang="en-US" sz="2000" b="0" dirty="0"/>
            </a:br>
            <a:r>
              <a:rPr lang="nl-NL" altLang="en-US" sz="2000" b="0" dirty="0"/>
              <a:t>		Lies Braam,  MS Verpleegkundig Specialist, </a:t>
            </a:r>
            <a:br>
              <a:rPr lang="nl-NL" altLang="en-US" sz="2000" b="0" dirty="0"/>
            </a:br>
            <a:r>
              <a:rPr lang="nl-NL" altLang="en-US" sz="2000" b="0" dirty="0"/>
              <a:t>		OLVG Oost</a:t>
            </a:r>
            <a:br>
              <a:rPr lang="nl-NL" altLang="en-US" sz="2000" b="0" dirty="0"/>
            </a:br>
            <a:r>
              <a:rPr lang="nl-NL" altLang="en-US" sz="2000" b="0" dirty="0"/>
              <a:t>		Laura Bots, </a:t>
            </a:r>
            <a:r>
              <a:rPr lang="nl-NL" altLang="en-US" sz="2000" b="0" dirty="0" err="1"/>
              <a:t>Physician</a:t>
            </a:r>
            <a:r>
              <a:rPr lang="nl-NL" altLang="en-US" sz="2000" b="0" dirty="0"/>
              <a:t> Assistant, OLVG Oost</a:t>
            </a:r>
            <a:br>
              <a:rPr lang="nl-NL" altLang="en-US" sz="2000" dirty="0"/>
            </a:br>
            <a:br>
              <a:rPr lang="en-US" sz="2000" b="0" dirty="0"/>
            </a:br>
            <a:r>
              <a:rPr lang="en-US" sz="2000" b="0" dirty="0"/>
              <a:t>		</a:t>
            </a:r>
          </a:p>
        </p:txBody>
      </p:sp>
      <p:sp>
        <p:nvSpPr>
          <p:cNvPr id="3" name="Content Placeholder 2">
            <a:extLst>
              <a:ext uri="{FF2B5EF4-FFF2-40B4-BE49-F238E27FC236}">
                <a16:creationId xmlns:a16="http://schemas.microsoft.com/office/drawing/2014/main" id="{AB620119-2966-49E6-8D7F-F76DDC2D51CA}"/>
              </a:ext>
            </a:extLst>
          </p:cNvPr>
          <p:cNvSpPr>
            <a:spLocks noGrp="1"/>
          </p:cNvSpPr>
          <p:nvPr>
            <p:ph idx="1"/>
          </p:nvPr>
        </p:nvSpPr>
        <p:spPr>
          <a:xfrm>
            <a:off x="457200" y="706578"/>
            <a:ext cx="8229600" cy="3324334"/>
          </a:xfrm>
        </p:spPr>
        <p:txBody>
          <a:bodyPr/>
          <a:lstStyle/>
          <a:p>
            <a:pPr marL="0" indent="0" algn="ctr">
              <a:buNone/>
            </a:pPr>
            <a:r>
              <a:rPr lang="nl-NL" sz="4000" b="1" cap="all" dirty="0">
                <a:solidFill>
                  <a:srgbClr val="000000"/>
                </a:solidFill>
                <a:ea typeface="+mj-ea"/>
                <a:cs typeface="+mj-cs"/>
              </a:rPr>
              <a:t>Praktische </a:t>
            </a:r>
          </a:p>
          <a:p>
            <a:pPr marL="0" indent="0" algn="ctr">
              <a:buNone/>
            </a:pPr>
            <a:r>
              <a:rPr lang="nl-NL" sz="4000" b="1" cap="all" dirty="0">
                <a:solidFill>
                  <a:srgbClr val="000000"/>
                </a:solidFill>
                <a:ea typeface="+mj-ea"/>
                <a:cs typeface="+mj-cs"/>
              </a:rPr>
              <a:t>MS immunologie </a:t>
            </a:r>
          </a:p>
          <a:p>
            <a:pPr marL="0" indent="0" algn="ctr">
              <a:buNone/>
            </a:pPr>
            <a:r>
              <a:rPr lang="nl-NL" sz="4000" b="1" cap="all" dirty="0">
                <a:solidFill>
                  <a:srgbClr val="000000"/>
                </a:solidFill>
                <a:ea typeface="+mj-ea"/>
                <a:cs typeface="+mj-cs"/>
              </a:rPr>
              <a:t>en </a:t>
            </a:r>
          </a:p>
          <a:p>
            <a:pPr marL="0" indent="0" algn="ctr">
              <a:buNone/>
            </a:pPr>
            <a:r>
              <a:rPr lang="nl-NL" sz="4000" b="1" cap="all" dirty="0">
                <a:solidFill>
                  <a:srgbClr val="000000"/>
                </a:solidFill>
                <a:ea typeface="+mj-ea"/>
                <a:cs typeface="+mj-cs"/>
              </a:rPr>
              <a:t>-behandeling</a:t>
            </a:r>
            <a:endParaRPr lang="en-US" dirty="0"/>
          </a:p>
        </p:txBody>
      </p:sp>
      <p:sp>
        <p:nvSpPr>
          <p:cNvPr id="4" name="TextBox 3">
            <a:extLst>
              <a:ext uri="{FF2B5EF4-FFF2-40B4-BE49-F238E27FC236}">
                <a16:creationId xmlns:a16="http://schemas.microsoft.com/office/drawing/2014/main" id="{A521D745-EC14-4DFC-84EE-96A91C51EF53}"/>
              </a:ext>
            </a:extLst>
          </p:cNvPr>
          <p:cNvSpPr txBox="1"/>
          <p:nvPr/>
        </p:nvSpPr>
        <p:spPr>
          <a:xfrm>
            <a:off x="1304296" y="6214369"/>
            <a:ext cx="1980442" cy="246221"/>
          </a:xfrm>
          <a:prstGeom prst="rect">
            <a:avLst/>
          </a:prstGeom>
          <a:noFill/>
        </p:spPr>
        <p:txBody>
          <a:bodyPr wrap="square" rtlCol="0">
            <a:spAutoFit/>
          </a:bodyPr>
          <a:lstStyle/>
          <a:p>
            <a:r>
              <a:rPr lang="en-US" sz="1000" dirty="0"/>
              <a:t>Biogen -</a:t>
            </a:r>
            <a:r>
              <a:rPr lang="en-US" sz="1000" dirty="0" err="1"/>
              <a:t>xxxxxx</a:t>
            </a:r>
            <a:endParaRPr lang="en-US" sz="1000" dirty="0"/>
          </a:p>
        </p:txBody>
      </p:sp>
    </p:spTree>
    <p:extLst>
      <p:ext uri="{BB962C8B-B14F-4D97-AF65-F5344CB8AC3E}">
        <p14:creationId xmlns:p14="http://schemas.microsoft.com/office/powerpoint/2010/main" val="3156248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31344" y="1394692"/>
            <a:ext cx="3011055" cy="5077956"/>
          </a:xfrm>
        </p:spPr>
        <p:txBody>
          <a:bodyPr/>
          <a:lstStyle/>
          <a:p>
            <a:endParaRPr lang="nl-NL" sz="2000" u="sng" dirty="0"/>
          </a:p>
          <a:p>
            <a:r>
              <a:rPr lang="nl-NL" sz="2000" u="sng" dirty="0"/>
              <a:t>Tweedelijns</a:t>
            </a:r>
            <a:r>
              <a:rPr lang="nl-NL" sz="2000" dirty="0"/>
              <a:t> verdediging</a:t>
            </a:r>
          </a:p>
          <a:p>
            <a:r>
              <a:rPr lang="nl-NL" sz="2000" dirty="0"/>
              <a:t>Moet geactiveerd worden</a:t>
            </a:r>
          </a:p>
          <a:p>
            <a:r>
              <a:rPr lang="nl-NL" sz="2000" dirty="0"/>
              <a:t>Reactie past zich aan aanwezige </a:t>
            </a:r>
            <a:r>
              <a:rPr lang="nl-NL" sz="2000" dirty="0" err="1"/>
              <a:t>pathogenen</a:t>
            </a:r>
            <a:endParaRPr lang="nl-NL" sz="2000" dirty="0"/>
          </a:p>
          <a:p>
            <a:r>
              <a:rPr lang="nl-NL" sz="2000" dirty="0"/>
              <a:t>Specificiteit is voor iedereen anders</a:t>
            </a:r>
          </a:p>
          <a:p>
            <a:r>
              <a:rPr lang="nl-NL" sz="2000" dirty="0"/>
              <a:t>Geheugencellen na blootstelling</a:t>
            </a:r>
          </a:p>
          <a:p>
            <a:r>
              <a:rPr lang="nl-NL" sz="2000" dirty="0"/>
              <a:t>Versterkte herhaalde specifieke reactie</a:t>
            </a:r>
          </a:p>
          <a:p>
            <a:pPr marL="0" indent="0">
              <a:buNone/>
            </a:pPr>
            <a:endParaRPr lang="nl-NL" sz="2000" dirty="0"/>
          </a:p>
          <a:p>
            <a:endParaRPr lang="nl-NL" sz="2000" dirty="0"/>
          </a:p>
        </p:txBody>
      </p:sp>
      <p:pic>
        <p:nvPicPr>
          <p:cNvPr id="6" name="Bild 9" descr="4-Innate-Adaptive-rechts.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0933" y="1394692"/>
            <a:ext cx="5770814" cy="4628572"/>
          </a:xfrm>
          <a:prstGeom prst="rect">
            <a:avLst/>
          </a:prstGeom>
        </p:spPr>
      </p:pic>
      <p:sp>
        <p:nvSpPr>
          <p:cNvPr id="8" name="Title 1"/>
          <p:cNvSpPr txBox="1">
            <a:spLocks/>
          </p:cNvSpPr>
          <p:nvPr/>
        </p:nvSpPr>
        <p:spPr bwMode="auto">
          <a:xfrm>
            <a:off x="457200" y="203200"/>
            <a:ext cx="6677025" cy="738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nl-NL" sz="2800" dirty="0"/>
              <a:t>Adaptieve immuniteit</a:t>
            </a:r>
          </a:p>
        </p:txBody>
      </p:sp>
      <p:sp>
        <p:nvSpPr>
          <p:cNvPr id="10" name="Rectangle 9">
            <a:extLst>
              <a:ext uri="{FF2B5EF4-FFF2-40B4-BE49-F238E27FC236}">
                <a16:creationId xmlns:a16="http://schemas.microsoft.com/office/drawing/2014/main" id="{DE2B9D9A-3FBA-40CA-A0EA-C92D33A4B409}"/>
              </a:ext>
            </a:extLst>
          </p:cNvPr>
          <p:cNvSpPr/>
          <p:nvPr/>
        </p:nvSpPr>
        <p:spPr>
          <a:xfrm>
            <a:off x="457200" y="6430186"/>
            <a:ext cx="5314950" cy="230832"/>
          </a:xfrm>
          <a:prstGeom prst="rect">
            <a:avLst/>
          </a:prstGeom>
        </p:spPr>
        <p:txBody>
          <a:bodyPr wrap="square">
            <a:spAutoFit/>
          </a:bodyPr>
          <a:lstStyle/>
          <a:p>
            <a:r>
              <a:rPr lang="en-US" sz="900" dirty="0">
                <a:hlinkClick r:id="rId4">
                  <a:extLst>
                    <a:ext uri="{A12FA001-AC4F-418D-AE19-62706E023703}">
                      <ahyp:hlinkClr xmlns:ahyp="http://schemas.microsoft.com/office/drawing/2018/hyperlinkcolor" val="tx"/>
                    </a:ext>
                  </a:extLst>
                </a:hlinkClick>
              </a:rPr>
              <a:t>https://www.creative-diagnostics.com/innate-and-adaptive-immunity.htm</a:t>
            </a:r>
            <a:r>
              <a:rPr lang="en-US" sz="900" dirty="0"/>
              <a:t> – last verified on 31Jul2019</a:t>
            </a:r>
          </a:p>
        </p:txBody>
      </p:sp>
    </p:spTree>
    <p:extLst>
      <p:ext uri="{BB962C8B-B14F-4D97-AF65-F5344CB8AC3E}">
        <p14:creationId xmlns:p14="http://schemas.microsoft.com/office/powerpoint/2010/main" val="66901526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461010"/>
            <a:ext cx="8510587" cy="609600"/>
          </a:xfrm>
        </p:spPr>
        <p:txBody>
          <a:bodyPr>
            <a:normAutofit fontScale="90000"/>
          </a:bodyPr>
          <a:lstStyle/>
          <a:p>
            <a:pPr algn="ctr"/>
            <a:r>
              <a:rPr lang="nl-NL" dirty="0"/>
              <a:t>Remmen van migratie vanuit lymfeklier: fingolimod</a:t>
            </a:r>
            <a:endParaRPr lang="en-US" dirty="0"/>
          </a:p>
        </p:txBody>
      </p:sp>
      <p:pic>
        <p:nvPicPr>
          <p:cNvPr id="3" name="Picture 2">
            <a:extLst>
              <a:ext uri="{FF2B5EF4-FFF2-40B4-BE49-F238E27FC236}">
                <a16:creationId xmlns:a16="http://schemas.microsoft.com/office/drawing/2014/main" id="{AAB5AAC2-5AA0-488A-979D-2FB728B2A549}"/>
              </a:ext>
            </a:extLst>
          </p:cNvPr>
          <p:cNvPicPr>
            <a:picLocks noChangeAspect="1"/>
          </p:cNvPicPr>
          <p:nvPr/>
        </p:nvPicPr>
        <p:blipFill rotWithShape="1">
          <a:blip r:embed="rId2"/>
          <a:srcRect b="3559"/>
          <a:stretch/>
        </p:blipFill>
        <p:spPr>
          <a:xfrm>
            <a:off x="900571" y="1310611"/>
            <a:ext cx="7342857" cy="4247619"/>
          </a:xfrm>
          <a:prstGeom prst="rect">
            <a:avLst/>
          </a:prstGeom>
        </p:spPr>
      </p:pic>
      <p:sp>
        <p:nvSpPr>
          <p:cNvPr id="7" name="TextBox 6">
            <a:extLst>
              <a:ext uri="{FF2B5EF4-FFF2-40B4-BE49-F238E27FC236}">
                <a16:creationId xmlns:a16="http://schemas.microsoft.com/office/drawing/2014/main" id="{CA88735F-9571-453A-8590-7DA71E9800BE}"/>
              </a:ext>
            </a:extLst>
          </p:cNvPr>
          <p:cNvSpPr txBox="1"/>
          <p:nvPr/>
        </p:nvSpPr>
        <p:spPr>
          <a:xfrm>
            <a:off x="7325692" y="2590111"/>
            <a:ext cx="1656184" cy="400110"/>
          </a:xfrm>
          <a:prstGeom prst="rect">
            <a:avLst/>
          </a:prstGeom>
          <a:noFill/>
        </p:spPr>
        <p:txBody>
          <a:bodyPr wrap="square" rtlCol="0">
            <a:spAutoFit/>
          </a:bodyPr>
          <a:lstStyle/>
          <a:p>
            <a:r>
              <a:rPr lang="nl-NL" dirty="0">
                <a:solidFill>
                  <a:srgbClr val="FF0000"/>
                </a:solidFill>
              </a:rPr>
              <a:t>JC-virus</a:t>
            </a:r>
            <a:endParaRPr lang="en-US" dirty="0">
              <a:solidFill>
                <a:srgbClr val="FF0000"/>
              </a:solidFill>
            </a:endParaRPr>
          </a:p>
        </p:txBody>
      </p:sp>
      <p:pic>
        <p:nvPicPr>
          <p:cNvPr id="10" name="Picture 9">
            <a:extLst>
              <a:ext uri="{FF2B5EF4-FFF2-40B4-BE49-F238E27FC236}">
                <a16:creationId xmlns:a16="http://schemas.microsoft.com/office/drawing/2014/main" id="{48FC2792-E2AC-4C27-96E4-A92F319F7E9C}"/>
              </a:ext>
            </a:extLst>
          </p:cNvPr>
          <p:cNvPicPr>
            <a:picLocks noChangeAspect="1"/>
          </p:cNvPicPr>
          <p:nvPr/>
        </p:nvPicPr>
        <p:blipFill>
          <a:blip r:embed="rId3"/>
          <a:stretch>
            <a:fillRect/>
          </a:stretch>
        </p:blipFill>
        <p:spPr>
          <a:xfrm>
            <a:off x="1334345" y="3081380"/>
            <a:ext cx="923810" cy="695238"/>
          </a:xfrm>
          <a:prstGeom prst="rect">
            <a:avLst/>
          </a:prstGeom>
        </p:spPr>
      </p:pic>
      <p:pic>
        <p:nvPicPr>
          <p:cNvPr id="16" name="Picture 15">
            <a:extLst>
              <a:ext uri="{FF2B5EF4-FFF2-40B4-BE49-F238E27FC236}">
                <a16:creationId xmlns:a16="http://schemas.microsoft.com/office/drawing/2014/main" id="{585EE42F-A0BC-4977-9E99-66A5CDD43C9A}"/>
              </a:ext>
            </a:extLst>
          </p:cNvPr>
          <p:cNvPicPr>
            <a:picLocks noChangeAspect="1"/>
          </p:cNvPicPr>
          <p:nvPr/>
        </p:nvPicPr>
        <p:blipFill>
          <a:blip r:embed="rId4"/>
          <a:stretch>
            <a:fillRect/>
          </a:stretch>
        </p:blipFill>
        <p:spPr>
          <a:xfrm>
            <a:off x="1332625" y="2520397"/>
            <a:ext cx="681001" cy="622149"/>
          </a:xfrm>
          <a:prstGeom prst="rect">
            <a:avLst/>
          </a:prstGeom>
        </p:spPr>
      </p:pic>
      <p:sp>
        <p:nvSpPr>
          <p:cNvPr id="11" name="Lightning Bolt 10">
            <a:extLst>
              <a:ext uri="{FF2B5EF4-FFF2-40B4-BE49-F238E27FC236}">
                <a16:creationId xmlns:a16="http://schemas.microsoft.com/office/drawing/2014/main" id="{F40492F4-88C8-46CC-BAF8-E2C719589C94}"/>
              </a:ext>
            </a:extLst>
          </p:cNvPr>
          <p:cNvSpPr/>
          <p:nvPr/>
        </p:nvSpPr>
        <p:spPr bwMode="auto">
          <a:xfrm>
            <a:off x="6893644" y="2602391"/>
            <a:ext cx="864096" cy="775659"/>
          </a:xfrm>
          <a:prstGeom prst="lightningBolt">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pic>
        <p:nvPicPr>
          <p:cNvPr id="12" name="Picture 11">
            <a:extLst>
              <a:ext uri="{FF2B5EF4-FFF2-40B4-BE49-F238E27FC236}">
                <a16:creationId xmlns:a16="http://schemas.microsoft.com/office/drawing/2014/main" id="{6F1BA351-17E0-4C55-8C98-4CF199953395}"/>
              </a:ext>
            </a:extLst>
          </p:cNvPr>
          <p:cNvPicPr>
            <a:picLocks noChangeAspect="1"/>
          </p:cNvPicPr>
          <p:nvPr/>
        </p:nvPicPr>
        <p:blipFill>
          <a:blip r:embed="rId5"/>
          <a:stretch>
            <a:fillRect/>
          </a:stretch>
        </p:blipFill>
        <p:spPr>
          <a:xfrm>
            <a:off x="3618542" y="1834682"/>
            <a:ext cx="681001" cy="909243"/>
          </a:xfrm>
          <a:prstGeom prst="rect">
            <a:avLst/>
          </a:prstGeom>
        </p:spPr>
      </p:pic>
      <p:cxnSp>
        <p:nvCxnSpPr>
          <p:cNvPr id="13" name="Straight Arrow Connector 12">
            <a:extLst>
              <a:ext uri="{FF2B5EF4-FFF2-40B4-BE49-F238E27FC236}">
                <a16:creationId xmlns:a16="http://schemas.microsoft.com/office/drawing/2014/main" id="{798B3F92-9E15-4191-BF16-ECEA6394F89F}"/>
              </a:ext>
            </a:extLst>
          </p:cNvPr>
          <p:cNvCxnSpPr/>
          <p:nvPr/>
        </p:nvCxnSpPr>
        <p:spPr>
          <a:xfrm flipV="1">
            <a:off x="2865020" y="1502329"/>
            <a:ext cx="8632" cy="488486"/>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441CE5BE-2204-47B9-9452-AF0575D4E6E6}"/>
              </a:ext>
            </a:extLst>
          </p:cNvPr>
          <p:cNvGrpSpPr/>
          <p:nvPr/>
        </p:nvGrpSpPr>
        <p:grpSpPr>
          <a:xfrm>
            <a:off x="2715998" y="1688017"/>
            <a:ext cx="328192" cy="293330"/>
            <a:chOff x="1150378" y="1508432"/>
            <a:chExt cx="328192" cy="293330"/>
          </a:xfrm>
        </p:grpSpPr>
        <p:cxnSp>
          <p:nvCxnSpPr>
            <p:cNvPr id="15" name="Straight Connector 14">
              <a:extLst>
                <a:ext uri="{FF2B5EF4-FFF2-40B4-BE49-F238E27FC236}">
                  <a16:creationId xmlns:a16="http://schemas.microsoft.com/office/drawing/2014/main" id="{76828908-20B6-49BE-9776-B5A6DD8E0078}"/>
                </a:ext>
              </a:extLst>
            </p:cNvPr>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D390DB0-61B9-4087-B553-59FA3F612AAD}"/>
                </a:ext>
              </a:extLst>
            </p:cNvPr>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9" name="Rectangle 18">
            <a:extLst>
              <a:ext uri="{FF2B5EF4-FFF2-40B4-BE49-F238E27FC236}">
                <a16:creationId xmlns:a16="http://schemas.microsoft.com/office/drawing/2014/main" id="{7D12282F-28B7-4ECC-9C26-9284E53B9AEF}"/>
              </a:ext>
            </a:extLst>
          </p:cNvPr>
          <p:cNvSpPr/>
          <p:nvPr/>
        </p:nvSpPr>
        <p:spPr>
          <a:xfrm>
            <a:off x="900571" y="5981492"/>
            <a:ext cx="8306100" cy="784830"/>
          </a:xfrm>
          <a:prstGeom prst="rect">
            <a:avLst/>
          </a:prstGeom>
        </p:spPr>
        <p:txBody>
          <a:bodyPr wrap="square">
            <a:spAutoFit/>
          </a:bodyPr>
          <a:lstStyle/>
          <a:p>
            <a:r>
              <a:rPr lang="en-US" sz="900" dirty="0"/>
              <a:t>https://www.ema.europa.eu/en/documents/product-information/gilenya-epar-product-information_nl.pdf - last verified on 31Jul2019</a:t>
            </a:r>
          </a:p>
          <a:p>
            <a:r>
              <a:rPr lang="en-US" sz="900" dirty="0"/>
              <a:t>https://www.ema.europa.eu/en/documents/product-information/tysabri-epar-product-information_nl.pdf - last verified on 31Jul2019</a:t>
            </a:r>
          </a:p>
          <a:p>
            <a:r>
              <a:rPr lang="en-US" sz="900" dirty="0"/>
              <a:t>Major E, et al. Lancet Neurol. 2018 May;17(5):467-480.</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endParaRPr lang="en-US" sz="900" dirty="0"/>
          </a:p>
          <a:p>
            <a:endParaRPr lang="en-US" sz="900" dirty="0"/>
          </a:p>
        </p:txBody>
      </p:sp>
    </p:spTree>
    <p:extLst>
      <p:ext uri="{BB962C8B-B14F-4D97-AF65-F5344CB8AC3E}">
        <p14:creationId xmlns:p14="http://schemas.microsoft.com/office/powerpoint/2010/main" val="57322184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461010"/>
            <a:ext cx="8510587" cy="609600"/>
          </a:xfrm>
        </p:spPr>
        <p:txBody>
          <a:bodyPr>
            <a:normAutofit fontScale="90000"/>
          </a:bodyPr>
          <a:lstStyle/>
          <a:p>
            <a:pPr algn="ctr"/>
            <a:r>
              <a:rPr lang="nl-NL" dirty="0"/>
              <a:t>Remmen van migratie vanuit lymfeklier: natalizumab</a:t>
            </a:r>
            <a:endParaRPr lang="en-US" dirty="0"/>
          </a:p>
        </p:txBody>
      </p:sp>
      <p:pic>
        <p:nvPicPr>
          <p:cNvPr id="3" name="Picture 2">
            <a:extLst>
              <a:ext uri="{FF2B5EF4-FFF2-40B4-BE49-F238E27FC236}">
                <a16:creationId xmlns:a16="http://schemas.microsoft.com/office/drawing/2014/main" id="{AAB5AAC2-5AA0-488A-979D-2FB728B2A549}"/>
              </a:ext>
            </a:extLst>
          </p:cNvPr>
          <p:cNvPicPr>
            <a:picLocks noChangeAspect="1"/>
          </p:cNvPicPr>
          <p:nvPr/>
        </p:nvPicPr>
        <p:blipFill rotWithShape="1">
          <a:blip r:embed="rId2"/>
          <a:srcRect b="3559"/>
          <a:stretch/>
        </p:blipFill>
        <p:spPr>
          <a:xfrm>
            <a:off x="900571" y="1310611"/>
            <a:ext cx="7342857" cy="4247619"/>
          </a:xfrm>
          <a:prstGeom prst="rect">
            <a:avLst/>
          </a:prstGeom>
        </p:spPr>
      </p:pic>
      <p:sp>
        <p:nvSpPr>
          <p:cNvPr id="7" name="TextBox 6">
            <a:extLst>
              <a:ext uri="{FF2B5EF4-FFF2-40B4-BE49-F238E27FC236}">
                <a16:creationId xmlns:a16="http://schemas.microsoft.com/office/drawing/2014/main" id="{CA88735F-9571-453A-8590-7DA71E9800BE}"/>
              </a:ext>
            </a:extLst>
          </p:cNvPr>
          <p:cNvSpPr txBox="1"/>
          <p:nvPr/>
        </p:nvSpPr>
        <p:spPr>
          <a:xfrm>
            <a:off x="7325692" y="2590111"/>
            <a:ext cx="1656184" cy="400110"/>
          </a:xfrm>
          <a:prstGeom prst="rect">
            <a:avLst/>
          </a:prstGeom>
          <a:noFill/>
        </p:spPr>
        <p:txBody>
          <a:bodyPr wrap="square" rtlCol="0">
            <a:spAutoFit/>
          </a:bodyPr>
          <a:lstStyle/>
          <a:p>
            <a:r>
              <a:rPr lang="nl-NL" dirty="0">
                <a:solidFill>
                  <a:srgbClr val="FF0000"/>
                </a:solidFill>
              </a:rPr>
              <a:t>JC-virus</a:t>
            </a:r>
            <a:endParaRPr lang="en-US" dirty="0">
              <a:solidFill>
                <a:srgbClr val="FF0000"/>
              </a:solidFill>
            </a:endParaRPr>
          </a:p>
        </p:txBody>
      </p:sp>
      <p:pic>
        <p:nvPicPr>
          <p:cNvPr id="10" name="Picture 9">
            <a:extLst>
              <a:ext uri="{FF2B5EF4-FFF2-40B4-BE49-F238E27FC236}">
                <a16:creationId xmlns:a16="http://schemas.microsoft.com/office/drawing/2014/main" id="{48FC2792-E2AC-4C27-96E4-A92F319F7E9C}"/>
              </a:ext>
            </a:extLst>
          </p:cNvPr>
          <p:cNvPicPr>
            <a:picLocks noChangeAspect="1"/>
          </p:cNvPicPr>
          <p:nvPr/>
        </p:nvPicPr>
        <p:blipFill>
          <a:blip r:embed="rId3"/>
          <a:stretch>
            <a:fillRect/>
          </a:stretch>
        </p:blipFill>
        <p:spPr>
          <a:xfrm>
            <a:off x="1334345" y="3081380"/>
            <a:ext cx="923810" cy="695238"/>
          </a:xfrm>
          <a:prstGeom prst="rect">
            <a:avLst/>
          </a:prstGeom>
        </p:spPr>
      </p:pic>
      <p:pic>
        <p:nvPicPr>
          <p:cNvPr id="14" name="Picture 13">
            <a:extLst>
              <a:ext uri="{FF2B5EF4-FFF2-40B4-BE49-F238E27FC236}">
                <a16:creationId xmlns:a16="http://schemas.microsoft.com/office/drawing/2014/main" id="{DC785F10-F72E-4FF7-99AA-8F6314B51528}"/>
              </a:ext>
            </a:extLst>
          </p:cNvPr>
          <p:cNvPicPr>
            <a:picLocks noChangeAspect="1"/>
          </p:cNvPicPr>
          <p:nvPr/>
        </p:nvPicPr>
        <p:blipFill>
          <a:blip r:embed="rId4"/>
          <a:stretch>
            <a:fillRect/>
          </a:stretch>
        </p:blipFill>
        <p:spPr>
          <a:xfrm>
            <a:off x="3607383" y="3961329"/>
            <a:ext cx="582396" cy="532065"/>
          </a:xfrm>
          <a:prstGeom prst="rect">
            <a:avLst/>
          </a:prstGeom>
        </p:spPr>
      </p:pic>
      <p:pic>
        <p:nvPicPr>
          <p:cNvPr id="15" name="Picture 14">
            <a:extLst>
              <a:ext uri="{FF2B5EF4-FFF2-40B4-BE49-F238E27FC236}">
                <a16:creationId xmlns:a16="http://schemas.microsoft.com/office/drawing/2014/main" id="{F7041DA9-35D4-44E5-B034-A7693BEE8B46}"/>
              </a:ext>
            </a:extLst>
          </p:cNvPr>
          <p:cNvPicPr>
            <a:picLocks noChangeAspect="1"/>
          </p:cNvPicPr>
          <p:nvPr/>
        </p:nvPicPr>
        <p:blipFill>
          <a:blip r:embed="rId4"/>
          <a:stretch>
            <a:fillRect/>
          </a:stretch>
        </p:blipFill>
        <p:spPr>
          <a:xfrm>
            <a:off x="3711926" y="4509218"/>
            <a:ext cx="477852" cy="436556"/>
          </a:xfrm>
          <a:prstGeom prst="rect">
            <a:avLst/>
          </a:prstGeom>
        </p:spPr>
      </p:pic>
      <p:pic>
        <p:nvPicPr>
          <p:cNvPr id="16" name="Picture 15">
            <a:extLst>
              <a:ext uri="{FF2B5EF4-FFF2-40B4-BE49-F238E27FC236}">
                <a16:creationId xmlns:a16="http://schemas.microsoft.com/office/drawing/2014/main" id="{585EE42F-A0BC-4977-9E99-66A5CDD43C9A}"/>
              </a:ext>
            </a:extLst>
          </p:cNvPr>
          <p:cNvPicPr>
            <a:picLocks noChangeAspect="1"/>
          </p:cNvPicPr>
          <p:nvPr/>
        </p:nvPicPr>
        <p:blipFill>
          <a:blip r:embed="rId4"/>
          <a:stretch>
            <a:fillRect/>
          </a:stretch>
        </p:blipFill>
        <p:spPr>
          <a:xfrm>
            <a:off x="1332625" y="2520397"/>
            <a:ext cx="681001" cy="622149"/>
          </a:xfrm>
          <a:prstGeom prst="rect">
            <a:avLst/>
          </a:prstGeom>
        </p:spPr>
      </p:pic>
      <p:sp>
        <p:nvSpPr>
          <p:cNvPr id="11" name="Lightning Bolt 10">
            <a:extLst>
              <a:ext uri="{FF2B5EF4-FFF2-40B4-BE49-F238E27FC236}">
                <a16:creationId xmlns:a16="http://schemas.microsoft.com/office/drawing/2014/main" id="{F40492F4-88C8-46CC-BAF8-E2C719589C94}"/>
              </a:ext>
            </a:extLst>
          </p:cNvPr>
          <p:cNvSpPr/>
          <p:nvPr/>
        </p:nvSpPr>
        <p:spPr bwMode="auto">
          <a:xfrm>
            <a:off x="6893644" y="2602391"/>
            <a:ext cx="864096" cy="775659"/>
          </a:xfrm>
          <a:prstGeom prst="lightningBolt">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cxnSp>
        <p:nvCxnSpPr>
          <p:cNvPr id="12" name="Straight Arrow Connector 11">
            <a:extLst>
              <a:ext uri="{FF2B5EF4-FFF2-40B4-BE49-F238E27FC236}">
                <a16:creationId xmlns:a16="http://schemas.microsoft.com/office/drawing/2014/main" id="{9CE06EEA-F475-47AC-AFD1-6990CA4AA8D7}"/>
              </a:ext>
            </a:extLst>
          </p:cNvPr>
          <p:cNvCxnSpPr>
            <a:cxnSpLocks/>
          </p:cNvCxnSpPr>
          <p:nvPr/>
        </p:nvCxnSpPr>
        <p:spPr>
          <a:xfrm flipV="1">
            <a:off x="4265124" y="4393289"/>
            <a:ext cx="561517" cy="1"/>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1CC6A224-8EF1-44CE-B66A-993495355039}"/>
              </a:ext>
            </a:extLst>
          </p:cNvPr>
          <p:cNvGrpSpPr/>
          <p:nvPr/>
        </p:nvGrpSpPr>
        <p:grpSpPr>
          <a:xfrm>
            <a:off x="4265124" y="4251708"/>
            <a:ext cx="328192" cy="293330"/>
            <a:chOff x="1150378" y="1508432"/>
            <a:chExt cx="328192" cy="293330"/>
          </a:xfrm>
        </p:grpSpPr>
        <p:cxnSp>
          <p:nvCxnSpPr>
            <p:cNvPr id="17" name="Straight Connector 16">
              <a:extLst>
                <a:ext uri="{FF2B5EF4-FFF2-40B4-BE49-F238E27FC236}">
                  <a16:creationId xmlns:a16="http://schemas.microsoft.com/office/drawing/2014/main" id="{308F7B76-F6FD-4117-952C-9D9A85164F93}"/>
                </a:ext>
              </a:extLst>
            </p:cNvPr>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D6F52E6-ABEC-4BA2-93B7-23D9942C14F5}"/>
                </a:ext>
              </a:extLst>
            </p:cNvPr>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23" name="Straight Arrow Connector 22">
            <a:extLst>
              <a:ext uri="{FF2B5EF4-FFF2-40B4-BE49-F238E27FC236}">
                <a16:creationId xmlns:a16="http://schemas.microsoft.com/office/drawing/2014/main" id="{F839A6CC-CD42-4386-9002-0C341EB20401}"/>
              </a:ext>
            </a:extLst>
          </p:cNvPr>
          <p:cNvCxnSpPr>
            <a:cxnSpLocks/>
          </p:cNvCxnSpPr>
          <p:nvPr/>
        </p:nvCxnSpPr>
        <p:spPr>
          <a:xfrm flipV="1">
            <a:off x="4267053" y="2115002"/>
            <a:ext cx="561517" cy="1"/>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1ECA9291-F125-46B0-9875-D5EFA55F2A13}"/>
              </a:ext>
            </a:extLst>
          </p:cNvPr>
          <p:cNvGrpSpPr/>
          <p:nvPr/>
        </p:nvGrpSpPr>
        <p:grpSpPr>
          <a:xfrm>
            <a:off x="4267053" y="1973421"/>
            <a:ext cx="328192" cy="293330"/>
            <a:chOff x="1150378" y="1508432"/>
            <a:chExt cx="328192" cy="293330"/>
          </a:xfrm>
        </p:grpSpPr>
        <p:cxnSp>
          <p:nvCxnSpPr>
            <p:cNvPr id="25" name="Straight Connector 24">
              <a:extLst>
                <a:ext uri="{FF2B5EF4-FFF2-40B4-BE49-F238E27FC236}">
                  <a16:creationId xmlns:a16="http://schemas.microsoft.com/office/drawing/2014/main" id="{B408F759-5938-4849-A979-4830D5113D76}"/>
                </a:ext>
              </a:extLst>
            </p:cNvPr>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122F1E0D-3C77-418B-8E3D-9C2166824FBF}"/>
                </a:ext>
              </a:extLst>
            </p:cNvPr>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9" name="Rectangle 18">
            <a:extLst>
              <a:ext uri="{FF2B5EF4-FFF2-40B4-BE49-F238E27FC236}">
                <a16:creationId xmlns:a16="http://schemas.microsoft.com/office/drawing/2014/main" id="{377B2365-6C69-4097-B872-6EAF6441CDE4}"/>
              </a:ext>
            </a:extLst>
          </p:cNvPr>
          <p:cNvSpPr/>
          <p:nvPr/>
        </p:nvSpPr>
        <p:spPr>
          <a:xfrm>
            <a:off x="900571" y="5981492"/>
            <a:ext cx="8306100" cy="784830"/>
          </a:xfrm>
          <a:prstGeom prst="rect">
            <a:avLst/>
          </a:prstGeom>
        </p:spPr>
        <p:txBody>
          <a:bodyPr wrap="square">
            <a:spAutoFit/>
          </a:bodyPr>
          <a:lstStyle/>
          <a:p>
            <a:r>
              <a:rPr lang="en-US" sz="900" dirty="0"/>
              <a:t>https://www.ema.europa.eu/en/documents/product-information/gilenya-epar-product-information_nl.pdf - last verified on 31Jul2019</a:t>
            </a:r>
          </a:p>
          <a:p>
            <a:r>
              <a:rPr lang="en-US" sz="900" dirty="0"/>
              <a:t>https://www.ema.europa.eu/en/documents/product-information/tysabri-epar-product-information_nl.pdf - last verified on 31Jul2019</a:t>
            </a:r>
          </a:p>
          <a:p>
            <a:r>
              <a:rPr lang="en-US" sz="900" dirty="0"/>
              <a:t>Major E, et al. Lancet Neurol. 2018 May;17(5):467-480.</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endParaRPr lang="en-US" sz="900" dirty="0"/>
          </a:p>
          <a:p>
            <a:endParaRPr lang="en-US" sz="900" dirty="0"/>
          </a:p>
        </p:txBody>
      </p:sp>
    </p:spTree>
    <p:extLst>
      <p:ext uri="{BB962C8B-B14F-4D97-AF65-F5344CB8AC3E}">
        <p14:creationId xmlns:p14="http://schemas.microsoft.com/office/powerpoint/2010/main" val="421921533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normAutofit fontScale="90000"/>
          </a:bodyPr>
          <a:lstStyle/>
          <a:p>
            <a:r>
              <a:rPr lang="nl-NL" dirty="0"/>
              <a:t>Infectierisico’s vanuit werkingsmechanismen</a:t>
            </a:r>
            <a:endParaRPr lang="en-US" dirty="0"/>
          </a:p>
        </p:txBody>
      </p:sp>
      <p:sp>
        <p:nvSpPr>
          <p:cNvPr id="3" name="Content Placeholder 2"/>
          <p:cNvSpPr>
            <a:spLocks noGrp="1"/>
          </p:cNvSpPr>
          <p:nvPr>
            <p:ph idx="1"/>
          </p:nvPr>
        </p:nvSpPr>
        <p:spPr/>
        <p:txBody>
          <a:bodyPr/>
          <a:lstStyle/>
          <a:p>
            <a:pPr>
              <a:buClr>
                <a:schemeClr val="tx1"/>
              </a:buClr>
              <a:buFont typeface="Wingdings" panose="05000000000000000000" pitchFamily="2" charset="2"/>
              <a:buChar char="Ø"/>
            </a:pPr>
            <a:r>
              <a:rPr lang="nl-NL" sz="2400" dirty="0">
                <a:solidFill>
                  <a:schemeClr val="bg1">
                    <a:lumMod val="85000"/>
                  </a:schemeClr>
                </a:solidFill>
                <a:latin typeface="+mn-lt"/>
              </a:rPr>
              <a:t> </a:t>
            </a:r>
            <a:r>
              <a:rPr lang="nl-NL" sz="2400" dirty="0" err="1">
                <a:solidFill>
                  <a:schemeClr val="bg1">
                    <a:lumMod val="85000"/>
                  </a:schemeClr>
                </a:solidFill>
                <a:latin typeface="+mn-lt"/>
              </a:rPr>
              <a:t>Fingolimod</a:t>
            </a:r>
            <a:r>
              <a:rPr lang="nl-NL" sz="2400" dirty="0">
                <a:solidFill>
                  <a:schemeClr val="bg1">
                    <a:lumMod val="85000"/>
                  </a:schemeClr>
                </a:solidFill>
                <a:latin typeface="+mn-lt"/>
              </a:rPr>
              <a:t> en natalizumab</a:t>
            </a:r>
          </a:p>
          <a:p>
            <a:pPr>
              <a:buClr>
                <a:schemeClr val="tx1"/>
              </a:buClr>
              <a:buFont typeface="Wingdings" panose="05000000000000000000" pitchFamily="2" charset="2"/>
              <a:buChar char="Ø"/>
            </a:pPr>
            <a:r>
              <a:rPr lang="nl-NL" sz="2400" dirty="0">
                <a:solidFill>
                  <a:schemeClr val="tx1"/>
                </a:solidFill>
                <a:latin typeface="+mn-lt"/>
              </a:rPr>
              <a:t> STRATIFY JCV test</a:t>
            </a:r>
          </a:p>
          <a:p>
            <a:pPr>
              <a:buClr>
                <a:schemeClr val="tx1"/>
              </a:buClr>
              <a:buFont typeface="Wingdings" panose="05000000000000000000" pitchFamily="2" charset="2"/>
              <a:buChar char="Ø"/>
            </a:pPr>
            <a:r>
              <a:rPr lang="nl-NL" sz="2400" dirty="0">
                <a:solidFill>
                  <a:schemeClr val="bg1">
                    <a:lumMod val="85000"/>
                  </a:schemeClr>
                </a:solidFill>
                <a:latin typeface="+mn-lt"/>
              </a:rPr>
              <a:t> Herpes simplex virus</a:t>
            </a:r>
          </a:p>
          <a:p>
            <a:pPr>
              <a:buClr>
                <a:schemeClr val="tx1"/>
              </a:buClr>
              <a:buFont typeface="Wingdings" panose="05000000000000000000" pitchFamily="2" charset="2"/>
              <a:buChar char="Ø"/>
            </a:pPr>
            <a:r>
              <a:rPr lang="nl-NL" sz="2400" dirty="0">
                <a:solidFill>
                  <a:schemeClr val="bg1">
                    <a:lumMod val="85000"/>
                  </a:schemeClr>
                </a:solidFill>
                <a:latin typeface="+mn-lt"/>
              </a:rPr>
              <a:t> </a:t>
            </a:r>
            <a:r>
              <a:rPr lang="nl-NL" sz="2400" dirty="0" err="1">
                <a:solidFill>
                  <a:schemeClr val="bg1">
                    <a:lumMod val="85000"/>
                  </a:schemeClr>
                </a:solidFill>
                <a:latin typeface="+mn-lt"/>
              </a:rPr>
              <a:t>Teriflunomide</a:t>
            </a:r>
            <a:endParaRPr lang="nl-NL" sz="2400" dirty="0">
              <a:solidFill>
                <a:schemeClr val="bg1">
                  <a:lumMod val="85000"/>
                </a:schemeClr>
              </a:solidFill>
              <a:latin typeface="+mn-lt"/>
            </a:endParaRPr>
          </a:p>
          <a:p>
            <a:pPr>
              <a:buClr>
                <a:schemeClr val="tx1"/>
              </a:buClr>
              <a:buFont typeface="Wingdings" panose="05000000000000000000" pitchFamily="2" charset="2"/>
              <a:buChar char="Ø"/>
            </a:pPr>
            <a:r>
              <a:rPr lang="nl-NL" sz="2400" dirty="0">
                <a:solidFill>
                  <a:schemeClr val="bg1">
                    <a:lumMod val="85000"/>
                  </a:schemeClr>
                </a:solidFill>
                <a:latin typeface="+mn-lt"/>
              </a:rPr>
              <a:t> </a:t>
            </a:r>
            <a:r>
              <a:rPr lang="nl-NL" sz="2400" dirty="0" err="1">
                <a:solidFill>
                  <a:schemeClr val="bg1">
                    <a:lumMod val="85000"/>
                  </a:schemeClr>
                </a:solidFill>
                <a:latin typeface="+mn-lt"/>
              </a:rPr>
              <a:t>Alemtuzumab</a:t>
            </a:r>
            <a:r>
              <a:rPr lang="nl-NL" sz="2400" dirty="0">
                <a:solidFill>
                  <a:schemeClr val="bg1">
                    <a:lumMod val="85000"/>
                  </a:schemeClr>
                </a:solidFill>
                <a:latin typeface="+mn-lt"/>
              </a:rPr>
              <a:t>, cladribine en ocrelizumab</a:t>
            </a:r>
            <a:br>
              <a:rPr lang="nl-NL" dirty="0">
                <a:solidFill>
                  <a:schemeClr val="tx1"/>
                </a:solidFill>
                <a:latin typeface="+mn-lt"/>
              </a:rPr>
            </a:br>
            <a:endParaRPr lang="nl-NL" dirty="0">
              <a:solidFill>
                <a:schemeClr val="tx1"/>
              </a:solidFill>
              <a:latin typeface="+mn-lt"/>
            </a:endParaRPr>
          </a:p>
          <a:p>
            <a:pPr marL="0" indent="0">
              <a:buClr>
                <a:schemeClr val="tx1"/>
              </a:buClr>
              <a:buNone/>
            </a:pPr>
            <a:endParaRPr lang="en-US" dirty="0">
              <a:solidFill>
                <a:schemeClr val="tx1"/>
              </a:solidFill>
              <a:latin typeface="+mn-lt"/>
            </a:endParaRPr>
          </a:p>
          <a:p>
            <a:pPr>
              <a:buClr>
                <a:schemeClr val="tx1"/>
              </a:buClr>
              <a:buFont typeface="Wingdings" panose="05000000000000000000" pitchFamily="2" charset="2"/>
              <a:buChar char="Ø"/>
            </a:pPr>
            <a:endParaRPr lang="nl-NL" dirty="0">
              <a:latin typeface="+mn-lt"/>
            </a:endParaRPr>
          </a:p>
        </p:txBody>
      </p:sp>
    </p:spTree>
    <p:extLst>
      <p:ext uri="{BB962C8B-B14F-4D97-AF65-F5344CB8AC3E}">
        <p14:creationId xmlns:p14="http://schemas.microsoft.com/office/powerpoint/2010/main" val="372080490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132"/>
            <a:ext cx="8229600" cy="1143000"/>
          </a:xfrm>
        </p:spPr>
        <p:txBody>
          <a:bodyPr/>
          <a:lstStyle/>
          <a:p>
            <a:r>
              <a:rPr lang="nl-NL" dirty="0"/>
              <a:t>STRATIFY JCV test</a:t>
            </a:r>
            <a:endParaRPr lang="en-US" dirty="0"/>
          </a:p>
        </p:txBody>
      </p:sp>
      <p:sp>
        <p:nvSpPr>
          <p:cNvPr id="3" name="Content Placeholder 2"/>
          <p:cNvSpPr>
            <a:spLocks noGrp="1"/>
          </p:cNvSpPr>
          <p:nvPr>
            <p:ph idx="1"/>
          </p:nvPr>
        </p:nvSpPr>
        <p:spPr>
          <a:xfrm>
            <a:off x="425355" y="1635671"/>
            <a:ext cx="8543758" cy="3482472"/>
          </a:xfrm>
        </p:spPr>
        <p:txBody>
          <a:bodyPr/>
          <a:lstStyle/>
          <a:p>
            <a:pPr>
              <a:buClr>
                <a:schemeClr val="tx1"/>
              </a:buClr>
              <a:buFont typeface="Wingdings" panose="05000000000000000000" pitchFamily="2" charset="2"/>
              <a:buChar char="Ø"/>
            </a:pPr>
            <a:r>
              <a:rPr lang="nl-NL" sz="2400" dirty="0">
                <a:solidFill>
                  <a:schemeClr val="tx1"/>
                </a:solidFill>
              </a:rPr>
              <a:t>Type test = </a:t>
            </a:r>
            <a:r>
              <a:rPr lang="nl-NL" sz="2400" dirty="0" err="1">
                <a:solidFill>
                  <a:schemeClr val="tx1"/>
                </a:solidFill>
              </a:rPr>
              <a:t>Enzyme-Linked</a:t>
            </a:r>
            <a:r>
              <a:rPr lang="nl-NL" sz="2400" dirty="0">
                <a:solidFill>
                  <a:schemeClr val="tx1"/>
                </a:solidFill>
              </a:rPr>
              <a:t> </a:t>
            </a:r>
            <a:r>
              <a:rPr lang="nl-NL" sz="2400" dirty="0" err="1">
                <a:solidFill>
                  <a:schemeClr val="tx1"/>
                </a:solidFill>
              </a:rPr>
              <a:t>Immuno</a:t>
            </a:r>
            <a:r>
              <a:rPr lang="nl-NL" sz="2400" dirty="0">
                <a:solidFill>
                  <a:schemeClr val="tx1"/>
                </a:solidFill>
              </a:rPr>
              <a:t> </a:t>
            </a:r>
            <a:r>
              <a:rPr lang="nl-NL" sz="2400" dirty="0" err="1">
                <a:solidFill>
                  <a:schemeClr val="tx1"/>
                </a:solidFill>
              </a:rPr>
              <a:t>Sorbent</a:t>
            </a:r>
            <a:r>
              <a:rPr lang="nl-NL" sz="2400" dirty="0">
                <a:solidFill>
                  <a:schemeClr val="tx1"/>
                </a:solidFill>
              </a:rPr>
              <a:t> Assay (ELISA)</a:t>
            </a:r>
            <a:endParaRPr lang="en-US" sz="2400" dirty="0">
              <a:solidFill>
                <a:schemeClr val="tx1"/>
              </a:solidFill>
            </a:endParaRPr>
          </a:p>
        </p:txBody>
      </p:sp>
      <p:sp>
        <p:nvSpPr>
          <p:cNvPr id="4" name="Rectangle 3"/>
          <p:cNvSpPr/>
          <p:nvPr/>
        </p:nvSpPr>
        <p:spPr bwMode="auto">
          <a:xfrm>
            <a:off x="683568" y="6093296"/>
            <a:ext cx="5328592" cy="144016"/>
          </a:xfrm>
          <a:prstGeom prst="rect">
            <a:avLst/>
          </a:prstGeom>
          <a:solidFill>
            <a:schemeClr val="tx1">
              <a:lumMod val="40000"/>
              <a:lumOff val="60000"/>
            </a:schemeClr>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grpSp>
        <p:nvGrpSpPr>
          <p:cNvPr id="11" name="Group 10"/>
          <p:cNvGrpSpPr/>
          <p:nvPr/>
        </p:nvGrpSpPr>
        <p:grpSpPr>
          <a:xfrm>
            <a:off x="1763688" y="5301208"/>
            <a:ext cx="7200800" cy="792088"/>
            <a:chOff x="1763688" y="5301208"/>
            <a:chExt cx="7200800" cy="792088"/>
          </a:xfrm>
        </p:grpSpPr>
        <p:sp>
          <p:nvSpPr>
            <p:cNvPr id="5" name="Isosceles Triangle 4"/>
            <p:cNvSpPr/>
            <p:nvPr/>
          </p:nvSpPr>
          <p:spPr bwMode="auto">
            <a:xfrm>
              <a:off x="1763688" y="5877272"/>
              <a:ext cx="216024" cy="216024"/>
            </a:xfrm>
            <a:prstGeom prst="triangle">
              <a:avLst/>
            </a:prstGeom>
            <a:solidFill>
              <a:srgbClr val="FF0000"/>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6" name="Isosceles Triangle 5"/>
            <p:cNvSpPr/>
            <p:nvPr/>
          </p:nvSpPr>
          <p:spPr bwMode="auto">
            <a:xfrm>
              <a:off x="2267744" y="5877272"/>
              <a:ext cx="216024" cy="216024"/>
            </a:xfrm>
            <a:prstGeom prst="triangle">
              <a:avLst/>
            </a:prstGeom>
            <a:solidFill>
              <a:srgbClr val="FF0000"/>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7" name="Isosceles Triangle 6"/>
            <p:cNvSpPr/>
            <p:nvPr/>
          </p:nvSpPr>
          <p:spPr bwMode="auto">
            <a:xfrm>
              <a:off x="2771800" y="5877272"/>
              <a:ext cx="216024" cy="216024"/>
            </a:xfrm>
            <a:prstGeom prst="triangle">
              <a:avLst/>
            </a:prstGeom>
            <a:solidFill>
              <a:srgbClr val="FF0000"/>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8" name="Isosceles Triangle 7"/>
            <p:cNvSpPr/>
            <p:nvPr/>
          </p:nvSpPr>
          <p:spPr bwMode="auto">
            <a:xfrm>
              <a:off x="3275856" y="5877272"/>
              <a:ext cx="216024" cy="216024"/>
            </a:xfrm>
            <a:prstGeom prst="triangle">
              <a:avLst/>
            </a:prstGeom>
            <a:solidFill>
              <a:srgbClr val="FF0000"/>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9" name="Isosceles Triangle 8"/>
            <p:cNvSpPr/>
            <p:nvPr/>
          </p:nvSpPr>
          <p:spPr bwMode="auto">
            <a:xfrm>
              <a:off x="6444208" y="5373216"/>
              <a:ext cx="216024" cy="216024"/>
            </a:xfrm>
            <a:prstGeom prst="triangle">
              <a:avLst/>
            </a:prstGeom>
            <a:solidFill>
              <a:srgbClr val="FF0000"/>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10" name="TextBox 9"/>
            <p:cNvSpPr txBox="1"/>
            <p:nvPr/>
          </p:nvSpPr>
          <p:spPr>
            <a:xfrm>
              <a:off x="6912768" y="5301208"/>
              <a:ext cx="2051720" cy="400110"/>
            </a:xfrm>
            <a:prstGeom prst="rect">
              <a:avLst/>
            </a:prstGeom>
            <a:noFill/>
          </p:spPr>
          <p:txBody>
            <a:bodyPr wrap="square" rtlCol="0">
              <a:spAutoFit/>
            </a:bodyPr>
            <a:lstStyle/>
            <a:p>
              <a:r>
                <a:rPr lang="nl-NL" dirty="0"/>
                <a:t>JC-virus </a:t>
              </a:r>
              <a:r>
                <a:rPr lang="nl-NL" dirty="0" err="1"/>
                <a:t>particle</a:t>
              </a:r>
              <a:endParaRPr lang="en-US" dirty="0"/>
            </a:p>
          </p:txBody>
        </p:sp>
      </p:grpSp>
      <p:grpSp>
        <p:nvGrpSpPr>
          <p:cNvPr id="74" name="Group 73"/>
          <p:cNvGrpSpPr/>
          <p:nvPr/>
        </p:nvGrpSpPr>
        <p:grpSpPr>
          <a:xfrm>
            <a:off x="1635162" y="4047012"/>
            <a:ext cx="7239718" cy="1885775"/>
            <a:chOff x="1635162" y="4047012"/>
            <a:chExt cx="7239718" cy="1885775"/>
          </a:xfrm>
        </p:grpSpPr>
        <p:grpSp>
          <p:nvGrpSpPr>
            <p:cNvPr id="37" name="Group 36"/>
            <p:cNvGrpSpPr/>
            <p:nvPr/>
          </p:nvGrpSpPr>
          <p:grpSpPr>
            <a:xfrm rot="10800000">
              <a:off x="1667706" y="5409852"/>
              <a:ext cx="407987" cy="358775"/>
              <a:chOff x="519113" y="2782888"/>
              <a:chExt cx="407987" cy="358775"/>
            </a:xfrm>
          </p:grpSpPr>
          <p:sp>
            <p:nvSpPr>
              <p:cNvPr id="31" name="Line 5"/>
              <p:cNvSpPr>
                <a:spLocks noChangeShapeType="1"/>
              </p:cNvSpPr>
              <p:nvPr/>
            </p:nvSpPr>
            <p:spPr bwMode="auto">
              <a:xfrm flipV="1">
                <a:off x="684213"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6"/>
              <p:cNvSpPr>
                <a:spLocks noChangeShapeType="1"/>
              </p:cNvSpPr>
              <p:nvPr/>
            </p:nvSpPr>
            <p:spPr bwMode="auto">
              <a:xfrm flipV="1">
                <a:off x="755650"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7"/>
              <p:cNvSpPr>
                <a:spLocks noChangeShapeType="1"/>
              </p:cNvSpPr>
              <p:nvPr/>
            </p:nvSpPr>
            <p:spPr bwMode="auto">
              <a:xfrm flipV="1">
                <a:off x="7556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 name="Line 8"/>
              <p:cNvSpPr>
                <a:spLocks noChangeShapeType="1"/>
              </p:cNvSpPr>
              <p:nvPr/>
            </p:nvSpPr>
            <p:spPr bwMode="auto">
              <a:xfrm flipH="1" flipV="1">
                <a:off x="5397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 name="Line 9"/>
              <p:cNvSpPr>
                <a:spLocks noChangeShapeType="1"/>
              </p:cNvSpPr>
              <p:nvPr/>
            </p:nvSpPr>
            <p:spPr bwMode="auto">
              <a:xfrm flipH="1">
                <a:off x="782638" y="281463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 name="Line 10"/>
              <p:cNvSpPr>
                <a:spLocks noChangeShapeType="1"/>
              </p:cNvSpPr>
              <p:nvPr/>
            </p:nvSpPr>
            <p:spPr bwMode="auto">
              <a:xfrm>
                <a:off x="519113" y="2827338"/>
                <a:ext cx="142875"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8" name="Group 37"/>
            <p:cNvGrpSpPr/>
            <p:nvPr/>
          </p:nvGrpSpPr>
          <p:grpSpPr>
            <a:xfrm rot="10800000">
              <a:off x="2450743" y="4621262"/>
              <a:ext cx="407987" cy="358775"/>
              <a:chOff x="519113" y="2782888"/>
              <a:chExt cx="407987" cy="358775"/>
            </a:xfrm>
          </p:grpSpPr>
          <p:sp>
            <p:nvSpPr>
              <p:cNvPr id="39" name="Line 5"/>
              <p:cNvSpPr>
                <a:spLocks noChangeShapeType="1"/>
              </p:cNvSpPr>
              <p:nvPr/>
            </p:nvSpPr>
            <p:spPr bwMode="auto">
              <a:xfrm flipV="1">
                <a:off x="684213"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 name="Line 6"/>
              <p:cNvSpPr>
                <a:spLocks noChangeShapeType="1"/>
              </p:cNvSpPr>
              <p:nvPr/>
            </p:nvSpPr>
            <p:spPr bwMode="auto">
              <a:xfrm flipV="1">
                <a:off x="755650"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 name="Line 7"/>
              <p:cNvSpPr>
                <a:spLocks noChangeShapeType="1"/>
              </p:cNvSpPr>
              <p:nvPr/>
            </p:nvSpPr>
            <p:spPr bwMode="auto">
              <a:xfrm flipV="1">
                <a:off x="7556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 name="Line 8"/>
              <p:cNvSpPr>
                <a:spLocks noChangeShapeType="1"/>
              </p:cNvSpPr>
              <p:nvPr/>
            </p:nvSpPr>
            <p:spPr bwMode="auto">
              <a:xfrm flipH="1" flipV="1">
                <a:off x="5397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Line 9"/>
              <p:cNvSpPr>
                <a:spLocks noChangeShapeType="1"/>
              </p:cNvSpPr>
              <p:nvPr/>
            </p:nvSpPr>
            <p:spPr bwMode="auto">
              <a:xfrm flipH="1">
                <a:off x="782638" y="281463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 name="Line 10"/>
              <p:cNvSpPr>
                <a:spLocks noChangeShapeType="1"/>
              </p:cNvSpPr>
              <p:nvPr/>
            </p:nvSpPr>
            <p:spPr bwMode="auto">
              <a:xfrm>
                <a:off x="519113" y="2827338"/>
                <a:ext cx="142875"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5" name="Group 44"/>
            <p:cNvGrpSpPr/>
            <p:nvPr/>
          </p:nvGrpSpPr>
          <p:grpSpPr>
            <a:xfrm rot="10800000">
              <a:off x="3143870" y="5574012"/>
              <a:ext cx="407987" cy="358775"/>
              <a:chOff x="519113" y="2782888"/>
              <a:chExt cx="407987" cy="358775"/>
            </a:xfrm>
          </p:grpSpPr>
          <p:sp>
            <p:nvSpPr>
              <p:cNvPr id="46" name="Line 5"/>
              <p:cNvSpPr>
                <a:spLocks noChangeShapeType="1"/>
              </p:cNvSpPr>
              <p:nvPr/>
            </p:nvSpPr>
            <p:spPr bwMode="auto">
              <a:xfrm flipV="1">
                <a:off x="684213"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 name="Line 6"/>
              <p:cNvSpPr>
                <a:spLocks noChangeShapeType="1"/>
              </p:cNvSpPr>
              <p:nvPr/>
            </p:nvSpPr>
            <p:spPr bwMode="auto">
              <a:xfrm flipV="1">
                <a:off x="755650"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 name="Line 7"/>
              <p:cNvSpPr>
                <a:spLocks noChangeShapeType="1"/>
              </p:cNvSpPr>
              <p:nvPr/>
            </p:nvSpPr>
            <p:spPr bwMode="auto">
              <a:xfrm flipV="1">
                <a:off x="7556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 name="Line 8"/>
              <p:cNvSpPr>
                <a:spLocks noChangeShapeType="1"/>
              </p:cNvSpPr>
              <p:nvPr/>
            </p:nvSpPr>
            <p:spPr bwMode="auto">
              <a:xfrm flipH="1" flipV="1">
                <a:off x="5397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 name="Line 9"/>
              <p:cNvSpPr>
                <a:spLocks noChangeShapeType="1"/>
              </p:cNvSpPr>
              <p:nvPr/>
            </p:nvSpPr>
            <p:spPr bwMode="auto">
              <a:xfrm flipH="1">
                <a:off x="782638" y="281463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 name="Line 10"/>
              <p:cNvSpPr>
                <a:spLocks noChangeShapeType="1"/>
              </p:cNvSpPr>
              <p:nvPr/>
            </p:nvSpPr>
            <p:spPr bwMode="auto">
              <a:xfrm>
                <a:off x="519113" y="2827338"/>
                <a:ext cx="142875"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2" name="Group 51"/>
            <p:cNvGrpSpPr/>
            <p:nvPr/>
          </p:nvGrpSpPr>
          <p:grpSpPr>
            <a:xfrm rot="10800000">
              <a:off x="1635162" y="4079955"/>
              <a:ext cx="407987" cy="358775"/>
              <a:chOff x="519113" y="2782888"/>
              <a:chExt cx="407987" cy="358775"/>
            </a:xfrm>
          </p:grpSpPr>
          <p:sp>
            <p:nvSpPr>
              <p:cNvPr id="53" name="Line 5"/>
              <p:cNvSpPr>
                <a:spLocks noChangeShapeType="1"/>
              </p:cNvSpPr>
              <p:nvPr/>
            </p:nvSpPr>
            <p:spPr bwMode="auto">
              <a:xfrm flipV="1">
                <a:off x="684213"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 name="Line 6"/>
              <p:cNvSpPr>
                <a:spLocks noChangeShapeType="1"/>
              </p:cNvSpPr>
              <p:nvPr/>
            </p:nvSpPr>
            <p:spPr bwMode="auto">
              <a:xfrm flipV="1">
                <a:off x="755650"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 name="Line 7"/>
              <p:cNvSpPr>
                <a:spLocks noChangeShapeType="1"/>
              </p:cNvSpPr>
              <p:nvPr/>
            </p:nvSpPr>
            <p:spPr bwMode="auto">
              <a:xfrm flipV="1">
                <a:off x="7556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 name="Line 8"/>
              <p:cNvSpPr>
                <a:spLocks noChangeShapeType="1"/>
              </p:cNvSpPr>
              <p:nvPr/>
            </p:nvSpPr>
            <p:spPr bwMode="auto">
              <a:xfrm flipH="1" flipV="1">
                <a:off x="5397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 name="Line 9"/>
              <p:cNvSpPr>
                <a:spLocks noChangeShapeType="1"/>
              </p:cNvSpPr>
              <p:nvPr/>
            </p:nvSpPr>
            <p:spPr bwMode="auto">
              <a:xfrm flipH="1">
                <a:off x="782638" y="281463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 name="Line 10"/>
              <p:cNvSpPr>
                <a:spLocks noChangeShapeType="1"/>
              </p:cNvSpPr>
              <p:nvPr/>
            </p:nvSpPr>
            <p:spPr bwMode="auto">
              <a:xfrm>
                <a:off x="519113" y="2827338"/>
                <a:ext cx="142875"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59" name="Group 58"/>
            <p:cNvGrpSpPr/>
            <p:nvPr/>
          </p:nvGrpSpPr>
          <p:grpSpPr>
            <a:xfrm rot="10800000">
              <a:off x="3212086" y="4047012"/>
              <a:ext cx="407987" cy="358775"/>
              <a:chOff x="519113" y="2782888"/>
              <a:chExt cx="407987" cy="358775"/>
            </a:xfrm>
          </p:grpSpPr>
          <p:sp>
            <p:nvSpPr>
              <p:cNvPr id="60" name="Line 5"/>
              <p:cNvSpPr>
                <a:spLocks noChangeShapeType="1"/>
              </p:cNvSpPr>
              <p:nvPr/>
            </p:nvSpPr>
            <p:spPr bwMode="auto">
              <a:xfrm flipV="1">
                <a:off x="684213"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 name="Line 6"/>
              <p:cNvSpPr>
                <a:spLocks noChangeShapeType="1"/>
              </p:cNvSpPr>
              <p:nvPr/>
            </p:nvSpPr>
            <p:spPr bwMode="auto">
              <a:xfrm flipV="1">
                <a:off x="755650"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 name="Line 7"/>
              <p:cNvSpPr>
                <a:spLocks noChangeShapeType="1"/>
              </p:cNvSpPr>
              <p:nvPr/>
            </p:nvSpPr>
            <p:spPr bwMode="auto">
              <a:xfrm flipV="1">
                <a:off x="7556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Line 8"/>
              <p:cNvSpPr>
                <a:spLocks noChangeShapeType="1"/>
              </p:cNvSpPr>
              <p:nvPr/>
            </p:nvSpPr>
            <p:spPr bwMode="auto">
              <a:xfrm flipH="1" flipV="1">
                <a:off x="5397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 name="Line 9"/>
              <p:cNvSpPr>
                <a:spLocks noChangeShapeType="1"/>
              </p:cNvSpPr>
              <p:nvPr/>
            </p:nvSpPr>
            <p:spPr bwMode="auto">
              <a:xfrm flipH="1">
                <a:off x="782638" y="281463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 name="Line 10"/>
              <p:cNvSpPr>
                <a:spLocks noChangeShapeType="1"/>
              </p:cNvSpPr>
              <p:nvPr/>
            </p:nvSpPr>
            <p:spPr bwMode="auto">
              <a:xfrm>
                <a:off x="519113" y="2827338"/>
                <a:ext cx="142875"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6" name="Group 65"/>
            <p:cNvGrpSpPr/>
            <p:nvPr/>
          </p:nvGrpSpPr>
          <p:grpSpPr>
            <a:xfrm rot="10800000">
              <a:off x="6372201" y="4549824"/>
              <a:ext cx="407987" cy="358775"/>
              <a:chOff x="519113" y="2782888"/>
              <a:chExt cx="407987" cy="358775"/>
            </a:xfrm>
          </p:grpSpPr>
          <p:sp>
            <p:nvSpPr>
              <p:cNvPr id="67" name="Line 5"/>
              <p:cNvSpPr>
                <a:spLocks noChangeShapeType="1"/>
              </p:cNvSpPr>
              <p:nvPr/>
            </p:nvSpPr>
            <p:spPr bwMode="auto">
              <a:xfrm flipV="1">
                <a:off x="684213"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 name="Line 6"/>
              <p:cNvSpPr>
                <a:spLocks noChangeShapeType="1"/>
              </p:cNvSpPr>
              <p:nvPr/>
            </p:nvSpPr>
            <p:spPr bwMode="auto">
              <a:xfrm flipV="1">
                <a:off x="755650" y="2925763"/>
                <a:ext cx="0" cy="2159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 name="Line 7"/>
              <p:cNvSpPr>
                <a:spLocks noChangeShapeType="1"/>
              </p:cNvSpPr>
              <p:nvPr/>
            </p:nvSpPr>
            <p:spPr bwMode="auto">
              <a:xfrm flipV="1">
                <a:off x="7556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 name="Line 8"/>
              <p:cNvSpPr>
                <a:spLocks noChangeShapeType="1"/>
              </p:cNvSpPr>
              <p:nvPr/>
            </p:nvSpPr>
            <p:spPr bwMode="auto">
              <a:xfrm flipH="1" flipV="1">
                <a:off x="539750" y="278288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 name="Line 9"/>
              <p:cNvSpPr>
                <a:spLocks noChangeShapeType="1"/>
              </p:cNvSpPr>
              <p:nvPr/>
            </p:nvSpPr>
            <p:spPr bwMode="auto">
              <a:xfrm flipH="1">
                <a:off x="782638" y="2814638"/>
                <a:ext cx="144462"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 name="Line 10"/>
              <p:cNvSpPr>
                <a:spLocks noChangeShapeType="1"/>
              </p:cNvSpPr>
              <p:nvPr/>
            </p:nvSpPr>
            <p:spPr bwMode="auto">
              <a:xfrm>
                <a:off x="519113" y="2827338"/>
                <a:ext cx="142875" cy="142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73" name="TextBox 72"/>
            <p:cNvSpPr txBox="1"/>
            <p:nvPr/>
          </p:nvSpPr>
          <p:spPr>
            <a:xfrm>
              <a:off x="6876256" y="4361337"/>
              <a:ext cx="1998624" cy="646331"/>
            </a:xfrm>
            <a:prstGeom prst="rect">
              <a:avLst/>
            </a:prstGeom>
            <a:noFill/>
          </p:spPr>
          <p:txBody>
            <a:bodyPr wrap="none" rtlCol="0">
              <a:spAutoFit/>
            </a:bodyPr>
            <a:lstStyle/>
            <a:p>
              <a:r>
                <a:rPr lang="nl-NL" dirty="0"/>
                <a:t>Serum patiënt met </a:t>
              </a:r>
              <a:br>
                <a:rPr lang="nl-NL" dirty="0"/>
              </a:br>
              <a:r>
                <a:rPr lang="nl-NL" dirty="0"/>
                <a:t>immunoglobuline</a:t>
              </a:r>
              <a:endParaRPr lang="en-US" dirty="0"/>
            </a:p>
          </p:txBody>
        </p:sp>
      </p:grpSp>
      <p:grpSp>
        <p:nvGrpSpPr>
          <p:cNvPr id="126" name="Group 125"/>
          <p:cNvGrpSpPr/>
          <p:nvPr/>
        </p:nvGrpSpPr>
        <p:grpSpPr>
          <a:xfrm>
            <a:off x="1115616" y="3433487"/>
            <a:ext cx="8208912" cy="2105610"/>
            <a:chOff x="1115616" y="3433487"/>
            <a:chExt cx="8208912" cy="2105610"/>
          </a:xfrm>
        </p:grpSpPr>
        <p:sp>
          <p:nvSpPr>
            <p:cNvPr id="75" name="Rectangle 74"/>
            <p:cNvSpPr/>
            <p:nvPr/>
          </p:nvSpPr>
          <p:spPr bwMode="auto">
            <a:xfrm>
              <a:off x="1115616" y="3717032"/>
              <a:ext cx="2880320" cy="1584176"/>
            </a:xfrm>
            <a:prstGeom prst="rect">
              <a:avLst/>
            </a:prstGeom>
            <a:solidFill>
              <a:schemeClr val="bg1"/>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grpSp>
          <p:nvGrpSpPr>
            <p:cNvPr id="76" name="Group 75"/>
            <p:cNvGrpSpPr/>
            <p:nvPr/>
          </p:nvGrpSpPr>
          <p:grpSpPr>
            <a:xfrm rot="10800000">
              <a:off x="6312669" y="3510412"/>
              <a:ext cx="407987" cy="358775"/>
              <a:chOff x="519113" y="2782888"/>
              <a:chExt cx="407987" cy="358775"/>
            </a:xfrm>
          </p:grpSpPr>
          <p:sp>
            <p:nvSpPr>
              <p:cNvPr id="77" name="Line 5"/>
              <p:cNvSpPr>
                <a:spLocks noChangeShapeType="1"/>
              </p:cNvSpPr>
              <p:nvPr/>
            </p:nvSpPr>
            <p:spPr bwMode="auto">
              <a:xfrm flipV="1">
                <a:off x="684213"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 name="Line 6"/>
              <p:cNvSpPr>
                <a:spLocks noChangeShapeType="1"/>
              </p:cNvSpPr>
              <p:nvPr/>
            </p:nvSpPr>
            <p:spPr bwMode="auto">
              <a:xfrm flipV="1">
                <a:off x="755650"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 name="Line 7"/>
              <p:cNvSpPr>
                <a:spLocks noChangeShapeType="1"/>
              </p:cNvSpPr>
              <p:nvPr/>
            </p:nvSpPr>
            <p:spPr bwMode="auto">
              <a:xfrm flipV="1">
                <a:off x="7556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 name="Line 8"/>
              <p:cNvSpPr>
                <a:spLocks noChangeShapeType="1"/>
              </p:cNvSpPr>
              <p:nvPr/>
            </p:nvSpPr>
            <p:spPr bwMode="auto">
              <a:xfrm flipH="1" flipV="1">
                <a:off x="5397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 name="Line 9"/>
              <p:cNvSpPr>
                <a:spLocks noChangeShapeType="1"/>
              </p:cNvSpPr>
              <p:nvPr/>
            </p:nvSpPr>
            <p:spPr bwMode="auto">
              <a:xfrm flipH="1">
                <a:off x="782638" y="281463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 name="Line 10"/>
              <p:cNvSpPr>
                <a:spLocks noChangeShapeType="1"/>
              </p:cNvSpPr>
              <p:nvPr/>
            </p:nvSpPr>
            <p:spPr bwMode="auto">
              <a:xfrm>
                <a:off x="519113" y="2827338"/>
                <a:ext cx="142875"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3" name="Group 82"/>
            <p:cNvGrpSpPr/>
            <p:nvPr/>
          </p:nvGrpSpPr>
          <p:grpSpPr>
            <a:xfrm rot="10800000">
              <a:off x="2468735" y="3465962"/>
              <a:ext cx="407987" cy="358775"/>
              <a:chOff x="519113" y="2782888"/>
              <a:chExt cx="407987" cy="358775"/>
            </a:xfrm>
          </p:grpSpPr>
          <p:sp>
            <p:nvSpPr>
              <p:cNvPr id="84" name="Line 5"/>
              <p:cNvSpPr>
                <a:spLocks noChangeShapeType="1"/>
              </p:cNvSpPr>
              <p:nvPr/>
            </p:nvSpPr>
            <p:spPr bwMode="auto">
              <a:xfrm flipV="1">
                <a:off x="684213"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 name="Line 6"/>
              <p:cNvSpPr>
                <a:spLocks noChangeShapeType="1"/>
              </p:cNvSpPr>
              <p:nvPr/>
            </p:nvSpPr>
            <p:spPr bwMode="auto">
              <a:xfrm flipV="1">
                <a:off x="755650"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 name="Line 7"/>
              <p:cNvSpPr>
                <a:spLocks noChangeShapeType="1"/>
              </p:cNvSpPr>
              <p:nvPr/>
            </p:nvSpPr>
            <p:spPr bwMode="auto">
              <a:xfrm flipV="1">
                <a:off x="7556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 name="Line 8"/>
              <p:cNvSpPr>
                <a:spLocks noChangeShapeType="1"/>
              </p:cNvSpPr>
              <p:nvPr/>
            </p:nvSpPr>
            <p:spPr bwMode="auto">
              <a:xfrm flipH="1" flipV="1">
                <a:off x="5397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 name="Line 9"/>
              <p:cNvSpPr>
                <a:spLocks noChangeShapeType="1"/>
              </p:cNvSpPr>
              <p:nvPr/>
            </p:nvSpPr>
            <p:spPr bwMode="auto">
              <a:xfrm flipH="1">
                <a:off x="782638" y="281463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 name="Line 10"/>
              <p:cNvSpPr>
                <a:spLocks noChangeShapeType="1"/>
              </p:cNvSpPr>
              <p:nvPr/>
            </p:nvSpPr>
            <p:spPr bwMode="auto">
              <a:xfrm>
                <a:off x="519113" y="2827338"/>
                <a:ext cx="142875"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0" name="Group 89"/>
            <p:cNvGrpSpPr/>
            <p:nvPr/>
          </p:nvGrpSpPr>
          <p:grpSpPr>
            <a:xfrm rot="10800000">
              <a:off x="3323210" y="4031113"/>
              <a:ext cx="407987" cy="358775"/>
              <a:chOff x="519113" y="2782888"/>
              <a:chExt cx="407987" cy="358775"/>
            </a:xfrm>
          </p:grpSpPr>
          <p:sp>
            <p:nvSpPr>
              <p:cNvPr id="91" name="Line 5"/>
              <p:cNvSpPr>
                <a:spLocks noChangeShapeType="1"/>
              </p:cNvSpPr>
              <p:nvPr/>
            </p:nvSpPr>
            <p:spPr bwMode="auto">
              <a:xfrm flipV="1">
                <a:off x="684213"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 name="Line 6"/>
              <p:cNvSpPr>
                <a:spLocks noChangeShapeType="1"/>
              </p:cNvSpPr>
              <p:nvPr/>
            </p:nvSpPr>
            <p:spPr bwMode="auto">
              <a:xfrm flipV="1">
                <a:off x="755650"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 name="Line 7"/>
              <p:cNvSpPr>
                <a:spLocks noChangeShapeType="1"/>
              </p:cNvSpPr>
              <p:nvPr/>
            </p:nvSpPr>
            <p:spPr bwMode="auto">
              <a:xfrm flipV="1">
                <a:off x="7556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 name="Line 8"/>
              <p:cNvSpPr>
                <a:spLocks noChangeShapeType="1"/>
              </p:cNvSpPr>
              <p:nvPr/>
            </p:nvSpPr>
            <p:spPr bwMode="auto">
              <a:xfrm flipH="1" flipV="1">
                <a:off x="5397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 name="Line 9"/>
              <p:cNvSpPr>
                <a:spLocks noChangeShapeType="1"/>
              </p:cNvSpPr>
              <p:nvPr/>
            </p:nvSpPr>
            <p:spPr bwMode="auto">
              <a:xfrm flipH="1">
                <a:off x="782638" y="281463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 name="Line 10"/>
              <p:cNvSpPr>
                <a:spLocks noChangeShapeType="1"/>
              </p:cNvSpPr>
              <p:nvPr/>
            </p:nvSpPr>
            <p:spPr bwMode="auto">
              <a:xfrm>
                <a:off x="519113" y="2827338"/>
                <a:ext cx="142875"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97" name="Group 96"/>
            <p:cNvGrpSpPr/>
            <p:nvPr/>
          </p:nvGrpSpPr>
          <p:grpSpPr>
            <a:xfrm rot="10800000">
              <a:off x="2504206" y="4318450"/>
              <a:ext cx="407987" cy="358775"/>
              <a:chOff x="519113" y="2782888"/>
              <a:chExt cx="407987" cy="358775"/>
            </a:xfrm>
          </p:grpSpPr>
          <p:sp>
            <p:nvSpPr>
              <p:cNvPr id="98" name="Line 5"/>
              <p:cNvSpPr>
                <a:spLocks noChangeShapeType="1"/>
              </p:cNvSpPr>
              <p:nvPr/>
            </p:nvSpPr>
            <p:spPr bwMode="auto">
              <a:xfrm flipV="1">
                <a:off x="684213"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 name="Line 6"/>
              <p:cNvSpPr>
                <a:spLocks noChangeShapeType="1"/>
              </p:cNvSpPr>
              <p:nvPr/>
            </p:nvSpPr>
            <p:spPr bwMode="auto">
              <a:xfrm flipV="1">
                <a:off x="755650"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 name="Line 7"/>
              <p:cNvSpPr>
                <a:spLocks noChangeShapeType="1"/>
              </p:cNvSpPr>
              <p:nvPr/>
            </p:nvSpPr>
            <p:spPr bwMode="auto">
              <a:xfrm flipV="1">
                <a:off x="7556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 name="Line 8"/>
              <p:cNvSpPr>
                <a:spLocks noChangeShapeType="1"/>
              </p:cNvSpPr>
              <p:nvPr/>
            </p:nvSpPr>
            <p:spPr bwMode="auto">
              <a:xfrm flipH="1" flipV="1">
                <a:off x="5397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 name="Line 9"/>
              <p:cNvSpPr>
                <a:spLocks noChangeShapeType="1"/>
              </p:cNvSpPr>
              <p:nvPr/>
            </p:nvSpPr>
            <p:spPr bwMode="auto">
              <a:xfrm flipH="1">
                <a:off x="782638" y="281463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 name="Line 10"/>
              <p:cNvSpPr>
                <a:spLocks noChangeShapeType="1"/>
              </p:cNvSpPr>
              <p:nvPr/>
            </p:nvSpPr>
            <p:spPr bwMode="auto">
              <a:xfrm>
                <a:off x="519113" y="2827338"/>
                <a:ext cx="142875"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4" name="Group 103"/>
            <p:cNvGrpSpPr/>
            <p:nvPr/>
          </p:nvGrpSpPr>
          <p:grpSpPr>
            <a:xfrm rot="10800000">
              <a:off x="1481970" y="5072373"/>
              <a:ext cx="407987" cy="358775"/>
              <a:chOff x="519113" y="2782888"/>
              <a:chExt cx="407987" cy="358775"/>
            </a:xfrm>
          </p:grpSpPr>
          <p:sp>
            <p:nvSpPr>
              <p:cNvPr id="105" name="Line 5"/>
              <p:cNvSpPr>
                <a:spLocks noChangeShapeType="1"/>
              </p:cNvSpPr>
              <p:nvPr/>
            </p:nvSpPr>
            <p:spPr bwMode="auto">
              <a:xfrm flipV="1">
                <a:off x="684213"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 name="Line 6"/>
              <p:cNvSpPr>
                <a:spLocks noChangeShapeType="1"/>
              </p:cNvSpPr>
              <p:nvPr/>
            </p:nvSpPr>
            <p:spPr bwMode="auto">
              <a:xfrm flipV="1">
                <a:off x="755650"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 name="Line 7"/>
              <p:cNvSpPr>
                <a:spLocks noChangeShapeType="1"/>
              </p:cNvSpPr>
              <p:nvPr/>
            </p:nvSpPr>
            <p:spPr bwMode="auto">
              <a:xfrm flipV="1">
                <a:off x="7556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 name="Line 8"/>
              <p:cNvSpPr>
                <a:spLocks noChangeShapeType="1"/>
              </p:cNvSpPr>
              <p:nvPr/>
            </p:nvSpPr>
            <p:spPr bwMode="auto">
              <a:xfrm flipH="1" flipV="1">
                <a:off x="5397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 name="Line 9"/>
              <p:cNvSpPr>
                <a:spLocks noChangeShapeType="1"/>
              </p:cNvSpPr>
              <p:nvPr/>
            </p:nvSpPr>
            <p:spPr bwMode="auto">
              <a:xfrm flipH="1">
                <a:off x="782638" y="281463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 name="Line 10"/>
              <p:cNvSpPr>
                <a:spLocks noChangeShapeType="1"/>
              </p:cNvSpPr>
              <p:nvPr/>
            </p:nvSpPr>
            <p:spPr bwMode="auto">
              <a:xfrm>
                <a:off x="519113" y="2827338"/>
                <a:ext cx="142875"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1" name="Group 110"/>
            <p:cNvGrpSpPr/>
            <p:nvPr/>
          </p:nvGrpSpPr>
          <p:grpSpPr>
            <a:xfrm rot="10800000">
              <a:off x="2941987" y="5180322"/>
              <a:ext cx="407987" cy="358775"/>
              <a:chOff x="519113" y="2782888"/>
              <a:chExt cx="407987" cy="358775"/>
            </a:xfrm>
          </p:grpSpPr>
          <p:sp>
            <p:nvSpPr>
              <p:cNvPr id="112" name="Line 5"/>
              <p:cNvSpPr>
                <a:spLocks noChangeShapeType="1"/>
              </p:cNvSpPr>
              <p:nvPr/>
            </p:nvSpPr>
            <p:spPr bwMode="auto">
              <a:xfrm flipV="1">
                <a:off x="684213"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 name="Line 6"/>
              <p:cNvSpPr>
                <a:spLocks noChangeShapeType="1"/>
              </p:cNvSpPr>
              <p:nvPr/>
            </p:nvSpPr>
            <p:spPr bwMode="auto">
              <a:xfrm flipV="1">
                <a:off x="755650"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 name="Line 7"/>
              <p:cNvSpPr>
                <a:spLocks noChangeShapeType="1"/>
              </p:cNvSpPr>
              <p:nvPr/>
            </p:nvSpPr>
            <p:spPr bwMode="auto">
              <a:xfrm flipV="1">
                <a:off x="7556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 name="Line 8"/>
              <p:cNvSpPr>
                <a:spLocks noChangeShapeType="1"/>
              </p:cNvSpPr>
              <p:nvPr/>
            </p:nvSpPr>
            <p:spPr bwMode="auto">
              <a:xfrm flipH="1" flipV="1">
                <a:off x="5397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 name="Line 9"/>
              <p:cNvSpPr>
                <a:spLocks noChangeShapeType="1"/>
              </p:cNvSpPr>
              <p:nvPr/>
            </p:nvSpPr>
            <p:spPr bwMode="auto">
              <a:xfrm flipH="1">
                <a:off x="782638" y="281463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 name="Line 10"/>
              <p:cNvSpPr>
                <a:spLocks noChangeShapeType="1"/>
              </p:cNvSpPr>
              <p:nvPr/>
            </p:nvSpPr>
            <p:spPr bwMode="auto">
              <a:xfrm>
                <a:off x="519113" y="2827338"/>
                <a:ext cx="142875"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8" name="Group 117"/>
            <p:cNvGrpSpPr/>
            <p:nvPr/>
          </p:nvGrpSpPr>
          <p:grpSpPr>
            <a:xfrm rot="10800000">
              <a:off x="1727238" y="3869187"/>
              <a:ext cx="407987" cy="358775"/>
              <a:chOff x="519113" y="2782888"/>
              <a:chExt cx="407987" cy="358775"/>
            </a:xfrm>
          </p:grpSpPr>
          <p:sp>
            <p:nvSpPr>
              <p:cNvPr id="119" name="Line 5"/>
              <p:cNvSpPr>
                <a:spLocks noChangeShapeType="1"/>
              </p:cNvSpPr>
              <p:nvPr/>
            </p:nvSpPr>
            <p:spPr bwMode="auto">
              <a:xfrm flipV="1">
                <a:off x="684213"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 name="Line 6"/>
              <p:cNvSpPr>
                <a:spLocks noChangeShapeType="1"/>
              </p:cNvSpPr>
              <p:nvPr/>
            </p:nvSpPr>
            <p:spPr bwMode="auto">
              <a:xfrm flipV="1">
                <a:off x="755650" y="2925763"/>
                <a:ext cx="0" cy="21590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 name="Line 7"/>
              <p:cNvSpPr>
                <a:spLocks noChangeShapeType="1"/>
              </p:cNvSpPr>
              <p:nvPr/>
            </p:nvSpPr>
            <p:spPr bwMode="auto">
              <a:xfrm flipV="1">
                <a:off x="7556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 name="Line 8"/>
              <p:cNvSpPr>
                <a:spLocks noChangeShapeType="1"/>
              </p:cNvSpPr>
              <p:nvPr/>
            </p:nvSpPr>
            <p:spPr bwMode="auto">
              <a:xfrm flipH="1" flipV="1">
                <a:off x="539750" y="278288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 name="Line 9"/>
              <p:cNvSpPr>
                <a:spLocks noChangeShapeType="1"/>
              </p:cNvSpPr>
              <p:nvPr/>
            </p:nvSpPr>
            <p:spPr bwMode="auto">
              <a:xfrm flipH="1">
                <a:off x="782638" y="2814638"/>
                <a:ext cx="144462"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 name="Line 10"/>
              <p:cNvSpPr>
                <a:spLocks noChangeShapeType="1"/>
              </p:cNvSpPr>
              <p:nvPr/>
            </p:nvSpPr>
            <p:spPr bwMode="auto">
              <a:xfrm>
                <a:off x="519113" y="2827338"/>
                <a:ext cx="142875" cy="142875"/>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5" name="TextBox 124"/>
            <p:cNvSpPr txBox="1"/>
            <p:nvPr/>
          </p:nvSpPr>
          <p:spPr>
            <a:xfrm>
              <a:off x="6860706" y="3433487"/>
              <a:ext cx="2463822" cy="707886"/>
            </a:xfrm>
            <a:prstGeom prst="rect">
              <a:avLst/>
            </a:prstGeom>
            <a:noFill/>
          </p:spPr>
          <p:txBody>
            <a:bodyPr wrap="square" rtlCol="0">
              <a:spAutoFit/>
            </a:bodyPr>
            <a:lstStyle/>
            <a:p>
              <a:r>
                <a:rPr lang="nl-NL" dirty="0"/>
                <a:t>muis- anti-humaan immunoglobuline</a:t>
              </a:r>
              <a:endParaRPr lang="en-US" dirty="0"/>
            </a:p>
          </p:txBody>
        </p:sp>
      </p:grpSp>
      <p:grpSp>
        <p:nvGrpSpPr>
          <p:cNvPr id="129" name="Group 128"/>
          <p:cNvGrpSpPr/>
          <p:nvPr/>
        </p:nvGrpSpPr>
        <p:grpSpPr>
          <a:xfrm>
            <a:off x="817973" y="2898742"/>
            <a:ext cx="4392488" cy="2173631"/>
            <a:chOff x="817973" y="2898742"/>
            <a:chExt cx="4392488" cy="2173631"/>
          </a:xfrm>
        </p:grpSpPr>
        <p:sp>
          <p:nvSpPr>
            <p:cNvPr id="127" name="Rectangle 126"/>
            <p:cNvSpPr/>
            <p:nvPr/>
          </p:nvSpPr>
          <p:spPr bwMode="auto">
            <a:xfrm>
              <a:off x="1259632" y="3284984"/>
              <a:ext cx="2736304" cy="1787389"/>
            </a:xfrm>
            <a:prstGeom prst="rect">
              <a:avLst/>
            </a:prstGeom>
            <a:solidFill>
              <a:schemeClr val="bg1"/>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128" name="TextBox 127"/>
            <p:cNvSpPr txBox="1"/>
            <p:nvPr/>
          </p:nvSpPr>
          <p:spPr>
            <a:xfrm>
              <a:off x="817973" y="2898742"/>
              <a:ext cx="4392488" cy="1569660"/>
            </a:xfrm>
            <a:prstGeom prst="rect">
              <a:avLst/>
            </a:prstGeom>
            <a:noFill/>
          </p:spPr>
          <p:txBody>
            <a:bodyPr wrap="square" rtlCol="0">
              <a:spAutoFit/>
            </a:bodyPr>
            <a:lstStyle/>
            <a:p>
              <a:r>
                <a:rPr lang="nl-NL" sz="2400" dirty="0">
                  <a:solidFill>
                    <a:srgbClr val="00B050"/>
                  </a:solidFill>
                </a:rPr>
                <a:t>Chemisch oplossing =&gt; kleuromslag =&gt; hoe meer kleuromslag, des te meer immunoglobulines aanwezig</a:t>
              </a:r>
              <a:endParaRPr lang="en-US" sz="2400" dirty="0">
                <a:solidFill>
                  <a:srgbClr val="00B050"/>
                </a:solidFill>
              </a:endParaRPr>
            </a:p>
          </p:txBody>
        </p:sp>
      </p:grpSp>
      <p:sp>
        <p:nvSpPr>
          <p:cNvPr id="13" name="Rectangle 12">
            <a:extLst>
              <a:ext uri="{FF2B5EF4-FFF2-40B4-BE49-F238E27FC236}">
                <a16:creationId xmlns:a16="http://schemas.microsoft.com/office/drawing/2014/main" id="{1C741436-60EE-4396-969B-52599A0763AA}"/>
              </a:ext>
            </a:extLst>
          </p:cNvPr>
          <p:cNvSpPr/>
          <p:nvPr/>
        </p:nvSpPr>
        <p:spPr>
          <a:xfrm>
            <a:off x="445741" y="6483810"/>
            <a:ext cx="8261445" cy="230832"/>
          </a:xfrm>
          <a:prstGeom prst="rect">
            <a:avLst/>
          </a:prstGeom>
        </p:spPr>
        <p:txBody>
          <a:bodyPr wrap="square">
            <a:spAutoFit/>
          </a:bodyPr>
          <a:lstStyle/>
          <a:p>
            <a:r>
              <a:rPr lang="en-US" sz="900" dirty="0" err="1"/>
              <a:t>Reuwer</a:t>
            </a:r>
            <a:r>
              <a:rPr lang="en-US" sz="900" dirty="0"/>
              <a:t> A, et al. Acta Neurol Scand. 2017;136(Suppl. 201):37–44.</a:t>
            </a:r>
            <a:endParaRPr lang="nl-NL" sz="900" dirty="0"/>
          </a:p>
        </p:txBody>
      </p:sp>
    </p:spTree>
    <p:extLst>
      <p:ext uri="{BB962C8B-B14F-4D97-AF65-F5344CB8AC3E}">
        <p14:creationId xmlns:p14="http://schemas.microsoft.com/office/powerpoint/2010/main" val="260643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nl-NL" dirty="0"/>
              <a:t>STRATIFY JCV test</a:t>
            </a:r>
            <a:endParaRPr lang="en-US" dirty="0"/>
          </a:p>
        </p:txBody>
      </p:sp>
      <p:sp>
        <p:nvSpPr>
          <p:cNvPr id="3" name="Content Placeholder 2"/>
          <p:cNvSpPr>
            <a:spLocks noGrp="1"/>
          </p:cNvSpPr>
          <p:nvPr>
            <p:ph idx="1"/>
          </p:nvPr>
        </p:nvSpPr>
        <p:spPr>
          <a:xfrm>
            <a:off x="457200" y="1453526"/>
            <a:ext cx="6894137" cy="3482472"/>
          </a:xfrm>
        </p:spPr>
        <p:txBody>
          <a:bodyPr/>
          <a:lstStyle/>
          <a:p>
            <a:pPr>
              <a:lnSpc>
                <a:spcPct val="100000"/>
              </a:lnSpc>
              <a:buClr>
                <a:schemeClr val="tx1"/>
              </a:buClr>
              <a:buFont typeface="Wingdings" panose="05000000000000000000" pitchFamily="2" charset="2"/>
              <a:buChar char="Ø"/>
            </a:pPr>
            <a:r>
              <a:rPr lang="nl-NL" sz="2400" dirty="0">
                <a:solidFill>
                  <a:schemeClr val="tx1"/>
                </a:solidFill>
                <a:latin typeface="+mn-lt"/>
              </a:rPr>
              <a:t>Kan deze test gebruikt worden voor diagnose van PML?</a:t>
            </a:r>
          </a:p>
          <a:p>
            <a:pPr>
              <a:buClr>
                <a:schemeClr val="tx1"/>
              </a:buClr>
              <a:buFont typeface="Wingdings" panose="05000000000000000000" pitchFamily="2" charset="2"/>
              <a:buChar char="Ø"/>
            </a:pPr>
            <a:endParaRPr lang="nl-NL" dirty="0">
              <a:latin typeface="+mn-lt"/>
            </a:endParaRPr>
          </a:p>
          <a:p>
            <a:pPr>
              <a:buClr>
                <a:schemeClr val="tx1"/>
              </a:buClr>
              <a:buFont typeface="Wingdings" panose="05000000000000000000" pitchFamily="2" charset="2"/>
              <a:buChar char="Ø"/>
            </a:pPr>
            <a:endParaRPr lang="nl-NL" dirty="0">
              <a:latin typeface="+mn-lt"/>
            </a:endParaRPr>
          </a:p>
          <a:p>
            <a:pPr>
              <a:buClr>
                <a:schemeClr val="tx1"/>
              </a:buClr>
              <a:buFont typeface="Wingdings" panose="05000000000000000000" pitchFamily="2" charset="2"/>
              <a:buChar char="Ø"/>
            </a:pPr>
            <a:endParaRPr lang="nl-NL" dirty="0">
              <a:latin typeface="+mn-lt"/>
            </a:endParaRPr>
          </a:p>
          <a:p>
            <a:pPr>
              <a:lnSpc>
                <a:spcPct val="100000"/>
              </a:lnSpc>
              <a:buClr>
                <a:schemeClr val="tx1"/>
              </a:buClr>
              <a:buFont typeface="Wingdings" panose="05000000000000000000" pitchFamily="2" charset="2"/>
              <a:buChar char="Ø"/>
            </a:pPr>
            <a:r>
              <a:rPr lang="nl-NL" sz="2400" dirty="0">
                <a:solidFill>
                  <a:schemeClr val="tx1"/>
                </a:solidFill>
                <a:latin typeface="+mn-lt"/>
              </a:rPr>
              <a:t>Zegt deze test iets over wanneer infectie is opgelopen?</a:t>
            </a:r>
            <a:endParaRPr lang="en-US" sz="2400" dirty="0">
              <a:solidFill>
                <a:schemeClr val="tx1"/>
              </a:solidFill>
              <a:latin typeface="+mn-lt"/>
            </a:endParaRPr>
          </a:p>
        </p:txBody>
      </p:sp>
      <p:sp>
        <p:nvSpPr>
          <p:cNvPr id="12" name="TextBox 11"/>
          <p:cNvSpPr txBox="1"/>
          <p:nvPr/>
        </p:nvSpPr>
        <p:spPr>
          <a:xfrm>
            <a:off x="736947" y="2452369"/>
            <a:ext cx="8496944" cy="3046988"/>
          </a:xfrm>
          <a:prstGeom prst="rect">
            <a:avLst/>
          </a:prstGeom>
          <a:noFill/>
        </p:spPr>
        <p:txBody>
          <a:bodyPr wrap="square" rtlCol="0">
            <a:spAutoFit/>
          </a:bodyPr>
          <a:lstStyle/>
          <a:p>
            <a:r>
              <a:rPr lang="nl-NL" sz="2400" dirty="0"/>
              <a:t>Nee, bewijst alleen of patiënt blootgesteld is aan het JC-virus, niet of het virus daadwerkelijk in het brein aanwezig is</a:t>
            </a:r>
          </a:p>
          <a:p>
            <a:endParaRPr lang="nl-NL" sz="2400" dirty="0"/>
          </a:p>
          <a:p>
            <a:endParaRPr lang="nl-NL" sz="2400" dirty="0"/>
          </a:p>
          <a:p>
            <a:endParaRPr lang="nl-NL" sz="2400" dirty="0"/>
          </a:p>
          <a:p>
            <a:endParaRPr lang="nl-NL" sz="2400" dirty="0"/>
          </a:p>
          <a:p>
            <a:r>
              <a:rPr lang="nl-NL" sz="2400" dirty="0"/>
              <a:t>Nee, positieve antistoffen zeggen iets over </a:t>
            </a:r>
            <a:r>
              <a:rPr lang="nl-NL" sz="2400" b="1" u="sng" dirty="0"/>
              <a:t>ooit</a:t>
            </a:r>
            <a:r>
              <a:rPr lang="nl-NL" sz="2400" dirty="0"/>
              <a:t> blootgesteld zijn aan een infectie, niet wanneer</a:t>
            </a:r>
            <a:endParaRPr lang="en-US" sz="2400" dirty="0"/>
          </a:p>
        </p:txBody>
      </p:sp>
      <p:sp>
        <p:nvSpPr>
          <p:cNvPr id="6" name="Rectangle 5">
            <a:extLst>
              <a:ext uri="{FF2B5EF4-FFF2-40B4-BE49-F238E27FC236}">
                <a16:creationId xmlns:a16="http://schemas.microsoft.com/office/drawing/2014/main" id="{41BE34F1-8886-4C1F-A986-512C122FC45C}"/>
              </a:ext>
            </a:extLst>
          </p:cNvPr>
          <p:cNvSpPr/>
          <p:nvPr/>
        </p:nvSpPr>
        <p:spPr>
          <a:xfrm>
            <a:off x="550516" y="6573840"/>
            <a:ext cx="8261445" cy="230832"/>
          </a:xfrm>
          <a:prstGeom prst="rect">
            <a:avLst/>
          </a:prstGeom>
        </p:spPr>
        <p:txBody>
          <a:bodyPr wrap="square">
            <a:spAutoFit/>
          </a:bodyPr>
          <a:lstStyle/>
          <a:p>
            <a:r>
              <a:rPr lang="en-US" sz="900" dirty="0" err="1"/>
              <a:t>Reuwer</a:t>
            </a:r>
            <a:r>
              <a:rPr lang="en-US" sz="900" dirty="0"/>
              <a:t> A, et al. Acta Neurol Scand. 2017;136(Suppl. 201):37–44.</a:t>
            </a:r>
            <a:endParaRPr lang="nl-NL" sz="900" dirty="0"/>
          </a:p>
        </p:txBody>
      </p:sp>
    </p:spTree>
    <p:extLst>
      <p:ext uri="{BB962C8B-B14F-4D97-AF65-F5344CB8AC3E}">
        <p14:creationId xmlns:p14="http://schemas.microsoft.com/office/powerpoint/2010/main" val="2289659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normAutofit fontScale="90000"/>
          </a:bodyPr>
          <a:lstStyle/>
          <a:p>
            <a:r>
              <a:rPr lang="nl-NL" dirty="0"/>
              <a:t>Infectierisico’s vanuit werkingsmechanismen</a:t>
            </a:r>
            <a:endParaRPr lang="en-US" dirty="0"/>
          </a:p>
        </p:txBody>
      </p:sp>
      <p:sp>
        <p:nvSpPr>
          <p:cNvPr id="3" name="Content Placeholder 2"/>
          <p:cNvSpPr>
            <a:spLocks noGrp="1"/>
          </p:cNvSpPr>
          <p:nvPr>
            <p:ph idx="1"/>
          </p:nvPr>
        </p:nvSpPr>
        <p:spPr/>
        <p:txBody>
          <a:bodyPr/>
          <a:lstStyle/>
          <a:p>
            <a:pPr>
              <a:buClr>
                <a:schemeClr val="tx1"/>
              </a:buClr>
              <a:buFont typeface="Wingdings" panose="05000000000000000000" pitchFamily="2" charset="2"/>
              <a:buChar char="Ø"/>
            </a:pPr>
            <a:r>
              <a:rPr lang="nl-NL" sz="2400" dirty="0">
                <a:solidFill>
                  <a:schemeClr val="bg1">
                    <a:lumMod val="85000"/>
                  </a:schemeClr>
                </a:solidFill>
                <a:latin typeface="+mn-lt"/>
              </a:rPr>
              <a:t> </a:t>
            </a:r>
            <a:r>
              <a:rPr lang="nl-NL" sz="2400" dirty="0" err="1">
                <a:solidFill>
                  <a:schemeClr val="bg1">
                    <a:lumMod val="85000"/>
                  </a:schemeClr>
                </a:solidFill>
                <a:latin typeface="+mn-lt"/>
              </a:rPr>
              <a:t>Fingolimod</a:t>
            </a:r>
            <a:r>
              <a:rPr lang="nl-NL" sz="2400" dirty="0">
                <a:solidFill>
                  <a:schemeClr val="bg1">
                    <a:lumMod val="85000"/>
                  </a:schemeClr>
                </a:solidFill>
                <a:latin typeface="+mn-lt"/>
              </a:rPr>
              <a:t> en natalizumab</a:t>
            </a:r>
          </a:p>
          <a:p>
            <a:pPr>
              <a:buClr>
                <a:schemeClr val="tx1"/>
              </a:buClr>
              <a:buFont typeface="Wingdings" panose="05000000000000000000" pitchFamily="2" charset="2"/>
              <a:buChar char="Ø"/>
            </a:pPr>
            <a:r>
              <a:rPr lang="nl-NL" sz="2400" dirty="0">
                <a:solidFill>
                  <a:schemeClr val="bg1">
                    <a:lumMod val="85000"/>
                  </a:schemeClr>
                </a:solidFill>
                <a:latin typeface="+mn-lt"/>
              </a:rPr>
              <a:t> STRATIFY JCV test</a:t>
            </a:r>
          </a:p>
          <a:p>
            <a:pPr>
              <a:buClr>
                <a:schemeClr val="tx1"/>
              </a:buClr>
              <a:buFont typeface="Wingdings" panose="05000000000000000000" pitchFamily="2" charset="2"/>
              <a:buChar char="Ø"/>
            </a:pPr>
            <a:r>
              <a:rPr lang="nl-NL" sz="2400" dirty="0">
                <a:solidFill>
                  <a:schemeClr val="tx1"/>
                </a:solidFill>
                <a:latin typeface="+mn-lt"/>
              </a:rPr>
              <a:t> Herpes simplex virus</a:t>
            </a:r>
          </a:p>
          <a:p>
            <a:pPr>
              <a:buClr>
                <a:schemeClr val="tx1"/>
              </a:buClr>
              <a:buFont typeface="Wingdings" panose="05000000000000000000" pitchFamily="2" charset="2"/>
              <a:buChar char="Ø"/>
            </a:pPr>
            <a:r>
              <a:rPr lang="nl-NL" sz="2400" dirty="0">
                <a:solidFill>
                  <a:schemeClr val="bg1">
                    <a:lumMod val="85000"/>
                  </a:schemeClr>
                </a:solidFill>
                <a:latin typeface="+mn-lt"/>
              </a:rPr>
              <a:t> </a:t>
            </a:r>
            <a:r>
              <a:rPr lang="nl-NL" sz="2400" dirty="0" err="1">
                <a:solidFill>
                  <a:schemeClr val="bg1">
                    <a:lumMod val="85000"/>
                  </a:schemeClr>
                </a:solidFill>
                <a:latin typeface="+mn-lt"/>
              </a:rPr>
              <a:t>Teriflunomide</a:t>
            </a:r>
            <a:endParaRPr lang="nl-NL" sz="2400" dirty="0">
              <a:solidFill>
                <a:schemeClr val="bg1">
                  <a:lumMod val="85000"/>
                </a:schemeClr>
              </a:solidFill>
              <a:latin typeface="+mn-lt"/>
            </a:endParaRPr>
          </a:p>
          <a:p>
            <a:pPr>
              <a:buClr>
                <a:schemeClr val="tx1"/>
              </a:buClr>
              <a:buFont typeface="Wingdings" panose="05000000000000000000" pitchFamily="2" charset="2"/>
              <a:buChar char="Ø"/>
            </a:pPr>
            <a:r>
              <a:rPr lang="nl-NL" sz="2400" dirty="0">
                <a:solidFill>
                  <a:schemeClr val="bg1">
                    <a:lumMod val="85000"/>
                  </a:schemeClr>
                </a:solidFill>
                <a:latin typeface="+mn-lt"/>
              </a:rPr>
              <a:t> </a:t>
            </a:r>
            <a:r>
              <a:rPr lang="nl-NL" sz="2400" dirty="0" err="1">
                <a:solidFill>
                  <a:schemeClr val="bg1">
                    <a:lumMod val="85000"/>
                  </a:schemeClr>
                </a:solidFill>
                <a:latin typeface="+mn-lt"/>
              </a:rPr>
              <a:t>Alemtuzumab</a:t>
            </a:r>
            <a:r>
              <a:rPr lang="nl-NL" sz="2400" dirty="0">
                <a:solidFill>
                  <a:schemeClr val="bg1">
                    <a:lumMod val="85000"/>
                  </a:schemeClr>
                </a:solidFill>
                <a:latin typeface="+mn-lt"/>
              </a:rPr>
              <a:t>, cladribine en ocrelizumab</a:t>
            </a:r>
            <a:br>
              <a:rPr lang="nl-NL" dirty="0">
                <a:solidFill>
                  <a:schemeClr val="tx1"/>
                </a:solidFill>
                <a:latin typeface="+mn-lt"/>
              </a:rPr>
            </a:br>
            <a:endParaRPr lang="nl-NL" dirty="0">
              <a:solidFill>
                <a:schemeClr val="tx1"/>
              </a:solidFill>
              <a:latin typeface="+mn-lt"/>
            </a:endParaRPr>
          </a:p>
          <a:p>
            <a:pPr marL="0" indent="0">
              <a:buClr>
                <a:schemeClr val="tx1"/>
              </a:buClr>
              <a:buNone/>
            </a:pPr>
            <a:endParaRPr lang="en-US" dirty="0">
              <a:solidFill>
                <a:schemeClr val="tx1"/>
              </a:solidFill>
              <a:latin typeface="+mn-lt"/>
            </a:endParaRPr>
          </a:p>
          <a:p>
            <a:pPr>
              <a:buClr>
                <a:schemeClr val="tx1"/>
              </a:buClr>
              <a:buFont typeface="Wingdings" panose="05000000000000000000" pitchFamily="2" charset="2"/>
              <a:buChar char="Ø"/>
            </a:pPr>
            <a:endParaRPr lang="nl-NL" dirty="0">
              <a:latin typeface="+mn-lt"/>
            </a:endParaRPr>
          </a:p>
        </p:txBody>
      </p:sp>
    </p:spTree>
    <p:extLst>
      <p:ext uri="{BB962C8B-B14F-4D97-AF65-F5344CB8AC3E}">
        <p14:creationId xmlns:p14="http://schemas.microsoft.com/office/powerpoint/2010/main" val="339613902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5766" y="1396317"/>
            <a:ext cx="8534400" cy="5181600"/>
          </a:xfrm>
        </p:spPr>
        <p:txBody>
          <a:bodyPr/>
          <a:lstStyle/>
          <a:p>
            <a:pPr>
              <a:buClr>
                <a:schemeClr val="tx1"/>
              </a:buClr>
              <a:buFont typeface="Wingdings" panose="05000000000000000000" pitchFamily="2" charset="2"/>
              <a:buChar char="Ø"/>
            </a:pPr>
            <a:r>
              <a:rPr lang="nl-NL" sz="2400" dirty="0">
                <a:solidFill>
                  <a:schemeClr val="tx1"/>
                </a:solidFill>
                <a:latin typeface="+mj-lt"/>
              </a:rPr>
              <a:t> CNS niet volledig steriel</a:t>
            </a:r>
          </a:p>
          <a:p>
            <a:pPr>
              <a:buClr>
                <a:schemeClr val="tx1"/>
              </a:buClr>
              <a:buFont typeface="Wingdings" panose="05000000000000000000" pitchFamily="2" charset="2"/>
              <a:buChar char="Ø"/>
            </a:pPr>
            <a:r>
              <a:rPr lang="nl-NL" sz="2400" dirty="0">
                <a:solidFill>
                  <a:schemeClr val="tx1"/>
                </a:solidFill>
                <a:latin typeface="+mj-lt"/>
              </a:rPr>
              <a:t> Echter niet volledig cel-vrij</a:t>
            </a:r>
          </a:p>
          <a:p>
            <a:pPr lvl="1">
              <a:buClr>
                <a:schemeClr val="tx1"/>
              </a:buClr>
              <a:buFont typeface="Wingdings" panose="05000000000000000000" pitchFamily="2" charset="2"/>
              <a:buChar char="Ø"/>
            </a:pPr>
            <a:r>
              <a:rPr lang="nl-NL" sz="2400" dirty="0">
                <a:solidFill>
                  <a:schemeClr val="tx1"/>
                </a:solidFill>
                <a:latin typeface="+mj-lt"/>
              </a:rPr>
              <a:t> In normale situatie enkele circulerende lymfocyten in brein </a:t>
            </a:r>
            <a:br>
              <a:rPr lang="nl-NL" sz="2400" dirty="0">
                <a:solidFill>
                  <a:schemeClr val="tx1"/>
                </a:solidFill>
                <a:latin typeface="+mj-lt"/>
              </a:rPr>
            </a:br>
            <a:r>
              <a:rPr lang="nl-NL" sz="2400" dirty="0">
                <a:solidFill>
                  <a:schemeClr val="tx1"/>
                </a:solidFill>
                <a:latin typeface="+mj-lt"/>
              </a:rPr>
              <a:t> =&gt; immunosurveillance</a:t>
            </a:r>
            <a:r>
              <a:rPr lang="nl-NL" sz="2400" baseline="30000" dirty="0">
                <a:solidFill>
                  <a:schemeClr val="tx1"/>
                </a:solidFill>
                <a:latin typeface="+mj-lt"/>
              </a:rPr>
              <a:t>1</a:t>
            </a:r>
            <a:r>
              <a:rPr lang="nl-NL" sz="2400" dirty="0">
                <a:solidFill>
                  <a:schemeClr val="tx1"/>
                </a:solidFill>
                <a:latin typeface="+mj-lt"/>
              </a:rPr>
              <a:t>  </a:t>
            </a:r>
          </a:p>
          <a:p>
            <a:pPr lvl="1">
              <a:buClr>
                <a:schemeClr val="tx1"/>
              </a:buClr>
              <a:buFont typeface="Wingdings" panose="05000000000000000000" pitchFamily="2" charset="2"/>
              <a:buChar char="Ø"/>
            </a:pPr>
            <a:r>
              <a:rPr lang="nl-NL" sz="2400" dirty="0">
                <a:solidFill>
                  <a:schemeClr val="tx1"/>
                </a:solidFill>
                <a:latin typeface="+mj-lt"/>
              </a:rPr>
              <a:t> Remming van immunosurveillance door lymfocyten kan indien JC-virus naar brein kan migreren (door opening van BBB bij bijv MS schub) leiden tot CNS infecties</a:t>
            </a:r>
            <a:r>
              <a:rPr lang="nl-NL" sz="2400" baseline="30000" dirty="0">
                <a:solidFill>
                  <a:schemeClr val="tx1"/>
                </a:solidFill>
                <a:latin typeface="+mj-lt"/>
              </a:rPr>
              <a:t>2</a:t>
            </a:r>
            <a:br>
              <a:rPr lang="nl-NL" sz="2400" dirty="0">
                <a:solidFill>
                  <a:schemeClr val="tx1"/>
                </a:solidFill>
                <a:latin typeface="+mj-lt"/>
              </a:rPr>
            </a:br>
            <a:endParaRPr lang="nl-NL" sz="2400" dirty="0">
              <a:solidFill>
                <a:schemeClr val="tx1"/>
              </a:solidFill>
              <a:latin typeface="+mj-lt"/>
            </a:endParaRPr>
          </a:p>
          <a:p>
            <a:pPr>
              <a:buClr>
                <a:schemeClr val="tx1"/>
              </a:buClr>
              <a:buFont typeface="Wingdings" panose="05000000000000000000" pitchFamily="2" charset="2"/>
              <a:buChar char="Ø"/>
            </a:pPr>
            <a:r>
              <a:rPr lang="nl-NL" sz="2400" dirty="0">
                <a:solidFill>
                  <a:schemeClr val="tx1"/>
                </a:solidFill>
                <a:latin typeface="+mj-lt"/>
              </a:rPr>
              <a:t> Herpes infecties: latentiesite = ganglion van n. trigeminus (CN V)</a:t>
            </a:r>
            <a:r>
              <a:rPr lang="nl-NL" sz="2400" baseline="30000" dirty="0">
                <a:solidFill>
                  <a:schemeClr val="tx1"/>
                </a:solidFill>
                <a:latin typeface="+mj-lt"/>
              </a:rPr>
              <a:t>3</a:t>
            </a:r>
            <a:endParaRPr lang="en-US" sz="2400" baseline="30000" dirty="0">
              <a:solidFill>
                <a:schemeClr val="tx1"/>
              </a:solidFill>
              <a:latin typeface="+mj-lt"/>
            </a:endParaRPr>
          </a:p>
        </p:txBody>
      </p:sp>
      <p:sp>
        <p:nvSpPr>
          <p:cNvPr id="4" name="Title 1"/>
          <p:cNvSpPr txBox="1">
            <a:spLocks/>
          </p:cNvSpPr>
          <p:nvPr/>
        </p:nvSpPr>
        <p:spPr bwMode="auto">
          <a:xfrm>
            <a:off x="316706" y="627592"/>
            <a:ext cx="8510587" cy="609600"/>
          </a:xfrm>
          <a:prstGeom prst="rect">
            <a:avLst/>
          </a:prstGeom>
          <a:noFill/>
          <a:ln>
            <a:noFill/>
          </a:ln>
          <a:effectLst/>
          <a:extLst>
            <a:ext uri="{909E8E84-426E-40DD-AFC4-6F175D3DCCD1}">
              <a14:hiddenFill xmlns:a14="http://schemas.microsoft.com/office/drawing/2010/main">
                <a:solidFill>
                  <a:srgbClr val="0D1F74"/>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1" fontAlgn="base" hangingPunct="1">
              <a:spcBef>
                <a:spcPct val="0"/>
              </a:spcBef>
              <a:spcAft>
                <a:spcPct val="0"/>
              </a:spcAft>
              <a:defRPr sz="24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a:lstStyle>
          <a:p>
            <a:pPr algn="ctr"/>
            <a:r>
              <a:rPr lang="nl-NL" sz="3200" dirty="0">
                <a:solidFill>
                  <a:srgbClr val="2573BA"/>
                </a:solidFill>
              </a:rPr>
              <a:t>CNS “beschermd” door bloed-hersenbarrière </a:t>
            </a:r>
          </a:p>
          <a:p>
            <a:pPr algn="ctr"/>
            <a:r>
              <a:rPr lang="nl-NL" sz="3200" dirty="0">
                <a:solidFill>
                  <a:srgbClr val="2573BA"/>
                </a:solidFill>
              </a:rPr>
              <a:t>van immuunsysteem en infecties</a:t>
            </a:r>
            <a:endParaRPr lang="en-US" sz="3200" dirty="0">
              <a:solidFill>
                <a:srgbClr val="2573BA"/>
              </a:solidFill>
            </a:endParaRPr>
          </a:p>
        </p:txBody>
      </p:sp>
      <p:sp>
        <p:nvSpPr>
          <p:cNvPr id="2" name="Tekstvak 1"/>
          <p:cNvSpPr txBox="1"/>
          <p:nvPr/>
        </p:nvSpPr>
        <p:spPr>
          <a:xfrm>
            <a:off x="316705" y="6230408"/>
            <a:ext cx="4255294" cy="507831"/>
          </a:xfrm>
          <a:prstGeom prst="rect">
            <a:avLst/>
          </a:prstGeom>
          <a:noFill/>
        </p:spPr>
        <p:txBody>
          <a:bodyPr wrap="square" rtlCol="0">
            <a:spAutoFit/>
          </a:bodyPr>
          <a:lstStyle/>
          <a:p>
            <a:r>
              <a:rPr lang="nl-NL" sz="900" dirty="0"/>
              <a:t>1 Herz J, et al. J </a:t>
            </a:r>
            <a:r>
              <a:rPr lang="nl-NL" sz="900" dirty="0" err="1"/>
              <a:t>Neuroinflammation</a:t>
            </a:r>
            <a:r>
              <a:rPr lang="nl-NL" sz="900" dirty="0"/>
              <a:t> </a:t>
            </a:r>
            <a:r>
              <a:rPr lang="en-US" sz="900" dirty="0"/>
              <a:t>2011 Oct 6;8:131. </a:t>
            </a:r>
            <a:r>
              <a:rPr lang="en-US" sz="900" dirty="0" err="1"/>
              <a:t>doi</a:t>
            </a:r>
            <a:r>
              <a:rPr lang="en-US" sz="900" dirty="0"/>
              <a:t>: 10.1186/1742-2094-8-131.</a:t>
            </a:r>
            <a:endParaRPr lang="nl-NL" sz="900" dirty="0"/>
          </a:p>
          <a:p>
            <a:r>
              <a:rPr lang="nl-NL" sz="900" dirty="0"/>
              <a:t>2 Major E, et al. Lancet </a:t>
            </a:r>
            <a:r>
              <a:rPr lang="nl-NL" sz="900" dirty="0" err="1"/>
              <a:t>Neurol</a:t>
            </a:r>
            <a:r>
              <a:rPr lang="nl-NL" sz="900" dirty="0"/>
              <a:t>. </a:t>
            </a:r>
            <a:r>
              <a:rPr lang="en-US" sz="900" dirty="0"/>
              <a:t>2018 May;17(5):467-480.</a:t>
            </a:r>
          </a:p>
          <a:p>
            <a:r>
              <a:rPr lang="nl-NL" sz="900" dirty="0"/>
              <a:t>3 </a:t>
            </a:r>
            <a:r>
              <a:rPr lang="nl-NL" sz="900" dirty="0" err="1"/>
              <a:t>Verjans</a:t>
            </a:r>
            <a:r>
              <a:rPr lang="nl-NL" sz="900" dirty="0"/>
              <a:t> G, et al. PNAS 2007; </a:t>
            </a:r>
            <a:r>
              <a:rPr lang="en-US" sz="900" dirty="0"/>
              <a:t>104 (9)</a:t>
            </a:r>
            <a:r>
              <a:rPr lang="nl-NL" sz="900" dirty="0"/>
              <a:t> </a:t>
            </a:r>
            <a:r>
              <a:rPr lang="en-US" sz="900" dirty="0"/>
              <a:t>3496–3501</a:t>
            </a:r>
            <a:endParaRPr lang="nl-NL" sz="900" dirty="0"/>
          </a:p>
        </p:txBody>
      </p:sp>
    </p:spTree>
    <p:extLst>
      <p:ext uri="{BB962C8B-B14F-4D97-AF65-F5344CB8AC3E}">
        <p14:creationId xmlns:p14="http://schemas.microsoft.com/office/powerpoint/2010/main" val="338619282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5766" y="1396317"/>
            <a:ext cx="8534400" cy="5181600"/>
          </a:xfrm>
        </p:spPr>
        <p:txBody>
          <a:bodyPr/>
          <a:lstStyle/>
          <a:p>
            <a:pPr>
              <a:buClr>
                <a:schemeClr val="tx1"/>
              </a:buClr>
              <a:buFont typeface="Wingdings" panose="05000000000000000000" pitchFamily="2" charset="2"/>
              <a:buChar char="Ø"/>
            </a:pPr>
            <a:r>
              <a:rPr lang="nl-NL" sz="2400" dirty="0">
                <a:solidFill>
                  <a:schemeClr val="tx1"/>
                </a:solidFill>
                <a:latin typeface="+mj-lt"/>
              </a:rPr>
              <a:t> CD8 moeten naar ganglion trigeminale voor shielding HSV</a:t>
            </a:r>
          </a:p>
          <a:p>
            <a:pPr>
              <a:buClr>
                <a:schemeClr val="tx1"/>
              </a:buClr>
              <a:buFont typeface="Wingdings" panose="05000000000000000000" pitchFamily="2" charset="2"/>
              <a:buChar char="Ø"/>
            </a:pPr>
            <a:r>
              <a:rPr lang="nl-NL" sz="2400" dirty="0">
                <a:solidFill>
                  <a:schemeClr val="tx1"/>
                </a:solidFill>
                <a:latin typeface="+mj-lt"/>
              </a:rPr>
              <a:t> bij ophoping in lymfklier door behandeling =&gt; minder bij ganglion =&gt; verhoogd risico HSV</a:t>
            </a:r>
          </a:p>
        </p:txBody>
      </p:sp>
      <p:sp>
        <p:nvSpPr>
          <p:cNvPr id="4" name="Title 1"/>
          <p:cNvSpPr txBox="1">
            <a:spLocks/>
          </p:cNvSpPr>
          <p:nvPr/>
        </p:nvSpPr>
        <p:spPr bwMode="auto">
          <a:xfrm>
            <a:off x="316706" y="627592"/>
            <a:ext cx="8510587" cy="609600"/>
          </a:xfrm>
          <a:prstGeom prst="rect">
            <a:avLst/>
          </a:prstGeom>
          <a:noFill/>
          <a:ln>
            <a:noFill/>
          </a:ln>
          <a:effectLst/>
          <a:extLst>
            <a:ext uri="{909E8E84-426E-40DD-AFC4-6F175D3DCCD1}">
              <a14:hiddenFill xmlns:a14="http://schemas.microsoft.com/office/drawing/2010/main">
                <a:solidFill>
                  <a:srgbClr val="0D1F74"/>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1" fontAlgn="base" hangingPunct="1">
              <a:spcBef>
                <a:spcPct val="0"/>
              </a:spcBef>
              <a:spcAft>
                <a:spcPct val="0"/>
              </a:spcAft>
              <a:defRPr sz="2400" b="1">
                <a:solidFill>
                  <a:schemeClr val="tx1"/>
                </a:solidFill>
                <a:latin typeface="+mj-lt"/>
                <a:ea typeface="+mj-ea"/>
                <a:cs typeface="+mj-cs"/>
              </a:defRPr>
            </a:lvl1pPr>
            <a:lvl2pPr algn="l" rtl="0" eaLnBrk="1" fontAlgn="base" hangingPunct="1">
              <a:spcBef>
                <a:spcPct val="0"/>
              </a:spcBef>
              <a:spcAft>
                <a:spcPct val="0"/>
              </a:spcAft>
              <a:defRPr sz="2400" b="1">
                <a:solidFill>
                  <a:schemeClr val="tx1"/>
                </a:solidFill>
                <a:latin typeface="Arial" charset="0"/>
              </a:defRPr>
            </a:lvl2pPr>
            <a:lvl3pPr algn="l" rtl="0" eaLnBrk="1" fontAlgn="base" hangingPunct="1">
              <a:spcBef>
                <a:spcPct val="0"/>
              </a:spcBef>
              <a:spcAft>
                <a:spcPct val="0"/>
              </a:spcAft>
              <a:defRPr sz="2400" b="1">
                <a:solidFill>
                  <a:schemeClr val="tx1"/>
                </a:solidFill>
                <a:latin typeface="Arial" charset="0"/>
              </a:defRPr>
            </a:lvl3pPr>
            <a:lvl4pPr algn="l" rtl="0" eaLnBrk="1" fontAlgn="base" hangingPunct="1">
              <a:spcBef>
                <a:spcPct val="0"/>
              </a:spcBef>
              <a:spcAft>
                <a:spcPct val="0"/>
              </a:spcAft>
              <a:defRPr sz="2400" b="1">
                <a:solidFill>
                  <a:schemeClr val="tx1"/>
                </a:solidFill>
                <a:latin typeface="Arial" charset="0"/>
              </a:defRPr>
            </a:lvl4pPr>
            <a:lvl5pPr algn="l" rtl="0" eaLnBrk="1" fontAlgn="base" hangingPunct="1">
              <a:spcBef>
                <a:spcPct val="0"/>
              </a:spcBef>
              <a:spcAft>
                <a:spcPct val="0"/>
              </a:spcAft>
              <a:defRPr sz="2400" b="1">
                <a:solidFill>
                  <a:schemeClr val="tx1"/>
                </a:solidFill>
                <a:latin typeface="Arial" charset="0"/>
              </a:defRPr>
            </a:lvl5pPr>
            <a:lvl6pPr marL="457200" algn="l" rtl="0" eaLnBrk="1" fontAlgn="base" hangingPunct="1">
              <a:spcBef>
                <a:spcPct val="0"/>
              </a:spcBef>
              <a:spcAft>
                <a:spcPct val="0"/>
              </a:spcAft>
              <a:defRPr sz="2400" b="1">
                <a:solidFill>
                  <a:schemeClr val="tx1"/>
                </a:solidFill>
                <a:latin typeface="Arial" charset="0"/>
              </a:defRPr>
            </a:lvl6pPr>
            <a:lvl7pPr marL="914400" algn="l" rtl="0" eaLnBrk="1" fontAlgn="base" hangingPunct="1">
              <a:spcBef>
                <a:spcPct val="0"/>
              </a:spcBef>
              <a:spcAft>
                <a:spcPct val="0"/>
              </a:spcAft>
              <a:defRPr sz="2400" b="1">
                <a:solidFill>
                  <a:schemeClr val="tx1"/>
                </a:solidFill>
                <a:latin typeface="Arial" charset="0"/>
              </a:defRPr>
            </a:lvl7pPr>
            <a:lvl8pPr marL="1371600" algn="l" rtl="0" eaLnBrk="1" fontAlgn="base" hangingPunct="1">
              <a:spcBef>
                <a:spcPct val="0"/>
              </a:spcBef>
              <a:spcAft>
                <a:spcPct val="0"/>
              </a:spcAft>
              <a:defRPr sz="2400" b="1">
                <a:solidFill>
                  <a:schemeClr val="tx1"/>
                </a:solidFill>
                <a:latin typeface="Arial" charset="0"/>
              </a:defRPr>
            </a:lvl8pPr>
            <a:lvl9pPr marL="1828800" algn="l" rtl="0" eaLnBrk="1" fontAlgn="base" hangingPunct="1">
              <a:spcBef>
                <a:spcPct val="0"/>
              </a:spcBef>
              <a:spcAft>
                <a:spcPct val="0"/>
              </a:spcAft>
              <a:defRPr sz="2400" b="1">
                <a:solidFill>
                  <a:schemeClr val="tx1"/>
                </a:solidFill>
                <a:latin typeface="Arial" charset="0"/>
              </a:defRPr>
            </a:lvl9pPr>
          </a:lstStyle>
          <a:p>
            <a:pPr algn="ctr"/>
            <a:r>
              <a:rPr lang="nl-NL" sz="3200" dirty="0">
                <a:solidFill>
                  <a:srgbClr val="2573BA"/>
                </a:solidFill>
              </a:rPr>
              <a:t>Herpes simplex</a:t>
            </a:r>
            <a:endParaRPr lang="en-US" sz="3200" dirty="0">
              <a:solidFill>
                <a:srgbClr val="2573BA"/>
              </a:solidFill>
            </a:endParaRPr>
          </a:p>
        </p:txBody>
      </p:sp>
      <p:sp>
        <p:nvSpPr>
          <p:cNvPr id="2" name="Tekstvak 1"/>
          <p:cNvSpPr txBox="1"/>
          <p:nvPr/>
        </p:nvSpPr>
        <p:spPr>
          <a:xfrm>
            <a:off x="250904" y="6312458"/>
            <a:ext cx="6851860" cy="230832"/>
          </a:xfrm>
          <a:prstGeom prst="rect">
            <a:avLst/>
          </a:prstGeom>
          <a:noFill/>
        </p:spPr>
        <p:txBody>
          <a:bodyPr wrap="square" rtlCol="0">
            <a:spAutoFit/>
          </a:bodyPr>
          <a:lstStyle/>
          <a:p>
            <a:r>
              <a:rPr lang="nl-NL" sz="900" dirty="0" err="1"/>
              <a:t>Verjans</a:t>
            </a:r>
            <a:r>
              <a:rPr lang="nl-NL" sz="900" dirty="0"/>
              <a:t> G, et al. PNAS 2007; </a:t>
            </a:r>
            <a:r>
              <a:rPr lang="en-US" sz="900" dirty="0"/>
              <a:t>104 (9)</a:t>
            </a:r>
            <a:r>
              <a:rPr lang="nl-NL" sz="900" dirty="0"/>
              <a:t> </a:t>
            </a:r>
            <a:r>
              <a:rPr lang="en-US" sz="900" dirty="0"/>
              <a:t>3496–3501</a:t>
            </a:r>
            <a:endParaRPr lang="en-GB" sz="900" dirty="0">
              <a:solidFill>
                <a:srgbClr val="FF0000"/>
              </a:solidFill>
            </a:endParaRPr>
          </a:p>
        </p:txBody>
      </p:sp>
    </p:spTree>
    <p:extLst>
      <p:ext uri="{BB962C8B-B14F-4D97-AF65-F5344CB8AC3E}">
        <p14:creationId xmlns:p14="http://schemas.microsoft.com/office/powerpoint/2010/main" val="331206947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F92408-7C84-41D4-9CA9-B0C32DF4119A}"/>
              </a:ext>
            </a:extLst>
          </p:cNvPr>
          <p:cNvSpPr>
            <a:spLocks noGrp="1"/>
          </p:cNvSpPr>
          <p:nvPr>
            <p:ph type="title"/>
          </p:nvPr>
        </p:nvSpPr>
        <p:spPr/>
        <p:txBody>
          <a:bodyPr/>
          <a:lstStyle/>
          <a:p>
            <a:r>
              <a:rPr lang="en-US" sz="3600" dirty="0" err="1">
                <a:solidFill>
                  <a:srgbClr val="2573BA"/>
                </a:solidFill>
              </a:rPr>
              <a:t>Programma</a:t>
            </a:r>
            <a:endParaRPr lang="nl-NL" sz="3600" dirty="0">
              <a:solidFill>
                <a:srgbClr val="2573BA"/>
              </a:solidFill>
            </a:endParaRPr>
          </a:p>
        </p:txBody>
      </p:sp>
      <p:sp>
        <p:nvSpPr>
          <p:cNvPr id="3" name="Content Placeholder 2">
            <a:extLst>
              <a:ext uri="{FF2B5EF4-FFF2-40B4-BE49-F238E27FC236}">
                <a16:creationId xmlns:a16="http://schemas.microsoft.com/office/drawing/2014/main" id="{9F13994C-AF1B-4F4C-AE78-4FDBAD65077A}"/>
              </a:ext>
            </a:extLst>
          </p:cNvPr>
          <p:cNvSpPr>
            <a:spLocks noGrp="1"/>
          </p:cNvSpPr>
          <p:nvPr>
            <p:ph idx="1"/>
          </p:nvPr>
        </p:nvSpPr>
        <p:spPr>
          <a:xfrm>
            <a:off x="427839" y="1166018"/>
            <a:ext cx="8523214" cy="4525963"/>
          </a:xfrm>
        </p:spPr>
        <p:txBody>
          <a:bodyPr/>
          <a:lstStyle/>
          <a:p>
            <a:r>
              <a:rPr lang="nl-NL" sz="2000" dirty="0">
                <a:solidFill>
                  <a:schemeClr val="bg2">
                    <a:lumMod val="40000"/>
                    <a:lumOff val="60000"/>
                  </a:schemeClr>
                </a:solidFill>
              </a:rPr>
              <a:t>9.30 		Ontvangst</a:t>
            </a:r>
          </a:p>
          <a:p>
            <a:r>
              <a:rPr lang="nl-NL" sz="2000" dirty="0">
                <a:solidFill>
                  <a:schemeClr val="bg2">
                    <a:lumMod val="40000"/>
                    <a:lumOff val="60000"/>
                  </a:schemeClr>
                </a:solidFill>
              </a:rPr>
              <a:t>10.00 	Welkom</a:t>
            </a:r>
          </a:p>
          <a:p>
            <a:r>
              <a:rPr lang="nl-NL" sz="2000" dirty="0">
                <a:solidFill>
                  <a:schemeClr val="bg2">
                    <a:lumMod val="40000"/>
                    <a:lumOff val="60000"/>
                  </a:schemeClr>
                </a:solidFill>
              </a:rPr>
              <a:t>10.10 	Interactief nabespreken instaptoets</a:t>
            </a:r>
          </a:p>
          <a:p>
            <a:r>
              <a:rPr lang="nl-NL" sz="2000" dirty="0">
                <a:solidFill>
                  <a:schemeClr val="bg2">
                    <a:lumMod val="40000"/>
                    <a:lumOff val="60000"/>
                  </a:schemeClr>
                </a:solidFill>
              </a:rPr>
              <a:t>11.00 	Korte pauze</a:t>
            </a:r>
          </a:p>
          <a:p>
            <a:r>
              <a:rPr lang="nl-NL" sz="2000" dirty="0">
                <a:solidFill>
                  <a:schemeClr val="bg2">
                    <a:lumMod val="40000"/>
                    <a:lumOff val="60000"/>
                  </a:schemeClr>
                </a:solidFill>
              </a:rPr>
              <a:t>11.15 	Immunologische concepten achter bijwerkingen van medicatie </a:t>
            </a:r>
          </a:p>
          <a:p>
            <a:r>
              <a:rPr lang="nl-NL" sz="2000" dirty="0">
                <a:solidFill>
                  <a:schemeClr val="bg2">
                    <a:lumMod val="40000"/>
                    <a:lumOff val="60000"/>
                  </a:schemeClr>
                </a:solidFill>
              </a:rPr>
              <a:t>12.00 	Lunch </a:t>
            </a:r>
          </a:p>
          <a:p>
            <a:r>
              <a:rPr lang="nl-NL" sz="2000" dirty="0"/>
              <a:t>13.00  Vervolg Immunologische concepten achter bijwerkingen van medicatie </a:t>
            </a:r>
          </a:p>
          <a:p>
            <a:r>
              <a:rPr lang="nl-NL" sz="2000" dirty="0">
                <a:solidFill>
                  <a:schemeClr val="bg2">
                    <a:lumMod val="40000"/>
                    <a:lumOff val="60000"/>
                  </a:schemeClr>
                </a:solidFill>
              </a:rPr>
              <a:t>13.30 	Immunologie en therapie in de praktijk; </a:t>
            </a:r>
          </a:p>
          <a:p>
            <a:pPr marL="0" indent="0">
              <a:buNone/>
            </a:pPr>
            <a:r>
              <a:rPr lang="nl-NL" sz="2000" dirty="0">
                <a:solidFill>
                  <a:schemeClr val="bg2">
                    <a:lumMod val="40000"/>
                    <a:lumOff val="60000"/>
                  </a:schemeClr>
                </a:solidFill>
              </a:rPr>
              <a:t>		Instructie</a:t>
            </a:r>
          </a:p>
          <a:p>
            <a:r>
              <a:rPr lang="nl-NL" sz="2000" dirty="0">
                <a:solidFill>
                  <a:schemeClr val="bg2">
                    <a:lumMod val="40000"/>
                    <a:lumOff val="60000"/>
                  </a:schemeClr>
                </a:solidFill>
              </a:rPr>
              <a:t>13.45	Korte pauze </a:t>
            </a:r>
          </a:p>
          <a:p>
            <a:r>
              <a:rPr lang="nl-NL" sz="2000" dirty="0">
                <a:solidFill>
                  <a:schemeClr val="bg2">
                    <a:lumMod val="40000"/>
                    <a:lumOff val="60000"/>
                  </a:schemeClr>
                </a:solidFill>
              </a:rPr>
              <a:t>14.00 	Immunologie en therapie in de praktijk; </a:t>
            </a:r>
          </a:p>
          <a:p>
            <a:pPr marL="0" indent="0">
              <a:buNone/>
            </a:pPr>
            <a:r>
              <a:rPr lang="nl-NL" sz="2000" dirty="0">
                <a:solidFill>
                  <a:schemeClr val="bg2">
                    <a:lumMod val="40000"/>
                    <a:lumOff val="60000"/>
                  </a:schemeClr>
                </a:solidFill>
              </a:rPr>
              <a:t>		Aan de slag</a:t>
            </a:r>
          </a:p>
          <a:p>
            <a:r>
              <a:rPr lang="nl-NL" sz="2000" dirty="0">
                <a:solidFill>
                  <a:schemeClr val="bg2">
                    <a:lumMod val="40000"/>
                    <a:lumOff val="60000"/>
                  </a:schemeClr>
                </a:solidFill>
              </a:rPr>
              <a:t>15.30 	Terugkoppeling &amp; eindtoets</a:t>
            </a:r>
          </a:p>
          <a:p>
            <a:r>
              <a:rPr lang="nl-NL" sz="2000" dirty="0">
                <a:solidFill>
                  <a:schemeClr val="bg2">
                    <a:lumMod val="40000"/>
                    <a:lumOff val="60000"/>
                  </a:schemeClr>
                </a:solidFill>
              </a:rPr>
              <a:t>16.00 	Einde</a:t>
            </a:r>
          </a:p>
          <a:p>
            <a:endParaRPr lang="nl-NL" dirty="0"/>
          </a:p>
        </p:txBody>
      </p:sp>
    </p:spTree>
    <p:extLst>
      <p:ext uri="{BB962C8B-B14F-4D97-AF65-F5344CB8AC3E}">
        <p14:creationId xmlns:p14="http://schemas.microsoft.com/office/powerpoint/2010/main" val="129193255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ACF7-C5E2-4798-A53C-9C4B4D15739B}"/>
              </a:ext>
            </a:extLst>
          </p:cNvPr>
          <p:cNvSpPr>
            <a:spLocks noGrp="1"/>
          </p:cNvSpPr>
          <p:nvPr>
            <p:ph type="title"/>
          </p:nvPr>
        </p:nvSpPr>
        <p:spPr/>
        <p:txBody>
          <a:bodyPr/>
          <a:lstStyle/>
          <a:p>
            <a:r>
              <a:rPr lang="en-US" dirty="0" err="1"/>
              <a:t>Vragen</a:t>
            </a:r>
            <a:r>
              <a:rPr lang="en-US" dirty="0"/>
              <a:t> </a:t>
            </a:r>
            <a:r>
              <a:rPr lang="en-US" dirty="0" err="1"/>
              <a:t>naar</a:t>
            </a:r>
            <a:r>
              <a:rPr lang="en-US" dirty="0"/>
              <a:t> </a:t>
            </a:r>
            <a:r>
              <a:rPr lang="en-US" dirty="0" err="1"/>
              <a:t>aanleiding</a:t>
            </a:r>
            <a:r>
              <a:rPr lang="en-US" dirty="0"/>
              <a:t> van </a:t>
            </a:r>
            <a:r>
              <a:rPr lang="en-US" dirty="0" err="1"/>
              <a:t>voorafgaande</a:t>
            </a:r>
            <a:r>
              <a:rPr lang="en-US" dirty="0"/>
              <a:t>?</a:t>
            </a:r>
            <a:endParaRPr lang="nl-NL" dirty="0"/>
          </a:p>
        </p:txBody>
      </p:sp>
      <p:sp>
        <p:nvSpPr>
          <p:cNvPr id="3" name="Content Placeholder 2">
            <a:extLst>
              <a:ext uri="{FF2B5EF4-FFF2-40B4-BE49-F238E27FC236}">
                <a16:creationId xmlns:a16="http://schemas.microsoft.com/office/drawing/2014/main" id="{A747BC92-5C83-4F2E-9C5F-E16B82C3E999}"/>
              </a:ext>
            </a:extLst>
          </p:cNvPr>
          <p:cNvSpPr>
            <a:spLocks noGrp="1"/>
          </p:cNvSpPr>
          <p:nvPr>
            <p:ph idx="1"/>
          </p:nvPr>
        </p:nvSpPr>
        <p:spPr/>
        <p:txBody>
          <a:bodyPr/>
          <a:lstStyle/>
          <a:p>
            <a:endParaRPr lang="nl-NL"/>
          </a:p>
        </p:txBody>
      </p:sp>
    </p:spTree>
    <p:extLst>
      <p:ext uri="{BB962C8B-B14F-4D97-AF65-F5344CB8AC3E}">
        <p14:creationId xmlns:p14="http://schemas.microsoft.com/office/powerpoint/2010/main" val="10671714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A6772C-1F25-45FA-B808-AEDB855C26CE}"/>
              </a:ext>
            </a:extLst>
          </p:cNvPr>
          <p:cNvSpPr>
            <a:spLocks noGrp="1"/>
          </p:cNvSpPr>
          <p:nvPr>
            <p:ph type="title"/>
          </p:nvPr>
        </p:nvSpPr>
        <p:spPr/>
        <p:txBody>
          <a:bodyPr/>
          <a:lstStyle/>
          <a:p>
            <a:r>
              <a:rPr lang="nl-NL" dirty="0"/>
              <a:t>2	Welke bewering is juist?</a:t>
            </a:r>
            <a:br>
              <a:rPr lang="nl-NL" dirty="0"/>
            </a:br>
            <a:endParaRPr lang="nl-NL" dirty="0"/>
          </a:p>
        </p:txBody>
      </p:sp>
      <p:sp>
        <p:nvSpPr>
          <p:cNvPr id="3" name="Content Placeholder 2">
            <a:extLst>
              <a:ext uri="{FF2B5EF4-FFF2-40B4-BE49-F238E27FC236}">
                <a16:creationId xmlns:a16="http://schemas.microsoft.com/office/drawing/2014/main" id="{863EBC43-134E-46EA-9B3C-0B535374F47B}"/>
              </a:ext>
            </a:extLst>
          </p:cNvPr>
          <p:cNvSpPr>
            <a:spLocks noGrp="1"/>
          </p:cNvSpPr>
          <p:nvPr>
            <p:ph idx="1"/>
          </p:nvPr>
        </p:nvSpPr>
        <p:spPr/>
        <p:txBody>
          <a:bodyPr/>
          <a:lstStyle/>
          <a:p>
            <a:pPr marL="514350" indent="-514350">
              <a:buFont typeface="+mj-lt"/>
              <a:buAutoNum type="arabicPeriod"/>
            </a:pPr>
            <a:r>
              <a:rPr lang="nl-NL" dirty="0"/>
              <a:t>	Lymfocyten zijn altijd leukocyten</a:t>
            </a:r>
          </a:p>
          <a:p>
            <a:pPr marL="514350" indent="-514350">
              <a:buFont typeface="+mj-lt"/>
              <a:buAutoNum type="arabicPeriod"/>
            </a:pPr>
            <a:r>
              <a:rPr lang="nl-NL" dirty="0"/>
              <a:t>	Leukocyten zijn altijd lymfocyten</a:t>
            </a:r>
          </a:p>
          <a:p>
            <a:pPr marL="0" indent="0">
              <a:buNone/>
            </a:pPr>
            <a:endParaRPr lang="nl-NL" dirty="0"/>
          </a:p>
          <a:p>
            <a:endParaRPr lang="nl-NL" dirty="0"/>
          </a:p>
        </p:txBody>
      </p:sp>
    </p:spTree>
    <p:extLst>
      <p:ext uri="{BB962C8B-B14F-4D97-AF65-F5344CB8AC3E}">
        <p14:creationId xmlns:p14="http://schemas.microsoft.com/office/powerpoint/2010/main" val="70735834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normAutofit fontScale="90000"/>
          </a:bodyPr>
          <a:lstStyle/>
          <a:p>
            <a:r>
              <a:rPr lang="nl-NL" dirty="0"/>
              <a:t>Infectierisico’s vanuit werkingsmechanismen</a:t>
            </a:r>
            <a:endParaRPr lang="en-US" dirty="0"/>
          </a:p>
        </p:txBody>
      </p:sp>
      <p:sp>
        <p:nvSpPr>
          <p:cNvPr id="3" name="Content Placeholder 2"/>
          <p:cNvSpPr>
            <a:spLocks noGrp="1"/>
          </p:cNvSpPr>
          <p:nvPr>
            <p:ph idx="1"/>
          </p:nvPr>
        </p:nvSpPr>
        <p:spPr/>
        <p:txBody>
          <a:bodyPr/>
          <a:lstStyle/>
          <a:p>
            <a:pPr>
              <a:buClr>
                <a:schemeClr val="tx1"/>
              </a:buClr>
              <a:buFont typeface="Wingdings" panose="05000000000000000000" pitchFamily="2" charset="2"/>
              <a:buChar char="Ø"/>
            </a:pPr>
            <a:r>
              <a:rPr lang="nl-NL" sz="2400" dirty="0">
                <a:solidFill>
                  <a:schemeClr val="bg1">
                    <a:lumMod val="95000"/>
                  </a:schemeClr>
                </a:solidFill>
                <a:latin typeface="+mn-lt"/>
              </a:rPr>
              <a:t> </a:t>
            </a:r>
            <a:r>
              <a:rPr lang="nl-NL" sz="2400" dirty="0" err="1">
                <a:solidFill>
                  <a:schemeClr val="bg1">
                    <a:lumMod val="85000"/>
                  </a:schemeClr>
                </a:solidFill>
                <a:latin typeface="+mn-lt"/>
              </a:rPr>
              <a:t>Fingolimod</a:t>
            </a:r>
            <a:r>
              <a:rPr lang="nl-NL" sz="2400" dirty="0">
                <a:solidFill>
                  <a:schemeClr val="bg1">
                    <a:lumMod val="85000"/>
                  </a:schemeClr>
                </a:solidFill>
                <a:latin typeface="+mn-lt"/>
              </a:rPr>
              <a:t> en natalizumab</a:t>
            </a:r>
          </a:p>
          <a:p>
            <a:pPr>
              <a:buClr>
                <a:schemeClr val="tx1"/>
              </a:buClr>
              <a:buFont typeface="Wingdings" panose="05000000000000000000" pitchFamily="2" charset="2"/>
              <a:buChar char="Ø"/>
            </a:pPr>
            <a:r>
              <a:rPr lang="nl-NL" sz="2400" dirty="0">
                <a:solidFill>
                  <a:schemeClr val="bg1">
                    <a:lumMod val="85000"/>
                  </a:schemeClr>
                </a:solidFill>
                <a:latin typeface="+mn-lt"/>
              </a:rPr>
              <a:t> STRATIFY JCV test</a:t>
            </a:r>
          </a:p>
          <a:p>
            <a:pPr>
              <a:buClr>
                <a:schemeClr val="tx1"/>
              </a:buClr>
              <a:buFont typeface="Wingdings" panose="05000000000000000000" pitchFamily="2" charset="2"/>
              <a:buChar char="Ø"/>
            </a:pPr>
            <a:r>
              <a:rPr lang="nl-NL" sz="2400" dirty="0">
                <a:solidFill>
                  <a:schemeClr val="bg1">
                    <a:lumMod val="85000"/>
                  </a:schemeClr>
                </a:solidFill>
                <a:latin typeface="+mn-lt"/>
              </a:rPr>
              <a:t> Herpes simplex virus</a:t>
            </a:r>
          </a:p>
          <a:p>
            <a:pPr>
              <a:buClr>
                <a:schemeClr val="tx1"/>
              </a:buClr>
              <a:buFont typeface="Wingdings" panose="05000000000000000000" pitchFamily="2" charset="2"/>
              <a:buChar char="Ø"/>
            </a:pPr>
            <a:r>
              <a:rPr lang="nl-NL" sz="2400" dirty="0">
                <a:solidFill>
                  <a:schemeClr val="tx1"/>
                </a:solidFill>
                <a:latin typeface="+mn-lt"/>
              </a:rPr>
              <a:t> </a:t>
            </a:r>
            <a:r>
              <a:rPr lang="nl-NL" sz="2400" dirty="0" err="1">
                <a:solidFill>
                  <a:schemeClr val="tx1"/>
                </a:solidFill>
                <a:latin typeface="+mn-lt"/>
              </a:rPr>
              <a:t>Teriflunomide</a:t>
            </a:r>
            <a:endParaRPr lang="nl-NL" sz="2400" dirty="0">
              <a:solidFill>
                <a:schemeClr val="tx1"/>
              </a:solidFill>
              <a:latin typeface="+mn-lt"/>
            </a:endParaRPr>
          </a:p>
          <a:p>
            <a:pPr>
              <a:buClr>
                <a:schemeClr val="tx1"/>
              </a:buClr>
              <a:buFont typeface="Wingdings" panose="05000000000000000000" pitchFamily="2" charset="2"/>
              <a:buChar char="Ø"/>
            </a:pPr>
            <a:r>
              <a:rPr lang="nl-NL" sz="2400" dirty="0">
                <a:solidFill>
                  <a:schemeClr val="bg1">
                    <a:lumMod val="95000"/>
                  </a:schemeClr>
                </a:solidFill>
                <a:latin typeface="+mn-lt"/>
              </a:rPr>
              <a:t> </a:t>
            </a:r>
            <a:r>
              <a:rPr lang="nl-NL" sz="2400" dirty="0" err="1">
                <a:solidFill>
                  <a:schemeClr val="bg1">
                    <a:lumMod val="85000"/>
                  </a:schemeClr>
                </a:solidFill>
                <a:latin typeface="+mn-lt"/>
              </a:rPr>
              <a:t>Alemtuzumab</a:t>
            </a:r>
            <a:r>
              <a:rPr lang="nl-NL" sz="2400" dirty="0">
                <a:solidFill>
                  <a:schemeClr val="bg1">
                    <a:lumMod val="85000"/>
                  </a:schemeClr>
                </a:solidFill>
                <a:latin typeface="+mn-lt"/>
              </a:rPr>
              <a:t>, cladribine en ocrelizumab</a:t>
            </a:r>
            <a:br>
              <a:rPr lang="nl-NL" dirty="0">
                <a:solidFill>
                  <a:schemeClr val="tx1"/>
                </a:solidFill>
                <a:latin typeface="+mn-lt"/>
              </a:rPr>
            </a:br>
            <a:endParaRPr lang="nl-NL" dirty="0">
              <a:solidFill>
                <a:schemeClr val="tx1"/>
              </a:solidFill>
              <a:latin typeface="+mn-lt"/>
            </a:endParaRPr>
          </a:p>
          <a:p>
            <a:pPr marL="0" indent="0">
              <a:buClr>
                <a:schemeClr val="tx1"/>
              </a:buClr>
              <a:buNone/>
            </a:pPr>
            <a:endParaRPr lang="en-US" dirty="0">
              <a:solidFill>
                <a:schemeClr val="tx1"/>
              </a:solidFill>
              <a:latin typeface="+mn-lt"/>
            </a:endParaRPr>
          </a:p>
          <a:p>
            <a:pPr>
              <a:buClr>
                <a:schemeClr val="tx1"/>
              </a:buClr>
              <a:buFont typeface="Wingdings" panose="05000000000000000000" pitchFamily="2" charset="2"/>
              <a:buChar char="Ø"/>
            </a:pPr>
            <a:endParaRPr lang="nl-NL" dirty="0">
              <a:latin typeface="+mn-lt"/>
            </a:endParaRPr>
          </a:p>
        </p:txBody>
      </p:sp>
    </p:spTree>
    <p:extLst>
      <p:ext uri="{BB962C8B-B14F-4D97-AF65-F5344CB8AC3E}">
        <p14:creationId xmlns:p14="http://schemas.microsoft.com/office/powerpoint/2010/main" val="320142068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307" name="Group 306"/>
          <p:cNvGrpSpPr/>
          <p:nvPr/>
        </p:nvGrpSpPr>
        <p:grpSpPr>
          <a:xfrm>
            <a:off x="1096705"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54703" y="3420898"/>
            <a:ext cx="300082" cy="261610"/>
            <a:chOff x="9582545" y="2303286"/>
            <a:chExt cx="300082" cy="261610"/>
          </a:xfrm>
        </p:grpSpPr>
        <p:sp>
          <p:nvSpPr>
            <p:cNvPr id="2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9" name="Rectangle 298"/>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05" name="Group 304"/>
          <p:cNvGrpSpPr/>
          <p:nvPr/>
        </p:nvGrpSpPr>
        <p:grpSpPr>
          <a:xfrm>
            <a:off x="1512930" y="3860598"/>
            <a:ext cx="300082" cy="261610"/>
            <a:chOff x="9582545" y="2303286"/>
            <a:chExt cx="300082" cy="261610"/>
          </a:xfrm>
        </p:grpSpPr>
        <p:sp>
          <p:nvSpPr>
            <p:cNvPr id="30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8" name="Rectangle 30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1416454" y="2977960"/>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16770" y="1546219"/>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cxnSp>
        <p:nvCxnSpPr>
          <p:cNvPr id="224" name="Straight Arrow Connector 223"/>
          <p:cNvCxnSpPr/>
          <p:nvPr/>
        </p:nvCxnSpPr>
        <p:spPr>
          <a:xfrm flipH="1" flipV="1">
            <a:off x="847728" y="2713670"/>
            <a:ext cx="400345" cy="7387"/>
          </a:xfrm>
          <a:prstGeom prst="straightConnector1">
            <a:avLst/>
          </a:prstGeom>
          <a:ln w="19050">
            <a:solidFill>
              <a:schemeClr val="accent6"/>
            </a:solidFill>
            <a:tailEnd type="arrow"/>
          </a:ln>
        </p:spPr>
        <p:style>
          <a:lnRef idx="1">
            <a:schemeClr val="accent1"/>
          </a:lnRef>
          <a:fillRef idx="0">
            <a:schemeClr val="accent1"/>
          </a:fillRef>
          <a:effectRef idx="0">
            <a:schemeClr val="accent1"/>
          </a:effectRef>
          <a:fontRef idx="minor">
            <a:schemeClr val="tx1"/>
          </a:fontRef>
        </p:style>
      </p:cxn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16" name="Group 215"/>
          <p:cNvGrpSpPr/>
          <p:nvPr/>
        </p:nvGrpSpPr>
        <p:grpSpPr>
          <a:xfrm>
            <a:off x="259128" y="2454918"/>
            <a:ext cx="513521" cy="521071"/>
            <a:chOff x="1696729" y="1401791"/>
            <a:chExt cx="513521"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6" name="Group 225"/>
          <p:cNvGrpSpPr/>
          <p:nvPr/>
        </p:nvGrpSpPr>
        <p:grpSpPr>
          <a:xfrm>
            <a:off x="259128" y="2712093"/>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249603" y="289306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7" name="Group 6"/>
          <p:cNvGrpSpPr/>
          <p:nvPr/>
        </p:nvGrpSpPr>
        <p:grpSpPr>
          <a:xfrm>
            <a:off x="915048" y="2584540"/>
            <a:ext cx="328192" cy="293330"/>
            <a:chOff x="1150378" y="1508432"/>
            <a:chExt cx="328192" cy="293330"/>
          </a:xfrm>
        </p:grpSpPr>
        <p:cxnSp>
          <p:nvCxnSpPr>
            <p:cNvPr id="6" name="Straight Connector 5"/>
            <p:cNvCxnSpPr/>
            <p:nvPr/>
          </p:nvCxnSpPr>
          <p:spPr>
            <a:xfrm>
              <a:off x="1159903" y="1508432"/>
              <a:ext cx="318667" cy="2933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flipV="1">
              <a:off x="1150378" y="1508432"/>
              <a:ext cx="318667" cy="2933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132403" y="762002"/>
            <a:ext cx="8814872" cy="6246365"/>
            <a:chOff x="132403" y="762001"/>
            <a:chExt cx="8814872" cy="6246365"/>
          </a:xfrm>
        </p:grpSpPr>
        <p:grpSp>
          <p:nvGrpSpPr>
            <p:cNvPr id="431" name="Group 430"/>
            <p:cNvGrpSpPr/>
            <p:nvPr/>
          </p:nvGrpSpPr>
          <p:grpSpPr>
            <a:xfrm>
              <a:off x="962025" y="762001"/>
              <a:ext cx="7985250" cy="5467350"/>
              <a:chOff x="1123950" y="704851"/>
              <a:chExt cx="7985250" cy="5467350"/>
            </a:xfrm>
          </p:grpSpPr>
          <p:sp>
            <p:nvSpPr>
              <p:cNvPr id="432" name="Rectangle 431"/>
              <p:cNvSpPr/>
              <p:nvPr/>
            </p:nvSpPr>
            <p:spPr bwMode="auto">
              <a:xfrm>
                <a:off x="2952750" y="704851"/>
                <a:ext cx="5142037" cy="5467350"/>
              </a:xfrm>
              <a:prstGeom prst="rect">
                <a:avLst/>
              </a:prstGeom>
              <a:solidFill>
                <a:schemeClr val="bg1"/>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33" name="TextBox 432"/>
              <p:cNvSpPr txBox="1"/>
              <p:nvPr/>
            </p:nvSpPr>
            <p:spPr>
              <a:xfrm>
                <a:off x="1123950" y="2958424"/>
                <a:ext cx="2028825" cy="2308324"/>
              </a:xfrm>
              <a:prstGeom prst="rect">
                <a:avLst/>
              </a:prstGeom>
              <a:solidFill>
                <a:srgbClr val="FFF4E7"/>
              </a:solidFill>
            </p:spPr>
            <p:txBody>
              <a:bodyPr wrap="square" rtlCol="0">
                <a:spAutoFit/>
              </a:bodyPr>
              <a:lstStyle/>
              <a:p>
                <a:r>
                  <a:rPr lang="nl-NL" sz="1600" dirty="0"/>
                  <a:t>Sneldelende lymfocyten hebben het enzym DHODH nodig om voldoende pyrimidine te maken om te kunnen delen.</a:t>
                </a:r>
              </a:p>
              <a:p>
                <a:endParaRPr lang="nl-NL" sz="1600" dirty="0"/>
              </a:p>
              <a:p>
                <a:r>
                  <a:rPr lang="nl-NL" sz="1600" dirty="0"/>
                  <a:t>Teriflunomide remt de werking van DHODH.</a:t>
                </a:r>
              </a:p>
            </p:txBody>
          </p:sp>
          <p:grpSp>
            <p:nvGrpSpPr>
              <p:cNvPr id="434" name="Group 433"/>
              <p:cNvGrpSpPr/>
              <p:nvPr/>
            </p:nvGrpSpPr>
            <p:grpSpPr>
              <a:xfrm>
                <a:off x="3126440" y="790575"/>
                <a:ext cx="5982760" cy="5058758"/>
                <a:chOff x="3126440" y="790575"/>
                <a:chExt cx="5982760" cy="5058758"/>
              </a:xfrm>
            </p:grpSpPr>
            <p:sp>
              <p:nvSpPr>
                <p:cNvPr id="435" name="Left-Right Arrow 434"/>
                <p:cNvSpPr/>
                <p:nvPr/>
              </p:nvSpPr>
              <p:spPr bwMode="auto">
                <a:xfrm>
                  <a:off x="4549008" y="3016536"/>
                  <a:ext cx="1632717" cy="266700"/>
                </a:xfrm>
                <a:prstGeom prst="lef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36" name="Group 165"/>
                <p:cNvGrpSpPr/>
                <p:nvPr/>
              </p:nvGrpSpPr>
              <p:grpSpPr>
                <a:xfrm>
                  <a:off x="3653839" y="2188408"/>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0" name="Oval 54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37" name="Group 436"/>
                <p:cNvGrpSpPr/>
                <p:nvPr/>
              </p:nvGrpSpPr>
              <p:grpSpPr>
                <a:xfrm>
                  <a:off x="3126440" y="4545625"/>
                  <a:ext cx="1548042" cy="1303708"/>
                  <a:chOff x="2535890" y="4450375"/>
                  <a:chExt cx="1548042" cy="1303708"/>
                </a:xfrm>
              </p:grpSpPr>
              <p:grpSp>
                <p:nvGrpSpPr>
                  <p:cNvPr id="487" name="Group 165"/>
                  <p:cNvGrpSpPr/>
                  <p:nvPr/>
                </p:nvGrpSpPr>
                <p:grpSpPr>
                  <a:xfrm>
                    <a:off x="3000138" y="4450375"/>
                    <a:ext cx="474194" cy="497151"/>
                    <a:chOff x="5095749" y="0"/>
                    <a:chExt cx="769047" cy="840013"/>
                  </a:xfrm>
                </p:grpSpPr>
                <p:sp>
                  <p:nvSpPr>
                    <p:cNvPr id="54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5" name="Oval 54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6" name="Oval 54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8" name="Group 165"/>
                  <p:cNvGrpSpPr/>
                  <p:nvPr/>
                </p:nvGrpSpPr>
                <p:grpSpPr>
                  <a:xfrm>
                    <a:off x="2535890" y="4647332"/>
                    <a:ext cx="474194" cy="497151"/>
                    <a:chOff x="5095749" y="0"/>
                    <a:chExt cx="769047" cy="840013"/>
                  </a:xfrm>
                </p:grpSpPr>
                <p:sp>
                  <p:nvSpPr>
                    <p:cNvPr id="5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Oval 5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Oval 5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9" name="Group 165"/>
                  <p:cNvGrpSpPr/>
                  <p:nvPr/>
                </p:nvGrpSpPr>
                <p:grpSpPr>
                  <a:xfrm>
                    <a:off x="3152538" y="4602775"/>
                    <a:ext cx="474194" cy="497151"/>
                    <a:chOff x="5095749" y="0"/>
                    <a:chExt cx="769047" cy="840013"/>
                  </a:xfrm>
                </p:grpSpPr>
                <p:sp>
                  <p:nvSpPr>
                    <p:cNvPr id="53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Oval 53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6" name="Oval 53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0" name="Group 165"/>
                  <p:cNvGrpSpPr/>
                  <p:nvPr/>
                </p:nvGrpSpPr>
                <p:grpSpPr>
                  <a:xfrm>
                    <a:off x="2688290" y="4799732"/>
                    <a:ext cx="474194" cy="497151"/>
                    <a:chOff x="5095749" y="0"/>
                    <a:chExt cx="769047" cy="840013"/>
                  </a:xfrm>
                </p:grpSpPr>
                <p:sp>
                  <p:nvSpPr>
                    <p:cNvPr id="5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Oval 5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1" name="Group 165"/>
                  <p:cNvGrpSpPr/>
                  <p:nvPr/>
                </p:nvGrpSpPr>
                <p:grpSpPr>
                  <a:xfrm>
                    <a:off x="3304938" y="4755175"/>
                    <a:ext cx="474194" cy="497151"/>
                    <a:chOff x="5095749" y="0"/>
                    <a:chExt cx="769047" cy="840013"/>
                  </a:xfrm>
                </p:grpSpPr>
                <p:sp>
                  <p:nvSpPr>
                    <p:cNvPr id="52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Oval 52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6" name="Oval 52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2" name="Group 165"/>
                  <p:cNvGrpSpPr/>
                  <p:nvPr/>
                </p:nvGrpSpPr>
                <p:grpSpPr>
                  <a:xfrm>
                    <a:off x="2840690" y="4952132"/>
                    <a:ext cx="474194" cy="497151"/>
                    <a:chOff x="5095749" y="0"/>
                    <a:chExt cx="769047" cy="840013"/>
                  </a:xfrm>
                </p:grpSpPr>
                <p:sp>
                  <p:nvSpPr>
                    <p:cNvPr id="51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0" name="Oval 51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1" name="Oval 52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3" name="Group 165"/>
                  <p:cNvGrpSpPr/>
                  <p:nvPr/>
                </p:nvGrpSpPr>
                <p:grpSpPr>
                  <a:xfrm>
                    <a:off x="3457338" y="4907575"/>
                    <a:ext cx="474194" cy="497151"/>
                    <a:chOff x="5095749" y="0"/>
                    <a:chExt cx="769047" cy="840013"/>
                  </a:xfrm>
                </p:grpSpPr>
                <p:sp>
                  <p:nvSpPr>
                    <p:cNvPr id="51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Oval 51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6" name="Oval 51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4" name="Group 165"/>
                  <p:cNvGrpSpPr/>
                  <p:nvPr/>
                </p:nvGrpSpPr>
                <p:grpSpPr>
                  <a:xfrm>
                    <a:off x="2993090" y="5104532"/>
                    <a:ext cx="474194" cy="497151"/>
                    <a:chOff x="5095749" y="0"/>
                    <a:chExt cx="769047" cy="840013"/>
                  </a:xfrm>
                </p:grpSpPr>
                <p:sp>
                  <p:nvSpPr>
                    <p:cNvPr id="50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0" name="Oval 50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1" name="Oval 51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5" name="Group 165"/>
                  <p:cNvGrpSpPr/>
                  <p:nvPr/>
                </p:nvGrpSpPr>
                <p:grpSpPr>
                  <a:xfrm>
                    <a:off x="3609738" y="5059975"/>
                    <a:ext cx="474194" cy="497151"/>
                    <a:chOff x="5095749" y="0"/>
                    <a:chExt cx="769047" cy="840013"/>
                  </a:xfrm>
                </p:grpSpPr>
                <p:sp>
                  <p:nvSpPr>
                    <p:cNvPr id="50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5" name="Oval 50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6" name="Oval 50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96" name="Group 165"/>
                  <p:cNvGrpSpPr/>
                  <p:nvPr/>
                </p:nvGrpSpPr>
                <p:grpSpPr>
                  <a:xfrm>
                    <a:off x="3145490" y="5256932"/>
                    <a:ext cx="474194" cy="497151"/>
                    <a:chOff x="5095749" y="0"/>
                    <a:chExt cx="769047" cy="840013"/>
                  </a:xfrm>
                </p:grpSpPr>
                <p:sp>
                  <p:nvSpPr>
                    <p:cNvPr id="49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1" name="Oval 50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38" name="Group 165"/>
                <p:cNvGrpSpPr/>
                <p:nvPr/>
              </p:nvGrpSpPr>
              <p:grpSpPr>
                <a:xfrm>
                  <a:off x="6533940" y="2188408"/>
                  <a:ext cx="474194" cy="497151"/>
                  <a:chOff x="5095749" y="0"/>
                  <a:chExt cx="769047" cy="840013"/>
                </a:xfrm>
                <a:solidFill>
                  <a:schemeClr val="tx2">
                    <a:lumMod val="40000"/>
                    <a:lumOff val="60000"/>
                  </a:schemeClr>
                </a:solidFill>
              </p:grpSpPr>
              <p:sp>
                <p:nvSpPr>
                  <p:cNvPr id="48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5" name="Oval 484"/>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6" name="Oval 485"/>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39" name="Group 438"/>
                <p:cNvGrpSpPr/>
                <p:nvPr/>
              </p:nvGrpSpPr>
              <p:grpSpPr>
                <a:xfrm>
                  <a:off x="6305340" y="4625054"/>
                  <a:ext cx="931394" cy="954351"/>
                  <a:chOff x="5200440" y="4625054"/>
                  <a:chExt cx="931394" cy="954351"/>
                </a:xfrm>
              </p:grpSpPr>
              <p:grpSp>
                <p:nvGrpSpPr>
                  <p:cNvPr id="458" name="Group 165"/>
                  <p:cNvGrpSpPr/>
                  <p:nvPr/>
                </p:nvGrpSpPr>
                <p:grpSpPr>
                  <a:xfrm>
                    <a:off x="5200440" y="4625054"/>
                    <a:ext cx="474194" cy="497151"/>
                    <a:chOff x="5095749" y="0"/>
                    <a:chExt cx="769047" cy="840013"/>
                  </a:xfrm>
                  <a:solidFill>
                    <a:schemeClr val="tx2">
                      <a:lumMod val="40000"/>
                      <a:lumOff val="60000"/>
                    </a:schemeClr>
                  </a:solidFill>
                </p:grpSpPr>
                <p:sp>
                  <p:nvSpPr>
                    <p:cNvPr id="4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0" name="Oval 479"/>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1" name="Oval 480"/>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59" name="Group 165"/>
                  <p:cNvGrpSpPr/>
                  <p:nvPr/>
                </p:nvGrpSpPr>
                <p:grpSpPr>
                  <a:xfrm>
                    <a:off x="5352840" y="4777454"/>
                    <a:ext cx="474194" cy="497151"/>
                    <a:chOff x="5095749" y="0"/>
                    <a:chExt cx="769047" cy="840013"/>
                  </a:xfrm>
                  <a:solidFill>
                    <a:schemeClr val="tx2">
                      <a:lumMod val="40000"/>
                      <a:lumOff val="60000"/>
                    </a:schemeClr>
                  </a:solidFill>
                </p:grpSpPr>
                <p:sp>
                  <p:nvSpPr>
                    <p:cNvPr id="4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5" name="Oval 474"/>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6" name="Oval 475"/>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60" name="Group 165"/>
                  <p:cNvGrpSpPr/>
                  <p:nvPr/>
                </p:nvGrpSpPr>
                <p:grpSpPr>
                  <a:xfrm>
                    <a:off x="5505240" y="4929854"/>
                    <a:ext cx="474194" cy="497151"/>
                    <a:chOff x="5095749" y="0"/>
                    <a:chExt cx="769047" cy="840013"/>
                  </a:xfrm>
                  <a:solidFill>
                    <a:schemeClr val="tx2">
                      <a:lumMod val="40000"/>
                      <a:lumOff val="60000"/>
                    </a:schemeClr>
                  </a:solidFill>
                </p:grpSpPr>
                <p:sp>
                  <p:nvSpPr>
                    <p:cNvPr id="46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0" name="Oval 469"/>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1" name="Oval 470"/>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61" name="Group 165"/>
                  <p:cNvGrpSpPr/>
                  <p:nvPr/>
                </p:nvGrpSpPr>
                <p:grpSpPr>
                  <a:xfrm>
                    <a:off x="5657640" y="5082254"/>
                    <a:ext cx="474194" cy="497151"/>
                    <a:chOff x="5095749" y="0"/>
                    <a:chExt cx="769047" cy="840013"/>
                  </a:xfrm>
                  <a:solidFill>
                    <a:schemeClr val="tx2">
                      <a:lumMod val="40000"/>
                      <a:lumOff val="60000"/>
                    </a:schemeClr>
                  </a:solidFill>
                </p:grpSpPr>
                <p:sp>
                  <p:nvSpPr>
                    <p:cNvPr id="46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grp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5" name="Oval 464"/>
                    <p:cNvSpPr/>
                    <p:nvPr/>
                  </p:nvSpPr>
                  <p:spPr>
                    <a:xfrm>
                      <a:off x="5128881" y="0"/>
                      <a:ext cx="685800" cy="685800"/>
                    </a:xfrm>
                    <a:prstGeom prst="ellipse">
                      <a:avLst/>
                    </a:prstGeom>
                    <a:grp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6" name="Oval 465"/>
                    <p:cNvSpPr/>
                    <p:nvPr/>
                  </p:nvSpPr>
                  <p:spPr>
                    <a:xfrm>
                      <a:off x="5281280" y="65246"/>
                      <a:ext cx="381000" cy="381000"/>
                    </a:xfrm>
                    <a:prstGeom prst="ellipse">
                      <a:avLst/>
                    </a:prstGeom>
                    <a:grp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40" name="Down Arrow 439"/>
                <p:cNvSpPr/>
                <p:nvPr/>
              </p:nvSpPr>
              <p:spPr bwMode="auto">
                <a:xfrm>
                  <a:off x="6601736" y="2777096"/>
                  <a:ext cx="342900" cy="1711894"/>
                </a:xfrm>
                <a:prstGeom prst="down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1" name="Down Arrow 440"/>
                <p:cNvSpPr/>
                <p:nvPr/>
              </p:nvSpPr>
              <p:spPr bwMode="auto">
                <a:xfrm>
                  <a:off x="3628163" y="2786621"/>
                  <a:ext cx="558218" cy="1711894"/>
                </a:xfrm>
                <a:prstGeom prst="down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2" name="TextBox 441"/>
                <p:cNvSpPr txBox="1"/>
                <p:nvPr/>
              </p:nvSpPr>
              <p:spPr>
                <a:xfrm>
                  <a:off x="3277485" y="1504949"/>
                  <a:ext cx="1440664" cy="592157"/>
                </a:xfrm>
                <a:prstGeom prst="rect">
                  <a:avLst/>
                </a:prstGeom>
                <a:noFill/>
              </p:spPr>
              <p:txBody>
                <a:bodyPr wrap="square" rtlCol="0">
                  <a:spAutoFit/>
                </a:bodyPr>
                <a:lstStyle/>
                <a:p>
                  <a:pPr algn="ctr"/>
                  <a:r>
                    <a:rPr lang="nl-NL" sz="1600" b="1" dirty="0"/>
                    <a:t>Geactiveerde lymfocyten</a:t>
                  </a:r>
                </a:p>
              </p:txBody>
            </p:sp>
            <p:sp>
              <p:nvSpPr>
                <p:cNvPr id="443" name="TextBox 442"/>
                <p:cNvSpPr txBox="1"/>
                <p:nvPr/>
              </p:nvSpPr>
              <p:spPr>
                <a:xfrm>
                  <a:off x="5855212" y="1512332"/>
                  <a:ext cx="2079113" cy="584775"/>
                </a:xfrm>
                <a:prstGeom prst="rect">
                  <a:avLst/>
                </a:prstGeom>
                <a:noFill/>
              </p:spPr>
              <p:txBody>
                <a:bodyPr wrap="square" rtlCol="0">
                  <a:spAutoFit/>
                </a:bodyPr>
                <a:lstStyle/>
                <a:p>
                  <a:pPr algn="ctr"/>
                  <a:r>
                    <a:rPr lang="nl-NL" sz="1600" b="1" dirty="0"/>
                    <a:t>Langzaamdelende of rustende lymfocyten</a:t>
                  </a:r>
                </a:p>
              </p:txBody>
            </p:sp>
            <p:sp>
              <p:nvSpPr>
                <p:cNvPr id="444" name="TextBox 443"/>
                <p:cNvSpPr txBox="1"/>
                <p:nvPr/>
              </p:nvSpPr>
              <p:spPr>
                <a:xfrm>
                  <a:off x="4801485" y="2857499"/>
                  <a:ext cx="1110877" cy="523220"/>
                </a:xfrm>
                <a:prstGeom prst="rect">
                  <a:avLst/>
                </a:prstGeom>
                <a:solidFill>
                  <a:schemeClr val="bg1"/>
                </a:solidFill>
                <a:ln w="19050">
                  <a:noFill/>
                </a:ln>
              </p:spPr>
              <p:txBody>
                <a:bodyPr wrap="square" rtlCol="0">
                  <a:spAutoFit/>
                </a:bodyPr>
                <a:lstStyle/>
                <a:p>
                  <a:pPr algn="ctr"/>
                  <a:r>
                    <a:rPr lang="nl-NL" sz="1400" b="1" dirty="0"/>
                    <a:t>Pyrimidine behoefte</a:t>
                  </a:r>
                </a:p>
              </p:txBody>
            </p:sp>
            <p:grpSp>
              <p:nvGrpSpPr>
                <p:cNvPr id="445" name="Group 444"/>
                <p:cNvGrpSpPr/>
                <p:nvPr/>
              </p:nvGrpSpPr>
              <p:grpSpPr>
                <a:xfrm>
                  <a:off x="3649748" y="3535498"/>
                  <a:ext cx="514088" cy="499090"/>
                  <a:chOff x="1150378" y="1508432"/>
                  <a:chExt cx="328192" cy="293330"/>
                </a:xfrm>
              </p:grpSpPr>
              <p:cxnSp>
                <p:nvCxnSpPr>
                  <p:cNvPr id="456" name="Straight Connector 455"/>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446" name="TextBox 445"/>
                <p:cNvSpPr txBox="1"/>
                <p:nvPr/>
              </p:nvSpPr>
              <p:spPr>
                <a:xfrm>
                  <a:off x="3439410" y="3007873"/>
                  <a:ext cx="999240" cy="338554"/>
                </a:xfrm>
                <a:prstGeom prst="rect">
                  <a:avLst/>
                </a:prstGeom>
                <a:solidFill>
                  <a:schemeClr val="bg1"/>
                </a:solidFill>
                <a:ln w="19050">
                  <a:solidFill>
                    <a:schemeClr val="accent2">
                      <a:lumMod val="60000"/>
                      <a:lumOff val="40000"/>
                    </a:schemeClr>
                  </a:solidFill>
                </a:ln>
              </p:spPr>
              <p:txBody>
                <a:bodyPr wrap="square" rtlCol="0">
                  <a:spAutoFit/>
                </a:bodyPr>
                <a:lstStyle/>
                <a:p>
                  <a:pPr algn="ctr"/>
                  <a:r>
                    <a:rPr lang="nl-NL" sz="1600" dirty="0"/>
                    <a:t>DHODH</a:t>
                  </a:r>
                </a:p>
              </p:txBody>
            </p:sp>
            <p:sp>
              <p:nvSpPr>
                <p:cNvPr id="447" name="TextBox 446"/>
                <p:cNvSpPr txBox="1"/>
                <p:nvPr/>
              </p:nvSpPr>
              <p:spPr>
                <a:xfrm>
                  <a:off x="6271635" y="2893573"/>
                  <a:ext cx="999240" cy="584775"/>
                </a:xfrm>
                <a:prstGeom prst="rect">
                  <a:avLst/>
                </a:prstGeom>
                <a:solidFill>
                  <a:schemeClr val="bg1"/>
                </a:solidFill>
                <a:ln w="19050">
                  <a:solidFill>
                    <a:srgbClr val="00B050"/>
                  </a:solidFill>
                </a:ln>
              </p:spPr>
              <p:txBody>
                <a:bodyPr wrap="square" rtlCol="0">
                  <a:spAutoFit/>
                </a:bodyPr>
                <a:lstStyle/>
                <a:p>
                  <a:pPr algn="ctr"/>
                  <a:r>
                    <a:rPr lang="nl-NL" sz="1600" dirty="0"/>
                    <a:t>Salvage pathway</a:t>
                  </a:r>
                </a:p>
              </p:txBody>
            </p:sp>
            <p:grpSp>
              <p:nvGrpSpPr>
                <p:cNvPr id="448" name="Group 447"/>
                <p:cNvGrpSpPr/>
                <p:nvPr/>
              </p:nvGrpSpPr>
              <p:grpSpPr>
                <a:xfrm>
                  <a:off x="3364881" y="4669965"/>
                  <a:ext cx="1259649" cy="928209"/>
                  <a:chOff x="1150378" y="1508432"/>
                  <a:chExt cx="328192" cy="293330"/>
                </a:xfrm>
              </p:grpSpPr>
              <p:cxnSp>
                <p:nvCxnSpPr>
                  <p:cNvPr id="454" name="Straight Connector 453"/>
                  <p:cNvCxnSpPr/>
                  <p:nvPr/>
                </p:nvCxnSpPr>
                <p:spPr>
                  <a:xfrm>
                    <a:off x="1159903" y="1508432"/>
                    <a:ext cx="318667" cy="293330"/>
                  </a:xfrm>
                  <a:prstGeom prst="line">
                    <a:avLst/>
                  </a:prstGeom>
                  <a:ln w="952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p:cNvCxnSpPr/>
                  <p:nvPr/>
                </p:nvCxnSpPr>
                <p:spPr>
                  <a:xfrm flipV="1">
                    <a:off x="1150378" y="1508432"/>
                    <a:ext cx="318667" cy="293330"/>
                  </a:xfrm>
                  <a:prstGeom prst="line">
                    <a:avLst/>
                  </a:prstGeom>
                  <a:ln w="95250">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449" name="Straight Connector 448"/>
                <p:cNvCxnSpPr/>
                <p:nvPr/>
              </p:nvCxnSpPr>
              <p:spPr>
                <a:xfrm>
                  <a:off x="4472809" y="3007873"/>
                  <a:ext cx="0" cy="56702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p:cNvCxnSpPr/>
                <p:nvPr/>
              </p:nvCxnSpPr>
              <p:spPr>
                <a:xfrm>
                  <a:off x="4482334" y="3467164"/>
                  <a:ext cx="23812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451" name="TextBox 450"/>
                <p:cNvSpPr txBox="1"/>
                <p:nvPr/>
              </p:nvSpPr>
              <p:spPr>
                <a:xfrm>
                  <a:off x="4720459" y="3407380"/>
                  <a:ext cx="1497911" cy="369332"/>
                </a:xfrm>
                <a:prstGeom prst="rect">
                  <a:avLst/>
                </a:prstGeom>
                <a:noFill/>
                <a:ln>
                  <a:solidFill>
                    <a:srgbClr val="FF0000"/>
                  </a:solidFill>
                </a:ln>
              </p:spPr>
              <p:txBody>
                <a:bodyPr wrap="none" rtlCol="0">
                  <a:spAutoFit/>
                </a:bodyPr>
                <a:lstStyle/>
                <a:p>
                  <a:r>
                    <a:rPr lang="en-US" b="1" dirty="0">
                      <a:solidFill>
                        <a:srgbClr val="FF0000"/>
                      </a:solidFill>
                    </a:rPr>
                    <a:t>teriflunomide</a:t>
                  </a:r>
                </a:p>
              </p:txBody>
            </p:sp>
            <p:sp>
              <p:nvSpPr>
                <p:cNvPr id="452" name="TextBox 451"/>
                <p:cNvSpPr txBox="1"/>
                <p:nvPr/>
              </p:nvSpPr>
              <p:spPr>
                <a:xfrm>
                  <a:off x="3518344" y="790575"/>
                  <a:ext cx="3667094" cy="369332"/>
                </a:xfrm>
                <a:prstGeom prst="rect">
                  <a:avLst/>
                </a:prstGeom>
                <a:noFill/>
              </p:spPr>
              <p:txBody>
                <a:bodyPr wrap="none" rtlCol="0">
                  <a:spAutoFit/>
                </a:bodyPr>
                <a:lstStyle/>
                <a:p>
                  <a:r>
                    <a:rPr lang="en-US" b="1" dirty="0" err="1"/>
                    <a:t>Werkingsmechanisme</a:t>
                  </a:r>
                  <a:r>
                    <a:rPr lang="en-US" b="1" dirty="0"/>
                    <a:t> teriflunomide</a:t>
                  </a:r>
                </a:p>
              </p:txBody>
            </p:sp>
            <p:sp>
              <p:nvSpPr>
                <p:cNvPr id="453" name="TextBox 452"/>
                <p:cNvSpPr txBox="1"/>
                <p:nvPr/>
              </p:nvSpPr>
              <p:spPr>
                <a:xfrm>
                  <a:off x="7080375" y="3558499"/>
                  <a:ext cx="2028825" cy="1569660"/>
                </a:xfrm>
                <a:prstGeom prst="rect">
                  <a:avLst/>
                </a:prstGeom>
                <a:solidFill>
                  <a:srgbClr val="FFF4E7"/>
                </a:solidFill>
              </p:spPr>
              <p:txBody>
                <a:bodyPr wrap="square" rtlCol="0">
                  <a:spAutoFit/>
                </a:bodyPr>
                <a:lstStyle/>
                <a:p>
                  <a:r>
                    <a:rPr lang="nl-NL" sz="1600" dirty="0"/>
                    <a:t>Langzaamdelende of rustende lymfocyten hebben geen DHODH nodig. Ze hebben voldoende aan het ‘salvage pathway’.</a:t>
                  </a:r>
                </a:p>
              </p:txBody>
            </p:sp>
          </p:grpSp>
        </p:grpSp>
        <p:sp>
          <p:nvSpPr>
            <p:cNvPr id="3" name="Rectangle 2"/>
            <p:cNvSpPr/>
            <p:nvPr/>
          </p:nvSpPr>
          <p:spPr>
            <a:xfrm>
              <a:off x="132403" y="6362035"/>
              <a:ext cx="7499740" cy="646331"/>
            </a:xfrm>
            <a:prstGeom prst="rect">
              <a:avLst/>
            </a:prstGeom>
          </p:spPr>
          <p:txBody>
            <a:bodyPr wrap="square">
              <a:spAutoFit/>
            </a:bodyPr>
            <a:lstStyle/>
            <a:p>
              <a:r>
                <a:rPr lang="nl-NL" sz="900" dirty="0" err="1"/>
                <a:t>Adapted</a:t>
              </a:r>
              <a:r>
                <a:rPr lang="nl-NL" sz="900" dirty="0"/>
                <a:t> </a:t>
              </a:r>
              <a:r>
                <a:rPr lang="nl-NL" sz="900" dirty="0" err="1"/>
                <a:t>from</a:t>
              </a:r>
              <a:r>
                <a:rPr lang="nl-NL" sz="900" dirty="0"/>
                <a:t>: Gold </a:t>
              </a:r>
              <a:r>
                <a:rPr lang="nl-NL" sz="900" dirty="0" err="1"/>
                <a:t>and</a:t>
              </a:r>
              <a:r>
                <a:rPr lang="nl-NL" sz="900" dirty="0"/>
                <a:t> </a:t>
              </a:r>
              <a:r>
                <a:rPr lang="nl-NL" sz="900" dirty="0" err="1"/>
                <a:t>Wolinsky</a:t>
              </a:r>
              <a:r>
                <a:rPr lang="nl-NL" sz="900" dirty="0"/>
                <a:t>. Acta </a:t>
              </a:r>
              <a:r>
                <a:rPr lang="nl-NL" sz="900" dirty="0" err="1"/>
                <a:t>Neurol</a:t>
              </a:r>
              <a:r>
                <a:rPr lang="nl-NL" sz="900" dirty="0"/>
                <a:t> </a:t>
              </a:r>
              <a:r>
                <a:rPr lang="nl-NL" sz="900" dirty="0" err="1"/>
                <a:t>Scand</a:t>
              </a:r>
              <a:r>
                <a:rPr lang="nl-NL" sz="900" dirty="0"/>
                <a:t>. 2011;124:75-84; </a:t>
              </a:r>
              <a:r>
                <a:rPr lang="nl-NL" sz="900" dirty="0" err="1"/>
                <a:t>Warnke</a:t>
              </a:r>
              <a:r>
                <a:rPr lang="nl-NL" sz="900" dirty="0"/>
                <a:t> C, et al. </a:t>
              </a:r>
              <a:r>
                <a:rPr lang="nl-NL" sz="900" dirty="0" err="1"/>
                <a:t>Neuropsychiatr</a:t>
              </a:r>
              <a:r>
                <a:rPr lang="nl-NL" sz="900" dirty="0"/>
                <a:t> Dis </a:t>
              </a:r>
              <a:r>
                <a:rPr lang="nl-NL" sz="900" dirty="0" err="1"/>
                <a:t>Treat</a:t>
              </a:r>
              <a:r>
                <a:rPr lang="nl-NL" sz="900" dirty="0"/>
                <a:t>. 2009;5:333-40</a:t>
              </a:r>
            </a:p>
            <a:p>
              <a:r>
                <a:rPr lang="en-US" sz="900" dirty="0"/>
                <a:t>https://ec.europa.eu/health/documents/community-register/2015/20151216133467/anx_133467_nl.pdf - last verified on 31Jul19</a:t>
              </a:r>
            </a:p>
            <a:p>
              <a:r>
                <a:rPr lang="nl-NL" sz="900" dirty="0"/>
                <a:t>https://www.farmacotherapeutischkompas.nl/bladeren/preparaatteksten/t/teriflunomide - last </a:t>
              </a:r>
              <a:r>
                <a:rPr lang="nl-NL" sz="900" dirty="0" err="1"/>
                <a:t>verified</a:t>
              </a:r>
              <a:r>
                <a:rPr lang="nl-NL" sz="900" dirty="0"/>
                <a:t> on 31Jul19</a:t>
              </a:r>
            </a:p>
            <a:p>
              <a:endParaRPr lang="nl-NL" sz="900" dirty="0"/>
            </a:p>
          </p:txBody>
        </p:sp>
      </p:grpSp>
      <p:sp>
        <p:nvSpPr>
          <p:cNvPr id="14" name="Rectangle 13">
            <a:extLst>
              <a:ext uri="{FF2B5EF4-FFF2-40B4-BE49-F238E27FC236}">
                <a16:creationId xmlns:a16="http://schemas.microsoft.com/office/drawing/2014/main" id="{CE254373-44AF-4881-8C75-3AC4FCA364A4}"/>
              </a:ext>
            </a:extLst>
          </p:cNvPr>
          <p:cNvSpPr/>
          <p:nvPr/>
        </p:nvSpPr>
        <p:spPr>
          <a:xfrm>
            <a:off x="274251" y="2649"/>
            <a:ext cx="7357892" cy="1077218"/>
          </a:xfrm>
          <a:prstGeom prst="rect">
            <a:avLst/>
          </a:prstGeom>
        </p:spPr>
        <p:txBody>
          <a:bodyPr wrap="square">
            <a:spAutoFit/>
          </a:bodyPr>
          <a:lstStyle/>
          <a:p>
            <a:r>
              <a:rPr lang="nl-NL" sz="3200" b="1" dirty="0">
                <a:solidFill>
                  <a:srgbClr val="2573BA"/>
                </a:solidFill>
                <a:latin typeface="+mj-lt"/>
                <a:ea typeface="+mj-ea"/>
                <a:cs typeface="+mj-cs"/>
              </a:rPr>
              <a:t>Remmen deling van geactiveerde T-cellen: teriflunomide</a:t>
            </a:r>
          </a:p>
        </p:txBody>
      </p:sp>
    </p:spTree>
    <p:extLst>
      <p:ext uri="{BB962C8B-B14F-4D97-AF65-F5344CB8AC3E}">
        <p14:creationId xmlns:p14="http://schemas.microsoft.com/office/powerpoint/2010/main" val="143543536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86167" y="221085"/>
            <a:ext cx="7477851" cy="609781"/>
          </a:xfrm>
        </p:spPr>
        <p:txBody>
          <a:bodyPr/>
          <a:lstStyle/>
          <a:p>
            <a:r>
              <a:rPr lang="nl-NL" sz="3200" dirty="0">
                <a:solidFill>
                  <a:srgbClr val="2573BA"/>
                </a:solidFill>
              </a:rPr>
              <a:t>Remmen deling van geactiveerde T-cellen: teriflunomide</a:t>
            </a:r>
            <a:endParaRPr lang="nl-NL" dirty="0"/>
          </a:p>
        </p:txBody>
      </p:sp>
      <p:pic>
        <p:nvPicPr>
          <p:cNvPr id="9" name="Bild 5" descr="8-Adapt-Imm-Resp-Timing.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t="5630"/>
          <a:stretch/>
        </p:blipFill>
        <p:spPr>
          <a:xfrm>
            <a:off x="108850" y="1515358"/>
            <a:ext cx="9144000" cy="4974857"/>
          </a:xfrm>
          <a:prstGeom prst="rect">
            <a:avLst/>
          </a:prstGeom>
        </p:spPr>
      </p:pic>
      <p:sp>
        <p:nvSpPr>
          <p:cNvPr id="5" name="Rectangle 4"/>
          <p:cNvSpPr/>
          <p:nvPr/>
        </p:nvSpPr>
        <p:spPr bwMode="auto">
          <a:xfrm>
            <a:off x="4734008" y="1583057"/>
            <a:ext cx="1148316" cy="329609"/>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7" name="TextBox 6"/>
          <p:cNvSpPr txBox="1"/>
          <p:nvPr/>
        </p:nvSpPr>
        <p:spPr>
          <a:xfrm>
            <a:off x="85270" y="6181445"/>
            <a:ext cx="2665858" cy="338554"/>
          </a:xfrm>
          <a:prstGeom prst="rect">
            <a:avLst/>
          </a:prstGeom>
          <a:solidFill>
            <a:schemeClr val="bg1"/>
          </a:solidFill>
        </p:spPr>
        <p:txBody>
          <a:bodyPr wrap="none" rtlCol="0">
            <a:spAutoFit/>
          </a:bodyPr>
          <a:lstStyle/>
          <a:p>
            <a:r>
              <a:rPr lang="nl-NL" sz="1600" dirty="0"/>
              <a:t>Dagen na antigenblootstelling</a:t>
            </a:r>
          </a:p>
        </p:txBody>
      </p:sp>
      <p:sp>
        <p:nvSpPr>
          <p:cNvPr id="14" name="Rectangle 13"/>
          <p:cNvSpPr/>
          <p:nvPr/>
        </p:nvSpPr>
        <p:spPr bwMode="auto">
          <a:xfrm>
            <a:off x="65840" y="4747688"/>
            <a:ext cx="716357" cy="621754"/>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16" name="Bild 5" descr="8-Adapt-Imm-Resp-Timing.png"/>
          <p:cNvPicPr>
            <a:picLocks noChangeAspect="1"/>
          </p:cNvPicPr>
          <p:nvPr/>
        </p:nvPicPr>
        <p:blipFill rotWithShape="1">
          <a:blip r:embed="rId4" cstate="print">
            <a:lum bright="-5000" contrast="10000"/>
            <a:extLst>
              <a:ext uri="{28A0092B-C50C-407E-A947-70E740481C1C}">
                <a14:useLocalDpi xmlns:a14="http://schemas.microsoft.com/office/drawing/2010/main" val="0"/>
              </a:ext>
            </a:extLst>
          </a:blip>
          <a:srcRect l="71240" t="7731" r="14380" b="61090"/>
          <a:stretch/>
        </p:blipFill>
        <p:spPr>
          <a:xfrm>
            <a:off x="2331993" y="1739576"/>
            <a:ext cx="659218" cy="824022"/>
          </a:xfrm>
          <a:prstGeom prst="rect">
            <a:avLst/>
          </a:prstGeom>
        </p:spPr>
      </p:pic>
      <p:sp>
        <p:nvSpPr>
          <p:cNvPr id="15" name="TextBox 14"/>
          <p:cNvSpPr txBox="1"/>
          <p:nvPr/>
        </p:nvSpPr>
        <p:spPr>
          <a:xfrm>
            <a:off x="1922016" y="1957337"/>
            <a:ext cx="1216551" cy="738664"/>
          </a:xfrm>
          <a:prstGeom prst="rect">
            <a:avLst/>
          </a:prstGeom>
          <a:noFill/>
        </p:spPr>
        <p:txBody>
          <a:bodyPr wrap="none" rtlCol="0">
            <a:spAutoFit/>
          </a:bodyPr>
          <a:lstStyle/>
          <a:p>
            <a:pPr algn="r"/>
            <a:r>
              <a:rPr lang="nl-NL" sz="1400" dirty="0"/>
              <a:t>Antilichaam</a:t>
            </a:r>
          </a:p>
          <a:p>
            <a:pPr algn="r"/>
            <a:r>
              <a:rPr lang="nl-NL" sz="1400" dirty="0"/>
              <a:t>producerende</a:t>
            </a:r>
          </a:p>
          <a:p>
            <a:pPr algn="r"/>
            <a:r>
              <a:rPr lang="nl-NL" sz="1400" dirty="0"/>
              <a:t>cel</a:t>
            </a:r>
          </a:p>
        </p:txBody>
      </p:sp>
      <p:sp>
        <p:nvSpPr>
          <p:cNvPr id="36" name="TextBox 35"/>
          <p:cNvSpPr txBox="1"/>
          <p:nvPr/>
        </p:nvSpPr>
        <p:spPr>
          <a:xfrm>
            <a:off x="302070" y="1260249"/>
            <a:ext cx="1260410" cy="646331"/>
          </a:xfrm>
          <a:prstGeom prst="rect">
            <a:avLst/>
          </a:prstGeom>
          <a:noFill/>
        </p:spPr>
        <p:txBody>
          <a:bodyPr wrap="none" rtlCol="0">
            <a:spAutoFit/>
          </a:bodyPr>
          <a:lstStyle/>
          <a:p>
            <a:pPr algn="ctr"/>
            <a:r>
              <a:rPr lang="nl-NL" b="1" dirty="0">
                <a:solidFill>
                  <a:schemeClr val="accent6"/>
                </a:solidFill>
              </a:rPr>
              <a:t>Antigeen-</a:t>
            </a:r>
          </a:p>
          <a:p>
            <a:pPr algn="ctr"/>
            <a:r>
              <a:rPr lang="nl-NL" b="1" dirty="0">
                <a:solidFill>
                  <a:schemeClr val="accent6"/>
                </a:solidFill>
              </a:rPr>
              <a:t>herkenning</a:t>
            </a:r>
          </a:p>
        </p:txBody>
      </p:sp>
      <p:sp>
        <p:nvSpPr>
          <p:cNvPr id="37" name="TextBox 36"/>
          <p:cNvSpPr txBox="1"/>
          <p:nvPr/>
        </p:nvSpPr>
        <p:spPr>
          <a:xfrm>
            <a:off x="2268181" y="1260243"/>
            <a:ext cx="1861600" cy="369332"/>
          </a:xfrm>
          <a:prstGeom prst="rect">
            <a:avLst/>
          </a:prstGeom>
          <a:noFill/>
        </p:spPr>
        <p:txBody>
          <a:bodyPr wrap="none" rtlCol="0">
            <a:spAutoFit/>
          </a:bodyPr>
          <a:lstStyle/>
          <a:p>
            <a:pPr algn="ctr"/>
            <a:r>
              <a:rPr lang="nl-NL" b="1" dirty="0">
                <a:solidFill>
                  <a:schemeClr val="accent6"/>
                </a:solidFill>
              </a:rPr>
              <a:t>Lymfocytactivatie</a:t>
            </a:r>
          </a:p>
        </p:txBody>
      </p:sp>
      <p:sp>
        <p:nvSpPr>
          <p:cNvPr id="38" name="TextBox 37"/>
          <p:cNvSpPr txBox="1"/>
          <p:nvPr/>
        </p:nvSpPr>
        <p:spPr>
          <a:xfrm>
            <a:off x="4899294" y="1227316"/>
            <a:ext cx="1263445" cy="646331"/>
          </a:xfrm>
          <a:prstGeom prst="rect">
            <a:avLst/>
          </a:prstGeom>
          <a:solidFill>
            <a:schemeClr val="bg1"/>
          </a:solidFill>
        </p:spPr>
        <p:txBody>
          <a:bodyPr wrap="square" rtlCol="0">
            <a:spAutoFit/>
          </a:bodyPr>
          <a:lstStyle/>
          <a:p>
            <a:pPr algn="ctr"/>
            <a:r>
              <a:rPr lang="nl-NL" b="1" dirty="0">
                <a:solidFill>
                  <a:schemeClr val="accent6"/>
                </a:solidFill>
              </a:rPr>
              <a:t>Antigeen-</a:t>
            </a:r>
          </a:p>
          <a:p>
            <a:pPr algn="ctr"/>
            <a:r>
              <a:rPr lang="nl-NL" b="1" dirty="0">
                <a:solidFill>
                  <a:schemeClr val="accent6"/>
                </a:solidFill>
              </a:rPr>
              <a:t>eliminatie</a:t>
            </a:r>
          </a:p>
        </p:txBody>
      </p:sp>
      <p:sp>
        <p:nvSpPr>
          <p:cNvPr id="39" name="TextBox 38"/>
          <p:cNvSpPr txBox="1"/>
          <p:nvPr/>
        </p:nvSpPr>
        <p:spPr>
          <a:xfrm>
            <a:off x="6651240" y="1260243"/>
            <a:ext cx="1169744" cy="369332"/>
          </a:xfrm>
          <a:prstGeom prst="rect">
            <a:avLst/>
          </a:prstGeom>
          <a:noFill/>
        </p:spPr>
        <p:txBody>
          <a:bodyPr wrap="none" rtlCol="0">
            <a:spAutoFit/>
          </a:bodyPr>
          <a:lstStyle/>
          <a:p>
            <a:pPr algn="ctr"/>
            <a:r>
              <a:rPr lang="nl-NL" b="1" dirty="0">
                <a:solidFill>
                  <a:schemeClr val="accent6"/>
                </a:solidFill>
              </a:rPr>
              <a:t>Contractie</a:t>
            </a:r>
          </a:p>
        </p:txBody>
      </p:sp>
      <p:sp>
        <p:nvSpPr>
          <p:cNvPr id="40" name="TextBox 39"/>
          <p:cNvSpPr txBox="1"/>
          <p:nvPr/>
        </p:nvSpPr>
        <p:spPr>
          <a:xfrm>
            <a:off x="7935053" y="1260243"/>
            <a:ext cx="1155189" cy="369332"/>
          </a:xfrm>
          <a:prstGeom prst="rect">
            <a:avLst/>
          </a:prstGeom>
          <a:noFill/>
        </p:spPr>
        <p:txBody>
          <a:bodyPr wrap="none" rtlCol="0">
            <a:spAutoFit/>
          </a:bodyPr>
          <a:lstStyle/>
          <a:p>
            <a:pPr algn="ctr"/>
            <a:r>
              <a:rPr lang="nl-NL" b="1" dirty="0">
                <a:solidFill>
                  <a:schemeClr val="accent6"/>
                </a:solidFill>
              </a:rPr>
              <a:t>Geheugen</a:t>
            </a:r>
          </a:p>
        </p:txBody>
      </p:sp>
      <p:sp>
        <p:nvSpPr>
          <p:cNvPr id="3" name="Rectangle 2"/>
          <p:cNvSpPr/>
          <p:nvPr/>
        </p:nvSpPr>
        <p:spPr>
          <a:xfrm>
            <a:off x="45992" y="6483125"/>
            <a:ext cx="8989157" cy="507831"/>
          </a:xfrm>
          <a:prstGeom prst="rect">
            <a:avLst/>
          </a:prstGeom>
        </p:spPr>
        <p:txBody>
          <a:bodyPr wrap="square">
            <a:spAutoFit/>
          </a:bodyPr>
          <a:lstStyle/>
          <a:p>
            <a:r>
              <a:rPr lang="nl-NL" sz="900" dirty="0"/>
              <a:t>http://mol-biol4masters.masters.grkraj.org/html/Cell_And_Molecular_Immunology2-Innate_Humoral_And_Cell_Mediated_Immunity.htm - last </a:t>
            </a:r>
            <a:r>
              <a:rPr lang="nl-NL" sz="900" dirty="0" err="1"/>
              <a:t>verified</a:t>
            </a:r>
            <a:r>
              <a:rPr lang="nl-NL" sz="900" dirty="0"/>
              <a:t> on 21Jul19</a:t>
            </a:r>
          </a:p>
          <a:p>
            <a:r>
              <a:rPr lang="en-US" sz="900" dirty="0"/>
              <a:t>https://ec.europa.eu/health/documents/community-register/2015/20151216133467/anx_133467_nl.pdf - last verified on 31Jul19</a:t>
            </a:r>
            <a:endParaRPr lang="nl-NL" sz="700" dirty="0"/>
          </a:p>
          <a:p>
            <a:endParaRPr lang="nl-NL" sz="900" dirty="0"/>
          </a:p>
        </p:txBody>
      </p:sp>
      <p:sp>
        <p:nvSpPr>
          <p:cNvPr id="4" name="TextBox 3">
            <a:extLst>
              <a:ext uri="{FF2B5EF4-FFF2-40B4-BE49-F238E27FC236}">
                <a16:creationId xmlns:a16="http://schemas.microsoft.com/office/drawing/2014/main" id="{46B58A7B-BE3F-4BBA-8888-41C292F67FDA}"/>
              </a:ext>
            </a:extLst>
          </p:cNvPr>
          <p:cNvSpPr txBox="1"/>
          <p:nvPr/>
        </p:nvSpPr>
        <p:spPr>
          <a:xfrm rot="5400000">
            <a:off x="2361992" y="3465950"/>
            <a:ext cx="473649" cy="1200329"/>
          </a:xfrm>
          <a:prstGeom prst="rect">
            <a:avLst/>
          </a:prstGeom>
          <a:noFill/>
        </p:spPr>
        <p:txBody>
          <a:bodyPr wrap="square" rtlCol="0">
            <a:spAutoFit/>
          </a:bodyPr>
          <a:lstStyle/>
          <a:p>
            <a:r>
              <a:rPr lang="en-US" sz="7200" dirty="0">
                <a:solidFill>
                  <a:srgbClr val="FF0000"/>
                </a:solidFill>
              </a:rPr>
              <a:t>X</a:t>
            </a:r>
          </a:p>
        </p:txBody>
      </p:sp>
      <p:sp>
        <p:nvSpPr>
          <p:cNvPr id="6" name="Rectangle 5">
            <a:extLst>
              <a:ext uri="{FF2B5EF4-FFF2-40B4-BE49-F238E27FC236}">
                <a16:creationId xmlns:a16="http://schemas.microsoft.com/office/drawing/2014/main" id="{DBDA4D16-37E2-4540-8EE9-4FEEBDD89C70}"/>
              </a:ext>
            </a:extLst>
          </p:cNvPr>
          <p:cNvSpPr/>
          <p:nvPr/>
        </p:nvSpPr>
        <p:spPr>
          <a:xfrm>
            <a:off x="2960776" y="3975876"/>
            <a:ext cx="1720074" cy="584775"/>
          </a:xfrm>
          <a:prstGeom prst="rect">
            <a:avLst/>
          </a:prstGeom>
          <a:solidFill>
            <a:schemeClr val="bg1"/>
          </a:solidFill>
        </p:spPr>
        <p:txBody>
          <a:bodyPr wrap="square">
            <a:spAutoFit/>
          </a:bodyPr>
          <a:lstStyle/>
          <a:p>
            <a:r>
              <a:rPr lang="nl-NL" sz="1600" b="1" dirty="0">
                <a:solidFill>
                  <a:srgbClr val="FF0000"/>
                </a:solidFill>
              </a:rPr>
              <a:t>afname &lt;15% in aantal T-cellen</a:t>
            </a:r>
            <a:endParaRPr lang="en-US" sz="1600" b="1" dirty="0">
              <a:solidFill>
                <a:srgbClr val="FF0000"/>
              </a:solidFill>
            </a:endParaRPr>
          </a:p>
        </p:txBody>
      </p:sp>
    </p:spTree>
    <p:extLst>
      <p:ext uri="{BB962C8B-B14F-4D97-AF65-F5344CB8AC3E}">
        <p14:creationId xmlns:p14="http://schemas.microsoft.com/office/powerpoint/2010/main" val="3710856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bwMode="auto">
          <a:xfrm>
            <a:off x="2699792" y="2102396"/>
            <a:ext cx="258293" cy="783133"/>
          </a:xfrm>
          <a:prstGeom prst="rect">
            <a:avLst/>
          </a:prstGeom>
          <a:solidFill>
            <a:schemeClr val="bg1"/>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2" name="Title 1"/>
          <p:cNvSpPr>
            <a:spLocks noGrp="1"/>
          </p:cNvSpPr>
          <p:nvPr>
            <p:ph type="title"/>
          </p:nvPr>
        </p:nvSpPr>
        <p:spPr>
          <a:xfrm>
            <a:off x="328613" y="461010"/>
            <a:ext cx="8707883" cy="609600"/>
          </a:xfrm>
        </p:spPr>
        <p:txBody>
          <a:bodyPr>
            <a:normAutofit fontScale="90000"/>
          </a:bodyPr>
          <a:lstStyle/>
          <a:p>
            <a:pPr algn="ctr"/>
            <a:r>
              <a:rPr lang="nl-NL" dirty="0"/>
              <a:t>Remmen deling van geactiveerde T-cellen: </a:t>
            </a:r>
            <a:r>
              <a:rPr lang="nl-NL" dirty="0" err="1"/>
              <a:t>teriflunomide</a:t>
            </a:r>
            <a:endParaRPr lang="en-US" dirty="0"/>
          </a:p>
        </p:txBody>
      </p:sp>
      <p:sp>
        <p:nvSpPr>
          <p:cNvPr id="4" name="Rectangle 3">
            <a:extLst>
              <a:ext uri="{FF2B5EF4-FFF2-40B4-BE49-F238E27FC236}">
                <a16:creationId xmlns:a16="http://schemas.microsoft.com/office/drawing/2014/main" id="{9F82EE90-511E-4193-B7DA-48759DBA9C07}"/>
              </a:ext>
            </a:extLst>
          </p:cNvPr>
          <p:cNvSpPr/>
          <p:nvPr/>
        </p:nvSpPr>
        <p:spPr>
          <a:xfrm>
            <a:off x="739302" y="1265181"/>
            <a:ext cx="7627434" cy="4154984"/>
          </a:xfrm>
          <a:prstGeom prst="rect">
            <a:avLst/>
          </a:prstGeom>
        </p:spPr>
        <p:txBody>
          <a:bodyPr wrap="square">
            <a:spAutoFit/>
          </a:bodyPr>
          <a:lstStyle/>
          <a:p>
            <a:pPr marL="457200" indent="-457200">
              <a:buFont typeface="Arial" panose="020B0604020202020204" pitchFamily="34" charset="0"/>
              <a:buChar char="•"/>
            </a:pPr>
            <a:r>
              <a:rPr lang="nl-NL" sz="2400" dirty="0"/>
              <a:t>In placebogecontroleerde onderzoeken is geen toename van ernstige infecties waargenomen bij teriflunomide 14 mg (2,7%) in vergelijking met de placebo (2,2%). </a:t>
            </a:r>
          </a:p>
          <a:p>
            <a:endParaRPr lang="nl-NL" sz="2400" dirty="0"/>
          </a:p>
          <a:p>
            <a:pPr marL="457200" indent="-457200">
              <a:buFont typeface="Arial" panose="020B0604020202020204" pitchFamily="34" charset="0"/>
              <a:buChar char="•"/>
            </a:pPr>
            <a:r>
              <a:rPr lang="nl-NL" sz="2400" dirty="0"/>
              <a:t>Er traden ernstige opportunistische infecties op in 0,2% van elke groep.</a:t>
            </a:r>
          </a:p>
          <a:p>
            <a:endParaRPr lang="nl-NL" sz="2400" dirty="0"/>
          </a:p>
          <a:p>
            <a:pPr marL="457200" indent="-457200">
              <a:buFont typeface="Arial" panose="020B0604020202020204" pitchFamily="34" charset="0"/>
              <a:buChar char="•"/>
            </a:pPr>
            <a:r>
              <a:rPr lang="nl-NL" sz="2400" dirty="0"/>
              <a:t>Vaak  (≥1/100, &lt;1/10) voorkomende infecties:  griep, bovenste luchtweginfectie, urineweginfectie, bronchitis, sinusitis, faryngitis, cystitis, virale gastro-enteritis, orale herpes, tandinfectie, laryngitis, tinea pedis </a:t>
            </a:r>
          </a:p>
        </p:txBody>
      </p:sp>
      <p:sp>
        <p:nvSpPr>
          <p:cNvPr id="65" name="Rectangle 64">
            <a:extLst>
              <a:ext uri="{FF2B5EF4-FFF2-40B4-BE49-F238E27FC236}">
                <a16:creationId xmlns:a16="http://schemas.microsoft.com/office/drawing/2014/main" id="{D7F1EB4E-B486-4685-AF10-E61A5B72A95C}"/>
              </a:ext>
            </a:extLst>
          </p:cNvPr>
          <p:cNvSpPr/>
          <p:nvPr/>
        </p:nvSpPr>
        <p:spPr>
          <a:xfrm>
            <a:off x="174147" y="6396990"/>
            <a:ext cx="7442609" cy="369332"/>
          </a:xfrm>
          <a:prstGeom prst="rect">
            <a:avLst/>
          </a:prstGeom>
        </p:spPr>
        <p:txBody>
          <a:bodyPr wrap="square">
            <a:spAutoFit/>
          </a:bodyPr>
          <a:lstStyle/>
          <a:p>
            <a:r>
              <a:rPr lang="en-US" sz="900" dirty="0"/>
              <a:t>https://ec.europa.eu/health/documents/community-register/2015/20151216133467/anx_133467_nl.pdf - last verified on 31Jul19 </a:t>
            </a:r>
            <a:r>
              <a:rPr lang="nl-NL" sz="900" dirty="0"/>
              <a:t>https://www.farmacotherapeutischkompas.nl/bladeren/preparaatteksten/t/teriflunomide - last </a:t>
            </a:r>
            <a:r>
              <a:rPr lang="nl-NL" sz="900" dirty="0" err="1"/>
              <a:t>verified</a:t>
            </a:r>
            <a:r>
              <a:rPr lang="nl-NL" sz="900" dirty="0"/>
              <a:t> on 31Jul19</a:t>
            </a:r>
          </a:p>
        </p:txBody>
      </p:sp>
    </p:spTree>
    <p:extLst>
      <p:ext uri="{BB962C8B-B14F-4D97-AF65-F5344CB8AC3E}">
        <p14:creationId xmlns:p14="http://schemas.microsoft.com/office/powerpoint/2010/main" val="346719942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Afbeelding 4">
            <a:extLst>
              <a:ext uri="{FF2B5EF4-FFF2-40B4-BE49-F238E27FC236}">
                <a16:creationId xmlns:a16="http://schemas.microsoft.com/office/drawing/2014/main" id="{FA4C0434-B411-3A42-AA0C-9D4D7422E2BE}"/>
              </a:ext>
            </a:extLst>
          </p:cNvPr>
          <p:cNvPicPr>
            <a:picLocks noChangeAspect="1"/>
          </p:cNvPicPr>
          <p:nvPr/>
        </p:nvPicPr>
        <p:blipFill>
          <a:blip r:embed="rId2"/>
          <a:stretch>
            <a:fillRect/>
          </a:stretch>
        </p:blipFill>
        <p:spPr>
          <a:xfrm>
            <a:off x="372" y="279"/>
            <a:ext cx="8877410" cy="6857721"/>
          </a:xfrm>
          <a:prstGeom prst="rect">
            <a:avLst/>
          </a:prstGeom>
        </p:spPr>
      </p:pic>
      <p:sp>
        <p:nvSpPr>
          <p:cNvPr id="6" name="Tekstvak 5">
            <a:extLst>
              <a:ext uri="{FF2B5EF4-FFF2-40B4-BE49-F238E27FC236}">
                <a16:creationId xmlns:a16="http://schemas.microsoft.com/office/drawing/2014/main" id="{12FFCA16-19A6-6E46-95B6-FEEF8792F76A}"/>
              </a:ext>
            </a:extLst>
          </p:cNvPr>
          <p:cNvSpPr txBox="1"/>
          <p:nvPr/>
        </p:nvSpPr>
        <p:spPr>
          <a:xfrm>
            <a:off x="967622" y="430277"/>
            <a:ext cx="7208756" cy="90358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2636" b="0" i="0" u="none" strike="noStrike" kern="1200" cap="none" spc="0" normalizeH="0" baseline="0" noProof="0" dirty="0">
                <a:ln>
                  <a:noFill/>
                </a:ln>
                <a:solidFill>
                  <a:srgbClr val="4D5F7C"/>
                </a:solidFill>
                <a:effectLst/>
                <a:uLnTx/>
                <a:uFillTx/>
                <a:latin typeface="Calibri"/>
                <a:ea typeface="+mn-ea"/>
                <a:cs typeface="+mn-cs"/>
              </a:rPr>
              <a:t>Rijping B-cel naar plasmacel met veranderde functie</a:t>
            </a:r>
          </a:p>
        </p:txBody>
      </p:sp>
      <p:sp>
        <p:nvSpPr>
          <p:cNvPr id="7" name="Tekstvak 6">
            <a:extLst>
              <a:ext uri="{FF2B5EF4-FFF2-40B4-BE49-F238E27FC236}">
                <a16:creationId xmlns:a16="http://schemas.microsoft.com/office/drawing/2014/main" id="{2BF2BF84-420C-9E4E-9AD9-5751AD5E6CBA}"/>
              </a:ext>
            </a:extLst>
          </p:cNvPr>
          <p:cNvSpPr txBox="1"/>
          <p:nvPr/>
        </p:nvSpPr>
        <p:spPr>
          <a:xfrm>
            <a:off x="351950" y="6427723"/>
            <a:ext cx="4243469" cy="23301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nl-NL" sz="914" b="0" i="0" u="none" strike="noStrike" kern="1200" cap="none" spc="0" normalizeH="0" baseline="0" noProof="0" dirty="0" err="1">
                <a:ln>
                  <a:noFill/>
                </a:ln>
                <a:solidFill>
                  <a:srgbClr val="4D5F7C"/>
                </a:solidFill>
                <a:effectLst/>
                <a:uLnTx/>
                <a:uFillTx/>
                <a:latin typeface="Calibri"/>
                <a:ea typeface="+mn-ea"/>
                <a:cs typeface="+mn-cs"/>
              </a:rPr>
              <a:t>Adapted</a:t>
            </a:r>
            <a:r>
              <a:rPr kumimoji="0" lang="nl-NL" sz="914" b="0" i="0" u="none" strike="noStrike" kern="1200" cap="none" spc="0" normalizeH="0" baseline="0" noProof="0" dirty="0">
                <a:ln>
                  <a:noFill/>
                </a:ln>
                <a:solidFill>
                  <a:srgbClr val="4D5F7C"/>
                </a:solidFill>
                <a:effectLst/>
                <a:uLnTx/>
                <a:uFillTx/>
                <a:latin typeface="Calibri"/>
                <a:ea typeface="+mn-ea"/>
                <a:cs typeface="+mn-cs"/>
              </a:rPr>
              <a:t> </a:t>
            </a:r>
            <a:r>
              <a:rPr kumimoji="0" lang="nl-NL" sz="914" b="0" i="0" u="none" strike="noStrike" kern="1200" cap="none" spc="0" normalizeH="0" baseline="0" noProof="0" dirty="0" err="1">
                <a:ln>
                  <a:noFill/>
                </a:ln>
                <a:solidFill>
                  <a:srgbClr val="4D5F7C"/>
                </a:solidFill>
                <a:effectLst/>
                <a:uLnTx/>
                <a:uFillTx/>
                <a:latin typeface="Calibri"/>
                <a:ea typeface="+mn-ea"/>
                <a:cs typeface="+mn-cs"/>
              </a:rPr>
              <a:t>from</a:t>
            </a:r>
            <a:r>
              <a:rPr kumimoji="0" lang="nl-NL" sz="914" b="0" i="0" u="none" strike="noStrike" kern="1200" cap="none" spc="0" normalizeH="0" baseline="0" noProof="0" dirty="0">
                <a:ln>
                  <a:noFill/>
                </a:ln>
                <a:solidFill>
                  <a:srgbClr val="4D5F7C"/>
                </a:solidFill>
                <a:effectLst/>
                <a:uLnTx/>
                <a:uFillTx/>
                <a:latin typeface="Calibri"/>
                <a:ea typeface="+mn-ea"/>
                <a:cs typeface="+mn-cs"/>
              </a:rPr>
              <a:t> Baker 2017 </a:t>
            </a:r>
            <a:r>
              <a:rPr kumimoji="0" lang="nl-NL" sz="914" b="0" i="0" u="none" strike="noStrike" kern="1200" cap="none" spc="0" normalizeH="0" baseline="0" noProof="0" dirty="0" err="1">
                <a:ln>
                  <a:noFill/>
                </a:ln>
                <a:solidFill>
                  <a:srgbClr val="4D5F7C"/>
                </a:solidFill>
                <a:effectLst/>
                <a:uLnTx/>
                <a:uFillTx/>
                <a:latin typeface="Calibri"/>
                <a:ea typeface="+mn-ea"/>
                <a:cs typeface="+mn-cs"/>
              </a:rPr>
              <a:t>EbioMedicine</a:t>
            </a:r>
            <a:r>
              <a:rPr kumimoji="0" lang="nl-NL" sz="914" b="0" i="0" u="none" strike="noStrike" kern="1200" cap="none" spc="0" normalizeH="0" baseline="0" noProof="0" dirty="0">
                <a:ln>
                  <a:noFill/>
                </a:ln>
                <a:solidFill>
                  <a:srgbClr val="4D5F7C"/>
                </a:solidFill>
                <a:effectLst/>
                <a:uLnTx/>
                <a:uFillTx/>
                <a:latin typeface="Calibri"/>
                <a:ea typeface="+mn-ea"/>
                <a:cs typeface="+mn-cs"/>
              </a:rPr>
              <a:t> en </a:t>
            </a:r>
            <a:r>
              <a:rPr kumimoji="0" lang="nl-NL" sz="914" b="0" i="0" u="none" strike="noStrike" kern="1200" cap="none" spc="0" normalizeH="0" baseline="0" noProof="0" dirty="0" err="1">
                <a:ln>
                  <a:noFill/>
                </a:ln>
                <a:solidFill>
                  <a:srgbClr val="4D5F7C"/>
                </a:solidFill>
                <a:effectLst/>
                <a:uLnTx/>
                <a:uFillTx/>
                <a:latin typeface="Calibri"/>
                <a:ea typeface="+mn-ea"/>
                <a:cs typeface="+mn-cs"/>
              </a:rPr>
              <a:t>Forsthuber</a:t>
            </a:r>
            <a:r>
              <a:rPr kumimoji="0" lang="nl-NL" sz="914" b="0" i="0" u="none" strike="noStrike" kern="1200" cap="none" spc="0" normalizeH="0" baseline="0" noProof="0" dirty="0">
                <a:ln>
                  <a:noFill/>
                </a:ln>
                <a:solidFill>
                  <a:srgbClr val="4D5F7C"/>
                </a:solidFill>
                <a:effectLst/>
                <a:uLnTx/>
                <a:uFillTx/>
                <a:latin typeface="Calibri"/>
                <a:ea typeface="+mn-ea"/>
                <a:cs typeface="+mn-cs"/>
              </a:rPr>
              <a:t> 2018, </a:t>
            </a:r>
            <a:r>
              <a:rPr kumimoji="0" lang="nl-NL" sz="914" b="0" i="0" u="none" strike="noStrike" kern="1200" cap="none" spc="0" normalizeH="0" baseline="0" noProof="0" dirty="0" err="1">
                <a:ln>
                  <a:noFill/>
                </a:ln>
                <a:solidFill>
                  <a:srgbClr val="4D5F7C"/>
                </a:solidFill>
                <a:effectLst/>
                <a:uLnTx/>
                <a:uFillTx/>
                <a:latin typeface="Calibri"/>
                <a:ea typeface="+mn-ea"/>
                <a:cs typeface="+mn-cs"/>
              </a:rPr>
              <a:t>Ther</a:t>
            </a:r>
            <a:r>
              <a:rPr kumimoji="0" lang="nl-NL" sz="914" b="0" i="0" u="none" strike="noStrike" kern="1200" cap="none" spc="0" normalizeH="0" baseline="0" noProof="0" dirty="0">
                <a:ln>
                  <a:noFill/>
                </a:ln>
                <a:solidFill>
                  <a:srgbClr val="4D5F7C"/>
                </a:solidFill>
                <a:effectLst/>
                <a:uLnTx/>
                <a:uFillTx/>
                <a:latin typeface="Calibri"/>
                <a:ea typeface="+mn-ea"/>
                <a:cs typeface="+mn-cs"/>
              </a:rPr>
              <a:t> Adv </a:t>
            </a:r>
            <a:r>
              <a:rPr kumimoji="0" lang="nl-NL" sz="914" b="0" i="0" u="none" strike="noStrike" kern="1200" cap="none" spc="0" normalizeH="0" baseline="0" noProof="0" dirty="0" err="1">
                <a:ln>
                  <a:noFill/>
                </a:ln>
                <a:solidFill>
                  <a:srgbClr val="4D5F7C"/>
                </a:solidFill>
                <a:effectLst/>
                <a:uLnTx/>
                <a:uFillTx/>
                <a:latin typeface="Calibri"/>
                <a:ea typeface="+mn-ea"/>
                <a:cs typeface="+mn-cs"/>
              </a:rPr>
              <a:t>Neurol</a:t>
            </a:r>
            <a:r>
              <a:rPr kumimoji="0" lang="nl-NL" sz="914" b="0" i="0" u="none" strike="noStrike" kern="1200" cap="none" spc="0" normalizeH="0" baseline="0" noProof="0" dirty="0">
                <a:ln>
                  <a:noFill/>
                </a:ln>
                <a:solidFill>
                  <a:srgbClr val="4D5F7C"/>
                </a:solidFill>
                <a:effectLst/>
                <a:uLnTx/>
                <a:uFillTx/>
                <a:latin typeface="Calibri"/>
                <a:ea typeface="+mn-ea"/>
                <a:cs typeface="+mn-cs"/>
              </a:rPr>
              <a:t> </a:t>
            </a:r>
            <a:r>
              <a:rPr kumimoji="0" lang="nl-NL" sz="914" b="0" i="0" u="none" strike="noStrike" kern="1200" cap="none" spc="0" normalizeH="0" baseline="0" noProof="0" dirty="0" err="1">
                <a:ln>
                  <a:noFill/>
                </a:ln>
                <a:solidFill>
                  <a:srgbClr val="4D5F7C"/>
                </a:solidFill>
                <a:effectLst/>
                <a:uLnTx/>
                <a:uFillTx/>
                <a:latin typeface="Calibri"/>
                <a:ea typeface="+mn-ea"/>
                <a:cs typeface="+mn-cs"/>
              </a:rPr>
              <a:t>Disord</a:t>
            </a:r>
            <a:r>
              <a:rPr kumimoji="0" lang="nl-NL" sz="914" b="0" i="0" u="none" strike="noStrike" kern="1200" cap="none" spc="0" normalizeH="0" baseline="0" noProof="0" dirty="0">
                <a:ln>
                  <a:noFill/>
                </a:ln>
                <a:solidFill>
                  <a:srgbClr val="4D5F7C"/>
                </a:solidFill>
                <a:effectLst/>
                <a:uLnTx/>
                <a:uFillTx/>
                <a:latin typeface="Calibri"/>
                <a:ea typeface="+mn-ea"/>
                <a:cs typeface="+mn-cs"/>
              </a:rPr>
              <a:t>.</a:t>
            </a:r>
          </a:p>
        </p:txBody>
      </p:sp>
      <p:sp>
        <p:nvSpPr>
          <p:cNvPr id="8" name="Title 1">
            <a:extLst>
              <a:ext uri="{FF2B5EF4-FFF2-40B4-BE49-F238E27FC236}">
                <a16:creationId xmlns:a16="http://schemas.microsoft.com/office/drawing/2014/main" id="{7F64F23D-DA41-4B94-B112-2E61309DD7D7}"/>
              </a:ext>
            </a:extLst>
          </p:cNvPr>
          <p:cNvSpPr txBox="1">
            <a:spLocks/>
          </p:cNvSpPr>
          <p:nvPr/>
        </p:nvSpPr>
        <p:spPr bwMode="auto">
          <a:xfrm>
            <a:off x="328613" y="430277"/>
            <a:ext cx="8549169" cy="796639"/>
          </a:xfrm>
          <a:prstGeom prst="rect">
            <a:avLst/>
          </a:prstGeom>
          <a:solidFill>
            <a:schemeClr val="bg1"/>
          </a:solidFill>
          <a:ln>
            <a:noFill/>
          </a:ln>
        </p:spPr>
        <p:txBody>
          <a:bodyPr vert="horz" wrap="square" lIns="91440" tIns="45720" rIns="91440" bIns="45720" numCol="1" anchor="ctr" anchorCtr="0" compatLnSpc="1">
            <a:prstTxWarp prst="textNoShape">
              <a:avLst/>
            </a:prstTxWarp>
            <a:normAutofit fontScale="97500"/>
          </a:bodyPr>
          <a:lstStyle>
            <a:lvl1pPr algn="l" rtl="0" eaLnBrk="0" fontAlgn="base" hangingPunct="0">
              <a:spcBef>
                <a:spcPct val="0"/>
              </a:spcBef>
              <a:spcAft>
                <a:spcPct val="0"/>
              </a:spcAft>
              <a:defRPr sz="2800" b="1" kern="1200">
                <a:solidFill>
                  <a:schemeClr val="tx1"/>
                </a:solidFill>
                <a:latin typeface="+mn-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nl-NL" sz="3300" b="1" i="0" u="none" strike="noStrike" kern="1200" cap="none" spc="0" normalizeH="0" baseline="0" noProof="0" dirty="0">
                <a:ln>
                  <a:noFill/>
                </a:ln>
                <a:solidFill>
                  <a:srgbClr val="2573BA"/>
                </a:solidFill>
                <a:effectLst/>
                <a:uLnTx/>
                <a:uFillTx/>
                <a:latin typeface="Calibri"/>
                <a:ea typeface="+mj-ea"/>
                <a:cs typeface="+mj-cs"/>
              </a:rPr>
              <a:t>B-cel</a:t>
            </a:r>
            <a:r>
              <a:rPr kumimoji="0" lang="nl-NL" sz="2800" b="1" i="0" u="none" strike="noStrike" kern="1200" cap="none" spc="0" normalizeH="0" baseline="0" noProof="0" dirty="0">
                <a:ln>
                  <a:noFill/>
                </a:ln>
                <a:solidFill>
                  <a:srgbClr val="000000"/>
                </a:solidFill>
                <a:effectLst/>
                <a:uLnTx/>
                <a:uFillTx/>
                <a:latin typeface="Calibri"/>
                <a:ea typeface="+mj-ea"/>
                <a:cs typeface="+mj-cs"/>
              </a:rPr>
              <a:t> </a:t>
            </a:r>
            <a:r>
              <a:rPr kumimoji="0" lang="nl-NL" sz="3300" b="1" i="0" u="none" strike="noStrike" kern="1200" cap="none" spc="0" normalizeH="0" baseline="0" noProof="0" dirty="0">
                <a:ln>
                  <a:noFill/>
                </a:ln>
                <a:solidFill>
                  <a:srgbClr val="2573BA"/>
                </a:solidFill>
                <a:effectLst/>
                <a:uLnTx/>
                <a:uFillTx/>
                <a:latin typeface="Calibri"/>
                <a:ea typeface="+mj-ea"/>
                <a:cs typeface="+mj-cs"/>
              </a:rPr>
              <a:t>depletie (a-CD20) en</a:t>
            </a:r>
            <a:r>
              <a:rPr kumimoji="0" lang="nl-NL" sz="2800" b="1" i="0" u="none" strike="noStrike" kern="1200" cap="none" spc="0" normalizeH="0" baseline="0" noProof="0" dirty="0">
                <a:ln>
                  <a:noFill/>
                </a:ln>
                <a:solidFill>
                  <a:srgbClr val="000000"/>
                </a:solidFill>
                <a:effectLst/>
                <a:uLnTx/>
                <a:uFillTx/>
                <a:latin typeface="Calibri"/>
                <a:ea typeface="+mj-ea"/>
                <a:cs typeface="+mj-cs"/>
              </a:rPr>
              <a:t> </a:t>
            </a:r>
            <a:r>
              <a:rPr kumimoji="0" lang="nl-NL" sz="3300" b="1" i="0" u="none" strike="noStrike" kern="1200" cap="none" spc="0" normalizeH="0" baseline="0" noProof="0" dirty="0">
                <a:ln>
                  <a:noFill/>
                </a:ln>
                <a:solidFill>
                  <a:srgbClr val="2573BA"/>
                </a:solidFill>
                <a:effectLst/>
                <a:uLnTx/>
                <a:uFillTx/>
                <a:latin typeface="Calibri"/>
                <a:ea typeface="+mj-ea"/>
                <a:cs typeface="+mj-cs"/>
              </a:rPr>
              <a:t>infectierisico</a:t>
            </a:r>
            <a:endParaRPr kumimoji="0" lang="en-US" sz="3300" b="1" i="0" u="none" strike="noStrike" kern="1200" cap="none" spc="0" normalizeH="0" baseline="0" noProof="0" dirty="0">
              <a:ln>
                <a:noFill/>
              </a:ln>
              <a:solidFill>
                <a:srgbClr val="2573BA"/>
              </a:solidFill>
              <a:effectLst/>
              <a:uLnTx/>
              <a:uFillTx/>
              <a:latin typeface="Calibri"/>
              <a:ea typeface="+mj-ea"/>
              <a:cs typeface="+mj-cs"/>
            </a:endParaRPr>
          </a:p>
        </p:txBody>
      </p:sp>
      <p:sp>
        <p:nvSpPr>
          <p:cNvPr id="9" name="TextBox 8">
            <a:extLst>
              <a:ext uri="{FF2B5EF4-FFF2-40B4-BE49-F238E27FC236}">
                <a16:creationId xmlns:a16="http://schemas.microsoft.com/office/drawing/2014/main" id="{412011CC-E493-49B6-9FED-C06F724665B6}"/>
              </a:ext>
            </a:extLst>
          </p:cNvPr>
          <p:cNvSpPr txBox="1"/>
          <p:nvPr/>
        </p:nvSpPr>
        <p:spPr>
          <a:xfrm>
            <a:off x="135926" y="6476070"/>
            <a:ext cx="7620000" cy="369332"/>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Calibri"/>
                <a:ea typeface="+mn-ea"/>
                <a:cs typeface="+mn-cs"/>
              </a:rPr>
              <a:t>Adapted from: Baker D, et al. </a:t>
            </a:r>
            <a:r>
              <a:rPr kumimoji="0" lang="nl-NL" sz="900" b="0" i="0" u="none" strike="noStrike" kern="1200" cap="none" spc="0" normalizeH="0" baseline="0" noProof="0" dirty="0" err="1">
                <a:ln>
                  <a:noFill/>
                </a:ln>
                <a:solidFill>
                  <a:srgbClr val="000000"/>
                </a:solidFill>
                <a:effectLst/>
                <a:uLnTx/>
                <a:uFillTx/>
                <a:latin typeface="Calibri"/>
                <a:ea typeface="+mn-ea"/>
                <a:cs typeface="+mn-cs"/>
                <a:hlinkClick r:id="rId3" tooltip="EBioMedicine.">
                  <a:extLst>
                    <a:ext uri="{A12FA001-AC4F-418D-AE19-62706E023703}">
                      <ahyp:hlinkClr xmlns:ahyp="http://schemas.microsoft.com/office/drawing/2018/hyperlinkcolor" val="tx"/>
                    </a:ext>
                  </a:extLst>
                </a:hlinkClick>
              </a:rPr>
              <a:t>EBioMedicine</a:t>
            </a:r>
            <a:r>
              <a:rPr kumimoji="0" lang="nl-NL" sz="900" b="0" i="0" u="none" strike="noStrike" kern="1200" cap="none" spc="0" normalizeH="0" baseline="0" noProof="0" dirty="0">
                <a:ln>
                  <a:noFill/>
                </a:ln>
                <a:solidFill>
                  <a:srgbClr val="000000"/>
                </a:solidFill>
                <a:effectLst/>
                <a:uLnTx/>
                <a:uFillTx/>
                <a:latin typeface="Calibri"/>
                <a:ea typeface="+mn-ea"/>
                <a:cs typeface="+mn-cs"/>
                <a:hlinkClick r:id="rId3" tooltip="EBioMedicine.">
                  <a:extLst>
                    <a:ext uri="{A12FA001-AC4F-418D-AE19-62706E023703}">
                      <ahyp:hlinkClr xmlns:ahyp="http://schemas.microsoft.com/office/drawing/2018/hyperlinkcolor" val="tx"/>
                    </a:ext>
                  </a:extLst>
                </a:hlinkClick>
              </a:rPr>
              <a:t>.</a:t>
            </a:r>
            <a:r>
              <a:rPr kumimoji="0" lang="nl-NL" sz="900" b="0" i="0" u="none" strike="noStrike" kern="1200" cap="none" spc="0" normalizeH="0" baseline="0" noProof="0" dirty="0">
                <a:ln>
                  <a:noFill/>
                </a:ln>
                <a:solidFill>
                  <a:srgbClr val="000000"/>
                </a:solidFill>
                <a:effectLst/>
                <a:uLnTx/>
                <a:uFillTx/>
                <a:latin typeface="Calibri"/>
                <a:ea typeface="+mn-ea"/>
                <a:cs typeface="+mn-cs"/>
              </a:rPr>
              <a:t> 2017 Feb;16:41-50.; </a:t>
            </a:r>
            <a:r>
              <a:rPr kumimoji="0" lang="nl-NL" sz="900" b="0" i="0" u="none" strike="noStrike" kern="1200" cap="none" spc="0" normalizeH="0" baseline="0" noProof="0" dirty="0" err="1">
                <a:ln>
                  <a:noFill/>
                </a:ln>
                <a:solidFill>
                  <a:srgbClr val="000000"/>
                </a:solidFill>
                <a:effectLst/>
                <a:uLnTx/>
                <a:uFillTx/>
                <a:latin typeface="Calibri"/>
                <a:ea typeface="+mn-ea"/>
                <a:cs typeface="+mn-cs"/>
              </a:rPr>
              <a:t>Forsthuber</a:t>
            </a:r>
            <a:r>
              <a:rPr kumimoji="0" lang="nl-NL" sz="900" b="0" i="0" u="none" strike="noStrike" kern="1200" cap="none" spc="0" normalizeH="0" baseline="0" noProof="0" dirty="0">
                <a:ln>
                  <a:noFill/>
                </a:ln>
                <a:solidFill>
                  <a:srgbClr val="000000"/>
                </a:solidFill>
                <a:effectLst/>
                <a:uLnTx/>
                <a:uFillTx/>
                <a:latin typeface="Calibri"/>
                <a:ea typeface="+mn-ea"/>
                <a:cs typeface="+mn-cs"/>
              </a:rPr>
              <a:t> TG, et al. </a:t>
            </a:r>
            <a:r>
              <a:rPr kumimoji="0" lang="nl-NL" sz="900" b="0" i="0" u="none" strike="noStrike" kern="1200" cap="none" spc="0" normalizeH="0" baseline="0" noProof="0" dirty="0" err="1">
                <a:ln>
                  <a:noFill/>
                </a:ln>
                <a:solidFill>
                  <a:srgbClr val="000000"/>
                </a:solidFill>
                <a:effectLst/>
                <a:uLnTx/>
                <a:uFillTx/>
                <a:latin typeface="Calibri"/>
                <a:ea typeface="+mn-ea"/>
                <a:cs typeface="+mn-cs"/>
                <a:hlinkClick r:id="rId4" tooltip="Therapeutic advances in neurological disorders.">
                  <a:extLst>
                    <a:ext uri="{A12FA001-AC4F-418D-AE19-62706E023703}">
                      <ahyp:hlinkClr xmlns:ahyp="http://schemas.microsoft.com/office/drawing/2018/hyperlinkcolor" val="tx"/>
                    </a:ext>
                  </a:extLst>
                </a:hlinkClick>
              </a:rPr>
              <a:t>Ther</a:t>
            </a:r>
            <a:r>
              <a:rPr kumimoji="0" lang="nl-NL" sz="900" b="0" i="0" u="none" strike="noStrike" kern="1200" cap="none" spc="0" normalizeH="0" baseline="0" noProof="0" dirty="0">
                <a:ln>
                  <a:noFill/>
                </a:ln>
                <a:solidFill>
                  <a:srgbClr val="000000"/>
                </a:solidFill>
                <a:effectLst/>
                <a:uLnTx/>
                <a:uFillTx/>
                <a:latin typeface="Calibri"/>
                <a:ea typeface="+mn-ea"/>
                <a:cs typeface="+mn-cs"/>
                <a:hlinkClick r:id="rId4" tooltip="Therapeutic advances in neurological disorders.">
                  <a:extLst>
                    <a:ext uri="{A12FA001-AC4F-418D-AE19-62706E023703}">
                      <ahyp:hlinkClr xmlns:ahyp="http://schemas.microsoft.com/office/drawing/2018/hyperlinkcolor" val="tx"/>
                    </a:ext>
                  </a:extLst>
                </a:hlinkClick>
              </a:rPr>
              <a:t> Adv </a:t>
            </a:r>
            <a:r>
              <a:rPr kumimoji="0" lang="nl-NL" sz="900" b="0" i="0" u="none" strike="noStrike" kern="1200" cap="none" spc="0" normalizeH="0" baseline="0" noProof="0" dirty="0" err="1">
                <a:ln>
                  <a:noFill/>
                </a:ln>
                <a:solidFill>
                  <a:srgbClr val="000000"/>
                </a:solidFill>
                <a:effectLst/>
                <a:uLnTx/>
                <a:uFillTx/>
                <a:latin typeface="Calibri"/>
                <a:ea typeface="+mn-ea"/>
                <a:cs typeface="+mn-cs"/>
                <a:hlinkClick r:id="rId4" tooltip="Therapeutic advances in neurological disorders.">
                  <a:extLst>
                    <a:ext uri="{A12FA001-AC4F-418D-AE19-62706E023703}">
                      <ahyp:hlinkClr xmlns:ahyp="http://schemas.microsoft.com/office/drawing/2018/hyperlinkcolor" val="tx"/>
                    </a:ext>
                  </a:extLst>
                </a:hlinkClick>
              </a:rPr>
              <a:t>Neurol</a:t>
            </a:r>
            <a:r>
              <a:rPr kumimoji="0" lang="nl-NL" sz="900" b="0" i="0" u="none" strike="noStrike" kern="1200" cap="none" spc="0" normalizeH="0" baseline="0" noProof="0" dirty="0">
                <a:ln>
                  <a:noFill/>
                </a:ln>
                <a:solidFill>
                  <a:srgbClr val="000000"/>
                </a:solidFill>
                <a:effectLst/>
                <a:uLnTx/>
                <a:uFillTx/>
                <a:latin typeface="Calibri"/>
                <a:ea typeface="+mn-ea"/>
                <a:cs typeface="+mn-cs"/>
                <a:hlinkClick r:id="rId4" tooltip="Therapeutic advances in neurological disorders.">
                  <a:extLst>
                    <a:ext uri="{A12FA001-AC4F-418D-AE19-62706E023703}">
                      <ahyp:hlinkClr xmlns:ahyp="http://schemas.microsoft.com/office/drawing/2018/hyperlinkcolor" val="tx"/>
                    </a:ext>
                  </a:extLst>
                </a:hlinkClick>
              </a:rPr>
              <a:t> </a:t>
            </a:r>
            <a:r>
              <a:rPr kumimoji="0" lang="nl-NL" sz="900" b="0" i="0" u="none" strike="noStrike" kern="1200" cap="none" spc="0" normalizeH="0" baseline="0" noProof="0" dirty="0" err="1">
                <a:ln>
                  <a:noFill/>
                </a:ln>
                <a:solidFill>
                  <a:srgbClr val="000000"/>
                </a:solidFill>
                <a:effectLst/>
                <a:uLnTx/>
                <a:uFillTx/>
                <a:latin typeface="Calibri"/>
                <a:ea typeface="+mn-ea"/>
                <a:cs typeface="+mn-cs"/>
                <a:hlinkClick r:id="rId4" tooltip="Therapeutic advances in neurological disorders.">
                  <a:extLst>
                    <a:ext uri="{A12FA001-AC4F-418D-AE19-62706E023703}">
                      <ahyp:hlinkClr xmlns:ahyp="http://schemas.microsoft.com/office/drawing/2018/hyperlinkcolor" val="tx"/>
                    </a:ext>
                  </a:extLst>
                </a:hlinkClick>
              </a:rPr>
              <a:t>Disord</a:t>
            </a:r>
            <a:r>
              <a:rPr kumimoji="0" lang="nl-NL" sz="900" b="0" i="0" u="none" strike="noStrike" kern="1200" cap="none" spc="0" normalizeH="0" baseline="0" noProof="0" dirty="0">
                <a:ln>
                  <a:noFill/>
                </a:ln>
                <a:solidFill>
                  <a:srgbClr val="000000"/>
                </a:solidFill>
                <a:effectLst/>
                <a:uLnTx/>
                <a:uFillTx/>
                <a:latin typeface="Calibri"/>
                <a:ea typeface="+mn-ea"/>
                <a:cs typeface="+mn-cs"/>
                <a:hlinkClick r:id="rId4" tooltip="Therapeutic advances in neurological disorders.">
                  <a:extLst>
                    <a:ext uri="{A12FA001-AC4F-418D-AE19-62706E023703}">
                      <ahyp:hlinkClr xmlns:ahyp="http://schemas.microsoft.com/office/drawing/2018/hyperlinkcolor" val="tx"/>
                    </a:ext>
                  </a:extLst>
                </a:hlinkClick>
              </a:rPr>
              <a:t>.</a:t>
            </a:r>
            <a:r>
              <a:rPr kumimoji="0" lang="en-US" sz="900" b="0" i="0" u="none" strike="noStrike" kern="1200" cap="none" spc="0" normalizeH="0" baseline="0" noProof="0" dirty="0">
                <a:ln>
                  <a:noFill/>
                </a:ln>
                <a:solidFill>
                  <a:srgbClr val="000000"/>
                </a:solidFill>
                <a:effectLst/>
                <a:uLnTx/>
                <a:uFillTx/>
                <a:latin typeface="Calibri"/>
                <a:ea typeface="+mn-ea"/>
                <a:cs typeface="+mn-cs"/>
              </a:rPr>
              <a:t> 2018 Mar 21;11:1756286418761697</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58564676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2698" y="1244718"/>
            <a:ext cx="8510587" cy="609600"/>
          </a:xfrm>
        </p:spPr>
        <p:txBody>
          <a:bodyPr>
            <a:normAutofit fontScale="90000"/>
          </a:bodyPr>
          <a:lstStyle/>
          <a:p>
            <a:pPr algn="ctr"/>
            <a:r>
              <a:rPr lang="nl-NL" dirty="0"/>
              <a:t>Rijping B-cel naar plasmacel </a:t>
            </a:r>
            <a:br>
              <a:rPr lang="nl-NL" dirty="0"/>
            </a:br>
            <a:r>
              <a:rPr lang="nl-NL" dirty="0"/>
              <a:t>=&gt; T-cel afhankelijke respons</a:t>
            </a:r>
            <a:br>
              <a:rPr lang="nl-NL" dirty="0"/>
            </a:br>
            <a:r>
              <a:rPr lang="nl-NL" dirty="0"/>
              <a:t>met veranderende functie</a:t>
            </a:r>
            <a:endParaRPr lang="en-US" dirty="0"/>
          </a:p>
        </p:txBody>
      </p:sp>
      <p:sp>
        <p:nvSpPr>
          <p:cNvPr id="5" name="Content Placeholder 4">
            <a:extLst>
              <a:ext uri="{FF2B5EF4-FFF2-40B4-BE49-F238E27FC236}">
                <a16:creationId xmlns:a16="http://schemas.microsoft.com/office/drawing/2014/main" id="{313B45C0-9967-4C19-B583-CB6671BEA99C}"/>
              </a:ext>
            </a:extLst>
          </p:cNvPr>
          <p:cNvSpPr>
            <a:spLocks noGrp="1"/>
          </p:cNvSpPr>
          <p:nvPr>
            <p:ph idx="1"/>
          </p:nvPr>
        </p:nvSpPr>
        <p:spPr>
          <a:xfrm>
            <a:off x="719850" y="1978820"/>
            <a:ext cx="6894137" cy="2583453"/>
          </a:xfrm>
        </p:spPr>
        <p:txBody>
          <a:bodyPr/>
          <a:lstStyle/>
          <a:p>
            <a:r>
              <a:rPr lang="nl-NL" sz="2000" dirty="0">
                <a:solidFill>
                  <a:schemeClr val="tx1"/>
                </a:solidFill>
                <a:latin typeface="+mn-lt"/>
              </a:rPr>
              <a:t>B-cellen: van stamcel tot long lived plasma cel</a:t>
            </a:r>
          </a:p>
          <a:p>
            <a:r>
              <a:rPr lang="nl-NL" sz="2000" dirty="0">
                <a:solidFill>
                  <a:schemeClr val="tx1"/>
                </a:solidFill>
                <a:latin typeface="+mn-lt"/>
              </a:rPr>
              <a:t>Klasse switch</a:t>
            </a:r>
          </a:p>
          <a:p>
            <a:r>
              <a:rPr lang="nl-NL" sz="2000" dirty="0">
                <a:solidFill>
                  <a:schemeClr val="tx1"/>
                </a:solidFill>
                <a:latin typeface="+mn-lt"/>
              </a:rPr>
              <a:t>Maturatie van B-cel naar long lived memory cel in beenmerg</a:t>
            </a:r>
          </a:p>
          <a:p>
            <a:r>
              <a:rPr lang="nl-NL" sz="2000" dirty="0">
                <a:solidFill>
                  <a:schemeClr val="tx1"/>
                </a:solidFill>
                <a:latin typeface="+mn-lt"/>
              </a:rPr>
              <a:t>CD20,CD19,CD138 en CD38</a:t>
            </a:r>
          </a:p>
          <a:p>
            <a:pPr>
              <a:lnSpc>
                <a:spcPct val="100000"/>
              </a:lnSpc>
            </a:pPr>
            <a:r>
              <a:rPr lang="nl-NL" sz="2000" dirty="0">
                <a:solidFill>
                  <a:schemeClr val="tx1"/>
                </a:solidFill>
                <a:latin typeface="+mn-lt"/>
              </a:rPr>
              <a:t>Mature activated B-cel: antigen presentatie,  co-stimulatie,  cytokine productie,  beetje antistofproductie</a:t>
            </a:r>
          </a:p>
          <a:p>
            <a:pPr>
              <a:lnSpc>
                <a:spcPct val="100000"/>
              </a:lnSpc>
            </a:pPr>
            <a:r>
              <a:rPr lang="nl-NL" sz="2000" dirty="0">
                <a:solidFill>
                  <a:schemeClr val="tx1"/>
                </a:solidFill>
                <a:latin typeface="+mn-lt"/>
              </a:rPr>
              <a:t>Plasmablast, short lived plasma cel, long-lived plasma cel: veel antistofproductie</a:t>
            </a:r>
          </a:p>
          <a:p>
            <a:endParaRPr lang="nl-NL" sz="2000" dirty="0">
              <a:solidFill>
                <a:schemeClr val="tx1"/>
              </a:solidFill>
              <a:latin typeface="+mn-lt"/>
            </a:endParaRPr>
          </a:p>
          <a:p>
            <a:endParaRPr lang="nl-NL" sz="2000" dirty="0">
              <a:solidFill>
                <a:schemeClr val="tx1"/>
              </a:solidFill>
              <a:latin typeface="+mn-lt"/>
            </a:endParaRPr>
          </a:p>
          <a:p>
            <a:endParaRPr lang="nl-NL" sz="2000" dirty="0">
              <a:solidFill>
                <a:schemeClr val="tx1"/>
              </a:solidFill>
              <a:latin typeface="+mn-lt"/>
            </a:endParaRPr>
          </a:p>
        </p:txBody>
      </p:sp>
      <p:sp>
        <p:nvSpPr>
          <p:cNvPr id="6" name="Rectangle 5">
            <a:extLst>
              <a:ext uri="{FF2B5EF4-FFF2-40B4-BE49-F238E27FC236}">
                <a16:creationId xmlns:a16="http://schemas.microsoft.com/office/drawing/2014/main" id="{CFD8718E-DB0E-4BAF-AABF-106C6BC608B6}"/>
              </a:ext>
            </a:extLst>
          </p:cNvPr>
          <p:cNvSpPr/>
          <p:nvPr/>
        </p:nvSpPr>
        <p:spPr>
          <a:xfrm>
            <a:off x="525293" y="6119336"/>
            <a:ext cx="7451387" cy="50783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Calibri"/>
                <a:ea typeface="+mn-ea"/>
                <a:cs typeface="+mn-cs"/>
              </a:rPr>
              <a:t>https://www.ema.europa.eu/en/documents/product-information/ocrevus-epar-product-information_nl.pdf - last verified on 31Jul19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Calibri"/>
                <a:ea typeface="+mn-ea"/>
                <a:cs typeface="+mn-cs"/>
              </a:rPr>
              <a:t>Bittner S, et al. </a:t>
            </a:r>
            <a:r>
              <a:rPr kumimoji="0" lang="en-US" sz="900" b="0" i="0" u="none" strike="noStrike" kern="1200" cap="none" spc="0" normalizeH="0" baseline="0" noProof="0" dirty="0" err="1">
                <a:ln>
                  <a:noFill/>
                </a:ln>
                <a:solidFill>
                  <a:srgbClr val="000000"/>
                </a:solidFill>
                <a:effectLst/>
                <a:uLnTx/>
                <a:uFillTx/>
                <a:latin typeface="Calibri"/>
                <a:ea typeface="+mn-ea"/>
                <a:cs typeface="+mn-cs"/>
              </a:rPr>
              <a:t>Ther</a:t>
            </a:r>
            <a:r>
              <a:rPr kumimoji="0" lang="en-US" sz="900" b="0" i="0" u="none" strike="noStrike" kern="1200" cap="none" spc="0" normalizeH="0" baseline="0" noProof="0" dirty="0">
                <a:ln>
                  <a:noFill/>
                </a:ln>
                <a:solidFill>
                  <a:srgbClr val="000000"/>
                </a:solidFill>
                <a:effectLst/>
                <a:uLnTx/>
                <a:uFillTx/>
                <a:latin typeface="Calibri"/>
                <a:ea typeface="+mn-ea"/>
                <a:cs typeface="+mn-cs"/>
              </a:rPr>
              <a:t> Adv Neurol </a:t>
            </a:r>
            <a:r>
              <a:rPr kumimoji="0" lang="en-US" sz="900" b="0" i="0" u="none" strike="noStrike" kern="1200" cap="none" spc="0" normalizeH="0" baseline="0" noProof="0" dirty="0" err="1">
                <a:ln>
                  <a:noFill/>
                </a:ln>
                <a:solidFill>
                  <a:srgbClr val="000000"/>
                </a:solidFill>
                <a:effectLst/>
                <a:uLnTx/>
                <a:uFillTx/>
                <a:latin typeface="Calibri"/>
                <a:ea typeface="+mn-ea"/>
                <a:cs typeface="+mn-cs"/>
              </a:rPr>
              <a:t>Disor</a:t>
            </a:r>
            <a:r>
              <a:rPr kumimoji="0" lang="en-US" sz="900" b="0" i="0" u="none" strike="noStrike" kern="1200" cap="none" spc="0" normalizeH="0" baseline="0" noProof="0" dirty="0">
                <a:ln>
                  <a:noFill/>
                </a:ln>
                <a:solidFill>
                  <a:srgbClr val="000000"/>
                </a:solidFill>
                <a:effectLst/>
                <a:uLnTx/>
                <a:uFillTx/>
                <a:latin typeface="Calibri"/>
                <a:ea typeface="+mn-ea"/>
                <a:cs typeface="+mn-cs"/>
              </a:rPr>
              <a:t>. 2017 Jan;10(1):51-66.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Calibri"/>
                <a:ea typeface="+mn-ea"/>
                <a:cs typeface="+mn-cs"/>
              </a:rPr>
              <a:t>Baker D, et al, </a:t>
            </a:r>
            <a:r>
              <a:rPr kumimoji="0" lang="en-US" sz="900" b="0" i="0" u="none" strike="noStrike" kern="1200" cap="none" spc="0" normalizeH="0" baseline="0" noProof="0" dirty="0" err="1">
                <a:ln>
                  <a:noFill/>
                </a:ln>
                <a:solidFill>
                  <a:srgbClr val="000000"/>
                </a:solidFill>
                <a:effectLst/>
                <a:uLnTx/>
                <a:uFillTx/>
                <a:latin typeface="Calibri"/>
                <a:ea typeface="+mn-ea"/>
                <a:cs typeface="+mn-cs"/>
              </a:rPr>
              <a:t>EBioMedicine</a:t>
            </a:r>
            <a:r>
              <a:rPr kumimoji="0" lang="en-US" sz="900" b="0" i="0" u="none" strike="noStrike" kern="1200" cap="none" spc="0" normalizeH="0" baseline="0" noProof="0" dirty="0">
                <a:ln>
                  <a:noFill/>
                </a:ln>
                <a:solidFill>
                  <a:srgbClr val="000000"/>
                </a:solidFill>
                <a:effectLst/>
                <a:uLnTx/>
                <a:uFillTx/>
                <a:latin typeface="Calibri"/>
                <a:ea typeface="+mn-ea"/>
                <a:cs typeface="+mn-cs"/>
              </a:rPr>
              <a:t>. 2017 Feb;16:41-50. </a:t>
            </a:r>
            <a:endParaRPr kumimoji="0" lang="nl-NL" sz="9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83583748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83595" y="112776"/>
            <a:ext cx="7376809" cy="1143000"/>
          </a:xfrm>
        </p:spPr>
        <p:txBody>
          <a:bodyPr>
            <a:normAutofit fontScale="90000"/>
          </a:bodyPr>
          <a:lstStyle/>
          <a:p>
            <a:r>
              <a:rPr lang="nl-NL" dirty="0"/>
              <a:t>Verloop humorale (B-cel) immuunrespons in de tijd</a:t>
            </a:r>
            <a:endParaRPr lang="en-US" dirty="0"/>
          </a:p>
        </p:txBody>
      </p:sp>
      <p:pic>
        <p:nvPicPr>
          <p:cNvPr id="1026" name="Picture 2" descr="C:\Users\476840\AppData\Local\Microsoft\Windows\Temporary Internet Files\Content.IE5\F35395IH\OSC_Microbio_18_04_PriSec[1].jpg"/>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304800" y="2017776"/>
            <a:ext cx="8534400" cy="3584448"/>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AD9A17BC-CCB5-4A35-9D52-0F313E425B7C}"/>
              </a:ext>
            </a:extLst>
          </p:cNvPr>
          <p:cNvSpPr txBox="1"/>
          <p:nvPr/>
        </p:nvSpPr>
        <p:spPr>
          <a:xfrm>
            <a:off x="1691680" y="2150290"/>
            <a:ext cx="1872208"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CD20 respons</a:t>
            </a: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9" name="TextBox 8">
            <a:extLst>
              <a:ext uri="{FF2B5EF4-FFF2-40B4-BE49-F238E27FC236}">
                <a16:creationId xmlns:a16="http://schemas.microsoft.com/office/drawing/2014/main" id="{1CAA344C-6489-4FDD-961C-2A26CF46AD11}"/>
              </a:ext>
            </a:extLst>
          </p:cNvPr>
          <p:cNvSpPr txBox="1"/>
          <p:nvPr/>
        </p:nvSpPr>
        <p:spPr>
          <a:xfrm>
            <a:off x="6732240" y="2350345"/>
            <a:ext cx="2088232" cy="7078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CD38+</a:t>
            </a:r>
            <a:r>
              <a:rPr kumimoji="0" lang="en-US" sz="1800" b="0" i="0" u="none" strike="noStrike" kern="1200" cap="none" spc="0" normalizeH="0" baseline="0" noProof="0" dirty="0">
                <a:ln>
                  <a:noFill/>
                </a:ln>
                <a:solidFill>
                  <a:srgbClr val="000000"/>
                </a:solidFill>
                <a:effectLst/>
                <a:uLnTx/>
                <a:uFillTx/>
                <a:latin typeface="Calibri"/>
                <a:ea typeface="+mn-ea"/>
                <a:cs typeface="+mn-cs"/>
              </a:rPr>
              <a:t>CD138+ effect</a:t>
            </a:r>
            <a:endParaRPr kumimoji="0" lang="nl-NL"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 name="Rectangle 2">
            <a:extLst>
              <a:ext uri="{FF2B5EF4-FFF2-40B4-BE49-F238E27FC236}">
                <a16:creationId xmlns:a16="http://schemas.microsoft.com/office/drawing/2014/main" id="{843C12F6-3993-4C24-9415-64C674A6DA20}"/>
              </a:ext>
            </a:extLst>
          </p:cNvPr>
          <p:cNvSpPr/>
          <p:nvPr/>
        </p:nvSpPr>
        <p:spPr>
          <a:xfrm>
            <a:off x="719846" y="6467886"/>
            <a:ext cx="4572000" cy="253916"/>
          </a:xfrm>
          <a:prstGeom prst="rect">
            <a:avLst/>
          </a:prstGeom>
        </p:spPr>
        <p:txBody>
          <a:bodyP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nl-NL" sz="900" b="0" i="0" u="none" strike="noStrike" kern="1200" cap="none" spc="0" normalizeH="0" baseline="0" noProof="0" dirty="0">
                <a:ln>
                  <a:noFill/>
                </a:ln>
                <a:solidFill>
                  <a:srgbClr val="000000"/>
                </a:solidFill>
                <a:effectLst/>
                <a:uLnTx/>
                <a:uFillTx/>
                <a:latin typeface="Calibri"/>
                <a:ea typeface="+mn-ea"/>
                <a:cs typeface="+mn-cs"/>
              </a:rPr>
              <a:t>Standaardtekening</a:t>
            </a:r>
            <a:r>
              <a:rPr kumimoji="0" lang="nl-NL" sz="1050" b="0" i="0" u="none" strike="noStrike" kern="1200" cap="none" spc="0" normalizeH="0" baseline="0" noProof="0" dirty="0">
                <a:ln>
                  <a:noFill/>
                </a:ln>
                <a:solidFill>
                  <a:srgbClr val="000000"/>
                </a:solidFill>
                <a:effectLst/>
                <a:uLnTx/>
                <a:uFillTx/>
                <a:latin typeface="Calibri"/>
                <a:ea typeface="+mn-ea"/>
                <a:cs typeface="+mn-cs"/>
              </a:rPr>
              <a:t> </a:t>
            </a:r>
            <a:r>
              <a:rPr kumimoji="0" lang="nl-NL" sz="900" b="0" i="0" u="none" strike="noStrike" kern="1200" cap="none" spc="0" normalizeH="0" baseline="0" noProof="0" dirty="0">
                <a:ln>
                  <a:noFill/>
                </a:ln>
                <a:solidFill>
                  <a:srgbClr val="000000"/>
                </a:solidFill>
                <a:effectLst/>
                <a:uLnTx/>
                <a:uFillTx/>
                <a:latin typeface="Calibri"/>
                <a:ea typeface="+mn-ea"/>
                <a:cs typeface="+mn-cs"/>
              </a:rPr>
              <a:t>Powerpoint</a:t>
            </a:r>
          </a:p>
        </p:txBody>
      </p:sp>
      <p:sp>
        <p:nvSpPr>
          <p:cNvPr id="4" name="Rectangle 3">
            <a:extLst>
              <a:ext uri="{FF2B5EF4-FFF2-40B4-BE49-F238E27FC236}">
                <a16:creationId xmlns:a16="http://schemas.microsoft.com/office/drawing/2014/main" id="{5E689D7E-DF94-4865-ACFD-A9C776B01E71}"/>
              </a:ext>
            </a:extLst>
          </p:cNvPr>
          <p:cNvSpPr/>
          <p:nvPr/>
        </p:nvSpPr>
        <p:spPr>
          <a:xfrm>
            <a:off x="719846" y="6213970"/>
            <a:ext cx="7056740" cy="507831"/>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Calibri"/>
                <a:ea typeface="+mn-ea"/>
                <a:cs typeface="+mn-cs"/>
              </a:rPr>
              <a:t>Janeway’s Immunobiology, 9</a:t>
            </a:r>
            <a:r>
              <a:rPr kumimoji="0" lang="en-GB" sz="900" b="0" i="0" u="none" strike="noStrike" kern="1200" cap="none" spc="0" normalizeH="0" baseline="30000" noProof="0" dirty="0">
                <a:ln>
                  <a:noFill/>
                </a:ln>
                <a:solidFill>
                  <a:srgbClr val="000000"/>
                </a:solidFill>
                <a:effectLst/>
                <a:uLnTx/>
                <a:uFillTx/>
                <a:latin typeface="Calibri"/>
                <a:ea typeface="+mn-ea"/>
                <a:cs typeface="+mn-cs"/>
              </a:rPr>
              <a:t>th</a:t>
            </a:r>
            <a:r>
              <a:rPr kumimoji="0" lang="en-GB" sz="900" b="0" i="0" u="none" strike="noStrike" kern="1200" cap="none" spc="0" normalizeH="0" baseline="0" noProof="0" dirty="0">
                <a:ln>
                  <a:noFill/>
                </a:ln>
                <a:solidFill>
                  <a:srgbClr val="000000"/>
                </a:solidFill>
                <a:effectLst/>
                <a:uLnTx/>
                <a:uFillTx/>
                <a:latin typeface="Calibri"/>
                <a:ea typeface="+mn-ea"/>
                <a:cs typeface="+mn-cs"/>
              </a:rPr>
              <a:t> Edition. 2017. Garland Science. ISBN 978-0-8153-4505-3</a:t>
            </a:r>
          </a:p>
          <a:p>
            <a:pPr>
              <a:defRPr/>
            </a:pPr>
            <a:r>
              <a:rPr lang="en-US" sz="900" dirty="0">
                <a:solidFill>
                  <a:srgbClr val="000000"/>
                </a:solidFill>
              </a:rPr>
              <a:t>Adapted from: Baker D, et al. </a:t>
            </a:r>
            <a:r>
              <a:rPr lang="nl-NL" sz="900" dirty="0" err="1">
                <a:solidFill>
                  <a:srgbClr val="000000"/>
                </a:solidFill>
                <a:hlinkClick r:id="rId3" tooltip="EBioMedicine.">
                  <a:extLst>
                    <a:ext uri="{A12FA001-AC4F-418D-AE19-62706E023703}">
                      <ahyp:hlinkClr xmlns:ahyp="http://schemas.microsoft.com/office/drawing/2018/hyperlinkcolor" val="tx"/>
                    </a:ext>
                  </a:extLst>
                </a:hlinkClick>
              </a:rPr>
              <a:t>EBioMedicine</a:t>
            </a:r>
            <a:r>
              <a:rPr lang="nl-NL" sz="900" dirty="0">
                <a:solidFill>
                  <a:srgbClr val="000000"/>
                </a:solidFill>
                <a:hlinkClick r:id="rId3" tooltip="EBioMedicine.">
                  <a:extLst>
                    <a:ext uri="{A12FA001-AC4F-418D-AE19-62706E023703}">
                      <ahyp:hlinkClr xmlns:ahyp="http://schemas.microsoft.com/office/drawing/2018/hyperlinkcolor" val="tx"/>
                    </a:ext>
                  </a:extLst>
                </a:hlinkClick>
              </a:rPr>
              <a:t>.</a:t>
            </a:r>
            <a:r>
              <a:rPr lang="nl-NL" sz="900" dirty="0">
                <a:solidFill>
                  <a:srgbClr val="000000"/>
                </a:solidFill>
              </a:rPr>
              <a:t> 2017 Feb;16:41-50.; </a:t>
            </a:r>
            <a:r>
              <a:rPr lang="nl-NL" sz="900" dirty="0" err="1">
                <a:solidFill>
                  <a:srgbClr val="000000"/>
                </a:solidFill>
              </a:rPr>
              <a:t>Forsthuber</a:t>
            </a:r>
            <a:r>
              <a:rPr lang="nl-NL" sz="900" dirty="0">
                <a:solidFill>
                  <a:srgbClr val="000000"/>
                </a:solidFill>
              </a:rPr>
              <a:t> TG, et al. </a:t>
            </a:r>
            <a:r>
              <a:rPr lang="nl-NL" sz="900" dirty="0" err="1">
                <a:solidFill>
                  <a:srgbClr val="000000"/>
                </a:solidFill>
                <a:hlinkClick r:id="rId4" tooltip="Therapeutic advances in neurological disorders.">
                  <a:extLst>
                    <a:ext uri="{A12FA001-AC4F-418D-AE19-62706E023703}">
                      <ahyp:hlinkClr xmlns:ahyp="http://schemas.microsoft.com/office/drawing/2018/hyperlinkcolor" val="tx"/>
                    </a:ext>
                  </a:extLst>
                </a:hlinkClick>
              </a:rPr>
              <a:t>Ther</a:t>
            </a:r>
            <a:r>
              <a:rPr lang="nl-NL" sz="900" dirty="0">
                <a:solidFill>
                  <a:srgbClr val="000000"/>
                </a:solidFill>
                <a:hlinkClick r:id="rId4" tooltip="Therapeutic advances in neurological disorders.">
                  <a:extLst>
                    <a:ext uri="{A12FA001-AC4F-418D-AE19-62706E023703}">
                      <ahyp:hlinkClr xmlns:ahyp="http://schemas.microsoft.com/office/drawing/2018/hyperlinkcolor" val="tx"/>
                    </a:ext>
                  </a:extLst>
                </a:hlinkClick>
              </a:rPr>
              <a:t> Adv </a:t>
            </a:r>
            <a:r>
              <a:rPr lang="nl-NL" sz="900" dirty="0" err="1">
                <a:solidFill>
                  <a:srgbClr val="000000"/>
                </a:solidFill>
                <a:hlinkClick r:id="rId4" tooltip="Therapeutic advances in neurological disorders.">
                  <a:extLst>
                    <a:ext uri="{A12FA001-AC4F-418D-AE19-62706E023703}">
                      <ahyp:hlinkClr xmlns:ahyp="http://schemas.microsoft.com/office/drawing/2018/hyperlinkcolor" val="tx"/>
                    </a:ext>
                  </a:extLst>
                </a:hlinkClick>
              </a:rPr>
              <a:t>Neurol</a:t>
            </a:r>
            <a:r>
              <a:rPr lang="nl-NL" sz="900" dirty="0">
                <a:solidFill>
                  <a:srgbClr val="000000"/>
                </a:solidFill>
                <a:hlinkClick r:id="rId4" tooltip="Therapeutic advances in neurological disorders.">
                  <a:extLst>
                    <a:ext uri="{A12FA001-AC4F-418D-AE19-62706E023703}">
                      <ahyp:hlinkClr xmlns:ahyp="http://schemas.microsoft.com/office/drawing/2018/hyperlinkcolor" val="tx"/>
                    </a:ext>
                  </a:extLst>
                </a:hlinkClick>
              </a:rPr>
              <a:t> </a:t>
            </a:r>
            <a:r>
              <a:rPr lang="nl-NL" sz="900" dirty="0" err="1">
                <a:solidFill>
                  <a:srgbClr val="000000"/>
                </a:solidFill>
                <a:hlinkClick r:id="rId4" tooltip="Therapeutic advances in neurological disorders.">
                  <a:extLst>
                    <a:ext uri="{A12FA001-AC4F-418D-AE19-62706E023703}">
                      <ahyp:hlinkClr xmlns:ahyp="http://schemas.microsoft.com/office/drawing/2018/hyperlinkcolor" val="tx"/>
                    </a:ext>
                  </a:extLst>
                </a:hlinkClick>
              </a:rPr>
              <a:t>Disord</a:t>
            </a:r>
            <a:r>
              <a:rPr lang="nl-NL" sz="900" dirty="0">
                <a:solidFill>
                  <a:srgbClr val="000000"/>
                </a:solidFill>
                <a:hlinkClick r:id="rId4" tooltip="Therapeutic advances in neurological disorders.">
                  <a:extLst>
                    <a:ext uri="{A12FA001-AC4F-418D-AE19-62706E023703}">
                      <ahyp:hlinkClr xmlns:ahyp="http://schemas.microsoft.com/office/drawing/2018/hyperlinkcolor" val="tx"/>
                    </a:ext>
                  </a:extLst>
                </a:hlinkClick>
              </a:rPr>
              <a:t>.</a:t>
            </a:r>
            <a:r>
              <a:rPr lang="en-US" sz="900" dirty="0">
                <a:solidFill>
                  <a:srgbClr val="000000"/>
                </a:solidFill>
              </a:rPr>
              <a:t> 2018 Mar 21;11:1756286418761697</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6983655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515144"/>
            <a:ext cx="8510587" cy="609600"/>
          </a:xfrm>
        </p:spPr>
        <p:txBody>
          <a:bodyPr>
            <a:normAutofit fontScale="90000"/>
          </a:bodyPr>
          <a:lstStyle/>
          <a:p>
            <a:pPr algn="ctr"/>
            <a:r>
              <a:rPr lang="nl-NL" dirty="0"/>
              <a:t>B-cel depletie (a-CD20) en infectierisico</a:t>
            </a:r>
            <a:endParaRPr lang="en-US" dirty="0"/>
          </a:p>
        </p:txBody>
      </p:sp>
      <p:sp>
        <p:nvSpPr>
          <p:cNvPr id="3" name="Content Placeholder 2"/>
          <p:cNvSpPr>
            <a:spLocks noGrp="1"/>
          </p:cNvSpPr>
          <p:nvPr>
            <p:ph idx="1"/>
          </p:nvPr>
        </p:nvSpPr>
        <p:spPr>
          <a:xfrm>
            <a:off x="304800" y="1343744"/>
            <a:ext cx="8534400" cy="5181600"/>
          </a:xfrm>
        </p:spPr>
        <p:txBody>
          <a:bodyPr/>
          <a:lstStyle/>
          <a:p>
            <a:pPr>
              <a:buClr>
                <a:schemeClr val="tx1"/>
              </a:buClr>
              <a:buFont typeface="Wingdings" panose="05000000000000000000" pitchFamily="2" charset="2"/>
              <a:buChar char="Ø"/>
            </a:pPr>
            <a:r>
              <a:rPr lang="nl-NL" sz="2400" dirty="0">
                <a:solidFill>
                  <a:schemeClr val="tx1"/>
                </a:solidFill>
                <a:latin typeface="+mn-lt"/>
              </a:rPr>
              <a:t> Lange termijn immunologische geheugen blijft gespaard</a:t>
            </a:r>
            <a:endParaRPr lang="en-US" sz="2400" dirty="0">
              <a:solidFill>
                <a:schemeClr val="tx1"/>
              </a:solidFill>
              <a:latin typeface="+mn-lt"/>
            </a:endParaRPr>
          </a:p>
        </p:txBody>
      </p:sp>
      <p:sp>
        <p:nvSpPr>
          <p:cNvPr id="5" name="Rectangle 4">
            <a:extLst>
              <a:ext uri="{FF2B5EF4-FFF2-40B4-BE49-F238E27FC236}">
                <a16:creationId xmlns:a16="http://schemas.microsoft.com/office/drawing/2014/main" id="{39861F0F-2E3E-40D3-9ED1-AA28E18378E8}"/>
              </a:ext>
            </a:extLst>
          </p:cNvPr>
          <p:cNvSpPr/>
          <p:nvPr/>
        </p:nvSpPr>
        <p:spPr>
          <a:xfrm>
            <a:off x="525293" y="6342856"/>
            <a:ext cx="745138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Calibri"/>
                <a:ea typeface="+mn-ea"/>
                <a:cs typeface="+mn-cs"/>
              </a:rPr>
              <a:t>https://www.ema.europa.eu/en/documents/product-information/ocrevus-epar-product-information_nl.pdf - last verified on 31Jul19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Calibri"/>
                <a:ea typeface="+mn-ea"/>
                <a:cs typeface="+mn-cs"/>
              </a:rPr>
              <a:t>Bittner S, et al. </a:t>
            </a:r>
            <a:r>
              <a:rPr kumimoji="0" lang="en-US" sz="900" b="0" i="0" u="none" strike="noStrike" kern="1200" cap="none" spc="0" normalizeH="0" baseline="0" noProof="0" dirty="0" err="1">
                <a:ln>
                  <a:noFill/>
                </a:ln>
                <a:solidFill>
                  <a:srgbClr val="000000"/>
                </a:solidFill>
                <a:effectLst/>
                <a:uLnTx/>
                <a:uFillTx/>
                <a:latin typeface="Calibri"/>
                <a:ea typeface="+mn-ea"/>
                <a:cs typeface="+mn-cs"/>
              </a:rPr>
              <a:t>Ther</a:t>
            </a:r>
            <a:r>
              <a:rPr kumimoji="0" lang="en-US" sz="900" b="0" i="0" u="none" strike="noStrike" kern="1200" cap="none" spc="0" normalizeH="0" baseline="0" noProof="0" dirty="0">
                <a:ln>
                  <a:noFill/>
                </a:ln>
                <a:solidFill>
                  <a:srgbClr val="000000"/>
                </a:solidFill>
                <a:effectLst/>
                <a:uLnTx/>
                <a:uFillTx/>
                <a:latin typeface="Calibri"/>
                <a:ea typeface="+mn-ea"/>
                <a:cs typeface="+mn-cs"/>
              </a:rPr>
              <a:t> Adv Neurol </a:t>
            </a:r>
            <a:r>
              <a:rPr kumimoji="0" lang="en-US" sz="900" b="0" i="0" u="none" strike="noStrike" kern="1200" cap="none" spc="0" normalizeH="0" baseline="0" noProof="0" dirty="0" err="1">
                <a:ln>
                  <a:noFill/>
                </a:ln>
                <a:solidFill>
                  <a:srgbClr val="000000"/>
                </a:solidFill>
                <a:effectLst/>
                <a:uLnTx/>
                <a:uFillTx/>
                <a:latin typeface="Calibri"/>
                <a:ea typeface="+mn-ea"/>
                <a:cs typeface="+mn-cs"/>
              </a:rPr>
              <a:t>Disor</a:t>
            </a:r>
            <a:r>
              <a:rPr kumimoji="0" lang="en-US" sz="900" b="0" i="0" u="none" strike="noStrike" kern="1200" cap="none" spc="0" normalizeH="0" baseline="0" noProof="0" dirty="0">
                <a:ln>
                  <a:noFill/>
                </a:ln>
                <a:solidFill>
                  <a:srgbClr val="000000"/>
                </a:solidFill>
                <a:effectLst/>
                <a:uLnTx/>
                <a:uFillTx/>
                <a:latin typeface="Calibri"/>
                <a:ea typeface="+mn-ea"/>
                <a:cs typeface="+mn-cs"/>
              </a:rPr>
              <a:t>. 2017 Jan;10(1):51-66. </a:t>
            </a:r>
          </a:p>
        </p:txBody>
      </p:sp>
    </p:spTree>
    <p:extLst>
      <p:ext uri="{BB962C8B-B14F-4D97-AF65-F5344CB8AC3E}">
        <p14:creationId xmlns:p14="http://schemas.microsoft.com/office/powerpoint/2010/main" val="542030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0088" y="17277"/>
            <a:ext cx="8229600" cy="1143000"/>
          </a:xfrm>
        </p:spPr>
        <p:txBody>
          <a:bodyPr/>
          <a:lstStyle/>
          <a:p>
            <a:r>
              <a:rPr lang="nl-NL" dirty="0" err="1"/>
              <a:t>Immunomodulatie</a:t>
            </a:r>
            <a:r>
              <a:rPr lang="nl-NL" dirty="0"/>
              <a:t> – infectierisico</a:t>
            </a:r>
            <a:endParaRPr lang="en-US" dirty="0"/>
          </a:p>
        </p:txBody>
      </p:sp>
      <p:sp>
        <p:nvSpPr>
          <p:cNvPr id="4" name="Right Triangle 3"/>
          <p:cNvSpPr/>
          <p:nvPr/>
        </p:nvSpPr>
        <p:spPr bwMode="auto">
          <a:xfrm>
            <a:off x="647305" y="2890405"/>
            <a:ext cx="7488832" cy="1224136"/>
          </a:xfrm>
          <a:prstGeom prst="rtTriangle">
            <a:avLst/>
          </a:prstGeom>
          <a:noFill/>
          <a:ln w="3810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FF0000"/>
              </a:solidFill>
              <a:effectLst/>
              <a:latin typeface="Arial" charset="0"/>
            </a:endParaRPr>
          </a:p>
        </p:txBody>
      </p:sp>
      <p:sp>
        <p:nvSpPr>
          <p:cNvPr id="5" name="Right Triangle 4"/>
          <p:cNvSpPr/>
          <p:nvPr/>
        </p:nvSpPr>
        <p:spPr bwMode="auto">
          <a:xfrm rot="10800000">
            <a:off x="683568" y="2636912"/>
            <a:ext cx="7488832" cy="1224136"/>
          </a:xfrm>
          <a:prstGeom prst="rtTriangle">
            <a:avLst/>
          </a:prstGeom>
          <a:noFill/>
          <a:ln w="3810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6" name="TextBox 5"/>
          <p:cNvSpPr txBox="1"/>
          <p:nvPr/>
        </p:nvSpPr>
        <p:spPr>
          <a:xfrm>
            <a:off x="624047" y="4265942"/>
            <a:ext cx="2772567" cy="707886"/>
          </a:xfrm>
          <a:prstGeom prst="rect">
            <a:avLst/>
          </a:prstGeom>
          <a:noFill/>
        </p:spPr>
        <p:txBody>
          <a:bodyPr wrap="square" rtlCol="0">
            <a:spAutoFit/>
          </a:bodyPr>
          <a:lstStyle/>
          <a:p>
            <a:r>
              <a:rPr lang="nl-NL" dirty="0">
                <a:solidFill>
                  <a:srgbClr val="FF0000"/>
                </a:solidFill>
              </a:rPr>
              <a:t>Overactief:</a:t>
            </a:r>
          </a:p>
          <a:p>
            <a:r>
              <a:rPr lang="nl-NL" dirty="0" err="1">
                <a:solidFill>
                  <a:srgbClr val="FF0000"/>
                </a:solidFill>
              </a:rPr>
              <a:t>autoimmuniteit</a:t>
            </a:r>
            <a:endParaRPr lang="en-US" dirty="0">
              <a:solidFill>
                <a:srgbClr val="FF0000"/>
              </a:solidFill>
            </a:endParaRPr>
          </a:p>
        </p:txBody>
      </p:sp>
      <p:sp>
        <p:nvSpPr>
          <p:cNvPr id="7" name="TextBox 6"/>
          <p:cNvSpPr txBox="1"/>
          <p:nvPr/>
        </p:nvSpPr>
        <p:spPr>
          <a:xfrm>
            <a:off x="6156176" y="1484784"/>
            <a:ext cx="2736304" cy="1015663"/>
          </a:xfrm>
          <a:prstGeom prst="rect">
            <a:avLst/>
          </a:prstGeom>
          <a:noFill/>
        </p:spPr>
        <p:txBody>
          <a:bodyPr wrap="square" rtlCol="0">
            <a:spAutoFit/>
          </a:bodyPr>
          <a:lstStyle/>
          <a:p>
            <a:r>
              <a:rPr lang="nl-NL" dirty="0" err="1">
                <a:solidFill>
                  <a:srgbClr val="00B050"/>
                </a:solidFill>
              </a:rPr>
              <a:t>Onderactief</a:t>
            </a:r>
            <a:r>
              <a:rPr lang="nl-NL" dirty="0">
                <a:solidFill>
                  <a:srgbClr val="00B050"/>
                </a:solidFill>
              </a:rPr>
              <a:t>:</a:t>
            </a:r>
          </a:p>
          <a:p>
            <a:r>
              <a:rPr lang="nl-NL" dirty="0" err="1">
                <a:solidFill>
                  <a:srgbClr val="00B050"/>
                </a:solidFill>
              </a:rPr>
              <a:t>Immunodeficiënties</a:t>
            </a:r>
            <a:r>
              <a:rPr lang="nl-NL" dirty="0">
                <a:solidFill>
                  <a:srgbClr val="00B050"/>
                </a:solidFill>
              </a:rPr>
              <a:t>;</a:t>
            </a:r>
          </a:p>
          <a:p>
            <a:r>
              <a:rPr lang="nl-NL" dirty="0">
                <a:solidFill>
                  <a:srgbClr val="00B050"/>
                </a:solidFill>
              </a:rPr>
              <a:t>infecties</a:t>
            </a:r>
            <a:endParaRPr lang="en-US" dirty="0">
              <a:solidFill>
                <a:srgbClr val="00B050"/>
              </a:solidFill>
            </a:endParaRPr>
          </a:p>
        </p:txBody>
      </p:sp>
      <p:sp>
        <p:nvSpPr>
          <p:cNvPr id="8" name="Rectangle 7"/>
          <p:cNvSpPr/>
          <p:nvPr/>
        </p:nvSpPr>
        <p:spPr bwMode="auto">
          <a:xfrm>
            <a:off x="3635896" y="1988840"/>
            <a:ext cx="1137051" cy="2848382"/>
          </a:xfrm>
          <a:prstGeom prst="rect">
            <a:avLst/>
          </a:prstGeom>
          <a:noFill/>
          <a:ln w="476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9" name="TextBox 8"/>
          <p:cNvSpPr txBox="1"/>
          <p:nvPr/>
        </p:nvSpPr>
        <p:spPr>
          <a:xfrm>
            <a:off x="3635896" y="2095756"/>
            <a:ext cx="1944216" cy="400110"/>
          </a:xfrm>
          <a:prstGeom prst="rect">
            <a:avLst/>
          </a:prstGeom>
          <a:noFill/>
        </p:spPr>
        <p:txBody>
          <a:bodyPr wrap="square" rtlCol="0">
            <a:spAutoFit/>
          </a:bodyPr>
          <a:lstStyle/>
          <a:p>
            <a:r>
              <a:rPr lang="nl-NL" dirty="0"/>
              <a:t>Gezond</a:t>
            </a:r>
            <a:endParaRPr lang="en-US" dirty="0"/>
          </a:p>
        </p:txBody>
      </p:sp>
      <p:sp>
        <p:nvSpPr>
          <p:cNvPr id="11" name="Right Arrow 10"/>
          <p:cNvSpPr/>
          <p:nvPr/>
        </p:nvSpPr>
        <p:spPr bwMode="auto">
          <a:xfrm>
            <a:off x="892052" y="5301208"/>
            <a:ext cx="3312369" cy="288032"/>
          </a:xfrm>
          <a:prstGeom prst="rightArrow">
            <a:avLst/>
          </a:prstGeom>
          <a:solidFill>
            <a:schemeClr val="accent1"/>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12" name="TextBox 11"/>
          <p:cNvSpPr txBox="1"/>
          <p:nvPr/>
        </p:nvSpPr>
        <p:spPr>
          <a:xfrm>
            <a:off x="1115616" y="5589240"/>
            <a:ext cx="3088805" cy="369332"/>
          </a:xfrm>
          <a:prstGeom prst="rect">
            <a:avLst/>
          </a:prstGeom>
          <a:noFill/>
        </p:spPr>
        <p:txBody>
          <a:bodyPr wrap="square" rtlCol="0">
            <a:spAutoFit/>
          </a:bodyPr>
          <a:lstStyle/>
          <a:p>
            <a:r>
              <a:rPr lang="en-US" dirty="0"/>
              <a:t>I</a:t>
            </a:r>
            <a:r>
              <a:rPr lang="nl-NL" dirty="0"/>
              <a:t>mmunomodulatie</a:t>
            </a:r>
            <a:endParaRPr lang="en-US" dirty="0"/>
          </a:p>
        </p:txBody>
      </p:sp>
      <p:sp>
        <p:nvSpPr>
          <p:cNvPr id="13" name="Right Arrow 12"/>
          <p:cNvSpPr/>
          <p:nvPr/>
        </p:nvSpPr>
        <p:spPr bwMode="auto">
          <a:xfrm>
            <a:off x="899592" y="5949280"/>
            <a:ext cx="5256584" cy="288032"/>
          </a:xfrm>
          <a:prstGeom prst="rightArrow">
            <a:avLst/>
          </a:prstGeom>
          <a:solidFill>
            <a:srgbClr val="FF0000"/>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14" name="TextBox 13"/>
          <p:cNvSpPr txBox="1"/>
          <p:nvPr/>
        </p:nvSpPr>
        <p:spPr>
          <a:xfrm>
            <a:off x="1115616" y="6269250"/>
            <a:ext cx="5616624" cy="369332"/>
          </a:xfrm>
          <a:prstGeom prst="rect">
            <a:avLst/>
          </a:prstGeom>
          <a:noFill/>
        </p:spPr>
        <p:txBody>
          <a:bodyPr wrap="square" rtlCol="0">
            <a:spAutoFit/>
          </a:bodyPr>
          <a:lstStyle/>
          <a:p>
            <a:r>
              <a:rPr lang="nl-NL" dirty="0">
                <a:solidFill>
                  <a:srgbClr val="FF0000"/>
                </a:solidFill>
              </a:rPr>
              <a:t>Immunosuppressie/depletie</a:t>
            </a:r>
            <a:endParaRPr lang="en-US" dirty="0">
              <a:solidFill>
                <a:srgbClr val="FF0000"/>
              </a:solidFill>
            </a:endParaRPr>
          </a:p>
        </p:txBody>
      </p:sp>
      <p:sp>
        <p:nvSpPr>
          <p:cNvPr id="15" name="Rectangle 14">
            <a:extLst>
              <a:ext uri="{FF2B5EF4-FFF2-40B4-BE49-F238E27FC236}">
                <a16:creationId xmlns:a16="http://schemas.microsoft.com/office/drawing/2014/main" id="{05B5EE1A-5029-4151-8EE2-15588C155C7E}"/>
              </a:ext>
            </a:extLst>
          </p:cNvPr>
          <p:cNvSpPr/>
          <p:nvPr/>
        </p:nvSpPr>
        <p:spPr>
          <a:xfrm>
            <a:off x="273356" y="6545075"/>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150934544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normAutofit fontScale="90000"/>
          </a:bodyPr>
          <a:lstStyle/>
          <a:p>
            <a:r>
              <a:rPr lang="nl-NL" dirty="0"/>
              <a:t>Infectierisico’s vanuit werkingsmechanismen</a:t>
            </a:r>
            <a:endParaRPr lang="en-US" dirty="0"/>
          </a:p>
        </p:txBody>
      </p:sp>
      <p:sp>
        <p:nvSpPr>
          <p:cNvPr id="3" name="Content Placeholder 2"/>
          <p:cNvSpPr>
            <a:spLocks noGrp="1"/>
          </p:cNvSpPr>
          <p:nvPr>
            <p:ph idx="1"/>
          </p:nvPr>
        </p:nvSpPr>
        <p:spPr/>
        <p:txBody>
          <a:bodyPr/>
          <a:lstStyle/>
          <a:p>
            <a:pPr>
              <a:buClr>
                <a:schemeClr val="tx1"/>
              </a:buClr>
              <a:buFont typeface="Wingdings" panose="05000000000000000000" pitchFamily="2" charset="2"/>
              <a:buChar char="Ø"/>
            </a:pPr>
            <a:r>
              <a:rPr lang="nl-NL" sz="2400" dirty="0">
                <a:solidFill>
                  <a:schemeClr val="bg1">
                    <a:lumMod val="85000"/>
                  </a:schemeClr>
                </a:solidFill>
                <a:latin typeface="+mn-lt"/>
              </a:rPr>
              <a:t> </a:t>
            </a:r>
            <a:r>
              <a:rPr lang="nl-NL" sz="2400" dirty="0" err="1">
                <a:solidFill>
                  <a:schemeClr val="bg1">
                    <a:lumMod val="85000"/>
                  </a:schemeClr>
                </a:solidFill>
                <a:latin typeface="+mn-lt"/>
              </a:rPr>
              <a:t>Fingolimod</a:t>
            </a:r>
            <a:r>
              <a:rPr lang="nl-NL" sz="2400" dirty="0">
                <a:solidFill>
                  <a:schemeClr val="bg1">
                    <a:lumMod val="85000"/>
                  </a:schemeClr>
                </a:solidFill>
                <a:latin typeface="+mn-lt"/>
              </a:rPr>
              <a:t> en natalizumab</a:t>
            </a:r>
          </a:p>
          <a:p>
            <a:pPr>
              <a:buClr>
                <a:schemeClr val="tx1"/>
              </a:buClr>
              <a:buFont typeface="Wingdings" panose="05000000000000000000" pitchFamily="2" charset="2"/>
              <a:buChar char="Ø"/>
            </a:pPr>
            <a:r>
              <a:rPr lang="nl-NL" sz="2400" dirty="0">
                <a:solidFill>
                  <a:schemeClr val="bg1">
                    <a:lumMod val="85000"/>
                  </a:schemeClr>
                </a:solidFill>
                <a:latin typeface="+mn-lt"/>
              </a:rPr>
              <a:t> STRATIFY JCV test</a:t>
            </a:r>
          </a:p>
          <a:p>
            <a:pPr>
              <a:buClr>
                <a:schemeClr val="tx1"/>
              </a:buClr>
              <a:buFont typeface="Wingdings" panose="05000000000000000000" pitchFamily="2" charset="2"/>
              <a:buChar char="Ø"/>
            </a:pPr>
            <a:r>
              <a:rPr lang="nl-NL" sz="2400" dirty="0">
                <a:solidFill>
                  <a:schemeClr val="bg1">
                    <a:lumMod val="85000"/>
                  </a:schemeClr>
                </a:solidFill>
                <a:latin typeface="+mn-lt"/>
              </a:rPr>
              <a:t> Herpes simplex virus</a:t>
            </a:r>
          </a:p>
          <a:p>
            <a:pPr>
              <a:buClr>
                <a:schemeClr val="tx1"/>
              </a:buClr>
              <a:buFont typeface="Wingdings" panose="05000000000000000000" pitchFamily="2" charset="2"/>
              <a:buChar char="Ø"/>
            </a:pPr>
            <a:r>
              <a:rPr lang="nl-NL" sz="2400" dirty="0">
                <a:solidFill>
                  <a:schemeClr val="bg1">
                    <a:lumMod val="85000"/>
                  </a:schemeClr>
                </a:solidFill>
                <a:latin typeface="+mn-lt"/>
              </a:rPr>
              <a:t> </a:t>
            </a:r>
            <a:r>
              <a:rPr lang="nl-NL" sz="2400" dirty="0" err="1">
                <a:solidFill>
                  <a:schemeClr val="bg1">
                    <a:lumMod val="85000"/>
                  </a:schemeClr>
                </a:solidFill>
                <a:latin typeface="+mn-lt"/>
              </a:rPr>
              <a:t>Teriflunomide</a:t>
            </a:r>
            <a:endParaRPr lang="nl-NL" sz="2400" dirty="0">
              <a:solidFill>
                <a:schemeClr val="bg1">
                  <a:lumMod val="85000"/>
                </a:schemeClr>
              </a:solidFill>
              <a:latin typeface="+mn-lt"/>
            </a:endParaRPr>
          </a:p>
          <a:p>
            <a:pPr>
              <a:buClr>
                <a:schemeClr val="tx1"/>
              </a:buClr>
              <a:buFont typeface="Wingdings" panose="05000000000000000000" pitchFamily="2" charset="2"/>
              <a:buChar char="Ø"/>
            </a:pPr>
            <a:r>
              <a:rPr lang="nl-NL" sz="2400" dirty="0">
                <a:solidFill>
                  <a:schemeClr val="tx1"/>
                </a:solidFill>
                <a:latin typeface="+mn-lt"/>
              </a:rPr>
              <a:t> </a:t>
            </a:r>
            <a:r>
              <a:rPr lang="nl-NL" sz="2400" dirty="0" err="1">
                <a:solidFill>
                  <a:schemeClr val="tx1"/>
                </a:solidFill>
                <a:latin typeface="+mn-lt"/>
              </a:rPr>
              <a:t>Alemtuzumab</a:t>
            </a:r>
            <a:r>
              <a:rPr lang="nl-NL" sz="2400" dirty="0">
                <a:solidFill>
                  <a:schemeClr val="tx1"/>
                </a:solidFill>
                <a:latin typeface="+mn-lt"/>
              </a:rPr>
              <a:t>, cladribine en ocrelizumab</a:t>
            </a:r>
            <a:br>
              <a:rPr lang="nl-NL" dirty="0">
                <a:solidFill>
                  <a:schemeClr val="tx1"/>
                </a:solidFill>
                <a:latin typeface="+mn-lt"/>
              </a:rPr>
            </a:br>
            <a:endParaRPr lang="nl-NL" dirty="0">
              <a:solidFill>
                <a:schemeClr val="tx1"/>
              </a:solidFill>
              <a:latin typeface="+mn-lt"/>
            </a:endParaRPr>
          </a:p>
          <a:p>
            <a:pPr marL="0" indent="0">
              <a:buClr>
                <a:schemeClr val="tx1"/>
              </a:buClr>
              <a:buNone/>
            </a:pPr>
            <a:endParaRPr lang="en-US" dirty="0">
              <a:solidFill>
                <a:schemeClr val="tx1"/>
              </a:solidFill>
              <a:latin typeface="+mn-lt"/>
            </a:endParaRPr>
          </a:p>
          <a:p>
            <a:pPr>
              <a:buClr>
                <a:schemeClr val="tx1"/>
              </a:buClr>
              <a:buFont typeface="Wingdings" panose="05000000000000000000" pitchFamily="2" charset="2"/>
              <a:buChar char="Ø"/>
            </a:pPr>
            <a:endParaRPr lang="nl-NL" dirty="0">
              <a:latin typeface="+mn-lt"/>
            </a:endParaRPr>
          </a:p>
        </p:txBody>
      </p:sp>
    </p:spTree>
    <p:extLst>
      <p:ext uri="{BB962C8B-B14F-4D97-AF65-F5344CB8AC3E}">
        <p14:creationId xmlns:p14="http://schemas.microsoft.com/office/powerpoint/2010/main" val="10872947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A6772C-1F25-45FA-B808-AEDB855C26CE}"/>
              </a:ext>
            </a:extLst>
          </p:cNvPr>
          <p:cNvSpPr>
            <a:spLocks noGrp="1"/>
          </p:cNvSpPr>
          <p:nvPr>
            <p:ph type="title"/>
          </p:nvPr>
        </p:nvSpPr>
        <p:spPr/>
        <p:txBody>
          <a:bodyPr/>
          <a:lstStyle/>
          <a:p>
            <a:r>
              <a:rPr lang="nl-NL" dirty="0"/>
              <a:t>2	Welke bewering is juist?</a:t>
            </a:r>
            <a:br>
              <a:rPr lang="nl-NL" dirty="0"/>
            </a:br>
            <a:endParaRPr lang="nl-NL" dirty="0"/>
          </a:p>
        </p:txBody>
      </p:sp>
      <p:sp>
        <p:nvSpPr>
          <p:cNvPr id="3" name="Content Placeholder 2">
            <a:extLst>
              <a:ext uri="{FF2B5EF4-FFF2-40B4-BE49-F238E27FC236}">
                <a16:creationId xmlns:a16="http://schemas.microsoft.com/office/drawing/2014/main" id="{863EBC43-134E-46EA-9B3C-0B535374F47B}"/>
              </a:ext>
            </a:extLst>
          </p:cNvPr>
          <p:cNvSpPr>
            <a:spLocks noGrp="1"/>
          </p:cNvSpPr>
          <p:nvPr>
            <p:ph idx="1"/>
          </p:nvPr>
        </p:nvSpPr>
        <p:spPr/>
        <p:txBody>
          <a:bodyPr/>
          <a:lstStyle/>
          <a:p>
            <a:pPr marL="514350" indent="-514350">
              <a:buFont typeface="+mj-lt"/>
              <a:buAutoNum type="arabicPeriod"/>
            </a:pPr>
            <a:r>
              <a:rPr lang="nl-NL" dirty="0">
                <a:solidFill>
                  <a:srgbClr val="00B050"/>
                </a:solidFill>
              </a:rPr>
              <a:t>	Lymfocyten zijn altijd leukocyten</a:t>
            </a:r>
          </a:p>
          <a:p>
            <a:pPr marL="514350" indent="-514350">
              <a:buFont typeface="+mj-lt"/>
              <a:buAutoNum type="arabicPeriod"/>
            </a:pPr>
            <a:r>
              <a:rPr lang="nl-NL" dirty="0"/>
              <a:t>	Leukocyten zijn altijd lymfocyten</a:t>
            </a:r>
          </a:p>
          <a:p>
            <a:pPr marL="0" indent="0">
              <a:buNone/>
            </a:pPr>
            <a:endParaRPr lang="nl-NL" dirty="0"/>
          </a:p>
          <a:p>
            <a:endParaRPr lang="nl-NL" dirty="0"/>
          </a:p>
        </p:txBody>
      </p:sp>
      <p:sp>
        <p:nvSpPr>
          <p:cNvPr id="6" name="Tekstvak 2">
            <a:extLst>
              <a:ext uri="{FF2B5EF4-FFF2-40B4-BE49-F238E27FC236}">
                <a16:creationId xmlns:a16="http://schemas.microsoft.com/office/drawing/2014/main" id="{426CF4A0-270A-4927-921B-F616147D8B72}"/>
              </a:ext>
            </a:extLst>
          </p:cNvPr>
          <p:cNvSpPr txBox="1"/>
          <p:nvPr/>
        </p:nvSpPr>
        <p:spPr>
          <a:xfrm>
            <a:off x="468358" y="6271166"/>
            <a:ext cx="5446059" cy="230832"/>
          </a:xfrm>
          <a:prstGeom prst="rect">
            <a:avLst/>
          </a:prstGeom>
          <a:noFill/>
        </p:spPr>
        <p:txBody>
          <a:bodyPr wrap="square" rtlCol="0">
            <a:spAutoFit/>
          </a:bodyPr>
          <a:lstStyle/>
          <a:p>
            <a:r>
              <a:rPr lang="en-GB" sz="900" dirty="0"/>
              <a:t>Janeway’s Immunobiology, 9</a:t>
            </a:r>
            <a:r>
              <a:rPr lang="en-GB" sz="900" baseline="30000" dirty="0"/>
              <a:t>th</a:t>
            </a:r>
            <a:r>
              <a:rPr lang="en-GB" sz="900" dirty="0"/>
              <a:t> Edition. 2017. Garland Science. ISBN 978-0-8153-4505-3</a:t>
            </a:r>
          </a:p>
        </p:txBody>
      </p:sp>
    </p:spTree>
    <p:extLst>
      <p:ext uri="{BB962C8B-B14F-4D97-AF65-F5344CB8AC3E}">
        <p14:creationId xmlns:p14="http://schemas.microsoft.com/office/powerpoint/2010/main" val="331840111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normAutofit fontScale="90000"/>
          </a:bodyPr>
          <a:lstStyle/>
          <a:p>
            <a:r>
              <a:rPr lang="nl-NL" dirty="0"/>
              <a:t>Secundaire </a:t>
            </a:r>
            <a:r>
              <a:rPr lang="nl-NL" dirty="0" err="1"/>
              <a:t>schildklierautoimmuniteit</a:t>
            </a:r>
            <a:r>
              <a:rPr lang="nl-NL" dirty="0"/>
              <a:t> bij </a:t>
            </a:r>
            <a:r>
              <a:rPr lang="nl-NL" dirty="0" err="1"/>
              <a:t>alemtuzumab</a:t>
            </a:r>
            <a:endParaRPr lang="en-US" dirty="0"/>
          </a:p>
        </p:txBody>
      </p:sp>
      <p:sp>
        <p:nvSpPr>
          <p:cNvPr id="3" name="Content Placeholder 2"/>
          <p:cNvSpPr>
            <a:spLocks noGrp="1"/>
          </p:cNvSpPr>
          <p:nvPr>
            <p:ph idx="1"/>
          </p:nvPr>
        </p:nvSpPr>
        <p:spPr>
          <a:xfrm>
            <a:off x="457203" y="1998275"/>
            <a:ext cx="7352351" cy="3482472"/>
          </a:xfrm>
        </p:spPr>
        <p:txBody>
          <a:bodyPr/>
          <a:lstStyle/>
          <a:p>
            <a:pPr>
              <a:buClr>
                <a:schemeClr val="tx1"/>
              </a:buClr>
              <a:buFont typeface="Wingdings" panose="05000000000000000000" pitchFamily="2" charset="2"/>
              <a:buChar char="Ø"/>
            </a:pPr>
            <a:r>
              <a:rPr lang="nl-NL" sz="2400" dirty="0">
                <a:solidFill>
                  <a:schemeClr val="tx1"/>
                </a:solidFill>
                <a:latin typeface="+mn-lt"/>
              </a:rPr>
              <a:t>Treedt op tussen +/- 15-40% van de MS patiënten</a:t>
            </a:r>
          </a:p>
          <a:p>
            <a:pPr>
              <a:buClr>
                <a:schemeClr val="tx1"/>
              </a:buClr>
              <a:buFont typeface="Wingdings" panose="05000000000000000000" pitchFamily="2" charset="2"/>
              <a:buChar char="Ø"/>
            </a:pPr>
            <a:endParaRPr lang="nl-NL" sz="2400" dirty="0">
              <a:solidFill>
                <a:schemeClr val="tx1"/>
              </a:solidFill>
              <a:latin typeface="+mn-lt"/>
            </a:endParaRPr>
          </a:p>
          <a:p>
            <a:pPr>
              <a:buClr>
                <a:schemeClr val="tx1"/>
              </a:buClr>
              <a:buFont typeface="Wingdings" panose="05000000000000000000" pitchFamily="2" charset="2"/>
              <a:buChar char="Ø"/>
            </a:pPr>
            <a:r>
              <a:rPr lang="nl-NL" sz="2400" dirty="0" err="1">
                <a:solidFill>
                  <a:schemeClr val="tx1"/>
                </a:solidFill>
                <a:latin typeface="+mn-lt"/>
              </a:rPr>
              <a:t>Rheumatoide</a:t>
            </a:r>
            <a:r>
              <a:rPr lang="nl-NL" sz="2400" dirty="0">
                <a:solidFill>
                  <a:schemeClr val="tx1"/>
                </a:solidFill>
                <a:latin typeface="+mn-lt"/>
              </a:rPr>
              <a:t> artritis patiënten ontwikkelen dit niet</a:t>
            </a:r>
          </a:p>
          <a:p>
            <a:pPr>
              <a:buClr>
                <a:schemeClr val="tx1"/>
              </a:buClr>
              <a:buFont typeface="Wingdings" panose="05000000000000000000" pitchFamily="2" charset="2"/>
              <a:buChar char="Ø"/>
            </a:pPr>
            <a:endParaRPr lang="nl-NL" sz="2400" dirty="0">
              <a:solidFill>
                <a:schemeClr val="tx1"/>
              </a:solidFill>
              <a:latin typeface="+mn-lt"/>
            </a:endParaRPr>
          </a:p>
          <a:p>
            <a:pPr marL="0" indent="0">
              <a:buClr>
                <a:schemeClr val="tx1"/>
              </a:buClr>
              <a:buNone/>
            </a:pPr>
            <a:r>
              <a:rPr lang="nl-NL" sz="2400" dirty="0">
                <a:solidFill>
                  <a:schemeClr val="tx1"/>
                </a:solidFill>
                <a:latin typeface="+mn-lt"/>
              </a:rPr>
              <a:t>=&gt; Wat is </a:t>
            </a:r>
            <a:r>
              <a:rPr lang="nl-NL" sz="2400" dirty="0" err="1">
                <a:solidFill>
                  <a:schemeClr val="tx1"/>
                </a:solidFill>
                <a:latin typeface="+mn-lt"/>
              </a:rPr>
              <a:t>immunopathofysiologie</a:t>
            </a:r>
            <a:r>
              <a:rPr lang="nl-NL" sz="2400" dirty="0">
                <a:solidFill>
                  <a:schemeClr val="tx1"/>
                </a:solidFill>
                <a:latin typeface="+mn-lt"/>
              </a:rPr>
              <a:t> hiervan?</a:t>
            </a:r>
            <a:endParaRPr lang="en-US" sz="2400" dirty="0">
              <a:solidFill>
                <a:schemeClr val="tx1"/>
              </a:solidFill>
              <a:latin typeface="+mn-lt"/>
            </a:endParaRPr>
          </a:p>
        </p:txBody>
      </p:sp>
      <p:sp>
        <p:nvSpPr>
          <p:cNvPr id="4" name="TextBox 3"/>
          <p:cNvSpPr txBox="1"/>
          <p:nvPr/>
        </p:nvSpPr>
        <p:spPr>
          <a:xfrm>
            <a:off x="680762" y="2811708"/>
            <a:ext cx="7128792" cy="461665"/>
          </a:xfrm>
          <a:prstGeom prst="rect">
            <a:avLst/>
          </a:prstGeom>
          <a:noFill/>
        </p:spPr>
        <p:txBody>
          <a:bodyPr wrap="square" rtlCol="0">
            <a:spAutoFit/>
          </a:bodyPr>
          <a:lstStyle/>
          <a:p>
            <a:r>
              <a:rPr lang="nl-NL" sz="2400" dirty="0"/>
              <a:t>Ontwikkelen van m.n. a-TSHR antistoffen</a:t>
            </a:r>
            <a:endParaRPr lang="en-US" sz="2400" dirty="0"/>
          </a:p>
        </p:txBody>
      </p:sp>
      <p:sp>
        <p:nvSpPr>
          <p:cNvPr id="7" name="Rectangle 6">
            <a:extLst>
              <a:ext uri="{FF2B5EF4-FFF2-40B4-BE49-F238E27FC236}">
                <a16:creationId xmlns:a16="http://schemas.microsoft.com/office/drawing/2014/main" id="{92B01149-6496-4151-BE17-78891EF0ECD6}"/>
              </a:ext>
            </a:extLst>
          </p:cNvPr>
          <p:cNvSpPr/>
          <p:nvPr/>
        </p:nvSpPr>
        <p:spPr>
          <a:xfrm>
            <a:off x="457201" y="6208934"/>
            <a:ext cx="8229599" cy="507831"/>
          </a:xfrm>
          <a:prstGeom prst="rect">
            <a:avLst/>
          </a:prstGeom>
        </p:spPr>
        <p:txBody>
          <a:bodyPr wrap="square">
            <a:spAutoFit/>
          </a:bodyPr>
          <a:lstStyle/>
          <a:p>
            <a:pPr lvl="0"/>
            <a:r>
              <a:rPr lang="en-US" sz="900" dirty="0">
                <a:solidFill>
                  <a:srgbClr val="000000"/>
                </a:solidFill>
              </a:rPr>
              <a:t>Von </a:t>
            </a:r>
            <a:r>
              <a:rPr lang="en-US" sz="900" dirty="0" err="1">
                <a:solidFill>
                  <a:srgbClr val="000000"/>
                </a:solidFill>
              </a:rPr>
              <a:t>Kutzleben</a:t>
            </a:r>
            <a:r>
              <a:rPr lang="en-US" sz="900" dirty="0">
                <a:solidFill>
                  <a:srgbClr val="000000"/>
                </a:solidFill>
              </a:rPr>
              <a:t> S, et al. Immunology</a:t>
            </a:r>
            <a:r>
              <a:rPr lang="en-US" sz="900" dirty="0"/>
              <a:t> 2017 Apr;150(4):444-455. </a:t>
            </a:r>
            <a:endParaRPr lang="en-US" sz="900" dirty="0">
              <a:solidFill>
                <a:srgbClr val="000000"/>
              </a:solidFill>
            </a:endParaRPr>
          </a:p>
          <a:p>
            <a:r>
              <a:rPr lang="en-US" sz="900" dirty="0"/>
              <a:t>https://ec.europa.eu/health/documents/community-register/2016/20160621135036/anx_135036_nl.pdf - last verified on 31Jul19</a:t>
            </a:r>
            <a:endParaRPr lang="en-US" sz="900" dirty="0">
              <a:solidFill>
                <a:srgbClr val="000000"/>
              </a:solidFill>
            </a:endParaRPr>
          </a:p>
          <a:p>
            <a:pPr lvl="0"/>
            <a:r>
              <a:rPr lang="en-US" sz="900" dirty="0" err="1"/>
              <a:t>Cooles</a:t>
            </a:r>
            <a:r>
              <a:rPr lang="en-US" sz="900" dirty="0"/>
              <a:t> F, et al. Arthritis Research &amp; Therapy (2016) 18:302</a:t>
            </a:r>
            <a:endParaRPr lang="en-US" sz="900" dirty="0">
              <a:solidFill>
                <a:srgbClr val="000000"/>
              </a:solidFill>
            </a:endParaRPr>
          </a:p>
        </p:txBody>
      </p:sp>
    </p:spTree>
    <p:extLst>
      <p:ext uri="{BB962C8B-B14F-4D97-AF65-F5344CB8AC3E}">
        <p14:creationId xmlns:p14="http://schemas.microsoft.com/office/powerpoint/2010/main" val="4236823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DDD2366-BD24-47A7-B4BA-5705E6E09EA8}"/>
              </a:ext>
            </a:extLst>
          </p:cNvPr>
          <p:cNvSpPr>
            <a:spLocks noGrp="1"/>
          </p:cNvSpPr>
          <p:nvPr>
            <p:ph idx="1"/>
          </p:nvPr>
        </p:nvSpPr>
        <p:spPr>
          <a:xfrm>
            <a:off x="457200" y="1240281"/>
            <a:ext cx="8229600" cy="4525963"/>
          </a:xfrm>
        </p:spPr>
        <p:txBody>
          <a:bodyPr/>
          <a:lstStyle/>
          <a:p>
            <a:r>
              <a:rPr lang="en-US" sz="2200" dirty="0"/>
              <a:t>B </a:t>
            </a:r>
            <a:r>
              <a:rPr lang="en-US" sz="2200" dirty="0" err="1"/>
              <a:t>cellen</a:t>
            </a:r>
            <a:r>
              <a:rPr lang="en-US" sz="2200" dirty="0"/>
              <a:t> </a:t>
            </a:r>
            <a:r>
              <a:rPr lang="en-US" sz="2200" dirty="0" err="1"/>
              <a:t>repopuleren</a:t>
            </a:r>
            <a:r>
              <a:rPr lang="en-US" sz="2200" dirty="0"/>
              <a:t> in </a:t>
            </a:r>
            <a:r>
              <a:rPr lang="en-US" sz="2200" dirty="0" err="1"/>
              <a:t>relatieve</a:t>
            </a:r>
            <a:r>
              <a:rPr lang="en-US" sz="2200" dirty="0"/>
              <a:t> </a:t>
            </a:r>
            <a:r>
              <a:rPr lang="en-US" sz="2200" dirty="0" err="1"/>
              <a:t>afwezigheid</a:t>
            </a:r>
            <a:r>
              <a:rPr lang="en-US" sz="2200" dirty="0"/>
              <a:t> van  CD4 T regulatory </a:t>
            </a:r>
            <a:r>
              <a:rPr lang="en-US" sz="2200" dirty="0" err="1"/>
              <a:t>cellen</a:t>
            </a:r>
            <a:r>
              <a:rPr lang="en-US" sz="2200" dirty="0"/>
              <a:t> en CD8 T suppressor </a:t>
            </a:r>
            <a:r>
              <a:rPr lang="en-US" sz="2200" dirty="0" err="1"/>
              <a:t>cellen</a:t>
            </a:r>
            <a:endParaRPr lang="en-US" sz="2200" dirty="0"/>
          </a:p>
          <a:p>
            <a:pPr marL="0" indent="0">
              <a:buNone/>
            </a:pPr>
            <a:endParaRPr lang="en-US" sz="2200" dirty="0"/>
          </a:p>
          <a:p>
            <a:r>
              <a:rPr lang="en-US" sz="2200" dirty="0" err="1"/>
              <a:t>Deze</a:t>
            </a:r>
            <a:r>
              <a:rPr lang="en-US" sz="2200" dirty="0"/>
              <a:t> T regulatory </a:t>
            </a:r>
            <a:r>
              <a:rPr lang="en-US" sz="2200" dirty="0" err="1"/>
              <a:t>cellen</a:t>
            </a:r>
            <a:r>
              <a:rPr lang="en-US" sz="2200" dirty="0"/>
              <a:t> </a:t>
            </a:r>
            <a:r>
              <a:rPr lang="en-US" sz="2200" dirty="0" err="1"/>
              <a:t>controleren</a:t>
            </a:r>
            <a:r>
              <a:rPr lang="en-US" sz="2200" dirty="0"/>
              <a:t> immature B-</a:t>
            </a:r>
            <a:r>
              <a:rPr lang="en-US" sz="2200" dirty="0" err="1"/>
              <a:t>cellen</a:t>
            </a:r>
            <a:r>
              <a:rPr lang="en-US" sz="2200" dirty="0"/>
              <a:t> die </a:t>
            </a:r>
            <a:r>
              <a:rPr lang="en-US" sz="2200" dirty="0" err="1"/>
              <a:t>uit</a:t>
            </a:r>
            <a:r>
              <a:rPr lang="en-US" sz="2200" dirty="0"/>
              <a:t> het </a:t>
            </a:r>
            <a:r>
              <a:rPr lang="en-US" sz="2200" dirty="0" err="1"/>
              <a:t>beenmerg</a:t>
            </a:r>
            <a:r>
              <a:rPr lang="en-US" sz="2200" dirty="0"/>
              <a:t> </a:t>
            </a:r>
            <a:r>
              <a:rPr lang="en-US" sz="2200" dirty="0" err="1"/>
              <a:t>komen</a:t>
            </a:r>
            <a:endParaRPr lang="en-US" sz="2200" dirty="0"/>
          </a:p>
          <a:p>
            <a:pPr marL="0" indent="0">
              <a:buNone/>
            </a:pPr>
            <a:endParaRPr lang="en-US" sz="2200" dirty="0"/>
          </a:p>
          <a:p>
            <a:r>
              <a:rPr lang="en-US" sz="2200" dirty="0"/>
              <a:t>T-</a:t>
            </a:r>
            <a:r>
              <a:rPr lang="en-US" sz="2200" dirty="0" err="1"/>
              <a:t>cellen</a:t>
            </a:r>
            <a:r>
              <a:rPr lang="en-US" sz="2200" dirty="0"/>
              <a:t> </a:t>
            </a:r>
            <a:r>
              <a:rPr lang="en-US" sz="2200" dirty="0" err="1"/>
              <a:t>controleren</a:t>
            </a:r>
            <a:r>
              <a:rPr lang="en-US" sz="2200" dirty="0"/>
              <a:t> de afﬁnity maturation van </a:t>
            </a:r>
            <a:r>
              <a:rPr lang="en-US" sz="2200" dirty="0" err="1"/>
              <a:t>antilichamen</a:t>
            </a:r>
            <a:r>
              <a:rPr lang="en-US" sz="2200" dirty="0"/>
              <a:t> in de </a:t>
            </a:r>
            <a:r>
              <a:rPr lang="en-US" sz="2200" dirty="0" err="1"/>
              <a:t>lymfeknoop</a:t>
            </a:r>
            <a:r>
              <a:rPr lang="en-US" sz="2200" dirty="0"/>
              <a:t> </a:t>
            </a:r>
            <a:r>
              <a:rPr lang="en-US" sz="2200" dirty="0" err="1"/>
              <a:t>afwezigheid</a:t>
            </a:r>
            <a:r>
              <a:rPr lang="en-US" sz="2200" dirty="0"/>
              <a:t> </a:t>
            </a:r>
            <a:r>
              <a:rPr lang="en-US" sz="2200" dirty="0" err="1"/>
              <a:t>kan</a:t>
            </a:r>
            <a:r>
              <a:rPr lang="en-US" sz="2200" dirty="0"/>
              <a:t> </a:t>
            </a:r>
            <a:r>
              <a:rPr lang="en-US" sz="2200" dirty="0" err="1"/>
              <a:t>leiden</a:t>
            </a:r>
            <a:r>
              <a:rPr lang="en-US" sz="2200" dirty="0"/>
              <a:t> </a:t>
            </a:r>
            <a:r>
              <a:rPr lang="en-US" sz="2200" dirty="0" err="1"/>
              <a:t>autoreactiviteit</a:t>
            </a:r>
            <a:r>
              <a:rPr lang="en-US" sz="2200" dirty="0"/>
              <a:t> van B-</a:t>
            </a:r>
            <a:r>
              <a:rPr lang="en-US" sz="2200" dirty="0" err="1"/>
              <a:t>cellen</a:t>
            </a:r>
            <a:endParaRPr lang="en-US" sz="2200" dirty="0"/>
          </a:p>
          <a:p>
            <a:pPr marL="0" indent="0">
              <a:buNone/>
            </a:pPr>
            <a:endParaRPr lang="en-US" sz="2200" dirty="0"/>
          </a:p>
          <a:p>
            <a:r>
              <a:rPr lang="en-US" sz="2200" dirty="0" err="1"/>
              <a:t>Verlies</a:t>
            </a:r>
            <a:r>
              <a:rPr lang="en-US" sz="2200" dirty="0"/>
              <a:t> van immune-tolerance en B-cell hyper-repopulation </a:t>
            </a:r>
            <a:r>
              <a:rPr lang="en-US" sz="2200" dirty="0" err="1"/>
              <a:t>zou</a:t>
            </a:r>
            <a:r>
              <a:rPr lang="en-US" sz="2200" dirty="0"/>
              <a:t> de </a:t>
            </a:r>
            <a:r>
              <a:rPr lang="en-US" sz="2200" dirty="0" err="1"/>
              <a:t>oorzaak</a:t>
            </a:r>
            <a:r>
              <a:rPr lang="en-US" sz="2200" dirty="0"/>
              <a:t> </a:t>
            </a:r>
            <a:r>
              <a:rPr lang="en-US" sz="2200" dirty="0" err="1"/>
              <a:t>kunnen</a:t>
            </a:r>
            <a:r>
              <a:rPr lang="en-US" sz="2200" dirty="0"/>
              <a:t> </a:t>
            </a:r>
            <a:r>
              <a:rPr lang="en-US" sz="2200" dirty="0" err="1"/>
              <a:t>zijn</a:t>
            </a:r>
            <a:r>
              <a:rPr lang="en-US" sz="2200" dirty="0"/>
              <a:t> van B-cell </a:t>
            </a:r>
            <a:r>
              <a:rPr lang="en-US" sz="2200" dirty="0" err="1"/>
              <a:t>autoimmuunziekten</a:t>
            </a:r>
            <a:r>
              <a:rPr lang="en-US" sz="2200" dirty="0"/>
              <a:t> </a:t>
            </a:r>
            <a:r>
              <a:rPr lang="en-US" sz="2200" dirty="0" err="1"/>
              <a:t>bij</a:t>
            </a:r>
            <a:r>
              <a:rPr lang="en-US" sz="2200" dirty="0"/>
              <a:t> </a:t>
            </a:r>
            <a:r>
              <a:rPr lang="en-US" sz="2200" dirty="0" err="1"/>
              <a:t>gebruik</a:t>
            </a:r>
            <a:r>
              <a:rPr lang="en-US" sz="2200" dirty="0"/>
              <a:t> van alemtuzumab</a:t>
            </a:r>
            <a:endParaRPr lang="nl-NL" sz="2200" dirty="0"/>
          </a:p>
        </p:txBody>
      </p:sp>
      <p:sp>
        <p:nvSpPr>
          <p:cNvPr id="4" name="Title 1">
            <a:extLst>
              <a:ext uri="{FF2B5EF4-FFF2-40B4-BE49-F238E27FC236}">
                <a16:creationId xmlns:a16="http://schemas.microsoft.com/office/drawing/2014/main" id="{5792C137-9DCC-426E-A2EF-595E0A517F22}"/>
              </a:ext>
            </a:extLst>
          </p:cNvPr>
          <p:cNvSpPr>
            <a:spLocks noGrp="1"/>
          </p:cNvSpPr>
          <p:nvPr>
            <p:ph type="title"/>
          </p:nvPr>
        </p:nvSpPr>
        <p:spPr>
          <a:xfrm>
            <a:off x="457200" y="0"/>
            <a:ext cx="8229600" cy="1143000"/>
          </a:xfrm>
        </p:spPr>
        <p:txBody>
          <a:bodyPr>
            <a:normAutofit/>
          </a:bodyPr>
          <a:lstStyle/>
          <a:p>
            <a:r>
              <a:rPr lang="nl-NL" dirty="0"/>
              <a:t>Secundaire </a:t>
            </a:r>
            <a:r>
              <a:rPr lang="nl-NL" dirty="0" err="1"/>
              <a:t>schildklierautoimmuniteit</a:t>
            </a:r>
            <a:r>
              <a:rPr lang="nl-NL" dirty="0"/>
              <a:t> bij </a:t>
            </a:r>
            <a:r>
              <a:rPr lang="nl-NL" dirty="0" err="1"/>
              <a:t>alemtuzumab</a:t>
            </a:r>
            <a:endParaRPr lang="en-US" dirty="0"/>
          </a:p>
        </p:txBody>
      </p:sp>
      <p:sp>
        <p:nvSpPr>
          <p:cNvPr id="8" name="Rectangle 7">
            <a:extLst>
              <a:ext uri="{FF2B5EF4-FFF2-40B4-BE49-F238E27FC236}">
                <a16:creationId xmlns:a16="http://schemas.microsoft.com/office/drawing/2014/main" id="{82BE0F37-4B9F-4340-9CDA-EB713AEB7756}"/>
              </a:ext>
            </a:extLst>
          </p:cNvPr>
          <p:cNvSpPr/>
          <p:nvPr/>
        </p:nvSpPr>
        <p:spPr>
          <a:xfrm>
            <a:off x="457200" y="6262200"/>
            <a:ext cx="8229599" cy="507831"/>
          </a:xfrm>
          <a:prstGeom prst="rect">
            <a:avLst/>
          </a:prstGeom>
        </p:spPr>
        <p:txBody>
          <a:bodyPr wrap="square">
            <a:spAutoFit/>
          </a:bodyPr>
          <a:lstStyle/>
          <a:p>
            <a:pPr lvl="0"/>
            <a:r>
              <a:rPr lang="en-US" sz="900" dirty="0">
                <a:solidFill>
                  <a:srgbClr val="000000"/>
                </a:solidFill>
              </a:rPr>
              <a:t>Von </a:t>
            </a:r>
            <a:r>
              <a:rPr lang="en-US" sz="900" dirty="0" err="1">
                <a:solidFill>
                  <a:srgbClr val="000000"/>
                </a:solidFill>
              </a:rPr>
              <a:t>Kutzleben</a:t>
            </a:r>
            <a:r>
              <a:rPr lang="en-US" sz="900" dirty="0">
                <a:solidFill>
                  <a:srgbClr val="000000"/>
                </a:solidFill>
              </a:rPr>
              <a:t> S, et al. Immunology</a:t>
            </a:r>
            <a:r>
              <a:rPr lang="en-US" sz="900" dirty="0"/>
              <a:t> 2017 Apr;150(4):444-455. </a:t>
            </a:r>
            <a:endParaRPr lang="en-US" sz="900" dirty="0">
              <a:solidFill>
                <a:srgbClr val="000000"/>
              </a:solidFill>
            </a:endParaRPr>
          </a:p>
          <a:p>
            <a:r>
              <a:rPr lang="en-US" sz="900" dirty="0"/>
              <a:t>https://ec.europa.eu/health/documents/community-register/2016/20160621135036/anx_135036_nl.pdf - last verified on 31Jul19</a:t>
            </a:r>
            <a:endParaRPr lang="en-US" sz="900" dirty="0">
              <a:solidFill>
                <a:srgbClr val="000000"/>
              </a:solidFill>
            </a:endParaRPr>
          </a:p>
          <a:p>
            <a:pPr lvl="0"/>
            <a:r>
              <a:rPr lang="en-US" sz="900" dirty="0" err="1"/>
              <a:t>Cooles</a:t>
            </a:r>
            <a:r>
              <a:rPr lang="en-US" sz="900" dirty="0"/>
              <a:t> F, et al. Arthritis Research &amp; Therapy (2016) 18:302</a:t>
            </a:r>
            <a:endParaRPr lang="en-US" sz="900" dirty="0">
              <a:solidFill>
                <a:srgbClr val="000000"/>
              </a:solidFill>
            </a:endParaRPr>
          </a:p>
        </p:txBody>
      </p:sp>
    </p:spTree>
    <p:extLst>
      <p:ext uri="{BB962C8B-B14F-4D97-AF65-F5344CB8AC3E}">
        <p14:creationId xmlns:p14="http://schemas.microsoft.com/office/powerpoint/2010/main" val="92530520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nl-NL" dirty="0"/>
              <a:t>Balans activering en </a:t>
            </a:r>
            <a:r>
              <a:rPr lang="nl-NL" dirty="0" err="1"/>
              <a:t>inactivering</a:t>
            </a:r>
            <a:endParaRPr lang="en-US" dirty="0"/>
          </a:p>
        </p:txBody>
      </p:sp>
      <p:pic>
        <p:nvPicPr>
          <p:cNvPr id="2051" name="Picture 3" descr="C:\Users\476840\AppData\Local\Microsoft\Windows\Temporary Internet Files\Content.IE5\COKE44EY\Rkhle[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55776" y="1772816"/>
            <a:ext cx="3619500" cy="2943225"/>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79512" y="3244428"/>
            <a:ext cx="2376264" cy="1938992"/>
          </a:xfrm>
          <a:prstGeom prst="rect">
            <a:avLst/>
          </a:prstGeom>
          <a:noFill/>
        </p:spPr>
        <p:txBody>
          <a:bodyPr wrap="square" rtlCol="0">
            <a:spAutoFit/>
          </a:bodyPr>
          <a:lstStyle/>
          <a:p>
            <a:r>
              <a:rPr lang="nl-NL" dirty="0"/>
              <a:t>Pro-</a:t>
            </a:r>
            <a:r>
              <a:rPr lang="nl-NL" dirty="0" err="1"/>
              <a:t>inflammatory</a:t>
            </a:r>
            <a:endParaRPr lang="nl-NL" i="0" dirty="0"/>
          </a:p>
          <a:p>
            <a:pPr marL="342900" indent="-342900">
              <a:buFontTx/>
              <a:buChar char="-"/>
            </a:pPr>
            <a:r>
              <a:rPr lang="nl-NL" i="0" dirty="0"/>
              <a:t>Th1</a:t>
            </a:r>
          </a:p>
          <a:p>
            <a:pPr marL="342900" indent="-342900">
              <a:buFontTx/>
              <a:buChar char="-"/>
            </a:pPr>
            <a:r>
              <a:rPr lang="nl-NL" i="0" dirty="0"/>
              <a:t>Th17</a:t>
            </a:r>
          </a:p>
          <a:p>
            <a:pPr marL="342900" indent="-342900">
              <a:buFontTx/>
              <a:buChar char="-"/>
            </a:pPr>
            <a:r>
              <a:rPr lang="nl-NL" i="0" dirty="0"/>
              <a:t>Cytotoxische T</a:t>
            </a:r>
          </a:p>
          <a:p>
            <a:pPr marL="342900" indent="-342900">
              <a:buFontTx/>
              <a:buChar char="-"/>
            </a:pPr>
            <a:r>
              <a:rPr lang="nl-NL" i="0" dirty="0"/>
              <a:t>Geactiveerde B-cellen</a:t>
            </a:r>
            <a:endParaRPr lang="en-US" dirty="0"/>
          </a:p>
        </p:txBody>
      </p:sp>
      <p:sp>
        <p:nvSpPr>
          <p:cNvPr id="8" name="TextBox 7"/>
          <p:cNvSpPr txBox="1"/>
          <p:nvPr/>
        </p:nvSpPr>
        <p:spPr>
          <a:xfrm>
            <a:off x="6208412" y="3270259"/>
            <a:ext cx="2791572" cy="1938992"/>
          </a:xfrm>
          <a:prstGeom prst="rect">
            <a:avLst/>
          </a:prstGeom>
          <a:noFill/>
        </p:spPr>
        <p:txBody>
          <a:bodyPr wrap="square" rtlCol="0">
            <a:spAutoFit/>
          </a:bodyPr>
          <a:lstStyle/>
          <a:p>
            <a:r>
              <a:rPr lang="nl-NL" dirty="0"/>
              <a:t>Anti-</a:t>
            </a:r>
            <a:r>
              <a:rPr lang="nl-NL" dirty="0" err="1"/>
              <a:t>inflammatory</a:t>
            </a:r>
            <a:endParaRPr lang="nl-NL" i="0" dirty="0"/>
          </a:p>
          <a:p>
            <a:pPr marL="342900" indent="-342900">
              <a:buFontTx/>
              <a:buChar char="-"/>
            </a:pPr>
            <a:r>
              <a:rPr lang="nl-NL" i="0" dirty="0" err="1"/>
              <a:t>Regulatoire</a:t>
            </a:r>
            <a:r>
              <a:rPr lang="nl-NL" i="0" dirty="0"/>
              <a:t> T-cellen</a:t>
            </a:r>
          </a:p>
          <a:p>
            <a:pPr marL="342900" indent="-342900">
              <a:buFontTx/>
              <a:buChar char="-"/>
            </a:pPr>
            <a:r>
              <a:rPr lang="nl-NL" i="0" dirty="0"/>
              <a:t>Th2</a:t>
            </a:r>
          </a:p>
          <a:p>
            <a:pPr marL="342900" indent="-342900">
              <a:buFontTx/>
              <a:buChar char="-"/>
            </a:pPr>
            <a:endParaRPr lang="nl-NL" i="0" dirty="0"/>
          </a:p>
          <a:p>
            <a:pPr marL="342900" indent="-342900">
              <a:buFontTx/>
              <a:buChar char="-"/>
            </a:pPr>
            <a:r>
              <a:rPr lang="nl-NL" i="0" dirty="0" err="1"/>
              <a:t>Regulatoire</a:t>
            </a:r>
            <a:r>
              <a:rPr lang="nl-NL" i="0" dirty="0"/>
              <a:t> B-cellen</a:t>
            </a:r>
            <a:endParaRPr lang="en-US" dirty="0"/>
          </a:p>
        </p:txBody>
      </p:sp>
      <p:sp>
        <p:nvSpPr>
          <p:cNvPr id="7" name="Tekstvak 2">
            <a:extLst>
              <a:ext uri="{FF2B5EF4-FFF2-40B4-BE49-F238E27FC236}">
                <a16:creationId xmlns:a16="http://schemas.microsoft.com/office/drawing/2014/main" id="{F5D00D56-3BDC-40F2-88BB-37704F7458A1}"/>
              </a:ext>
            </a:extLst>
          </p:cNvPr>
          <p:cNvSpPr txBox="1"/>
          <p:nvPr/>
        </p:nvSpPr>
        <p:spPr>
          <a:xfrm>
            <a:off x="620758" y="6423566"/>
            <a:ext cx="5446059" cy="230832"/>
          </a:xfrm>
          <a:prstGeom prst="rect">
            <a:avLst/>
          </a:prstGeom>
          <a:noFill/>
        </p:spPr>
        <p:txBody>
          <a:bodyPr wrap="square" rtlCol="0">
            <a:spAutoFit/>
          </a:bodyPr>
          <a:lstStyle/>
          <a:p>
            <a:r>
              <a:rPr lang="en-GB" sz="900" dirty="0"/>
              <a:t>Janeway’s Immunobiology, 9</a:t>
            </a:r>
            <a:r>
              <a:rPr lang="en-GB" sz="900" baseline="30000" dirty="0"/>
              <a:t>th</a:t>
            </a:r>
            <a:r>
              <a:rPr lang="en-GB" sz="900" dirty="0"/>
              <a:t> Edition. 2017. Garland Science. ISBN 978-0-8153-455-3</a:t>
            </a:r>
          </a:p>
        </p:txBody>
      </p:sp>
    </p:spTree>
    <p:extLst>
      <p:ext uri="{BB962C8B-B14F-4D97-AF65-F5344CB8AC3E}">
        <p14:creationId xmlns:p14="http://schemas.microsoft.com/office/powerpoint/2010/main" val="2600740159"/>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nl-NL" dirty="0"/>
              <a:t>Verstoorde balans bij alemtuzumab</a:t>
            </a:r>
            <a:endParaRPr lang="en-US" dirty="0"/>
          </a:p>
        </p:txBody>
      </p:sp>
      <p:pic>
        <p:nvPicPr>
          <p:cNvPr id="3074" name="Picture 2" descr="C:\Users\476840\AppData\Local\Microsoft\Windows\Temporary Internet Files\Content.IE5\COKE44EY\justice-311699_960_720[1].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3996" y="1988840"/>
            <a:ext cx="3744416" cy="327182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79512" y="2564904"/>
            <a:ext cx="2376264" cy="707886"/>
          </a:xfrm>
          <a:prstGeom prst="rect">
            <a:avLst/>
          </a:prstGeom>
          <a:noFill/>
        </p:spPr>
        <p:txBody>
          <a:bodyPr wrap="square" rtlCol="0">
            <a:spAutoFit/>
          </a:bodyPr>
          <a:lstStyle/>
          <a:p>
            <a:r>
              <a:rPr lang="nl-NL" dirty="0"/>
              <a:t>Pro-</a:t>
            </a:r>
            <a:r>
              <a:rPr lang="nl-NL" dirty="0" err="1"/>
              <a:t>inflammatory</a:t>
            </a:r>
            <a:endParaRPr lang="nl-NL" i="0" dirty="0"/>
          </a:p>
          <a:p>
            <a:pPr marL="342900" indent="-342900">
              <a:buFontTx/>
              <a:buChar char="-"/>
            </a:pPr>
            <a:r>
              <a:rPr lang="nl-NL" i="0" dirty="0" err="1"/>
              <a:t>Autoimmuniteit</a:t>
            </a:r>
            <a:endParaRPr lang="en-US" dirty="0"/>
          </a:p>
        </p:txBody>
      </p:sp>
      <p:sp>
        <p:nvSpPr>
          <p:cNvPr id="6" name="TextBox 5"/>
          <p:cNvSpPr txBox="1"/>
          <p:nvPr/>
        </p:nvSpPr>
        <p:spPr>
          <a:xfrm>
            <a:off x="6208412" y="3401705"/>
            <a:ext cx="2791572" cy="707886"/>
          </a:xfrm>
          <a:prstGeom prst="rect">
            <a:avLst/>
          </a:prstGeom>
          <a:noFill/>
        </p:spPr>
        <p:txBody>
          <a:bodyPr wrap="square" rtlCol="0">
            <a:spAutoFit/>
          </a:bodyPr>
          <a:lstStyle/>
          <a:p>
            <a:r>
              <a:rPr lang="nl-NL" dirty="0"/>
              <a:t>Anti-</a:t>
            </a:r>
            <a:r>
              <a:rPr lang="nl-NL" dirty="0" err="1"/>
              <a:t>inflammatory</a:t>
            </a:r>
            <a:endParaRPr lang="nl-NL" dirty="0"/>
          </a:p>
          <a:p>
            <a:pPr marL="342900" indent="-342900">
              <a:buFontTx/>
              <a:buChar char="-"/>
            </a:pPr>
            <a:r>
              <a:rPr lang="nl-NL" i="0" dirty="0"/>
              <a:t>Immuundeficiënties</a:t>
            </a:r>
            <a:endParaRPr lang="en-US" dirty="0"/>
          </a:p>
        </p:txBody>
      </p:sp>
      <p:sp>
        <p:nvSpPr>
          <p:cNvPr id="3" name="TextBox 2"/>
          <p:cNvSpPr txBox="1"/>
          <p:nvPr/>
        </p:nvSpPr>
        <p:spPr>
          <a:xfrm>
            <a:off x="227361" y="4149080"/>
            <a:ext cx="2664296" cy="1323439"/>
          </a:xfrm>
          <a:prstGeom prst="rect">
            <a:avLst/>
          </a:prstGeom>
          <a:noFill/>
        </p:spPr>
        <p:txBody>
          <a:bodyPr wrap="square" rtlCol="0">
            <a:spAutoFit/>
          </a:bodyPr>
          <a:lstStyle/>
          <a:p>
            <a:r>
              <a:rPr lang="nl-NL" i="0" dirty="0">
                <a:solidFill>
                  <a:srgbClr val="FF0000"/>
                </a:solidFill>
              </a:rPr>
              <a:t>B-cel die </a:t>
            </a:r>
          </a:p>
          <a:p>
            <a:r>
              <a:rPr lang="nl-NL" i="0" dirty="0" err="1">
                <a:solidFill>
                  <a:srgbClr val="FF0000"/>
                </a:solidFill>
              </a:rPr>
              <a:t>auto-antistoffen</a:t>
            </a:r>
            <a:r>
              <a:rPr lang="nl-NL" i="0" dirty="0">
                <a:solidFill>
                  <a:srgbClr val="FF0000"/>
                </a:solidFill>
              </a:rPr>
              <a:t> produceert tegen schildklierantigenen</a:t>
            </a:r>
            <a:endParaRPr lang="en-US" i="0" dirty="0">
              <a:solidFill>
                <a:srgbClr val="FF0000"/>
              </a:solidFill>
            </a:endParaRPr>
          </a:p>
        </p:txBody>
      </p:sp>
      <p:sp>
        <p:nvSpPr>
          <p:cNvPr id="7" name="TextBox 6"/>
          <p:cNvSpPr txBox="1"/>
          <p:nvPr/>
        </p:nvSpPr>
        <p:spPr>
          <a:xfrm>
            <a:off x="6372200" y="4233282"/>
            <a:ext cx="2664296" cy="646331"/>
          </a:xfrm>
          <a:prstGeom prst="rect">
            <a:avLst/>
          </a:prstGeom>
          <a:noFill/>
        </p:spPr>
        <p:txBody>
          <a:bodyPr wrap="square" rtlCol="0">
            <a:spAutoFit/>
          </a:bodyPr>
          <a:lstStyle/>
          <a:p>
            <a:r>
              <a:rPr lang="nl-NL" i="0" dirty="0">
                <a:solidFill>
                  <a:srgbClr val="FF0000"/>
                </a:solidFill>
              </a:rPr>
              <a:t>Relatief langer geremd door </a:t>
            </a:r>
            <a:r>
              <a:rPr lang="nl-NL" dirty="0">
                <a:solidFill>
                  <a:srgbClr val="FF0000"/>
                </a:solidFill>
              </a:rPr>
              <a:t>a</a:t>
            </a:r>
            <a:r>
              <a:rPr lang="nl-NL" i="0" dirty="0">
                <a:solidFill>
                  <a:srgbClr val="FF0000"/>
                </a:solidFill>
              </a:rPr>
              <a:t>lemtuzumab</a:t>
            </a:r>
            <a:endParaRPr lang="en-US" i="0" dirty="0">
              <a:solidFill>
                <a:srgbClr val="FF0000"/>
              </a:solidFill>
            </a:endParaRPr>
          </a:p>
        </p:txBody>
      </p:sp>
      <p:sp>
        <p:nvSpPr>
          <p:cNvPr id="9" name="Rectangle 8">
            <a:extLst>
              <a:ext uri="{FF2B5EF4-FFF2-40B4-BE49-F238E27FC236}">
                <a16:creationId xmlns:a16="http://schemas.microsoft.com/office/drawing/2014/main" id="{32170EB5-B104-4F9F-B258-8F1D17FCF271}"/>
              </a:ext>
            </a:extLst>
          </p:cNvPr>
          <p:cNvSpPr/>
          <p:nvPr/>
        </p:nvSpPr>
        <p:spPr>
          <a:xfrm>
            <a:off x="457200" y="6348809"/>
            <a:ext cx="8020050" cy="369332"/>
          </a:xfrm>
          <a:prstGeom prst="rect">
            <a:avLst/>
          </a:prstGeom>
        </p:spPr>
        <p:txBody>
          <a:bodyPr wrap="square">
            <a:spAutoFit/>
          </a:bodyPr>
          <a:lstStyle/>
          <a:p>
            <a:r>
              <a:rPr lang="en-GB" sz="900" dirty="0"/>
              <a:t>Janeway’s Immunobiology, 9</a:t>
            </a:r>
            <a:r>
              <a:rPr lang="en-GB" sz="900" baseline="30000" dirty="0"/>
              <a:t>th</a:t>
            </a:r>
            <a:r>
              <a:rPr lang="en-GB" sz="900" dirty="0"/>
              <a:t> Edition. 2017. Garland Science. ISBN 978-0-8153-45 </a:t>
            </a:r>
          </a:p>
          <a:p>
            <a:r>
              <a:rPr lang="en-US" sz="900" dirty="0"/>
              <a:t>https://ec.europa.eu/health/documents/community-register/2016/20160621135036/anx_135036_nl.pdf - last verified on 31Jul19</a:t>
            </a:r>
            <a:endParaRPr lang="nl-NL" sz="900" dirty="0"/>
          </a:p>
        </p:txBody>
      </p:sp>
    </p:spTree>
    <p:extLst>
      <p:ext uri="{BB962C8B-B14F-4D97-AF65-F5344CB8AC3E}">
        <p14:creationId xmlns:p14="http://schemas.microsoft.com/office/powerpoint/2010/main" val="335174899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467396"/>
            <a:ext cx="8510587" cy="609600"/>
          </a:xfrm>
        </p:spPr>
        <p:txBody>
          <a:bodyPr>
            <a:normAutofit fontScale="90000"/>
          </a:bodyPr>
          <a:lstStyle/>
          <a:p>
            <a:pPr algn="ctr"/>
            <a:r>
              <a:rPr lang="nl-NL" dirty="0"/>
              <a:t>Kenmerken van alemtuzumab geassocieerde schildklierimmuniteit in MS</a:t>
            </a:r>
            <a:endParaRPr lang="en-US" dirty="0"/>
          </a:p>
        </p:txBody>
      </p:sp>
      <p:sp>
        <p:nvSpPr>
          <p:cNvPr id="3" name="Content Placeholder 2"/>
          <p:cNvSpPr>
            <a:spLocks noGrp="1"/>
          </p:cNvSpPr>
          <p:nvPr>
            <p:ph idx="1"/>
          </p:nvPr>
        </p:nvSpPr>
        <p:spPr>
          <a:xfrm>
            <a:off x="304800" y="1237818"/>
            <a:ext cx="8534400" cy="5181600"/>
          </a:xfrm>
        </p:spPr>
        <p:txBody>
          <a:bodyPr/>
          <a:lstStyle/>
          <a:p>
            <a:pPr>
              <a:buClr>
                <a:schemeClr val="tx1"/>
              </a:buClr>
            </a:pPr>
            <a:r>
              <a:rPr lang="nl-NL" sz="2400" dirty="0">
                <a:solidFill>
                  <a:schemeClr val="tx1"/>
                </a:solidFill>
                <a:latin typeface="+mj-lt"/>
              </a:rPr>
              <a:t> Waarom komt er zowel hyper- als hypothyreoïdie voor?</a:t>
            </a:r>
          </a:p>
          <a:p>
            <a:pPr>
              <a:buClr>
                <a:schemeClr val="tx1"/>
              </a:buClr>
            </a:pPr>
            <a:endParaRPr lang="nl-NL" sz="2400" dirty="0">
              <a:solidFill>
                <a:schemeClr val="tx1"/>
              </a:solidFill>
              <a:latin typeface="+mj-lt"/>
            </a:endParaRPr>
          </a:p>
          <a:p>
            <a:pPr marL="0" indent="0">
              <a:buClr>
                <a:schemeClr val="tx1"/>
              </a:buClr>
              <a:buNone/>
            </a:pPr>
            <a:endParaRPr lang="nl-NL" sz="2400" dirty="0">
              <a:solidFill>
                <a:schemeClr val="tx1"/>
              </a:solidFill>
              <a:latin typeface="+mj-lt"/>
            </a:endParaRPr>
          </a:p>
          <a:p>
            <a:pPr>
              <a:buClr>
                <a:schemeClr val="tx1"/>
              </a:buClr>
            </a:pPr>
            <a:r>
              <a:rPr lang="nl-NL" sz="2400" dirty="0">
                <a:solidFill>
                  <a:schemeClr val="tx1"/>
                </a:solidFill>
                <a:latin typeface="+mj-lt"/>
                <a:cs typeface="+mn-cs"/>
              </a:rPr>
              <a:t>Opvallend in MS is de switch van hyper- naar hypothyreoïdie, en    v.v. (</a:t>
            </a:r>
            <a:r>
              <a:rPr lang="nl-NL" sz="2400" dirty="0">
                <a:solidFill>
                  <a:schemeClr val="tx1"/>
                </a:solidFill>
                <a:latin typeface="+mj-lt"/>
              </a:rPr>
              <a:t>dit komt bij primaire schildklierdysfunctie niet voor)</a:t>
            </a:r>
          </a:p>
          <a:p>
            <a:pPr marL="342900" lvl="1" indent="-342900">
              <a:buClr>
                <a:schemeClr val="tx1"/>
              </a:buClr>
              <a:buFont typeface="Arial" panose="020B0604020202020204" pitchFamily="34" charset="0"/>
              <a:buChar char="•"/>
            </a:pPr>
            <a:r>
              <a:rPr lang="nl-NL" sz="2400" dirty="0">
                <a:solidFill>
                  <a:schemeClr val="tx1"/>
                </a:solidFill>
                <a:latin typeface="+mj-lt"/>
              </a:rPr>
              <a:t>77% van MS patiënten had auto-antistoffen, weinig aanwijzingen voor T-cel autoimmuniteit (zoals bij primaire schildklierziektes)</a:t>
            </a:r>
          </a:p>
          <a:p>
            <a:pPr marL="342900" lvl="1" indent="-342900">
              <a:buClr>
                <a:schemeClr val="tx1"/>
              </a:buClr>
              <a:buFont typeface="Arial" panose="020B0604020202020204" pitchFamily="34" charset="0"/>
              <a:buChar char="•"/>
            </a:pPr>
            <a:r>
              <a:rPr lang="nl-NL" sz="2400" dirty="0">
                <a:solidFill>
                  <a:schemeClr val="tx1"/>
                </a:solidFill>
                <a:latin typeface="+mj-lt"/>
              </a:rPr>
              <a:t>Waarschijnlijk door switch van type antistof</a:t>
            </a:r>
          </a:p>
          <a:p>
            <a:pPr marL="0" indent="0">
              <a:buClr>
                <a:schemeClr val="tx1"/>
              </a:buClr>
              <a:buNone/>
            </a:pPr>
            <a:endParaRPr lang="nl-NL" dirty="0"/>
          </a:p>
          <a:p>
            <a:pPr>
              <a:buClr>
                <a:schemeClr val="tx1"/>
              </a:buClr>
              <a:buFont typeface="Wingdings" panose="05000000000000000000" pitchFamily="2" charset="2"/>
              <a:buChar char="Ø"/>
            </a:pPr>
            <a:endParaRPr lang="nl-NL" dirty="0"/>
          </a:p>
          <a:p>
            <a:pPr>
              <a:buClr>
                <a:schemeClr val="tx1"/>
              </a:buClr>
              <a:buFont typeface="Wingdings" panose="05000000000000000000" pitchFamily="2" charset="2"/>
              <a:buChar char="Ø"/>
            </a:pPr>
            <a:endParaRPr lang="nl-NL" dirty="0"/>
          </a:p>
          <a:p>
            <a:pPr>
              <a:buClr>
                <a:schemeClr val="tx1"/>
              </a:buClr>
              <a:buFont typeface="Wingdings" panose="05000000000000000000" pitchFamily="2" charset="2"/>
              <a:buChar char="Ø"/>
            </a:pPr>
            <a:endParaRPr lang="nl-NL" dirty="0"/>
          </a:p>
          <a:p>
            <a:pPr>
              <a:buClr>
                <a:schemeClr val="tx1"/>
              </a:buClr>
              <a:buFont typeface="Wingdings" panose="05000000000000000000" pitchFamily="2" charset="2"/>
              <a:buChar char="Ø"/>
            </a:pPr>
            <a:endParaRPr lang="en-US" dirty="0"/>
          </a:p>
        </p:txBody>
      </p:sp>
      <p:sp>
        <p:nvSpPr>
          <p:cNvPr id="4" name="TextBox 3"/>
          <p:cNvSpPr txBox="1"/>
          <p:nvPr/>
        </p:nvSpPr>
        <p:spPr>
          <a:xfrm>
            <a:off x="551458" y="2133879"/>
            <a:ext cx="8064896" cy="830997"/>
          </a:xfrm>
          <a:prstGeom prst="rect">
            <a:avLst/>
          </a:prstGeom>
          <a:noFill/>
        </p:spPr>
        <p:txBody>
          <a:bodyPr wrap="square" rtlCol="0">
            <a:spAutoFit/>
          </a:bodyPr>
          <a:lstStyle/>
          <a:p>
            <a:r>
              <a:rPr lang="nl-NL" sz="2400" dirty="0"/>
              <a:t>Zowel stimulerende als neutraliserende antistoffen worden gevonden</a:t>
            </a:r>
            <a:endParaRPr lang="en-US" sz="2400" dirty="0"/>
          </a:p>
        </p:txBody>
      </p:sp>
      <p:sp>
        <p:nvSpPr>
          <p:cNvPr id="6" name="TextBox 5"/>
          <p:cNvSpPr txBox="1"/>
          <p:nvPr/>
        </p:nvSpPr>
        <p:spPr>
          <a:xfrm>
            <a:off x="328613" y="6187825"/>
            <a:ext cx="7812932" cy="784830"/>
          </a:xfrm>
          <a:prstGeom prst="rect">
            <a:avLst/>
          </a:prstGeom>
          <a:noFill/>
        </p:spPr>
        <p:txBody>
          <a:bodyPr wrap="square" rtlCol="0">
            <a:spAutoFit/>
          </a:bodyPr>
          <a:lstStyle/>
          <a:p>
            <a:r>
              <a:rPr lang="en-US" sz="900" dirty="0" err="1"/>
              <a:t>Rotondi</a:t>
            </a:r>
            <a:r>
              <a:rPr lang="en-US" sz="900" dirty="0"/>
              <a:t> M, et al. 2017 Front. Endocrinol. 8:254. </a:t>
            </a:r>
          </a:p>
          <a:p>
            <a:r>
              <a:rPr lang="en-US" sz="900" dirty="0">
                <a:solidFill>
                  <a:srgbClr val="000000"/>
                </a:solidFill>
              </a:rPr>
              <a:t>Von </a:t>
            </a:r>
            <a:r>
              <a:rPr lang="en-US" sz="900" dirty="0" err="1">
                <a:solidFill>
                  <a:srgbClr val="000000"/>
                </a:solidFill>
              </a:rPr>
              <a:t>Kutzleben</a:t>
            </a:r>
            <a:r>
              <a:rPr lang="en-US" sz="900" dirty="0">
                <a:solidFill>
                  <a:srgbClr val="000000"/>
                </a:solidFill>
              </a:rPr>
              <a:t> S, et al. Immunology</a:t>
            </a:r>
            <a:r>
              <a:rPr lang="en-US" sz="900" dirty="0"/>
              <a:t> 2017 Apr;150(4):444-455.</a:t>
            </a:r>
          </a:p>
          <a:p>
            <a:r>
              <a:rPr lang="en-US" sz="900" dirty="0"/>
              <a:t>https://ec.europa.eu/health/documents/community-register/2016/20160621135036/anx_135036_nl.pdf - last verified on 31Jul2019</a:t>
            </a:r>
          </a:p>
          <a:p>
            <a:r>
              <a:rPr lang="en-US" sz="900" dirty="0"/>
              <a:t> </a:t>
            </a:r>
            <a:endParaRPr lang="en-US" sz="900" dirty="0">
              <a:solidFill>
                <a:srgbClr val="000000"/>
              </a:solidFill>
            </a:endParaRPr>
          </a:p>
          <a:p>
            <a:endParaRPr lang="en-US" sz="900" dirty="0"/>
          </a:p>
        </p:txBody>
      </p:sp>
    </p:spTree>
    <p:extLst>
      <p:ext uri="{BB962C8B-B14F-4D97-AF65-F5344CB8AC3E}">
        <p14:creationId xmlns:p14="http://schemas.microsoft.com/office/powerpoint/2010/main" val="2808050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2BAD1DE7-D01E-4A57-B2E2-502AF8D39714}"/>
              </a:ext>
            </a:extLst>
          </p:cNvPr>
          <p:cNvSpPr>
            <a:spLocks noGrp="1"/>
          </p:cNvSpPr>
          <p:nvPr>
            <p:ph idx="1"/>
          </p:nvPr>
        </p:nvSpPr>
        <p:spPr>
          <a:xfrm>
            <a:off x="457203" y="1998275"/>
            <a:ext cx="8180959" cy="3482472"/>
          </a:xfrm>
        </p:spPr>
        <p:txBody>
          <a:bodyPr/>
          <a:lstStyle/>
          <a:p>
            <a:r>
              <a:rPr lang="nl-NL" sz="2800" dirty="0">
                <a:solidFill>
                  <a:schemeClr val="tx1"/>
                </a:solidFill>
                <a:latin typeface="+mn-lt"/>
              </a:rPr>
              <a:t>20–30% depletie van CD8+ T-cellen</a:t>
            </a:r>
          </a:p>
          <a:p>
            <a:r>
              <a:rPr lang="en-US" sz="2800" dirty="0">
                <a:solidFill>
                  <a:schemeClr val="tx1"/>
                </a:solidFill>
                <a:latin typeface="+mn-lt"/>
              </a:rPr>
              <a:t>40–45% </a:t>
            </a:r>
            <a:r>
              <a:rPr lang="en-US" sz="2800" dirty="0" err="1">
                <a:solidFill>
                  <a:schemeClr val="tx1"/>
                </a:solidFill>
                <a:latin typeface="+mn-lt"/>
              </a:rPr>
              <a:t>depletie</a:t>
            </a:r>
            <a:r>
              <a:rPr lang="en-US" sz="2800" dirty="0">
                <a:solidFill>
                  <a:schemeClr val="tx1"/>
                </a:solidFill>
                <a:latin typeface="+mn-lt"/>
              </a:rPr>
              <a:t> van CD4+ T-</a:t>
            </a:r>
            <a:r>
              <a:rPr lang="en-US" sz="2800" dirty="0" err="1">
                <a:solidFill>
                  <a:schemeClr val="tx1"/>
                </a:solidFill>
                <a:latin typeface="+mn-lt"/>
              </a:rPr>
              <a:t>cellen</a:t>
            </a:r>
            <a:r>
              <a:rPr lang="en-US" sz="2800" dirty="0">
                <a:solidFill>
                  <a:schemeClr val="tx1"/>
                </a:solidFill>
                <a:latin typeface="+mn-lt"/>
              </a:rPr>
              <a:t>  (</a:t>
            </a:r>
            <a:r>
              <a:rPr lang="en-US" sz="2800" dirty="0" err="1">
                <a:solidFill>
                  <a:schemeClr val="tx1"/>
                </a:solidFill>
                <a:latin typeface="+mn-lt"/>
              </a:rPr>
              <a:t>vergelijkbare</a:t>
            </a:r>
            <a:r>
              <a:rPr lang="en-US" sz="2800" dirty="0">
                <a:solidFill>
                  <a:schemeClr val="tx1"/>
                </a:solidFill>
                <a:latin typeface="+mn-lt"/>
              </a:rPr>
              <a:t> memory T cell </a:t>
            </a:r>
            <a:r>
              <a:rPr lang="en-US" sz="2800" dirty="0" err="1">
                <a:solidFill>
                  <a:schemeClr val="tx1"/>
                </a:solidFill>
                <a:latin typeface="+mn-lt"/>
              </a:rPr>
              <a:t>depletie</a:t>
            </a:r>
            <a:r>
              <a:rPr lang="en-US" sz="2800" dirty="0">
                <a:solidFill>
                  <a:schemeClr val="tx1"/>
                </a:solidFill>
                <a:latin typeface="+mn-lt"/>
              </a:rPr>
              <a:t>)</a:t>
            </a:r>
          </a:p>
          <a:p>
            <a:r>
              <a:rPr lang="en-US" sz="2800" dirty="0">
                <a:solidFill>
                  <a:schemeClr val="tx1"/>
                </a:solidFill>
                <a:latin typeface="+mn-lt"/>
              </a:rPr>
              <a:t>(80–85%) CD19+ </a:t>
            </a:r>
            <a:r>
              <a:rPr lang="nl-NL" sz="2800" dirty="0">
                <a:solidFill>
                  <a:schemeClr val="tx1"/>
                </a:solidFill>
                <a:latin typeface="+mn-lt"/>
              </a:rPr>
              <a:t>B-</a:t>
            </a:r>
            <a:r>
              <a:rPr lang="nl-NL" sz="2800" dirty="0" err="1">
                <a:solidFill>
                  <a:schemeClr val="tx1"/>
                </a:solidFill>
                <a:latin typeface="+mn-lt"/>
              </a:rPr>
              <a:t>cell</a:t>
            </a:r>
            <a:r>
              <a:rPr lang="nl-NL" sz="2800" dirty="0">
                <a:solidFill>
                  <a:schemeClr val="tx1"/>
                </a:solidFill>
                <a:latin typeface="+mn-lt"/>
              </a:rPr>
              <a:t> depletie</a:t>
            </a:r>
          </a:p>
          <a:p>
            <a:endParaRPr lang="nl-NL" sz="2800" dirty="0">
              <a:solidFill>
                <a:schemeClr val="tx1"/>
              </a:solidFill>
              <a:latin typeface="+mn-lt"/>
            </a:endParaRPr>
          </a:p>
          <a:p>
            <a:endParaRPr lang="nl-NL" sz="2800" dirty="0">
              <a:solidFill>
                <a:schemeClr val="tx1"/>
              </a:solidFill>
              <a:latin typeface="+mn-lt"/>
            </a:endParaRPr>
          </a:p>
        </p:txBody>
      </p:sp>
      <p:sp>
        <p:nvSpPr>
          <p:cNvPr id="8" name="Rectangle 7">
            <a:extLst>
              <a:ext uri="{FF2B5EF4-FFF2-40B4-BE49-F238E27FC236}">
                <a16:creationId xmlns:a16="http://schemas.microsoft.com/office/drawing/2014/main" id="{5ACDBBA1-CC24-4D4E-9394-32E8DE2F9896}"/>
              </a:ext>
            </a:extLst>
          </p:cNvPr>
          <p:cNvSpPr/>
          <p:nvPr/>
        </p:nvSpPr>
        <p:spPr>
          <a:xfrm>
            <a:off x="209553" y="6353355"/>
            <a:ext cx="8180958" cy="230832"/>
          </a:xfrm>
          <a:prstGeom prst="rect">
            <a:avLst/>
          </a:prstGeom>
        </p:spPr>
        <p:txBody>
          <a:bodyPr wrap="square">
            <a:spAutoFit/>
          </a:bodyPr>
          <a:lstStyle/>
          <a:p>
            <a:r>
              <a:rPr lang="en-US" sz="900" dirty="0" err="1"/>
              <a:t>Ceronie</a:t>
            </a:r>
            <a:r>
              <a:rPr lang="en-US" sz="900" dirty="0"/>
              <a:t> B, et al. J </a:t>
            </a:r>
            <a:r>
              <a:rPr lang="en-US" sz="900" dirty="0" err="1"/>
              <a:t>Neruol</a:t>
            </a:r>
            <a:r>
              <a:rPr lang="en-US" sz="900" dirty="0"/>
              <a:t> 2018 May;265(5):1199-1209. </a:t>
            </a:r>
            <a:endParaRPr lang="nl-NL" sz="900" dirty="0"/>
          </a:p>
        </p:txBody>
      </p:sp>
      <p:sp>
        <p:nvSpPr>
          <p:cNvPr id="6" name="Title 1">
            <a:extLst>
              <a:ext uri="{FF2B5EF4-FFF2-40B4-BE49-F238E27FC236}">
                <a16:creationId xmlns:a16="http://schemas.microsoft.com/office/drawing/2014/main" id="{6113C836-A3B7-4C25-B1AA-22822E3A9EB7}"/>
              </a:ext>
            </a:extLst>
          </p:cNvPr>
          <p:cNvSpPr>
            <a:spLocks noGrp="1"/>
          </p:cNvSpPr>
          <p:nvPr>
            <p:ph type="title"/>
          </p:nvPr>
        </p:nvSpPr>
        <p:spPr>
          <a:xfrm>
            <a:off x="316706" y="609846"/>
            <a:ext cx="8510587" cy="609600"/>
          </a:xfrm>
        </p:spPr>
        <p:txBody>
          <a:bodyPr>
            <a:normAutofit fontScale="90000"/>
          </a:bodyPr>
          <a:lstStyle/>
          <a:p>
            <a:pPr algn="ctr"/>
            <a:r>
              <a:rPr lang="nl-NL" sz="3200" dirty="0">
                <a:solidFill>
                  <a:srgbClr val="2573BA"/>
                </a:solidFill>
              </a:rPr>
              <a:t>Bij cladribine is deze balans juist in het “voordeel” van de T-cellen =&gt; geen secundaire B-cel autoimmuniteit</a:t>
            </a:r>
            <a:endParaRPr lang="en-US" sz="3200" dirty="0">
              <a:solidFill>
                <a:srgbClr val="2573BA"/>
              </a:solidFill>
            </a:endParaRPr>
          </a:p>
        </p:txBody>
      </p:sp>
    </p:spTree>
    <p:extLst>
      <p:ext uri="{BB962C8B-B14F-4D97-AF65-F5344CB8AC3E}">
        <p14:creationId xmlns:p14="http://schemas.microsoft.com/office/powerpoint/2010/main" val="369336160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79EBE2C-3DDA-4B39-8EB3-1737E835E221}"/>
              </a:ext>
            </a:extLst>
          </p:cNvPr>
          <p:cNvSpPr>
            <a:spLocks noGrp="1"/>
          </p:cNvSpPr>
          <p:nvPr>
            <p:ph idx="1"/>
          </p:nvPr>
        </p:nvSpPr>
        <p:spPr/>
        <p:txBody>
          <a:bodyPr/>
          <a:lstStyle/>
          <a:p>
            <a:endParaRPr lang="nl-NL"/>
          </a:p>
        </p:txBody>
      </p:sp>
      <p:pic>
        <p:nvPicPr>
          <p:cNvPr id="4" name="Picture 3">
            <a:extLst>
              <a:ext uri="{FF2B5EF4-FFF2-40B4-BE49-F238E27FC236}">
                <a16:creationId xmlns:a16="http://schemas.microsoft.com/office/drawing/2014/main" id="{6CD86530-66D3-4E66-B410-CEB8A651014F}"/>
              </a:ext>
            </a:extLst>
          </p:cNvPr>
          <p:cNvPicPr>
            <a:picLocks noChangeAspect="1"/>
          </p:cNvPicPr>
          <p:nvPr/>
        </p:nvPicPr>
        <p:blipFill rotWithShape="1">
          <a:blip r:embed="rId2"/>
          <a:srcRect b="4505"/>
          <a:stretch/>
        </p:blipFill>
        <p:spPr>
          <a:xfrm>
            <a:off x="666361" y="1032284"/>
            <a:ext cx="7811278" cy="5382634"/>
          </a:xfrm>
          <a:prstGeom prst="rect">
            <a:avLst/>
          </a:prstGeom>
        </p:spPr>
      </p:pic>
      <p:sp>
        <p:nvSpPr>
          <p:cNvPr id="5" name="Title 1">
            <a:extLst>
              <a:ext uri="{FF2B5EF4-FFF2-40B4-BE49-F238E27FC236}">
                <a16:creationId xmlns:a16="http://schemas.microsoft.com/office/drawing/2014/main" id="{E6736E7C-2F8C-43A6-BE4D-C7A951508804}"/>
              </a:ext>
            </a:extLst>
          </p:cNvPr>
          <p:cNvSpPr>
            <a:spLocks noGrp="1"/>
          </p:cNvSpPr>
          <p:nvPr>
            <p:ph type="title"/>
          </p:nvPr>
        </p:nvSpPr>
        <p:spPr>
          <a:xfrm>
            <a:off x="316706" y="248690"/>
            <a:ext cx="8510587" cy="609600"/>
          </a:xfrm>
        </p:spPr>
        <p:txBody>
          <a:bodyPr>
            <a:normAutofit fontScale="90000"/>
          </a:bodyPr>
          <a:lstStyle/>
          <a:p>
            <a:pPr algn="ctr"/>
            <a:r>
              <a:rPr lang="nl-NL" sz="3200" dirty="0">
                <a:solidFill>
                  <a:srgbClr val="2573BA"/>
                </a:solidFill>
              </a:rPr>
              <a:t>Bij cladribine is deze balans juist in het “voordeel” van de T-cellen =&gt; geen secundaire B-cel autoimmuniteit</a:t>
            </a:r>
            <a:endParaRPr lang="en-US" sz="3200" dirty="0">
              <a:solidFill>
                <a:srgbClr val="2573BA"/>
              </a:solidFill>
            </a:endParaRPr>
          </a:p>
        </p:txBody>
      </p:sp>
      <p:sp>
        <p:nvSpPr>
          <p:cNvPr id="6" name="Rectangle 5">
            <a:extLst>
              <a:ext uri="{FF2B5EF4-FFF2-40B4-BE49-F238E27FC236}">
                <a16:creationId xmlns:a16="http://schemas.microsoft.com/office/drawing/2014/main" id="{1EFD8704-E416-47EA-8513-214BB9972958}"/>
              </a:ext>
            </a:extLst>
          </p:cNvPr>
          <p:cNvSpPr/>
          <p:nvPr/>
        </p:nvSpPr>
        <p:spPr>
          <a:xfrm>
            <a:off x="457200" y="6414918"/>
            <a:ext cx="8180958" cy="230832"/>
          </a:xfrm>
          <a:prstGeom prst="rect">
            <a:avLst/>
          </a:prstGeom>
        </p:spPr>
        <p:txBody>
          <a:bodyPr wrap="square">
            <a:spAutoFit/>
          </a:bodyPr>
          <a:lstStyle/>
          <a:p>
            <a:r>
              <a:rPr lang="en-US" sz="900" dirty="0" err="1"/>
              <a:t>Ceronie</a:t>
            </a:r>
            <a:r>
              <a:rPr lang="en-US" sz="900" dirty="0"/>
              <a:t> B, et al. J </a:t>
            </a:r>
            <a:r>
              <a:rPr lang="en-US" sz="900" dirty="0" err="1"/>
              <a:t>Neruol</a:t>
            </a:r>
            <a:r>
              <a:rPr lang="en-US" sz="900" dirty="0"/>
              <a:t> 2018 May;265(5):1199-1209. </a:t>
            </a:r>
            <a:endParaRPr lang="nl-NL" sz="900" dirty="0"/>
          </a:p>
        </p:txBody>
      </p:sp>
    </p:spTree>
    <p:extLst>
      <p:ext uri="{BB962C8B-B14F-4D97-AF65-F5344CB8AC3E}">
        <p14:creationId xmlns:p14="http://schemas.microsoft.com/office/powerpoint/2010/main" val="59865693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515144"/>
            <a:ext cx="8510587" cy="609600"/>
          </a:xfrm>
        </p:spPr>
        <p:txBody>
          <a:bodyPr>
            <a:normAutofit fontScale="90000"/>
          </a:bodyPr>
          <a:lstStyle/>
          <a:p>
            <a:r>
              <a:rPr lang="nl-NL" dirty="0"/>
              <a:t>B-cel depletie (a-CD20) en infectierisico</a:t>
            </a:r>
            <a:endParaRPr lang="en-US" dirty="0"/>
          </a:p>
        </p:txBody>
      </p:sp>
      <p:sp>
        <p:nvSpPr>
          <p:cNvPr id="5" name="Content Placeholder 4">
            <a:extLst>
              <a:ext uri="{FF2B5EF4-FFF2-40B4-BE49-F238E27FC236}">
                <a16:creationId xmlns:a16="http://schemas.microsoft.com/office/drawing/2014/main" id="{313B45C0-9967-4C19-B583-CB6671BEA99C}"/>
              </a:ext>
            </a:extLst>
          </p:cNvPr>
          <p:cNvSpPr>
            <a:spLocks noGrp="1"/>
          </p:cNvSpPr>
          <p:nvPr>
            <p:ph idx="1"/>
          </p:nvPr>
        </p:nvSpPr>
        <p:spPr>
          <a:xfrm>
            <a:off x="719850" y="1978820"/>
            <a:ext cx="6894137" cy="2583453"/>
          </a:xfrm>
        </p:spPr>
        <p:txBody>
          <a:bodyPr/>
          <a:lstStyle/>
          <a:p>
            <a:pPr>
              <a:lnSpc>
                <a:spcPct val="100000"/>
              </a:lnSpc>
            </a:pPr>
            <a:r>
              <a:rPr lang="en-US" sz="2400" dirty="0">
                <a:solidFill>
                  <a:schemeClr val="tx1"/>
                </a:solidFill>
                <a:latin typeface="+mn-lt"/>
              </a:rPr>
              <a:t> </a:t>
            </a:r>
            <a:r>
              <a:rPr lang="nl-NL" sz="2400" dirty="0">
                <a:solidFill>
                  <a:schemeClr val="tx1"/>
                </a:solidFill>
                <a:latin typeface="+mn-lt"/>
              </a:rPr>
              <a:t>CD20 is een oppervlakteantigeen dat gevonden wordt op pre-B-cellen, volwassen B-cellen en geheugen-B-cellen, en niet tot expressie komt op lymfoïde stamcellen en plasmacellen.</a:t>
            </a:r>
          </a:p>
          <a:p>
            <a:endParaRPr lang="nl-NL" sz="2400" dirty="0">
              <a:solidFill>
                <a:schemeClr val="tx1"/>
              </a:solidFill>
              <a:latin typeface="+mn-lt"/>
            </a:endParaRPr>
          </a:p>
        </p:txBody>
      </p:sp>
      <p:sp>
        <p:nvSpPr>
          <p:cNvPr id="6" name="Rectangle 5">
            <a:extLst>
              <a:ext uri="{FF2B5EF4-FFF2-40B4-BE49-F238E27FC236}">
                <a16:creationId xmlns:a16="http://schemas.microsoft.com/office/drawing/2014/main" id="{CFD8718E-DB0E-4BAF-AABF-106C6BC608B6}"/>
              </a:ext>
            </a:extLst>
          </p:cNvPr>
          <p:cNvSpPr/>
          <p:nvPr/>
        </p:nvSpPr>
        <p:spPr>
          <a:xfrm>
            <a:off x="525293" y="6342856"/>
            <a:ext cx="7451387" cy="369332"/>
          </a:xfrm>
          <a:prstGeom prst="rect">
            <a:avLst/>
          </a:prstGeom>
        </p:spPr>
        <p:txBody>
          <a:bodyPr wrap="square">
            <a:spAutoFit/>
          </a:bodyPr>
          <a:lstStyle/>
          <a:p>
            <a:r>
              <a:rPr lang="en-US" sz="900" dirty="0"/>
              <a:t>https://www.ema.europa.eu/en/documents/product-information/ocrevus-epar-product-information_nl.pdf - last verified on 31Jul19</a:t>
            </a:r>
          </a:p>
          <a:p>
            <a:r>
              <a:rPr lang="en-US" sz="900" dirty="0"/>
              <a:t>Bittner S, et al. </a:t>
            </a:r>
            <a:r>
              <a:rPr lang="en-US" sz="900" dirty="0" err="1"/>
              <a:t>Ther</a:t>
            </a:r>
            <a:r>
              <a:rPr lang="en-US" sz="900" dirty="0"/>
              <a:t> Adv Neurol </a:t>
            </a:r>
            <a:r>
              <a:rPr lang="en-US" sz="900" dirty="0" err="1"/>
              <a:t>Disor</a:t>
            </a:r>
            <a:r>
              <a:rPr lang="en-US" sz="900" dirty="0"/>
              <a:t>. 2017 Jan;10(1):51-66. </a:t>
            </a:r>
            <a:endParaRPr lang="nl-NL" sz="900" dirty="0"/>
          </a:p>
        </p:txBody>
      </p:sp>
    </p:spTree>
    <p:extLst>
      <p:ext uri="{BB962C8B-B14F-4D97-AF65-F5344CB8AC3E}">
        <p14:creationId xmlns:p14="http://schemas.microsoft.com/office/powerpoint/2010/main" val="144819060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03"/>
            <a:ext cx="8229600" cy="1143000"/>
          </a:xfrm>
        </p:spPr>
        <p:txBody>
          <a:bodyPr/>
          <a:lstStyle/>
          <a:p>
            <a:r>
              <a:rPr lang="nl-NL" dirty="0"/>
              <a:t>Onderwerpen</a:t>
            </a:r>
            <a:endParaRPr lang="en-US" dirty="0"/>
          </a:p>
        </p:txBody>
      </p:sp>
      <p:sp>
        <p:nvSpPr>
          <p:cNvPr id="3" name="Content Placeholder 2"/>
          <p:cNvSpPr>
            <a:spLocks noGrp="1"/>
          </p:cNvSpPr>
          <p:nvPr>
            <p:ph idx="1"/>
          </p:nvPr>
        </p:nvSpPr>
        <p:spPr>
          <a:xfrm>
            <a:off x="457203" y="1142597"/>
            <a:ext cx="7500023" cy="3482472"/>
          </a:xfrm>
        </p:spPr>
        <p:txBody>
          <a:bodyPr/>
          <a:lstStyle/>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Immuunsysteem in balans</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Aangrijpingspunten en werkingsmechanismen MS medicatie</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t>
            </a:r>
            <a:r>
              <a:rPr lang="nl-NL" sz="2000" dirty="0" err="1">
                <a:solidFill>
                  <a:schemeClr val="bg2">
                    <a:lumMod val="40000"/>
                    <a:lumOff val="60000"/>
                  </a:schemeClr>
                </a:solidFill>
                <a:latin typeface="+mn-lt"/>
              </a:rPr>
              <a:t>Lympfopenie</a:t>
            </a:r>
            <a:endParaRPr lang="nl-NL"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Infectierisico’s vanuit werkingsmechanismen</a:t>
            </a:r>
          </a:p>
          <a:p>
            <a:pPr lvl="1" defTabSz="457200" eaLnBrk="1" fontAlgn="auto" hangingPunct="1">
              <a:lnSpc>
                <a:spcPct val="140000"/>
              </a:lnSpc>
              <a:buClr>
                <a:schemeClr val="tx1"/>
              </a:buClr>
              <a:buFont typeface="Wingdings" panose="05000000000000000000" pitchFamily="2" charset="2"/>
              <a:buChar char="Ø"/>
            </a:pPr>
            <a:r>
              <a:rPr lang="nl-NL" sz="2000" dirty="0">
                <a:solidFill>
                  <a:schemeClr val="tx1"/>
                </a:solidFill>
                <a:cs typeface="Arial"/>
              </a:rPr>
              <a:t> Hepatitis-B screening</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Niet</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immunologisch</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verklaarbare</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bijwerkingen</a:t>
            </a:r>
            <a:endParaRPr lang="en-US"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Vaccinatie</a:t>
            </a:r>
            <a:r>
              <a:rPr lang="en-US" sz="2000" dirty="0">
                <a:solidFill>
                  <a:schemeClr val="bg2">
                    <a:lumMod val="40000"/>
                    <a:lumOff val="60000"/>
                  </a:schemeClr>
                </a:solidFill>
                <a:latin typeface="+mn-lt"/>
              </a:rPr>
              <a:t> </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Take home messages</a:t>
            </a:r>
            <a:endParaRPr lang="nl-NL" sz="2000" dirty="0">
              <a:solidFill>
                <a:schemeClr val="bg2">
                  <a:lumMod val="40000"/>
                  <a:lumOff val="60000"/>
                </a:schemeClr>
              </a:solidFill>
              <a:latin typeface="+mn-lt"/>
            </a:endParaRPr>
          </a:p>
        </p:txBody>
      </p:sp>
    </p:spTree>
    <p:extLst>
      <p:ext uri="{BB962C8B-B14F-4D97-AF65-F5344CB8AC3E}">
        <p14:creationId xmlns:p14="http://schemas.microsoft.com/office/powerpoint/2010/main" val="89272747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3870" y="0"/>
            <a:ext cx="8229600" cy="1143000"/>
          </a:xfrm>
        </p:spPr>
        <p:txBody>
          <a:bodyPr>
            <a:normAutofit/>
          </a:bodyPr>
          <a:lstStyle/>
          <a:p>
            <a:r>
              <a:rPr lang="nl-NL" sz="3200" dirty="0"/>
              <a:t>Waarom hepatitis B-screening?</a:t>
            </a:r>
            <a:endParaRPr lang="en-US" sz="3200" dirty="0"/>
          </a:p>
        </p:txBody>
      </p:sp>
      <p:sp>
        <p:nvSpPr>
          <p:cNvPr id="3" name="Content Placeholder 2"/>
          <p:cNvSpPr>
            <a:spLocks noGrp="1"/>
          </p:cNvSpPr>
          <p:nvPr>
            <p:ph idx="1"/>
          </p:nvPr>
        </p:nvSpPr>
        <p:spPr>
          <a:xfrm>
            <a:off x="468358" y="1687764"/>
            <a:ext cx="6894137" cy="3482472"/>
          </a:xfrm>
        </p:spPr>
        <p:txBody>
          <a:bodyPr/>
          <a:lstStyle/>
          <a:p>
            <a:pPr>
              <a:buClr>
                <a:schemeClr val="tx1"/>
              </a:buClr>
              <a:buFont typeface="Wingdings" panose="05000000000000000000" pitchFamily="2" charset="2"/>
              <a:buChar char="Ø"/>
            </a:pPr>
            <a:r>
              <a:rPr lang="nl-NL" sz="2400" dirty="0">
                <a:solidFill>
                  <a:schemeClr val="tx1"/>
                </a:solidFill>
                <a:latin typeface="+mn-lt"/>
              </a:rPr>
              <a:t>Preventieve immuniteit tegen Hepatitis B met name humoraal</a:t>
            </a:r>
          </a:p>
          <a:p>
            <a:pPr>
              <a:buClr>
                <a:schemeClr val="tx1"/>
              </a:buClr>
              <a:buFont typeface="Wingdings" panose="05000000000000000000" pitchFamily="2" charset="2"/>
              <a:buChar char="Ø"/>
            </a:pPr>
            <a:endParaRPr lang="nl-NL" dirty="0">
              <a:solidFill>
                <a:schemeClr val="tx1"/>
              </a:solidFill>
              <a:latin typeface="+mn-lt"/>
            </a:endParaRPr>
          </a:p>
          <a:p>
            <a:pPr marL="0" indent="0">
              <a:buClr>
                <a:schemeClr val="tx1"/>
              </a:buClr>
              <a:buNone/>
            </a:pPr>
            <a:r>
              <a:rPr lang="nl-NL" sz="2400" dirty="0">
                <a:solidFill>
                  <a:schemeClr val="tx1"/>
                </a:solidFill>
                <a:latin typeface="+mn-lt"/>
              </a:rPr>
              <a:t>Wat bepaal je na vaccinatie tegen hepatitis B?</a:t>
            </a:r>
          </a:p>
          <a:p>
            <a:pPr>
              <a:buClr>
                <a:schemeClr val="tx1"/>
              </a:buClr>
              <a:buFont typeface="Wingdings" panose="05000000000000000000" pitchFamily="2" charset="2"/>
              <a:buChar char="Ø"/>
            </a:pPr>
            <a:r>
              <a:rPr lang="nl-NL" sz="2400" dirty="0" err="1">
                <a:solidFill>
                  <a:schemeClr val="tx1"/>
                </a:solidFill>
                <a:latin typeface="+mn-lt"/>
              </a:rPr>
              <a:t>Immunoglobulinetiters</a:t>
            </a:r>
            <a:r>
              <a:rPr lang="nl-NL" sz="2400" dirty="0">
                <a:solidFill>
                  <a:schemeClr val="tx1"/>
                </a:solidFill>
                <a:latin typeface="+mn-lt"/>
              </a:rPr>
              <a:t> tegen </a:t>
            </a:r>
            <a:r>
              <a:rPr lang="nl-NL" sz="2400" dirty="0" err="1">
                <a:solidFill>
                  <a:schemeClr val="tx1"/>
                </a:solidFill>
                <a:latin typeface="+mn-lt"/>
              </a:rPr>
              <a:t>Hep</a:t>
            </a:r>
            <a:r>
              <a:rPr lang="nl-NL" sz="2400" dirty="0">
                <a:solidFill>
                  <a:schemeClr val="tx1"/>
                </a:solidFill>
                <a:latin typeface="+mn-lt"/>
              </a:rPr>
              <a:t>-B</a:t>
            </a:r>
          </a:p>
          <a:p>
            <a:pPr>
              <a:buClr>
                <a:schemeClr val="tx1"/>
              </a:buClr>
              <a:buFont typeface="Wingdings" panose="05000000000000000000" pitchFamily="2" charset="2"/>
              <a:buChar char="Ø"/>
            </a:pPr>
            <a:endParaRPr lang="nl-NL" dirty="0">
              <a:latin typeface="+mn-lt"/>
            </a:endParaRPr>
          </a:p>
        </p:txBody>
      </p:sp>
      <p:sp>
        <p:nvSpPr>
          <p:cNvPr id="5" name="Tekstvak 2">
            <a:extLst>
              <a:ext uri="{FF2B5EF4-FFF2-40B4-BE49-F238E27FC236}">
                <a16:creationId xmlns:a16="http://schemas.microsoft.com/office/drawing/2014/main" id="{A677AF65-78D2-4AD8-93B4-7743C3838B7E}"/>
              </a:ext>
            </a:extLst>
          </p:cNvPr>
          <p:cNvSpPr txBox="1"/>
          <p:nvPr/>
        </p:nvSpPr>
        <p:spPr>
          <a:xfrm>
            <a:off x="468358" y="6017250"/>
            <a:ext cx="5446059" cy="507831"/>
          </a:xfrm>
          <a:prstGeom prst="rect">
            <a:avLst/>
          </a:prstGeom>
          <a:noFill/>
        </p:spPr>
        <p:txBody>
          <a:bodyPr wrap="square" rtlCol="0">
            <a:spAutoFit/>
          </a:bodyPr>
          <a:lstStyle/>
          <a:p>
            <a:r>
              <a:rPr lang="en-GB" sz="900" dirty="0"/>
              <a:t>Janeway’s Immunobiology, 9</a:t>
            </a:r>
            <a:r>
              <a:rPr lang="en-GB" sz="900" baseline="30000" dirty="0"/>
              <a:t>th</a:t>
            </a:r>
            <a:r>
              <a:rPr lang="en-GB" sz="900" dirty="0"/>
              <a:t> Edition. 2017. Garland Science. ISBN 978-0-8153-4505-3</a:t>
            </a:r>
          </a:p>
          <a:p>
            <a:r>
              <a:rPr lang="nl-NL" sz="900" dirty="0"/>
              <a:t>https://lci.rivm.nl/richtlijnen/vaccinatie-bij-chronisch-inflammatoire-aandoeningen - last </a:t>
            </a:r>
            <a:r>
              <a:rPr lang="nl-NL" sz="900" dirty="0" err="1"/>
              <a:t>verified</a:t>
            </a:r>
            <a:r>
              <a:rPr lang="nl-NL" sz="900" dirty="0"/>
              <a:t> on 31Jul19</a:t>
            </a:r>
            <a:endParaRPr lang="en-GB" sz="800" dirty="0"/>
          </a:p>
          <a:p>
            <a:endParaRPr lang="en-GB" sz="900" dirty="0"/>
          </a:p>
        </p:txBody>
      </p:sp>
    </p:spTree>
    <p:extLst>
      <p:ext uri="{BB962C8B-B14F-4D97-AF65-F5344CB8AC3E}">
        <p14:creationId xmlns:p14="http://schemas.microsoft.com/office/powerpoint/2010/main" val="3490239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Celtypen van het immuunsysteem</a:t>
            </a:r>
          </a:p>
        </p:txBody>
      </p:sp>
      <p:pic>
        <p:nvPicPr>
          <p:cNvPr id="6" name="Bild 19" descr="6-Cells-Immune-System.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870" y="1561969"/>
            <a:ext cx="8823593" cy="4578141"/>
          </a:xfrm>
          <a:prstGeom prst="rect">
            <a:avLst/>
          </a:prstGeom>
        </p:spPr>
      </p:pic>
      <p:sp>
        <p:nvSpPr>
          <p:cNvPr id="5" name="Slide Number Placeholder 5"/>
          <p:cNvSpPr txBox="1">
            <a:spLocks/>
          </p:cNvSpPr>
          <p:nvPr/>
        </p:nvSpPr>
        <p:spPr>
          <a:xfrm>
            <a:off x="715065" y="6361569"/>
            <a:ext cx="6155123" cy="215444"/>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r>
              <a:rPr lang="en-US" sz="900" dirty="0" err="1">
                <a:solidFill>
                  <a:schemeClr val="tx1"/>
                </a:solidFill>
                <a:latin typeface="+mn-lt"/>
              </a:rPr>
              <a:t>Roitt’s</a:t>
            </a:r>
            <a:r>
              <a:rPr lang="en-US" sz="900" dirty="0">
                <a:solidFill>
                  <a:schemeClr val="tx1"/>
                </a:solidFill>
                <a:latin typeface="+mn-lt"/>
              </a:rPr>
              <a:t> Essential Immunology, 12th edition. 2011. Wiley-Blackwell Publishing. ISBN 978-1-4051-9683-3</a:t>
            </a:r>
          </a:p>
          <a:p>
            <a:endParaRPr lang="en-US" sz="500" dirty="0">
              <a:solidFill>
                <a:schemeClr val="tx1"/>
              </a:solidFill>
              <a:latin typeface="+mn-lt"/>
            </a:endParaRPr>
          </a:p>
        </p:txBody>
      </p:sp>
      <p:cxnSp>
        <p:nvCxnSpPr>
          <p:cNvPr id="4" name="Straight Connector 3"/>
          <p:cNvCxnSpPr/>
          <p:nvPr/>
        </p:nvCxnSpPr>
        <p:spPr>
          <a:xfrm>
            <a:off x="2881423" y="2280683"/>
            <a:ext cx="0" cy="122274"/>
          </a:xfrm>
          <a:prstGeom prst="line">
            <a:avLst/>
          </a:prstGeom>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BC88FADC-D07F-4C4D-8CDC-F4F3CCA6EB89}"/>
              </a:ext>
            </a:extLst>
          </p:cNvPr>
          <p:cNvSpPr/>
          <p:nvPr/>
        </p:nvSpPr>
        <p:spPr bwMode="auto">
          <a:xfrm>
            <a:off x="7134227" y="1643974"/>
            <a:ext cx="1144009" cy="1712069"/>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0" name="Rectangle 9">
            <a:extLst>
              <a:ext uri="{FF2B5EF4-FFF2-40B4-BE49-F238E27FC236}">
                <a16:creationId xmlns:a16="http://schemas.microsoft.com/office/drawing/2014/main" id="{1AE33352-1DFD-4EC5-9B74-95381C9536FB}"/>
              </a:ext>
            </a:extLst>
          </p:cNvPr>
          <p:cNvSpPr/>
          <p:nvPr/>
        </p:nvSpPr>
        <p:spPr bwMode="auto">
          <a:xfrm>
            <a:off x="6255497" y="3229583"/>
            <a:ext cx="1144009" cy="165371"/>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Tree>
    <p:extLst>
      <p:ext uri="{BB962C8B-B14F-4D97-AF65-F5344CB8AC3E}">
        <p14:creationId xmlns:p14="http://schemas.microsoft.com/office/powerpoint/2010/main" val="263955097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03"/>
            <a:ext cx="8229600" cy="1143000"/>
          </a:xfrm>
        </p:spPr>
        <p:txBody>
          <a:bodyPr/>
          <a:lstStyle/>
          <a:p>
            <a:r>
              <a:rPr lang="nl-NL" dirty="0"/>
              <a:t>Onderwerpen</a:t>
            </a:r>
            <a:endParaRPr lang="en-US" dirty="0"/>
          </a:p>
        </p:txBody>
      </p:sp>
      <p:sp>
        <p:nvSpPr>
          <p:cNvPr id="3" name="Content Placeholder 2"/>
          <p:cNvSpPr>
            <a:spLocks noGrp="1"/>
          </p:cNvSpPr>
          <p:nvPr>
            <p:ph idx="1"/>
          </p:nvPr>
        </p:nvSpPr>
        <p:spPr>
          <a:xfrm>
            <a:off x="457203" y="1142597"/>
            <a:ext cx="7500023" cy="3482472"/>
          </a:xfrm>
        </p:spPr>
        <p:txBody>
          <a:bodyPr/>
          <a:lstStyle/>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Immuunsysteem in balans</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Aangrijpingspunten en werkingsmechanismen MS medicatie</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t>
            </a:r>
            <a:r>
              <a:rPr lang="nl-NL" sz="2000" dirty="0" err="1">
                <a:solidFill>
                  <a:schemeClr val="bg2">
                    <a:lumMod val="40000"/>
                    <a:lumOff val="60000"/>
                  </a:schemeClr>
                </a:solidFill>
                <a:latin typeface="+mn-lt"/>
              </a:rPr>
              <a:t>Lympfopenie</a:t>
            </a:r>
            <a:endParaRPr lang="nl-NL"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Infectierisico’s vanuit werkingsmechanismen</a:t>
            </a:r>
          </a:p>
          <a:p>
            <a:pPr lvl="1" defTabSz="457200" eaLnBrk="1" fontAlgn="auto" hangingPunct="1">
              <a:lnSpc>
                <a:spcPct val="140000"/>
              </a:lnSpc>
              <a:buClr>
                <a:schemeClr val="tx1"/>
              </a:buClr>
              <a:buFont typeface="Wingdings" panose="05000000000000000000" pitchFamily="2" charset="2"/>
              <a:buChar char="Ø"/>
            </a:pPr>
            <a:r>
              <a:rPr lang="nl-NL" sz="2000" dirty="0">
                <a:solidFill>
                  <a:schemeClr val="tx1"/>
                </a:solidFill>
                <a:cs typeface="Arial"/>
              </a:rPr>
              <a:t> </a:t>
            </a:r>
            <a:r>
              <a:rPr lang="nl-NL" sz="2000" dirty="0">
                <a:solidFill>
                  <a:schemeClr val="bg2">
                    <a:lumMod val="40000"/>
                    <a:lumOff val="60000"/>
                  </a:schemeClr>
                </a:solidFill>
                <a:cs typeface="Arial"/>
              </a:rPr>
              <a:t>Hepatitis-B screening</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tx1"/>
                </a:solidFill>
                <a:latin typeface="+mn-lt"/>
              </a:rPr>
              <a:t>Niet</a:t>
            </a:r>
            <a:r>
              <a:rPr lang="en-US" sz="2000" dirty="0">
                <a:solidFill>
                  <a:schemeClr val="tx1"/>
                </a:solidFill>
                <a:latin typeface="+mn-lt"/>
              </a:rPr>
              <a:t> </a:t>
            </a:r>
            <a:r>
              <a:rPr lang="en-US" sz="2000" dirty="0" err="1">
                <a:solidFill>
                  <a:schemeClr val="tx1"/>
                </a:solidFill>
                <a:latin typeface="+mn-lt"/>
              </a:rPr>
              <a:t>immunologisch</a:t>
            </a:r>
            <a:r>
              <a:rPr lang="en-US" sz="2000" dirty="0">
                <a:solidFill>
                  <a:schemeClr val="tx1"/>
                </a:solidFill>
                <a:latin typeface="+mn-lt"/>
              </a:rPr>
              <a:t> </a:t>
            </a:r>
            <a:r>
              <a:rPr lang="en-US" sz="2000" dirty="0" err="1">
                <a:solidFill>
                  <a:schemeClr val="tx1"/>
                </a:solidFill>
                <a:latin typeface="+mn-lt"/>
              </a:rPr>
              <a:t>verklaarbare</a:t>
            </a:r>
            <a:r>
              <a:rPr lang="en-US" sz="2000" dirty="0">
                <a:solidFill>
                  <a:schemeClr val="tx1"/>
                </a:solidFill>
                <a:latin typeface="+mn-lt"/>
              </a:rPr>
              <a:t> </a:t>
            </a:r>
            <a:r>
              <a:rPr lang="en-US" sz="2000" dirty="0" err="1">
                <a:solidFill>
                  <a:schemeClr val="tx1"/>
                </a:solidFill>
                <a:latin typeface="+mn-lt"/>
              </a:rPr>
              <a:t>bijwerkingen</a:t>
            </a:r>
            <a:endParaRPr lang="en-US" sz="2000" dirty="0">
              <a:solidFill>
                <a:schemeClr val="tx1"/>
              </a:solidFill>
              <a:latin typeface="+mn-lt"/>
            </a:endParaRP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Vaccinatie</a:t>
            </a:r>
            <a:r>
              <a:rPr lang="en-US" sz="2000" dirty="0">
                <a:solidFill>
                  <a:schemeClr val="bg2">
                    <a:lumMod val="40000"/>
                    <a:lumOff val="60000"/>
                  </a:schemeClr>
                </a:solidFill>
                <a:latin typeface="+mn-lt"/>
              </a:rPr>
              <a:t> </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Take home messages</a:t>
            </a:r>
            <a:endParaRPr lang="nl-NL" sz="2000" dirty="0">
              <a:solidFill>
                <a:schemeClr val="bg2">
                  <a:lumMod val="40000"/>
                  <a:lumOff val="60000"/>
                </a:schemeClr>
              </a:solidFill>
              <a:latin typeface="+mn-lt"/>
            </a:endParaRPr>
          </a:p>
        </p:txBody>
      </p:sp>
    </p:spTree>
    <p:extLst>
      <p:ext uri="{BB962C8B-B14F-4D97-AF65-F5344CB8AC3E}">
        <p14:creationId xmlns:p14="http://schemas.microsoft.com/office/powerpoint/2010/main" val="1184910199"/>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nl-NL" dirty="0"/>
              <a:t>Glatirameeracetaat</a:t>
            </a:r>
            <a:endParaRPr lang="en-US" dirty="0"/>
          </a:p>
        </p:txBody>
      </p:sp>
      <p:sp>
        <p:nvSpPr>
          <p:cNvPr id="3" name="Content Placeholder 2"/>
          <p:cNvSpPr>
            <a:spLocks noGrp="1"/>
          </p:cNvSpPr>
          <p:nvPr>
            <p:ph idx="1"/>
          </p:nvPr>
        </p:nvSpPr>
        <p:spPr/>
        <p:txBody>
          <a:bodyPr/>
          <a:lstStyle/>
          <a:p>
            <a:pPr>
              <a:lnSpc>
                <a:spcPct val="100000"/>
              </a:lnSpc>
              <a:buClr>
                <a:schemeClr val="tx1"/>
              </a:buClr>
              <a:buFont typeface="Wingdings" panose="05000000000000000000" pitchFamily="2" charset="2"/>
              <a:buChar char="Ø"/>
            </a:pPr>
            <a:r>
              <a:rPr lang="nl-NL" sz="2400" dirty="0">
                <a:solidFill>
                  <a:schemeClr val="tx1"/>
                </a:solidFill>
                <a:latin typeface="+mn-lt"/>
              </a:rPr>
              <a:t>Glatirameer acetaat: immunomodulatoir door “afleiding” immuunsysteem, exacte mechanisme ook niet goed bekend</a:t>
            </a:r>
            <a:endParaRPr lang="en-US" sz="2400" dirty="0">
              <a:solidFill>
                <a:schemeClr val="tx1"/>
              </a:solidFill>
              <a:latin typeface="+mn-lt"/>
            </a:endParaRPr>
          </a:p>
        </p:txBody>
      </p:sp>
      <p:sp>
        <p:nvSpPr>
          <p:cNvPr id="6" name="TextBox 5"/>
          <p:cNvSpPr txBox="1"/>
          <p:nvPr/>
        </p:nvSpPr>
        <p:spPr>
          <a:xfrm>
            <a:off x="654268" y="4081453"/>
            <a:ext cx="7056784" cy="646331"/>
          </a:xfrm>
          <a:prstGeom prst="rect">
            <a:avLst/>
          </a:prstGeom>
          <a:noFill/>
        </p:spPr>
        <p:txBody>
          <a:bodyPr wrap="square" rtlCol="0">
            <a:spAutoFit/>
          </a:bodyPr>
          <a:lstStyle/>
          <a:p>
            <a:r>
              <a:rPr lang="nl-NL" i="0" dirty="0">
                <a:solidFill>
                  <a:srgbClr val="FF0000"/>
                </a:solidFill>
              </a:rPr>
              <a:t>Bijwerkingen GA:</a:t>
            </a:r>
          </a:p>
          <a:p>
            <a:pPr marL="342900" indent="-342900">
              <a:buFont typeface="Arial" panose="020B0604020202020204" pitchFamily="34" charset="0"/>
              <a:buChar char="•"/>
            </a:pPr>
            <a:r>
              <a:rPr lang="nl-NL" i="0" dirty="0">
                <a:solidFill>
                  <a:srgbClr val="FF0000"/>
                </a:solidFill>
              </a:rPr>
              <a:t>injectieplaatsreacties</a:t>
            </a:r>
            <a:endParaRPr lang="en-US" i="0" dirty="0">
              <a:solidFill>
                <a:srgbClr val="FF0000"/>
              </a:solidFill>
            </a:endParaRPr>
          </a:p>
        </p:txBody>
      </p:sp>
      <p:sp>
        <p:nvSpPr>
          <p:cNvPr id="8" name="TextBox 7">
            <a:extLst>
              <a:ext uri="{FF2B5EF4-FFF2-40B4-BE49-F238E27FC236}">
                <a16:creationId xmlns:a16="http://schemas.microsoft.com/office/drawing/2014/main" id="{623DE44E-925A-41C5-8C30-D771C64C23C3}"/>
              </a:ext>
            </a:extLst>
          </p:cNvPr>
          <p:cNvSpPr txBox="1"/>
          <p:nvPr/>
        </p:nvSpPr>
        <p:spPr>
          <a:xfrm>
            <a:off x="457200" y="5934333"/>
            <a:ext cx="8655101" cy="923330"/>
          </a:xfrm>
          <a:prstGeom prst="rect">
            <a:avLst/>
          </a:prstGeom>
          <a:noFill/>
        </p:spPr>
        <p:txBody>
          <a:bodyPr wrap="square" rtlCol="0">
            <a:spAutoFit/>
          </a:bodyPr>
          <a:lstStyle/>
          <a:p>
            <a:r>
              <a:rPr lang="en-US" sz="900" dirty="0" err="1"/>
              <a:t>Balak</a:t>
            </a:r>
            <a:r>
              <a:rPr lang="en-US" sz="900" dirty="0"/>
              <a:t> DM, et al. </a:t>
            </a:r>
            <a:r>
              <a:rPr lang="en-US" sz="900" u="sng" dirty="0" err="1">
                <a:hlinkClick r:id="rId2" tooltip="Multiple sclerosis (Houndmills, Basingstoke, England).">
                  <a:extLst>
                    <a:ext uri="{A12FA001-AC4F-418D-AE19-62706E023703}">
                      <ahyp:hlinkClr xmlns:ahyp="http://schemas.microsoft.com/office/drawing/2018/hyperlinkcolor" val="tx"/>
                    </a:ext>
                  </a:extLst>
                </a:hlinkClick>
              </a:rPr>
              <a:t>Mult</a:t>
            </a:r>
            <a:r>
              <a:rPr lang="en-US" sz="900" u="sng" dirty="0">
                <a:hlinkClick r:id="rId2" tooltip="Multiple sclerosis (Houndmills, Basingstoke, England).">
                  <a:extLst>
                    <a:ext uri="{A12FA001-AC4F-418D-AE19-62706E023703}">
                      <ahyp:hlinkClr xmlns:ahyp="http://schemas.microsoft.com/office/drawing/2018/hyperlinkcolor" val="tx"/>
                    </a:ext>
                  </a:extLst>
                </a:hlinkClick>
              </a:rPr>
              <a:t> </a:t>
            </a:r>
            <a:r>
              <a:rPr lang="en-US" sz="900" u="sng" dirty="0" err="1">
                <a:hlinkClick r:id="rId2" tooltip="Multiple sclerosis (Houndmills, Basingstoke, England).">
                  <a:extLst>
                    <a:ext uri="{A12FA001-AC4F-418D-AE19-62706E023703}">
                      <ahyp:hlinkClr xmlns:ahyp="http://schemas.microsoft.com/office/drawing/2018/hyperlinkcolor" val="tx"/>
                    </a:ext>
                  </a:extLst>
                </a:hlinkClick>
              </a:rPr>
              <a:t>Scler</a:t>
            </a:r>
            <a:r>
              <a:rPr lang="en-US" sz="900" u="sng" dirty="0">
                <a:hlinkClick r:id="rId2" tooltip="Multiple sclerosis (Houndmills, Basingstoke, England).">
                  <a:extLst>
                    <a:ext uri="{A12FA001-AC4F-418D-AE19-62706E023703}">
                      <ahyp:hlinkClr xmlns:ahyp="http://schemas.microsoft.com/office/drawing/2018/hyperlinkcolor" val="tx"/>
                    </a:ext>
                  </a:extLst>
                </a:hlinkClick>
              </a:rPr>
              <a:t>.</a:t>
            </a:r>
            <a:r>
              <a:rPr lang="en-US" sz="900" dirty="0"/>
              <a:t> 2012 Dec;18(12):1705-17</a:t>
            </a:r>
          </a:p>
          <a:p>
            <a:r>
              <a:rPr lang="nl-NL" sz="900" dirty="0"/>
              <a:t>Hemmer B, et al. Lancet </a:t>
            </a:r>
            <a:r>
              <a:rPr lang="nl-NL" sz="900" dirty="0" err="1"/>
              <a:t>Neurol</a:t>
            </a:r>
            <a:r>
              <a:rPr lang="nl-NL" sz="900" dirty="0"/>
              <a:t> 2015; 14: 406–19</a:t>
            </a:r>
          </a:p>
          <a:p>
            <a:r>
              <a:rPr lang="nl-NL" sz="900" dirty="0"/>
              <a:t>https://www.drugbank.ca/drugs/DB05259 - last </a:t>
            </a:r>
            <a:r>
              <a:rPr lang="nl-NL" sz="900" dirty="0" err="1"/>
              <a:t>verified</a:t>
            </a:r>
            <a:r>
              <a:rPr lang="nl-NL" sz="900" dirty="0"/>
              <a:t> on 31Jul19</a:t>
            </a:r>
          </a:p>
          <a:p>
            <a:r>
              <a:rPr lang="en-US" sz="900" dirty="0"/>
              <a:t>https://www.geneesmiddeleninformatiebank.nl/smpc/h30086_smpc.pdf – last verified on 31Jul19</a:t>
            </a:r>
            <a:endParaRPr lang="nl-NL" sz="900" dirty="0"/>
          </a:p>
          <a:p>
            <a:endParaRPr lang="en-US" sz="900" dirty="0"/>
          </a:p>
          <a:p>
            <a:r>
              <a:rPr lang="en-US" sz="900" dirty="0"/>
              <a:t>.</a:t>
            </a:r>
          </a:p>
        </p:txBody>
      </p:sp>
    </p:spTree>
    <p:extLst>
      <p:ext uri="{BB962C8B-B14F-4D97-AF65-F5344CB8AC3E}">
        <p14:creationId xmlns:p14="http://schemas.microsoft.com/office/powerpoint/2010/main" val="3730600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nl-NL" dirty="0"/>
              <a:t>IFN-</a:t>
            </a:r>
            <a:r>
              <a:rPr lang="el-GR" dirty="0"/>
              <a:t>β</a:t>
            </a:r>
            <a:endParaRPr lang="en-US" dirty="0"/>
          </a:p>
        </p:txBody>
      </p:sp>
      <p:sp>
        <p:nvSpPr>
          <p:cNvPr id="3" name="Content Placeholder 2"/>
          <p:cNvSpPr>
            <a:spLocks noGrp="1"/>
          </p:cNvSpPr>
          <p:nvPr>
            <p:ph idx="1"/>
          </p:nvPr>
        </p:nvSpPr>
        <p:spPr/>
        <p:txBody>
          <a:bodyPr/>
          <a:lstStyle/>
          <a:p>
            <a:pPr>
              <a:buClr>
                <a:schemeClr val="tx1"/>
              </a:buClr>
              <a:buFont typeface="Wingdings" panose="05000000000000000000" pitchFamily="2" charset="2"/>
              <a:buChar char="Ø"/>
            </a:pPr>
            <a:r>
              <a:rPr lang="nl-NL" sz="2400" dirty="0">
                <a:solidFill>
                  <a:schemeClr val="tx1"/>
                </a:solidFill>
                <a:latin typeface="+mn-lt"/>
              </a:rPr>
              <a:t>IFN-</a:t>
            </a:r>
            <a:r>
              <a:rPr lang="el-GR" sz="2400" dirty="0">
                <a:solidFill>
                  <a:schemeClr val="tx1"/>
                </a:solidFill>
                <a:latin typeface="+mn-lt"/>
              </a:rPr>
              <a:t>β</a:t>
            </a:r>
            <a:r>
              <a:rPr lang="nl-NL" sz="2400" dirty="0">
                <a:solidFill>
                  <a:schemeClr val="tx1"/>
                </a:solidFill>
                <a:latin typeface="+mn-lt"/>
              </a:rPr>
              <a:t>: vele werkingsmechanismes beschreven, niet geheel duidelijk</a:t>
            </a:r>
            <a:br>
              <a:rPr lang="nl-NL" dirty="0">
                <a:latin typeface="+mn-lt"/>
              </a:rPr>
            </a:br>
            <a:endParaRPr lang="nl-NL" dirty="0">
              <a:latin typeface="+mn-lt"/>
            </a:endParaRPr>
          </a:p>
        </p:txBody>
      </p:sp>
      <p:sp>
        <p:nvSpPr>
          <p:cNvPr id="4" name="TextBox 3"/>
          <p:cNvSpPr txBox="1"/>
          <p:nvPr/>
        </p:nvSpPr>
        <p:spPr>
          <a:xfrm>
            <a:off x="529941" y="4138823"/>
            <a:ext cx="8496944" cy="1107996"/>
          </a:xfrm>
          <a:prstGeom prst="rect">
            <a:avLst/>
          </a:prstGeom>
          <a:noFill/>
        </p:spPr>
        <p:txBody>
          <a:bodyPr wrap="square" rtlCol="0">
            <a:spAutoFit/>
          </a:bodyPr>
          <a:lstStyle/>
          <a:p>
            <a:r>
              <a:rPr lang="nl-NL" sz="2400" i="0" dirty="0">
                <a:solidFill>
                  <a:srgbClr val="FF0000"/>
                </a:solidFill>
              </a:rPr>
              <a:t>Bijwerkingen IFN-</a:t>
            </a:r>
            <a:r>
              <a:rPr lang="el-GR" sz="2400" i="0" dirty="0">
                <a:solidFill>
                  <a:srgbClr val="FF0000"/>
                </a:solidFill>
              </a:rPr>
              <a:t>β</a:t>
            </a:r>
            <a:r>
              <a:rPr lang="nl-NL" sz="2400" i="0" dirty="0">
                <a:solidFill>
                  <a:srgbClr val="FF0000"/>
                </a:solidFill>
              </a:rPr>
              <a:t>:</a:t>
            </a:r>
          </a:p>
          <a:p>
            <a:pPr marL="342900" indent="-342900">
              <a:buFont typeface="Arial" panose="020B0604020202020204" pitchFamily="34" charset="0"/>
              <a:buChar char="•"/>
            </a:pPr>
            <a:r>
              <a:rPr lang="nl-NL" sz="2400" i="0" dirty="0">
                <a:solidFill>
                  <a:srgbClr val="FF0000"/>
                </a:solidFill>
              </a:rPr>
              <a:t>Influenza-achtige verschijnselen, incl. koude rillingen</a:t>
            </a:r>
            <a:br>
              <a:rPr lang="nl-NL" i="0" dirty="0">
                <a:solidFill>
                  <a:srgbClr val="FF0000"/>
                </a:solidFill>
              </a:rPr>
            </a:br>
            <a:endParaRPr lang="en-US" i="0" dirty="0">
              <a:solidFill>
                <a:srgbClr val="FF0000"/>
              </a:solidFill>
            </a:endParaRPr>
          </a:p>
        </p:txBody>
      </p:sp>
      <p:sp>
        <p:nvSpPr>
          <p:cNvPr id="5" name="TextBox 4"/>
          <p:cNvSpPr txBox="1"/>
          <p:nvPr/>
        </p:nvSpPr>
        <p:spPr>
          <a:xfrm>
            <a:off x="529941" y="3280248"/>
            <a:ext cx="6264696" cy="461665"/>
          </a:xfrm>
          <a:prstGeom prst="rect">
            <a:avLst/>
          </a:prstGeom>
          <a:noFill/>
        </p:spPr>
        <p:txBody>
          <a:bodyPr wrap="square" rtlCol="0">
            <a:spAutoFit/>
          </a:bodyPr>
          <a:lstStyle/>
          <a:p>
            <a:r>
              <a:rPr lang="nl-NL" sz="2400" dirty="0">
                <a:solidFill>
                  <a:srgbClr val="00B050"/>
                </a:solidFill>
              </a:rPr>
              <a:t>=&gt; IFN betrokken bij antivirale respons</a:t>
            </a:r>
            <a:endParaRPr lang="en-US" sz="2400" dirty="0">
              <a:solidFill>
                <a:srgbClr val="00B050"/>
              </a:solidFill>
            </a:endParaRPr>
          </a:p>
        </p:txBody>
      </p:sp>
      <p:sp>
        <p:nvSpPr>
          <p:cNvPr id="8" name="Rectangle 7">
            <a:extLst>
              <a:ext uri="{FF2B5EF4-FFF2-40B4-BE49-F238E27FC236}">
                <a16:creationId xmlns:a16="http://schemas.microsoft.com/office/drawing/2014/main" id="{43593407-C909-46EB-BD2C-2E23A8191025}"/>
              </a:ext>
            </a:extLst>
          </p:cNvPr>
          <p:cNvSpPr/>
          <p:nvPr/>
        </p:nvSpPr>
        <p:spPr>
          <a:xfrm>
            <a:off x="167336" y="6336022"/>
            <a:ext cx="8095313" cy="369332"/>
          </a:xfrm>
          <a:prstGeom prst="rect">
            <a:avLst/>
          </a:prstGeom>
        </p:spPr>
        <p:txBody>
          <a:bodyPr wrap="square">
            <a:spAutoFit/>
          </a:bodyPr>
          <a:lstStyle/>
          <a:p>
            <a:r>
              <a:rPr lang="nl-NL" sz="900" dirty="0"/>
              <a:t> </a:t>
            </a:r>
            <a:r>
              <a:rPr lang="en-US" sz="900" dirty="0" err="1"/>
              <a:t>Ivanshkiv</a:t>
            </a:r>
            <a:r>
              <a:rPr lang="en-US" sz="900" dirty="0"/>
              <a:t> LB, et al. </a:t>
            </a:r>
            <a:r>
              <a:rPr lang="en-US" sz="900" u="sng" dirty="0">
                <a:hlinkClick r:id="rId2" tooltip="Nature reviews. Immunology.">
                  <a:extLst>
                    <a:ext uri="{A12FA001-AC4F-418D-AE19-62706E023703}">
                      <ahyp:hlinkClr xmlns:ahyp="http://schemas.microsoft.com/office/drawing/2018/hyperlinkcolor" val="tx"/>
                    </a:ext>
                  </a:extLst>
                </a:hlinkClick>
              </a:rPr>
              <a:t>Nat Rev Immunol.</a:t>
            </a:r>
            <a:r>
              <a:rPr lang="en-US" sz="900" dirty="0"/>
              <a:t> 2014 Jan;14(1):36-49.</a:t>
            </a:r>
          </a:p>
          <a:p>
            <a:r>
              <a:rPr lang="en-US" sz="900" dirty="0"/>
              <a:t> </a:t>
            </a:r>
            <a:r>
              <a:rPr lang="nl-NL" sz="900" dirty="0"/>
              <a:t>http://www.ema.europa.eu/docs/nl_NL/document_library/EPAR_-_Product_Information/human/000102/WC500029425.pdf - last </a:t>
            </a:r>
            <a:r>
              <a:rPr lang="nl-NL" sz="900" dirty="0" err="1"/>
              <a:t>verified</a:t>
            </a:r>
            <a:r>
              <a:rPr lang="nl-NL" sz="900" dirty="0"/>
              <a:t> on 31Jul19</a:t>
            </a:r>
          </a:p>
        </p:txBody>
      </p:sp>
    </p:spTree>
    <p:extLst>
      <p:ext uri="{BB962C8B-B14F-4D97-AF65-F5344CB8AC3E}">
        <p14:creationId xmlns:p14="http://schemas.microsoft.com/office/powerpoint/2010/main" val="2575528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0088" y="0"/>
            <a:ext cx="8229600" cy="1143000"/>
          </a:xfrm>
        </p:spPr>
        <p:txBody>
          <a:bodyPr>
            <a:normAutofit fontScale="90000"/>
          </a:bodyPr>
          <a:lstStyle/>
          <a:p>
            <a:r>
              <a:rPr lang="nl-NL" dirty="0"/>
              <a:t>Niet immunologisch verklaarbare bijwerkingen</a:t>
            </a:r>
            <a:endParaRPr lang="en-US" dirty="0"/>
          </a:p>
        </p:txBody>
      </p:sp>
      <p:sp>
        <p:nvSpPr>
          <p:cNvPr id="3" name="Content Placeholder 2"/>
          <p:cNvSpPr>
            <a:spLocks noGrp="1"/>
          </p:cNvSpPr>
          <p:nvPr>
            <p:ph idx="1"/>
          </p:nvPr>
        </p:nvSpPr>
        <p:spPr>
          <a:xfrm>
            <a:off x="423645" y="1522025"/>
            <a:ext cx="8162485" cy="3482472"/>
          </a:xfrm>
        </p:spPr>
        <p:txBody>
          <a:bodyPr/>
          <a:lstStyle/>
          <a:p>
            <a:pPr>
              <a:buClr>
                <a:schemeClr val="tx1"/>
              </a:buClr>
              <a:buFont typeface="Wingdings" panose="05000000000000000000" pitchFamily="2" charset="2"/>
              <a:buChar char="Ø"/>
            </a:pPr>
            <a:r>
              <a:rPr lang="en-US" sz="2400" dirty="0" err="1">
                <a:solidFill>
                  <a:schemeClr val="tx1"/>
                </a:solidFill>
                <a:latin typeface="+mn-lt"/>
              </a:rPr>
              <a:t>Verklaarbaar</a:t>
            </a:r>
            <a:r>
              <a:rPr lang="en-US" sz="2400" dirty="0">
                <a:solidFill>
                  <a:schemeClr val="tx1"/>
                </a:solidFill>
                <a:latin typeface="+mn-lt"/>
              </a:rPr>
              <a:t> maar </a:t>
            </a:r>
            <a:r>
              <a:rPr lang="en-US" sz="2400" dirty="0" err="1">
                <a:solidFill>
                  <a:schemeClr val="tx1"/>
                </a:solidFill>
                <a:latin typeface="+mn-lt"/>
              </a:rPr>
              <a:t>niet</a:t>
            </a:r>
            <a:r>
              <a:rPr lang="en-US" sz="2400" dirty="0">
                <a:solidFill>
                  <a:schemeClr val="tx1"/>
                </a:solidFill>
                <a:latin typeface="+mn-lt"/>
              </a:rPr>
              <a:t> </a:t>
            </a:r>
            <a:r>
              <a:rPr lang="en-US" sz="2400" dirty="0" err="1">
                <a:solidFill>
                  <a:schemeClr val="tx1"/>
                </a:solidFill>
                <a:latin typeface="+mn-lt"/>
              </a:rPr>
              <a:t>immunologisch</a:t>
            </a:r>
            <a:r>
              <a:rPr lang="en-US" sz="2400" dirty="0">
                <a:solidFill>
                  <a:schemeClr val="tx1"/>
                </a:solidFill>
                <a:latin typeface="+mn-lt"/>
              </a:rPr>
              <a:t>:</a:t>
            </a:r>
          </a:p>
          <a:p>
            <a:pPr lvl="2">
              <a:buClr>
                <a:schemeClr val="tx1"/>
              </a:buClr>
              <a:buFont typeface="Wingdings" panose="05000000000000000000" pitchFamily="2" charset="2"/>
              <a:buChar char="Ø"/>
            </a:pPr>
            <a:r>
              <a:rPr lang="en-US" sz="2400" dirty="0" err="1">
                <a:solidFill>
                  <a:schemeClr val="tx1"/>
                </a:solidFill>
              </a:rPr>
              <a:t>hartritmestoornissen</a:t>
            </a:r>
            <a:r>
              <a:rPr lang="en-US" sz="2400" dirty="0">
                <a:solidFill>
                  <a:schemeClr val="tx1"/>
                </a:solidFill>
              </a:rPr>
              <a:t> </a:t>
            </a:r>
            <a:r>
              <a:rPr lang="en-US" sz="2400" dirty="0" err="1">
                <a:solidFill>
                  <a:schemeClr val="tx1"/>
                </a:solidFill>
              </a:rPr>
              <a:t>bij</a:t>
            </a:r>
            <a:r>
              <a:rPr lang="en-US" sz="2400" dirty="0">
                <a:solidFill>
                  <a:schemeClr val="tx1"/>
                </a:solidFill>
              </a:rPr>
              <a:t> fingolimod </a:t>
            </a:r>
            <a:r>
              <a:rPr lang="en-US" sz="2400" dirty="0" err="1">
                <a:solidFill>
                  <a:schemeClr val="tx1"/>
                </a:solidFill>
              </a:rPr>
              <a:t>omdat</a:t>
            </a:r>
            <a:r>
              <a:rPr lang="en-US" sz="2400" dirty="0">
                <a:solidFill>
                  <a:schemeClr val="tx1"/>
                </a:solidFill>
              </a:rPr>
              <a:t> </a:t>
            </a:r>
            <a:r>
              <a:rPr lang="en-US" sz="2400" dirty="0" err="1">
                <a:solidFill>
                  <a:schemeClr val="tx1"/>
                </a:solidFill>
              </a:rPr>
              <a:t>ook</a:t>
            </a:r>
            <a:r>
              <a:rPr lang="en-US" sz="2400" dirty="0">
                <a:solidFill>
                  <a:schemeClr val="tx1"/>
                </a:solidFill>
              </a:rPr>
              <a:t> op de </a:t>
            </a:r>
            <a:r>
              <a:rPr lang="en-US" sz="2400" dirty="0" err="1">
                <a:solidFill>
                  <a:schemeClr val="tx1"/>
                </a:solidFill>
              </a:rPr>
              <a:t>hartspier</a:t>
            </a:r>
            <a:r>
              <a:rPr lang="en-US" sz="2400" dirty="0">
                <a:solidFill>
                  <a:schemeClr val="tx1"/>
                </a:solidFill>
              </a:rPr>
              <a:t> sphingosine </a:t>
            </a:r>
            <a:r>
              <a:rPr lang="en-US" sz="2400" dirty="0" err="1">
                <a:solidFill>
                  <a:schemeClr val="tx1"/>
                </a:solidFill>
              </a:rPr>
              <a:t>receptoren</a:t>
            </a:r>
            <a:r>
              <a:rPr lang="en-US" sz="2400" dirty="0">
                <a:solidFill>
                  <a:schemeClr val="tx1"/>
                </a:solidFill>
              </a:rPr>
              <a:t> </a:t>
            </a:r>
            <a:r>
              <a:rPr lang="en-US" sz="2400" dirty="0" err="1">
                <a:solidFill>
                  <a:schemeClr val="tx1"/>
                </a:solidFill>
              </a:rPr>
              <a:t>zitten</a:t>
            </a:r>
            <a:endParaRPr lang="en-US" sz="2400" dirty="0">
              <a:solidFill>
                <a:schemeClr val="tx1"/>
              </a:solidFill>
            </a:endParaRPr>
          </a:p>
          <a:p>
            <a:pPr lvl="2">
              <a:buClr>
                <a:schemeClr val="tx1"/>
              </a:buClr>
              <a:buFont typeface="Wingdings" panose="05000000000000000000" pitchFamily="2" charset="2"/>
              <a:buChar char="Ø"/>
            </a:pPr>
            <a:r>
              <a:rPr lang="en-US" sz="2400" dirty="0">
                <a:solidFill>
                  <a:schemeClr val="tx1"/>
                </a:solidFill>
              </a:rPr>
              <a:t>flushing </a:t>
            </a:r>
            <a:r>
              <a:rPr lang="en-US" sz="2400" dirty="0" err="1">
                <a:solidFill>
                  <a:schemeClr val="tx1"/>
                </a:solidFill>
              </a:rPr>
              <a:t>bij</a:t>
            </a:r>
            <a:r>
              <a:rPr lang="en-US" sz="2400" dirty="0">
                <a:solidFill>
                  <a:schemeClr val="tx1"/>
                </a:solidFill>
              </a:rPr>
              <a:t> </a:t>
            </a:r>
            <a:r>
              <a:rPr lang="en-US" sz="2400" dirty="0" err="1">
                <a:solidFill>
                  <a:schemeClr val="tx1"/>
                </a:solidFill>
              </a:rPr>
              <a:t>dimethylfumaraat</a:t>
            </a:r>
            <a:r>
              <a:rPr lang="en-US" sz="2400" dirty="0">
                <a:solidFill>
                  <a:schemeClr val="tx1"/>
                </a:solidFill>
              </a:rPr>
              <a:t> </a:t>
            </a:r>
            <a:r>
              <a:rPr lang="en-US" sz="2400" dirty="0" err="1">
                <a:solidFill>
                  <a:schemeClr val="tx1"/>
                </a:solidFill>
              </a:rPr>
              <a:t>vanwege</a:t>
            </a:r>
            <a:r>
              <a:rPr lang="en-US" sz="2400" dirty="0">
                <a:solidFill>
                  <a:schemeClr val="tx1"/>
                </a:solidFill>
              </a:rPr>
              <a:t> effect op de HCAR2 (</a:t>
            </a:r>
            <a:r>
              <a:rPr lang="en-US" sz="2400" dirty="0" err="1">
                <a:solidFill>
                  <a:schemeClr val="tx1"/>
                </a:solidFill>
              </a:rPr>
              <a:t>nicotinezuur</a:t>
            </a:r>
            <a:r>
              <a:rPr lang="en-US" sz="2400" dirty="0">
                <a:solidFill>
                  <a:schemeClr val="tx1"/>
                </a:solidFill>
              </a:rPr>
              <a:t>)-receptor die </a:t>
            </a:r>
            <a:r>
              <a:rPr lang="en-US" sz="2400" dirty="0" err="1">
                <a:solidFill>
                  <a:schemeClr val="tx1"/>
                </a:solidFill>
              </a:rPr>
              <a:t>zorgt</a:t>
            </a:r>
            <a:r>
              <a:rPr lang="en-US" sz="2400" dirty="0">
                <a:solidFill>
                  <a:schemeClr val="tx1"/>
                </a:solidFill>
              </a:rPr>
              <a:t> </a:t>
            </a:r>
            <a:r>
              <a:rPr lang="en-US" sz="2400" dirty="0" err="1">
                <a:solidFill>
                  <a:schemeClr val="tx1"/>
                </a:solidFill>
              </a:rPr>
              <a:t>voor</a:t>
            </a:r>
            <a:r>
              <a:rPr lang="en-US" sz="2400" dirty="0">
                <a:solidFill>
                  <a:schemeClr val="tx1"/>
                </a:solidFill>
              </a:rPr>
              <a:t> flushing</a:t>
            </a:r>
          </a:p>
          <a:p>
            <a:pPr>
              <a:buClr>
                <a:schemeClr val="tx1"/>
              </a:buClr>
              <a:buFont typeface="Wingdings" panose="05000000000000000000" pitchFamily="2" charset="2"/>
              <a:buChar char="Ø"/>
            </a:pPr>
            <a:endParaRPr lang="en-US" sz="2400" dirty="0">
              <a:solidFill>
                <a:schemeClr val="tx1"/>
              </a:solidFill>
              <a:latin typeface="+mn-lt"/>
            </a:endParaRPr>
          </a:p>
          <a:p>
            <a:pPr>
              <a:buClr>
                <a:schemeClr val="tx1"/>
              </a:buClr>
              <a:buFont typeface="Wingdings" panose="05000000000000000000" pitchFamily="2" charset="2"/>
              <a:buChar char="Ø"/>
            </a:pPr>
            <a:r>
              <a:rPr lang="en-US" sz="2400" dirty="0" err="1">
                <a:solidFill>
                  <a:schemeClr val="tx1"/>
                </a:solidFill>
                <a:latin typeface="+mn-lt"/>
              </a:rPr>
              <a:t>Niet</a:t>
            </a:r>
            <a:r>
              <a:rPr lang="en-US" sz="2400" dirty="0">
                <a:solidFill>
                  <a:schemeClr val="tx1"/>
                </a:solidFill>
                <a:latin typeface="+mn-lt"/>
              </a:rPr>
              <a:t> </a:t>
            </a:r>
            <a:r>
              <a:rPr lang="en-US" sz="2400" dirty="0" err="1">
                <a:solidFill>
                  <a:schemeClr val="tx1"/>
                </a:solidFill>
                <a:latin typeface="+mn-lt"/>
              </a:rPr>
              <a:t>verklaarbare</a:t>
            </a:r>
            <a:r>
              <a:rPr lang="en-US" sz="2400" dirty="0">
                <a:solidFill>
                  <a:schemeClr val="tx1"/>
                </a:solidFill>
                <a:latin typeface="+mn-lt"/>
              </a:rPr>
              <a:t> </a:t>
            </a:r>
            <a:r>
              <a:rPr lang="en-US" sz="2400" dirty="0" err="1">
                <a:solidFill>
                  <a:schemeClr val="tx1"/>
                </a:solidFill>
                <a:latin typeface="+mn-lt"/>
              </a:rPr>
              <a:t>bijwerkingen</a:t>
            </a:r>
            <a:r>
              <a:rPr lang="en-US" sz="2400" dirty="0">
                <a:solidFill>
                  <a:schemeClr val="tx1"/>
                </a:solidFill>
                <a:latin typeface="+mn-lt"/>
              </a:rPr>
              <a:t>: </a:t>
            </a:r>
            <a:r>
              <a:rPr lang="en-US" sz="2400" dirty="0" err="1">
                <a:solidFill>
                  <a:schemeClr val="tx1"/>
                </a:solidFill>
                <a:latin typeface="+mn-lt"/>
              </a:rPr>
              <a:t>bloeddrukstijging</a:t>
            </a:r>
            <a:r>
              <a:rPr lang="en-US" sz="2400" dirty="0">
                <a:solidFill>
                  <a:schemeClr val="tx1"/>
                </a:solidFill>
                <a:latin typeface="+mn-lt"/>
              </a:rPr>
              <a:t> </a:t>
            </a:r>
            <a:r>
              <a:rPr lang="en-US" sz="2400" dirty="0" err="1">
                <a:solidFill>
                  <a:schemeClr val="tx1"/>
                </a:solidFill>
                <a:latin typeface="+mn-lt"/>
              </a:rPr>
              <a:t>bij</a:t>
            </a:r>
            <a:r>
              <a:rPr lang="en-US" sz="2400" dirty="0">
                <a:solidFill>
                  <a:schemeClr val="tx1"/>
                </a:solidFill>
                <a:latin typeface="+mn-lt"/>
              </a:rPr>
              <a:t> teriflunomide, macula </a:t>
            </a:r>
            <a:r>
              <a:rPr lang="en-US" sz="2400" dirty="0" err="1">
                <a:solidFill>
                  <a:schemeClr val="tx1"/>
                </a:solidFill>
                <a:latin typeface="+mn-lt"/>
              </a:rPr>
              <a:t>oedeem</a:t>
            </a:r>
            <a:r>
              <a:rPr lang="en-US" sz="2400" dirty="0">
                <a:solidFill>
                  <a:schemeClr val="tx1"/>
                </a:solidFill>
                <a:latin typeface="+mn-lt"/>
              </a:rPr>
              <a:t> fingolimod</a:t>
            </a:r>
          </a:p>
        </p:txBody>
      </p:sp>
      <p:sp>
        <p:nvSpPr>
          <p:cNvPr id="4" name="Rectangle 3">
            <a:extLst>
              <a:ext uri="{FF2B5EF4-FFF2-40B4-BE49-F238E27FC236}">
                <a16:creationId xmlns:a16="http://schemas.microsoft.com/office/drawing/2014/main" id="{0F43B7D3-735B-44D2-99F0-D358F133E254}"/>
              </a:ext>
            </a:extLst>
          </p:cNvPr>
          <p:cNvSpPr/>
          <p:nvPr/>
        </p:nvSpPr>
        <p:spPr>
          <a:xfrm>
            <a:off x="594368" y="5971963"/>
            <a:ext cx="7821038" cy="784830"/>
          </a:xfrm>
          <a:prstGeom prst="rect">
            <a:avLst/>
          </a:prstGeom>
          <a:noFill/>
        </p:spPr>
        <p:txBody>
          <a:bodyPr wrap="square">
            <a:spAutoFit/>
          </a:bodyPr>
          <a:lstStyle/>
          <a:p>
            <a:r>
              <a:rPr lang="en-US" sz="900" dirty="0"/>
              <a:t>https://www.ema.europa.eu/en/documents/product-information/tecfidera-epar-product-information_nl.pdf - last verified on 31Jul19</a:t>
            </a:r>
          </a:p>
          <a:p>
            <a:r>
              <a:rPr lang="en-US" sz="900" dirty="0"/>
              <a:t>https://www.ema.europa.eu/en/documents/product-information/gilenya-epar-product-information_nl.pdf - last verified on 31Jul19</a:t>
            </a:r>
          </a:p>
          <a:p>
            <a:r>
              <a:rPr lang="en-US" sz="900" dirty="0"/>
              <a:t>https://ec.europa.eu/health/documents/community-register/2015/20151216133467/anx_133467_nl.pdf - last verified on 31Jul19</a:t>
            </a:r>
          </a:p>
          <a:p>
            <a:r>
              <a:rPr lang="en-US" sz="900" dirty="0"/>
              <a:t>Means C, et al. Cardiovascular Research (2009) 82, 193–200</a:t>
            </a:r>
          </a:p>
          <a:p>
            <a:endParaRPr lang="en-US" sz="900" dirty="0"/>
          </a:p>
        </p:txBody>
      </p:sp>
    </p:spTree>
    <p:extLst>
      <p:ext uri="{BB962C8B-B14F-4D97-AF65-F5344CB8AC3E}">
        <p14:creationId xmlns:p14="http://schemas.microsoft.com/office/powerpoint/2010/main" val="297963763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969"/>
            <a:ext cx="8229600" cy="1143000"/>
          </a:xfrm>
        </p:spPr>
        <p:txBody>
          <a:bodyPr>
            <a:normAutofit/>
          </a:bodyPr>
          <a:lstStyle/>
          <a:p>
            <a:r>
              <a:rPr lang="nl-NL" sz="3200" dirty="0" err="1"/>
              <a:t>Fingolimod</a:t>
            </a:r>
            <a:r>
              <a:rPr lang="nl-NL" sz="3200" dirty="0"/>
              <a:t> en cutane </a:t>
            </a:r>
            <a:r>
              <a:rPr lang="nl-NL" sz="3200" dirty="0" err="1"/>
              <a:t>neoplasmata</a:t>
            </a:r>
            <a:endParaRPr lang="en-US" sz="3200" dirty="0"/>
          </a:p>
        </p:txBody>
      </p:sp>
      <p:sp>
        <p:nvSpPr>
          <p:cNvPr id="3" name="Content Placeholder 2"/>
          <p:cNvSpPr>
            <a:spLocks noGrp="1"/>
          </p:cNvSpPr>
          <p:nvPr>
            <p:ph idx="1"/>
          </p:nvPr>
        </p:nvSpPr>
        <p:spPr>
          <a:xfrm>
            <a:off x="457200" y="1151969"/>
            <a:ext cx="8443606" cy="3482472"/>
          </a:xfrm>
        </p:spPr>
        <p:txBody>
          <a:bodyPr/>
          <a:lstStyle/>
          <a:p>
            <a:pPr>
              <a:buClr>
                <a:schemeClr val="tx1"/>
              </a:buClr>
              <a:buFont typeface="Wingdings" panose="05000000000000000000" pitchFamily="2" charset="2"/>
              <a:buChar char="Ø"/>
            </a:pPr>
            <a:r>
              <a:rPr lang="nl-NL" sz="2400" dirty="0">
                <a:solidFill>
                  <a:schemeClr val="tx1"/>
                </a:solidFill>
                <a:latin typeface="+mn-lt"/>
              </a:rPr>
              <a:t>Lymfocyten </a:t>
            </a:r>
            <a:r>
              <a:rPr lang="nl-NL" sz="2400" dirty="0" err="1">
                <a:solidFill>
                  <a:schemeClr val="tx1"/>
                </a:solidFill>
                <a:latin typeface="+mn-lt"/>
              </a:rPr>
              <a:t>entrapped</a:t>
            </a:r>
            <a:r>
              <a:rPr lang="nl-NL" sz="2400" dirty="0">
                <a:solidFill>
                  <a:schemeClr val="tx1"/>
                </a:solidFill>
                <a:latin typeface="+mn-lt"/>
              </a:rPr>
              <a:t> in lymfklieren</a:t>
            </a:r>
            <a:br>
              <a:rPr lang="nl-NL" sz="2400" dirty="0">
                <a:solidFill>
                  <a:schemeClr val="tx1"/>
                </a:solidFill>
                <a:latin typeface="+mn-lt"/>
              </a:rPr>
            </a:br>
            <a:endParaRPr lang="nl-NL" sz="2400" dirty="0">
              <a:solidFill>
                <a:schemeClr val="tx1"/>
              </a:solidFill>
              <a:latin typeface="+mn-lt"/>
            </a:endParaRPr>
          </a:p>
          <a:p>
            <a:pPr>
              <a:buClr>
                <a:schemeClr val="tx1"/>
              </a:buClr>
              <a:buFont typeface="Wingdings" panose="05000000000000000000" pitchFamily="2" charset="2"/>
              <a:buChar char="Ø"/>
            </a:pPr>
            <a:r>
              <a:rPr lang="nl-NL" sz="2400" dirty="0">
                <a:solidFill>
                  <a:schemeClr val="tx1"/>
                </a:solidFill>
                <a:latin typeface="+mn-lt"/>
              </a:rPr>
              <a:t>Vermindering van </a:t>
            </a:r>
            <a:r>
              <a:rPr lang="nl-NL" sz="2400" dirty="0" err="1">
                <a:solidFill>
                  <a:schemeClr val="tx1"/>
                </a:solidFill>
                <a:latin typeface="+mn-lt"/>
              </a:rPr>
              <a:t>immunosurveillance</a:t>
            </a:r>
            <a:r>
              <a:rPr lang="nl-NL" sz="2400" dirty="0">
                <a:solidFill>
                  <a:schemeClr val="tx1"/>
                </a:solidFill>
                <a:latin typeface="+mn-lt"/>
              </a:rPr>
              <a:t> (vergelijk </a:t>
            </a:r>
            <a:r>
              <a:rPr lang="nl-NL" sz="2400" dirty="0" err="1">
                <a:solidFill>
                  <a:schemeClr val="tx1"/>
                </a:solidFill>
                <a:latin typeface="+mn-lt"/>
              </a:rPr>
              <a:t>natalizumab</a:t>
            </a:r>
            <a:r>
              <a:rPr lang="nl-NL" sz="2400" dirty="0">
                <a:solidFill>
                  <a:schemeClr val="tx1"/>
                </a:solidFill>
                <a:latin typeface="+mn-lt"/>
              </a:rPr>
              <a:t> en PML)</a:t>
            </a:r>
            <a:br>
              <a:rPr lang="nl-NL" sz="2400" dirty="0">
                <a:solidFill>
                  <a:schemeClr val="tx1"/>
                </a:solidFill>
                <a:latin typeface="+mn-lt"/>
              </a:rPr>
            </a:br>
            <a:endParaRPr lang="nl-NL" sz="2400" dirty="0">
              <a:solidFill>
                <a:schemeClr val="tx1"/>
              </a:solidFill>
              <a:latin typeface="+mn-lt"/>
            </a:endParaRPr>
          </a:p>
          <a:p>
            <a:pPr>
              <a:lnSpc>
                <a:spcPct val="100000"/>
              </a:lnSpc>
              <a:buClr>
                <a:schemeClr val="tx1"/>
              </a:buClr>
              <a:buFont typeface="Wingdings" panose="05000000000000000000" pitchFamily="2" charset="2"/>
              <a:buChar char="Ø"/>
            </a:pPr>
            <a:r>
              <a:rPr lang="nl-NL" sz="2400" dirty="0">
                <a:solidFill>
                  <a:schemeClr val="tx1"/>
                </a:solidFill>
                <a:latin typeface="+mn-lt"/>
              </a:rPr>
              <a:t>Bij veronderstelde immuungemedieerde anti-tumor immuniteit =&gt; risico op ontwikkelen neoplasmata (cave infectierisico met verhoogd risico maligne ontaarding?)</a:t>
            </a:r>
          </a:p>
          <a:p>
            <a:pPr>
              <a:buClr>
                <a:schemeClr val="tx1"/>
              </a:buClr>
              <a:buFont typeface="Wingdings" panose="05000000000000000000" pitchFamily="2" charset="2"/>
              <a:buChar char="Ø"/>
            </a:pPr>
            <a:r>
              <a:rPr lang="nl-NL" sz="2400" dirty="0">
                <a:solidFill>
                  <a:schemeClr val="tx1"/>
                </a:solidFill>
                <a:latin typeface="+mn-lt"/>
              </a:rPr>
              <a:t>Reden onbekend</a:t>
            </a:r>
          </a:p>
          <a:p>
            <a:pPr>
              <a:buClr>
                <a:schemeClr val="tx1"/>
              </a:buClr>
              <a:buFont typeface="Wingdings" panose="05000000000000000000" pitchFamily="2" charset="2"/>
              <a:buChar char="Ø"/>
            </a:pPr>
            <a:endParaRPr lang="en-US" sz="2400" dirty="0">
              <a:solidFill>
                <a:schemeClr val="tx1"/>
              </a:solidFill>
              <a:latin typeface="+mn-lt"/>
            </a:endParaRPr>
          </a:p>
        </p:txBody>
      </p:sp>
      <p:sp>
        <p:nvSpPr>
          <p:cNvPr id="6" name="Rectangle 5">
            <a:extLst>
              <a:ext uri="{FF2B5EF4-FFF2-40B4-BE49-F238E27FC236}">
                <a16:creationId xmlns:a16="http://schemas.microsoft.com/office/drawing/2014/main" id="{030953CE-B509-4A08-AD16-83A1926B46FE}"/>
              </a:ext>
            </a:extLst>
          </p:cNvPr>
          <p:cNvSpPr/>
          <p:nvPr/>
        </p:nvSpPr>
        <p:spPr>
          <a:xfrm>
            <a:off x="632298" y="6279763"/>
            <a:ext cx="6614806" cy="230832"/>
          </a:xfrm>
          <a:prstGeom prst="rect">
            <a:avLst/>
          </a:prstGeom>
        </p:spPr>
        <p:txBody>
          <a:bodyPr wrap="square">
            <a:spAutoFit/>
          </a:bodyPr>
          <a:lstStyle/>
          <a:p>
            <a:r>
              <a:rPr lang="en-US" sz="900" dirty="0"/>
              <a:t>https://www.ema.europa.eu/en/documents/product-information/gilenya-epar-product-information_nl.pdf - last verified on 31Jul19</a:t>
            </a:r>
            <a:endParaRPr lang="nl-NL" sz="900" dirty="0"/>
          </a:p>
        </p:txBody>
      </p:sp>
    </p:spTree>
    <p:extLst>
      <p:ext uri="{BB962C8B-B14F-4D97-AF65-F5344CB8AC3E}">
        <p14:creationId xmlns:p14="http://schemas.microsoft.com/office/powerpoint/2010/main" val="1178449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03"/>
            <a:ext cx="8229600" cy="1143000"/>
          </a:xfrm>
        </p:spPr>
        <p:txBody>
          <a:bodyPr/>
          <a:lstStyle/>
          <a:p>
            <a:r>
              <a:rPr lang="nl-NL" dirty="0"/>
              <a:t>Onderwerpen</a:t>
            </a:r>
            <a:endParaRPr lang="en-US" dirty="0"/>
          </a:p>
        </p:txBody>
      </p:sp>
      <p:sp>
        <p:nvSpPr>
          <p:cNvPr id="3" name="Content Placeholder 2"/>
          <p:cNvSpPr>
            <a:spLocks noGrp="1"/>
          </p:cNvSpPr>
          <p:nvPr>
            <p:ph idx="1"/>
          </p:nvPr>
        </p:nvSpPr>
        <p:spPr>
          <a:xfrm>
            <a:off x="457203" y="1142597"/>
            <a:ext cx="7500023" cy="3482472"/>
          </a:xfrm>
        </p:spPr>
        <p:txBody>
          <a:bodyPr/>
          <a:lstStyle/>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Immuunsysteem in balans</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Aangrijpingspunten en werkingsmechanismen MS medicatie</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t>
            </a:r>
            <a:r>
              <a:rPr lang="nl-NL" sz="2000" dirty="0" err="1">
                <a:solidFill>
                  <a:schemeClr val="bg2">
                    <a:lumMod val="40000"/>
                    <a:lumOff val="60000"/>
                  </a:schemeClr>
                </a:solidFill>
                <a:latin typeface="+mn-lt"/>
              </a:rPr>
              <a:t>Lympfopenie</a:t>
            </a:r>
            <a:endParaRPr lang="nl-NL"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Infectierisico’s vanuit werkingsmechanismen</a:t>
            </a:r>
          </a:p>
          <a:p>
            <a:pPr lvl="1" defTabSz="457200" eaLnBrk="1" fontAlgn="auto" hangingPunct="1">
              <a:lnSpc>
                <a:spcPct val="140000"/>
              </a:lnSpc>
              <a:buClr>
                <a:schemeClr val="tx1"/>
              </a:buClr>
              <a:buFont typeface="Wingdings" panose="05000000000000000000" pitchFamily="2" charset="2"/>
              <a:buChar char="Ø"/>
            </a:pPr>
            <a:r>
              <a:rPr lang="nl-NL" sz="2000" dirty="0">
                <a:solidFill>
                  <a:schemeClr val="tx1"/>
                </a:solidFill>
                <a:cs typeface="Arial"/>
              </a:rPr>
              <a:t> </a:t>
            </a:r>
            <a:r>
              <a:rPr lang="nl-NL" sz="2000" dirty="0">
                <a:solidFill>
                  <a:schemeClr val="bg2">
                    <a:lumMod val="40000"/>
                    <a:lumOff val="60000"/>
                  </a:schemeClr>
                </a:solidFill>
                <a:cs typeface="Arial"/>
              </a:rPr>
              <a:t>Hepatitis-B screening</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Niet</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immunologisch</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verklaarbare</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bijwerkingen</a:t>
            </a:r>
            <a:endParaRPr lang="en-US"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tx1"/>
                </a:solidFill>
                <a:latin typeface="+mn-lt"/>
              </a:rPr>
              <a:t>Vaccinatie</a:t>
            </a:r>
            <a:r>
              <a:rPr lang="en-US" sz="2000" dirty="0">
                <a:solidFill>
                  <a:schemeClr val="tx1"/>
                </a:solidFill>
                <a:latin typeface="+mn-lt"/>
              </a:rPr>
              <a:t> </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Take home messages</a:t>
            </a:r>
            <a:endParaRPr lang="nl-NL" sz="2000" dirty="0">
              <a:solidFill>
                <a:schemeClr val="bg2">
                  <a:lumMod val="40000"/>
                  <a:lumOff val="60000"/>
                </a:schemeClr>
              </a:solidFill>
              <a:latin typeface="+mn-lt"/>
            </a:endParaRPr>
          </a:p>
        </p:txBody>
      </p:sp>
    </p:spTree>
    <p:extLst>
      <p:ext uri="{BB962C8B-B14F-4D97-AF65-F5344CB8AC3E}">
        <p14:creationId xmlns:p14="http://schemas.microsoft.com/office/powerpoint/2010/main" val="189789887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984C1B-1BC5-4A71-B0E4-E21E9CB1A679}"/>
              </a:ext>
            </a:extLst>
          </p:cNvPr>
          <p:cNvSpPr>
            <a:spLocks noGrp="1"/>
          </p:cNvSpPr>
          <p:nvPr>
            <p:ph type="title"/>
          </p:nvPr>
        </p:nvSpPr>
        <p:spPr/>
        <p:txBody>
          <a:bodyPr/>
          <a:lstStyle/>
          <a:p>
            <a:pPr algn="l"/>
            <a:r>
              <a:rPr lang="en-US" sz="3200" dirty="0" err="1">
                <a:solidFill>
                  <a:srgbClr val="2573BA"/>
                </a:solidFill>
              </a:rPr>
              <a:t>Vaccinatie</a:t>
            </a:r>
            <a:endParaRPr lang="nl-NL" sz="3200" dirty="0">
              <a:solidFill>
                <a:srgbClr val="2573BA"/>
              </a:solidFill>
            </a:endParaRPr>
          </a:p>
        </p:txBody>
      </p:sp>
      <p:sp>
        <p:nvSpPr>
          <p:cNvPr id="3" name="Content Placeholder 2">
            <a:extLst>
              <a:ext uri="{FF2B5EF4-FFF2-40B4-BE49-F238E27FC236}">
                <a16:creationId xmlns:a16="http://schemas.microsoft.com/office/drawing/2014/main" id="{1A63BD18-AF96-4CF0-97B9-5B118FD8830D}"/>
              </a:ext>
            </a:extLst>
          </p:cNvPr>
          <p:cNvSpPr>
            <a:spLocks noGrp="1"/>
          </p:cNvSpPr>
          <p:nvPr>
            <p:ph idx="1"/>
          </p:nvPr>
        </p:nvSpPr>
        <p:spPr/>
        <p:txBody>
          <a:bodyPr/>
          <a:lstStyle/>
          <a:p>
            <a:r>
              <a:rPr lang="en-US" dirty="0" err="1"/>
              <a:t>Passief</a:t>
            </a:r>
            <a:r>
              <a:rPr lang="en-US" dirty="0"/>
              <a:t> vs </a:t>
            </a:r>
            <a:r>
              <a:rPr lang="en-US" dirty="0" err="1"/>
              <a:t>actief</a:t>
            </a:r>
            <a:r>
              <a:rPr lang="en-US" dirty="0"/>
              <a:t>:</a:t>
            </a:r>
          </a:p>
          <a:p>
            <a:pPr lvl="1"/>
            <a:r>
              <a:rPr lang="nl-NL" dirty="0"/>
              <a:t>IgG toediening bij passieve vaccinatie</a:t>
            </a:r>
          </a:p>
          <a:p>
            <a:pPr lvl="1"/>
            <a:r>
              <a:rPr lang="en-US" dirty="0" err="1"/>
              <a:t>Levend</a:t>
            </a:r>
            <a:r>
              <a:rPr lang="en-US" dirty="0"/>
              <a:t> </a:t>
            </a:r>
            <a:r>
              <a:rPr lang="en-US" dirty="0" err="1"/>
              <a:t>verzwakt</a:t>
            </a:r>
            <a:r>
              <a:rPr lang="en-US" dirty="0"/>
              <a:t> vs </a:t>
            </a:r>
            <a:r>
              <a:rPr lang="en-US" dirty="0" err="1"/>
              <a:t>geïnactiveerd</a:t>
            </a:r>
            <a:r>
              <a:rPr lang="en-US" dirty="0"/>
              <a:t> </a:t>
            </a:r>
            <a:r>
              <a:rPr lang="en-US" dirty="0" err="1"/>
              <a:t>pathogeen</a:t>
            </a:r>
            <a:endParaRPr lang="en-US" dirty="0"/>
          </a:p>
          <a:p>
            <a:r>
              <a:rPr lang="en-US" dirty="0" err="1"/>
              <a:t>Verminderde</a:t>
            </a:r>
            <a:r>
              <a:rPr lang="en-US" dirty="0"/>
              <a:t> </a:t>
            </a:r>
            <a:r>
              <a:rPr lang="en-US" dirty="0" err="1"/>
              <a:t>effectiviteit</a:t>
            </a:r>
            <a:r>
              <a:rPr lang="en-US" dirty="0"/>
              <a:t> </a:t>
            </a:r>
            <a:r>
              <a:rPr lang="en-US" dirty="0" err="1"/>
              <a:t>bij</a:t>
            </a:r>
            <a:r>
              <a:rPr lang="en-US" dirty="0"/>
              <a:t> </a:t>
            </a:r>
            <a:r>
              <a:rPr lang="en-US" dirty="0" err="1"/>
              <a:t>actieve</a:t>
            </a:r>
            <a:r>
              <a:rPr lang="en-US" dirty="0"/>
              <a:t> </a:t>
            </a:r>
            <a:r>
              <a:rPr lang="en-US" dirty="0" err="1"/>
              <a:t>vaccinatie</a:t>
            </a:r>
            <a:endParaRPr lang="en-US" dirty="0"/>
          </a:p>
          <a:p>
            <a:r>
              <a:rPr lang="en-US" dirty="0" err="1"/>
              <a:t>Levend</a:t>
            </a:r>
            <a:r>
              <a:rPr lang="en-US" dirty="0"/>
              <a:t> </a:t>
            </a:r>
            <a:r>
              <a:rPr lang="en-US" dirty="0" err="1"/>
              <a:t>verzwakt</a:t>
            </a:r>
            <a:r>
              <a:rPr lang="en-US" dirty="0"/>
              <a:t>, </a:t>
            </a:r>
            <a:r>
              <a:rPr lang="en-US" dirty="0" err="1"/>
              <a:t>niet</a:t>
            </a:r>
            <a:r>
              <a:rPr lang="en-US" dirty="0"/>
              <a:t> </a:t>
            </a:r>
            <a:r>
              <a:rPr lang="en-US" dirty="0" err="1"/>
              <a:t>alleen</a:t>
            </a:r>
            <a:r>
              <a:rPr lang="en-US" dirty="0"/>
              <a:t> minder </a:t>
            </a:r>
            <a:r>
              <a:rPr lang="en-US" dirty="0" err="1"/>
              <a:t>bescherming</a:t>
            </a:r>
            <a:r>
              <a:rPr lang="en-US" dirty="0"/>
              <a:t>, maar </a:t>
            </a:r>
            <a:r>
              <a:rPr lang="en-US" dirty="0" err="1"/>
              <a:t>ook</a:t>
            </a:r>
            <a:r>
              <a:rPr lang="en-US" dirty="0"/>
              <a:t> </a:t>
            </a:r>
            <a:r>
              <a:rPr lang="en-US" dirty="0" err="1"/>
              <a:t>mogelijk</a:t>
            </a:r>
            <a:r>
              <a:rPr lang="en-US" dirty="0"/>
              <a:t> </a:t>
            </a:r>
            <a:r>
              <a:rPr lang="en-US" dirty="0" err="1"/>
              <a:t>risico</a:t>
            </a:r>
            <a:r>
              <a:rPr lang="en-US" dirty="0"/>
              <a:t> op </a:t>
            </a:r>
            <a:r>
              <a:rPr lang="en-US" dirty="0" err="1"/>
              <a:t>ziekte</a:t>
            </a:r>
            <a:endParaRPr lang="en-US" dirty="0"/>
          </a:p>
          <a:p>
            <a:r>
              <a:rPr lang="en-US" dirty="0"/>
              <a:t>H. zoster, hoe </a:t>
            </a:r>
            <a:r>
              <a:rPr lang="en-US" dirty="0" err="1"/>
              <a:t>wordt</a:t>
            </a:r>
            <a:r>
              <a:rPr lang="en-US" dirty="0"/>
              <a:t> </a:t>
            </a:r>
            <a:r>
              <a:rPr lang="en-US" dirty="0" err="1"/>
              <a:t>dit</a:t>
            </a:r>
            <a:r>
              <a:rPr lang="en-US" dirty="0"/>
              <a:t> door het </a:t>
            </a:r>
            <a:r>
              <a:rPr lang="en-US" dirty="0" err="1"/>
              <a:t>immuunsysteem</a:t>
            </a:r>
            <a:r>
              <a:rPr lang="en-US" dirty="0"/>
              <a:t> </a:t>
            </a:r>
            <a:r>
              <a:rPr lang="en-US" dirty="0" err="1"/>
              <a:t>onderdrukt</a:t>
            </a:r>
            <a:r>
              <a:rPr lang="en-US" dirty="0"/>
              <a:t>?</a:t>
            </a:r>
          </a:p>
        </p:txBody>
      </p:sp>
      <p:sp>
        <p:nvSpPr>
          <p:cNvPr id="6" name="Rectangle 5">
            <a:extLst>
              <a:ext uri="{FF2B5EF4-FFF2-40B4-BE49-F238E27FC236}">
                <a16:creationId xmlns:a16="http://schemas.microsoft.com/office/drawing/2014/main" id="{FED390CB-0CBD-47B9-98AA-7D29FDAFE4E5}"/>
              </a:ext>
            </a:extLst>
          </p:cNvPr>
          <p:cNvSpPr/>
          <p:nvPr/>
        </p:nvSpPr>
        <p:spPr>
          <a:xfrm>
            <a:off x="354452" y="6334119"/>
            <a:ext cx="7538936" cy="507831"/>
          </a:xfrm>
          <a:prstGeom prst="rect">
            <a:avLst/>
          </a:prstGeom>
        </p:spPr>
        <p:txBody>
          <a:bodyPr wrap="square">
            <a:spAutoFit/>
          </a:bodyPr>
          <a:lstStyle/>
          <a:p>
            <a:r>
              <a:rPr lang="nl-NL" sz="900" dirty="0"/>
              <a:t>https://www.nationalmssociety.org/Living-Well-With-MS/Diet-Exercise-Healthy-Behaviors/Vaccinations#section-1 – last </a:t>
            </a:r>
            <a:r>
              <a:rPr lang="nl-NL" sz="900" dirty="0" err="1"/>
              <a:t>verified</a:t>
            </a:r>
            <a:r>
              <a:rPr lang="nl-NL" sz="900" dirty="0"/>
              <a:t> on 31Jul19</a:t>
            </a:r>
          </a:p>
          <a:p>
            <a:r>
              <a:rPr lang="en-US" sz="900" dirty="0"/>
              <a:t>https://lci.rivm.nl/richtlijnen/vaccinatie-bij-chronisch-inflammatoire-aandoeningen – last verified on 31Jul19</a:t>
            </a:r>
          </a:p>
          <a:p>
            <a:endParaRPr lang="nl-NL" sz="900" dirty="0"/>
          </a:p>
        </p:txBody>
      </p:sp>
    </p:spTree>
    <p:extLst>
      <p:ext uri="{BB962C8B-B14F-4D97-AF65-F5344CB8AC3E}">
        <p14:creationId xmlns:p14="http://schemas.microsoft.com/office/powerpoint/2010/main" val="90969048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E293D-684F-4286-80FD-4F5E161410F9}"/>
              </a:ext>
            </a:extLst>
          </p:cNvPr>
          <p:cNvSpPr>
            <a:spLocks noGrp="1"/>
          </p:cNvSpPr>
          <p:nvPr>
            <p:ph type="title"/>
          </p:nvPr>
        </p:nvSpPr>
        <p:spPr/>
        <p:txBody>
          <a:bodyPr/>
          <a:lstStyle/>
          <a:p>
            <a:pPr algn="l"/>
            <a:r>
              <a:rPr lang="en-US" sz="3200" dirty="0" err="1">
                <a:solidFill>
                  <a:schemeClr val="tx2"/>
                </a:solidFill>
              </a:rPr>
              <a:t>Vaccinatie</a:t>
            </a:r>
            <a:endParaRPr lang="nl-NL" sz="3200" dirty="0">
              <a:solidFill>
                <a:schemeClr val="tx2"/>
              </a:solidFill>
            </a:endParaRPr>
          </a:p>
        </p:txBody>
      </p:sp>
      <p:sp>
        <p:nvSpPr>
          <p:cNvPr id="6" name="Rectangle 5">
            <a:extLst>
              <a:ext uri="{FF2B5EF4-FFF2-40B4-BE49-F238E27FC236}">
                <a16:creationId xmlns:a16="http://schemas.microsoft.com/office/drawing/2014/main" id="{25E0733B-EA2F-4DCA-AF8B-7F22B84B2D9E}"/>
              </a:ext>
            </a:extLst>
          </p:cNvPr>
          <p:cNvSpPr/>
          <p:nvPr/>
        </p:nvSpPr>
        <p:spPr>
          <a:xfrm>
            <a:off x="554477" y="6456398"/>
            <a:ext cx="7538936" cy="230832"/>
          </a:xfrm>
          <a:prstGeom prst="rect">
            <a:avLst/>
          </a:prstGeom>
        </p:spPr>
        <p:txBody>
          <a:bodyPr wrap="square">
            <a:spAutoFit/>
          </a:bodyPr>
          <a:lstStyle/>
          <a:p>
            <a:r>
              <a:rPr lang="en-US" sz="900" dirty="0"/>
              <a:t>https://lci.rivm.nl/richtlijnen/vaccinatie-bij-chronisch-inflammatoire-aandoeningen – last verified on 31Jul19</a:t>
            </a:r>
          </a:p>
        </p:txBody>
      </p:sp>
      <p:graphicFrame>
        <p:nvGraphicFramePr>
          <p:cNvPr id="8" name="Content Placeholder 7">
            <a:extLst>
              <a:ext uri="{FF2B5EF4-FFF2-40B4-BE49-F238E27FC236}">
                <a16:creationId xmlns:a16="http://schemas.microsoft.com/office/drawing/2014/main" id="{3EC39191-F305-4B71-A076-0AB53659FD1C}"/>
              </a:ext>
            </a:extLst>
          </p:cNvPr>
          <p:cNvGraphicFramePr>
            <a:graphicFrameLocks noGrp="1"/>
          </p:cNvGraphicFramePr>
          <p:nvPr>
            <p:ph sz="half" idx="1"/>
            <p:extLst>
              <p:ext uri="{D42A27DB-BD31-4B8C-83A1-F6EECF244321}">
                <p14:modId xmlns:p14="http://schemas.microsoft.com/office/powerpoint/2010/main" val="926034641"/>
              </p:ext>
            </p:extLst>
          </p:nvPr>
        </p:nvGraphicFramePr>
        <p:xfrm>
          <a:off x="802532" y="1671420"/>
          <a:ext cx="7538936" cy="3960845"/>
        </p:xfrm>
        <a:graphic>
          <a:graphicData uri="http://schemas.openxmlformats.org/drawingml/2006/table">
            <a:tbl>
              <a:tblPr firstRow="1" bandRow="1">
                <a:tableStyleId>{BC89EF96-8CEA-46FF-86C4-4CE0E7609802}</a:tableStyleId>
              </a:tblPr>
              <a:tblGrid>
                <a:gridCol w="3769468">
                  <a:extLst>
                    <a:ext uri="{9D8B030D-6E8A-4147-A177-3AD203B41FA5}">
                      <a16:colId xmlns:a16="http://schemas.microsoft.com/office/drawing/2014/main" val="4004473660"/>
                    </a:ext>
                  </a:extLst>
                </a:gridCol>
                <a:gridCol w="3769468">
                  <a:extLst>
                    <a:ext uri="{9D8B030D-6E8A-4147-A177-3AD203B41FA5}">
                      <a16:colId xmlns:a16="http://schemas.microsoft.com/office/drawing/2014/main" val="1978120380"/>
                    </a:ext>
                  </a:extLst>
                </a:gridCol>
              </a:tblGrid>
              <a:tr h="638430">
                <a:tc>
                  <a:txBody>
                    <a:bodyPr/>
                    <a:lstStyle/>
                    <a:p>
                      <a:r>
                        <a:rPr lang="en-US" dirty="0" err="1"/>
                        <a:t>Actief</a:t>
                      </a:r>
                      <a:endParaRPr lang="en-US" dirty="0"/>
                    </a:p>
                  </a:txBody>
                  <a:tcPr/>
                </a:tc>
                <a:tc>
                  <a:txBody>
                    <a:bodyPr/>
                    <a:lstStyle/>
                    <a:p>
                      <a:r>
                        <a:rPr lang="en-US" dirty="0" err="1"/>
                        <a:t>Passief</a:t>
                      </a:r>
                      <a:endParaRPr lang="en-US" dirty="0"/>
                    </a:p>
                  </a:txBody>
                  <a:tcPr/>
                </a:tc>
                <a:extLst>
                  <a:ext uri="{0D108BD9-81ED-4DB2-BD59-A6C34878D82A}">
                    <a16:rowId xmlns:a16="http://schemas.microsoft.com/office/drawing/2014/main" val="1890123010"/>
                  </a:ext>
                </a:extLst>
              </a:tr>
              <a:tr h="1733296">
                <a:tc>
                  <a:txBody>
                    <a:bodyPr/>
                    <a:lstStyle/>
                    <a:p>
                      <a:r>
                        <a:rPr lang="en-US" dirty="0"/>
                        <a:t>Het </a:t>
                      </a:r>
                      <a:r>
                        <a:rPr lang="en-US" dirty="0" err="1"/>
                        <a:t>lichaam</a:t>
                      </a:r>
                      <a:r>
                        <a:rPr lang="en-US" dirty="0"/>
                        <a:t> </a:t>
                      </a:r>
                      <a:r>
                        <a:rPr lang="en-US" dirty="0" err="1"/>
                        <a:t>moet</a:t>
                      </a:r>
                      <a:r>
                        <a:rPr lang="en-US" dirty="0"/>
                        <a:t> </a:t>
                      </a:r>
                      <a:r>
                        <a:rPr lang="en-US" dirty="0" err="1"/>
                        <a:t>zelf</a:t>
                      </a:r>
                      <a:r>
                        <a:rPr lang="en-US" dirty="0"/>
                        <a:t> </a:t>
                      </a:r>
                      <a:r>
                        <a:rPr lang="en-US" dirty="0" err="1"/>
                        <a:t>een</a:t>
                      </a:r>
                      <a:r>
                        <a:rPr lang="en-US" dirty="0"/>
                        <a:t> (</a:t>
                      </a:r>
                      <a:r>
                        <a:rPr lang="en-US" dirty="0" err="1"/>
                        <a:t>verworven</a:t>
                      </a:r>
                      <a:r>
                        <a:rPr lang="en-US" dirty="0"/>
                        <a:t>) </a:t>
                      </a:r>
                      <a:r>
                        <a:rPr lang="en-US" dirty="0" err="1"/>
                        <a:t>immuunrespons</a:t>
                      </a:r>
                      <a:r>
                        <a:rPr lang="en-US" dirty="0"/>
                        <a:t> </a:t>
                      </a:r>
                      <a:r>
                        <a:rPr lang="en-US" dirty="0" err="1"/>
                        <a:t>ontwikkelen</a:t>
                      </a:r>
                      <a:endParaRPr lang="en-US" dirty="0"/>
                    </a:p>
                    <a:p>
                      <a:r>
                        <a:rPr lang="en-US" dirty="0"/>
                        <a:t>- </a:t>
                      </a:r>
                      <a:r>
                        <a:rPr lang="en-US" dirty="0" err="1"/>
                        <a:t>levend</a:t>
                      </a:r>
                      <a:r>
                        <a:rPr lang="en-US" dirty="0"/>
                        <a:t> </a:t>
                      </a:r>
                      <a:r>
                        <a:rPr lang="en-US" dirty="0" err="1"/>
                        <a:t>verzwakt</a:t>
                      </a:r>
                      <a:endParaRPr lang="en-US" dirty="0"/>
                    </a:p>
                    <a:p>
                      <a:r>
                        <a:rPr lang="en-US" dirty="0"/>
                        <a:t>- </a:t>
                      </a:r>
                      <a:r>
                        <a:rPr lang="en-US" dirty="0" err="1"/>
                        <a:t>ge</a:t>
                      </a:r>
                      <a:r>
                        <a:rPr lang="nl-NL" dirty="0" err="1"/>
                        <a:t>ïnactiveerd</a:t>
                      </a:r>
                      <a:endParaRPr lang="en-US" dirty="0"/>
                    </a:p>
                  </a:txBody>
                  <a:tcPr/>
                </a:tc>
                <a:tc>
                  <a:txBody>
                    <a:bodyPr/>
                    <a:lstStyle/>
                    <a:p>
                      <a:r>
                        <a:rPr lang="nl-NL" dirty="0"/>
                        <a:t>Het lichaam krijgt antilichaam tegen een pathogeen aangeboden</a:t>
                      </a:r>
                    </a:p>
                    <a:p>
                      <a:r>
                        <a:rPr lang="nl-NL" dirty="0"/>
                        <a:t>- antilichaam</a:t>
                      </a:r>
                      <a:endParaRPr lang="en-US" dirty="0"/>
                    </a:p>
                  </a:txBody>
                  <a:tcPr/>
                </a:tc>
                <a:extLst>
                  <a:ext uri="{0D108BD9-81ED-4DB2-BD59-A6C34878D82A}">
                    <a16:rowId xmlns:a16="http://schemas.microsoft.com/office/drawing/2014/main" val="3544153659"/>
                  </a:ext>
                </a:extLst>
              </a:tr>
              <a:tr h="638430">
                <a:tc>
                  <a:txBody>
                    <a:bodyPr/>
                    <a:lstStyle/>
                    <a:p>
                      <a:r>
                        <a:rPr lang="nl-NL" sz="1800" b="0" kern="1200" dirty="0">
                          <a:solidFill>
                            <a:schemeClr val="tx1"/>
                          </a:solidFill>
                          <a:latin typeface="+mn-lt"/>
                          <a:ea typeface="+mn-ea"/>
                          <a:cs typeface="+mn-cs"/>
                        </a:rPr>
                        <a:t>Langdurige werking</a:t>
                      </a:r>
                      <a:endParaRPr lang="en-US" sz="1800" b="0" kern="1200" dirty="0">
                        <a:solidFill>
                          <a:schemeClr val="tx1"/>
                        </a:solidFill>
                        <a:latin typeface="+mn-lt"/>
                        <a:ea typeface="+mn-ea"/>
                        <a:cs typeface="+mn-cs"/>
                      </a:endParaRPr>
                    </a:p>
                  </a:txBody>
                  <a:tcPr/>
                </a:tc>
                <a:tc>
                  <a:txBody>
                    <a:bodyPr/>
                    <a:lstStyle/>
                    <a:p>
                      <a:r>
                        <a:rPr lang="nl-NL" dirty="0"/>
                        <a:t>Kortwerkend</a:t>
                      </a:r>
                      <a:endParaRPr lang="en-US" dirty="0"/>
                    </a:p>
                  </a:txBody>
                  <a:tcPr/>
                </a:tc>
                <a:extLst>
                  <a:ext uri="{0D108BD9-81ED-4DB2-BD59-A6C34878D82A}">
                    <a16:rowId xmlns:a16="http://schemas.microsoft.com/office/drawing/2014/main" val="259800215"/>
                  </a:ext>
                </a:extLst>
              </a:tr>
              <a:tr h="950689">
                <a:tc>
                  <a:txBody>
                    <a:bodyPr/>
                    <a:lstStyle/>
                    <a:p>
                      <a:r>
                        <a:rPr lang="nl-NL" dirty="0"/>
                        <a:t>Respons geremd door immuuntherapie</a:t>
                      </a:r>
                      <a:endParaRPr lang="en-US" dirty="0"/>
                    </a:p>
                  </a:txBody>
                  <a:tcPr/>
                </a:tc>
                <a:tc>
                  <a:txBody>
                    <a:bodyPr/>
                    <a:lstStyle/>
                    <a:p>
                      <a:r>
                        <a:rPr lang="nl-NL" dirty="0"/>
                        <a:t>Respons onafhankelijk van immuuntherapie</a:t>
                      </a:r>
                      <a:endParaRPr lang="en-US" dirty="0"/>
                    </a:p>
                  </a:txBody>
                  <a:tcPr/>
                </a:tc>
                <a:extLst>
                  <a:ext uri="{0D108BD9-81ED-4DB2-BD59-A6C34878D82A}">
                    <a16:rowId xmlns:a16="http://schemas.microsoft.com/office/drawing/2014/main" val="3152953016"/>
                  </a:ext>
                </a:extLst>
              </a:tr>
            </a:tbl>
          </a:graphicData>
        </a:graphic>
      </p:graphicFrame>
    </p:spTree>
    <p:extLst>
      <p:ext uri="{BB962C8B-B14F-4D97-AF65-F5344CB8AC3E}">
        <p14:creationId xmlns:p14="http://schemas.microsoft.com/office/powerpoint/2010/main" val="105742690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E6E79-8993-4EDC-9DE5-D22B2678FE93}"/>
              </a:ext>
            </a:extLst>
          </p:cNvPr>
          <p:cNvSpPr>
            <a:spLocks noGrp="1"/>
          </p:cNvSpPr>
          <p:nvPr>
            <p:ph type="title"/>
          </p:nvPr>
        </p:nvSpPr>
        <p:spPr/>
        <p:txBody>
          <a:bodyPr/>
          <a:lstStyle/>
          <a:p>
            <a:r>
              <a:rPr lang="nl-NL" dirty="0"/>
              <a:t>Achtergrond bij antilichamen</a:t>
            </a:r>
          </a:p>
        </p:txBody>
      </p:sp>
      <p:grpSp>
        <p:nvGrpSpPr>
          <p:cNvPr id="380" name="Group 379"/>
          <p:cNvGrpSpPr/>
          <p:nvPr/>
        </p:nvGrpSpPr>
        <p:grpSpPr>
          <a:xfrm>
            <a:off x="520997" y="2269411"/>
            <a:ext cx="1737349" cy="1105251"/>
            <a:chOff x="578147" y="1716961"/>
            <a:chExt cx="1737349" cy="1105251"/>
          </a:xfrm>
        </p:grpSpPr>
        <p:grpSp>
          <p:nvGrpSpPr>
            <p:cNvPr id="44" name="Group 43"/>
            <p:cNvGrpSpPr/>
            <p:nvPr/>
          </p:nvGrpSpPr>
          <p:grpSpPr>
            <a:xfrm>
              <a:off x="796471" y="1716961"/>
              <a:ext cx="745071" cy="459319"/>
              <a:chOff x="734176" y="1492548"/>
              <a:chExt cx="745071" cy="459319"/>
            </a:xfrm>
          </p:grpSpPr>
          <p:sp>
            <p:nvSpPr>
              <p:cNvPr id="8" name="Oval 7"/>
              <p:cNvSpPr/>
              <p:nvPr/>
            </p:nvSpPr>
            <p:spPr bwMode="auto">
              <a:xfrm>
                <a:off x="734176" y="1492548"/>
                <a:ext cx="745071" cy="459319"/>
              </a:xfrm>
              <a:prstGeom prst="ellipse">
                <a:avLst/>
              </a:prstGeom>
              <a:solidFill>
                <a:schemeClr val="accent3"/>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7" name="Oval 6"/>
              <p:cNvSpPr/>
              <p:nvPr/>
            </p:nvSpPr>
            <p:spPr bwMode="auto">
              <a:xfrm>
                <a:off x="861182" y="1602619"/>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08" name="Group 107"/>
            <p:cNvGrpSpPr/>
            <p:nvPr/>
          </p:nvGrpSpPr>
          <p:grpSpPr>
            <a:xfrm>
              <a:off x="1068012" y="2014523"/>
              <a:ext cx="745071" cy="459319"/>
              <a:chOff x="886576" y="2145691"/>
              <a:chExt cx="745071" cy="459319"/>
            </a:xfrm>
          </p:grpSpPr>
          <p:sp>
            <p:nvSpPr>
              <p:cNvPr id="46" name="Oval 45"/>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7" name="Oval 46"/>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09" name="Group 108"/>
            <p:cNvGrpSpPr/>
            <p:nvPr/>
          </p:nvGrpSpPr>
          <p:grpSpPr>
            <a:xfrm>
              <a:off x="578147" y="2142751"/>
              <a:ext cx="745071" cy="459319"/>
              <a:chOff x="886576" y="2831492"/>
              <a:chExt cx="745071" cy="459319"/>
            </a:xfrm>
          </p:grpSpPr>
          <p:sp>
            <p:nvSpPr>
              <p:cNvPr id="69" name="Oval 68"/>
              <p:cNvSpPr/>
              <p:nvPr/>
            </p:nvSpPr>
            <p:spPr bwMode="auto">
              <a:xfrm>
                <a:off x="886576" y="2831492"/>
                <a:ext cx="745071" cy="459319"/>
              </a:xfrm>
              <a:prstGeom prst="ellipse">
                <a:avLst/>
              </a:prstGeom>
              <a:solidFill>
                <a:schemeClr val="accent6">
                  <a:lumMod val="20000"/>
                  <a:lumOff val="80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70" name="Oval 69"/>
              <p:cNvSpPr/>
              <p:nvPr/>
            </p:nvSpPr>
            <p:spPr bwMode="auto">
              <a:xfrm>
                <a:off x="1013582" y="2941563"/>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10" name="Group 109"/>
            <p:cNvGrpSpPr/>
            <p:nvPr/>
          </p:nvGrpSpPr>
          <p:grpSpPr>
            <a:xfrm>
              <a:off x="1395805" y="1793503"/>
              <a:ext cx="745071" cy="459319"/>
              <a:chOff x="886576" y="3364891"/>
              <a:chExt cx="745071" cy="459319"/>
            </a:xfrm>
          </p:grpSpPr>
          <p:sp>
            <p:nvSpPr>
              <p:cNvPr id="72" name="Oval 71"/>
              <p:cNvSpPr/>
              <p:nvPr/>
            </p:nvSpPr>
            <p:spPr bwMode="auto">
              <a:xfrm>
                <a:off x="886576" y="3364891"/>
                <a:ext cx="745071" cy="459319"/>
              </a:xfrm>
              <a:prstGeom prst="ellipse">
                <a:avLst/>
              </a:prstGeom>
              <a:solidFill>
                <a:srgbClr val="33CCCC"/>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73" name="Oval 72"/>
              <p:cNvSpPr/>
              <p:nvPr/>
            </p:nvSpPr>
            <p:spPr bwMode="auto">
              <a:xfrm>
                <a:off x="1013582" y="34749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11" name="Group 110"/>
            <p:cNvGrpSpPr/>
            <p:nvPr/>
          </p:nvGrpSpPr>
          <p:grpSpPr>
            <a:xfrm>
              <a:off x="970480" y="2362893"/>
              <a:ext cx="745071" cy="459319"/>
              <a:chOff x="864805" y="4083349"/>
              <a:chExt cx="745071" cy="459319"/>
            </a:xfrm>
          </p:grpSpPr>
          <p:sp>
            <p:nvSpPr>
              <p:cNvPr id="94" name="Oval 93"/>
              <p:cNvSpPr/>
              <p:nvPr/>
            </p:nvSpPr>
            <p:spPr bwMode="auto">
              <a:xfrm>
                <a:off x="864805" y="4083349"/>
                <a:ext cx="745071" cy="459319"/>
              </a:xfrm>
              <a:prstGeom prst="ellipse">
                <a:avLst/>
              </a:prstGeom>
              <a:solidFill>
                <a:srgbClr val="CD6E33"/>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95" name="Oval 94"/>
              <p:cNvSpPr/>
              <p:nvPr/>
            </p:nvSpPr>
            <p:spPr bwMode="auto">
              <a:xfrm>
                <a:off x="991811" y="4193420"/>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112" name="Group 111"/>
            <p:cNvGrpSpPr/>
            <p:nvPr/>
          </p:nvGrpSpPr>
          <p:grpSpPr>
            <a:xfrm>
              <a:off x="1570425" y="2217010"/>
              <a:ext cx="745071" cy="459319"/>
              <a:chOff x="679748" y="4780034"/>
              <a:chExt cx="745071" cy="459319"/>
            </a:xfrm>
          </p:grpSpPr>
          <p:sp>
            <p:nvSpPr>
              <p:cNvPr id="106" name="Oval 105"/>
              <p:cNvSpPr/>
              <p:nvPr/>
            </p:nvSpPr>
            <p:spPr bwMode="auto">
              <a:xfrm>
                <a:off x="679748" y="4780034"/>
                <a:ext cx="745071" cy="459319"/>
              </a:xfrm>
              <a:prstGeom prst="ellipse">
                <a:avLst/>
              </a:prstGeom>
              <a:solidFill>
                <a:srgbClr val="92D050"/>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07" name="Oval 106"/>
              <p:cNvSpPr/>
              <p:nvPr/>
            </p:nvSpPr>
            <p:spPr bwMode="auto">
              <a:xfrm>
                <a:off x="806754" y="4890105"/>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sp>
        <p:nvSpPr>
          <p:cNvPr id="113" name="TextBox 112"/>
          <p:cNvSpPr txBox="1"/>
          <p:nvPr/>
        </p:nvSpPr>
        <p:spPr>
          <a:xfrm>
            <a:off x="551791" y="1354429"/>
            <a:ext cx="1613879" cy="461665"/>
          </a:xfrm>
          <a:prstGeom prst="rect">
            <a:avLst/>
          </a:prstGeom>
          <a:solidFill>
            <a:schemeClr val="bg1"/>
          </a:solidFill>
        </p:spPr>
        <p:txBody>
          <a:bodyPr wrap="square" rtlCol="0">
            <a:spAutoFit/>
          </a:bodyPr>
          <a:lstStyle/>
          <a:p>
            <a:r>
              <a:rPr lang="en-US" sz="1200" dirty="0"/>
              <a:t>In </a:t>
            </a:r>
            <a:r>
              <a:rPr lang="nl-NL" sz="1200" dirty="0"/>
              <a:t>bloed en beenmerg</a:t>
            </a:r>
            <a:r>
              <a:rPr lang="en-US" sz="1200" dirty="0"/>
              <a:t>: </a:t>
            </a:r>
            <a:endParaRPr lang="nl-NL" sz="1200" dirty="0"/>
          </a:p>
          <a:p>
            <a:r>
              <a:rPr lang="nl-NL" sz="1200" b="1" dirty="0"/>
              <a:t>Plasmacellen</a:t>
            </a:r>
          </a:p>
        </p:txBody>
      </p:sp>
      <p:sp>
        <p:nvSpPr>
          <p:cNvPr id="114" name="TextBox 113"/>
          <p:cNvSpPr txBox="1"/>
          <p:nvPr/>
        </p:nvSpPr>
        <p:spPr>
          <a:xfrm>
            <a:off x="2667231" y="1354429"/>
            <a:ext cx="1546630" cy="1015663"/>
          </a:xfrm>
          <a:prstGeom prst="rect">
            <a:avLst/>
          </a:prstGeom>
          <a:solidFill>
            <a:schemeClr val="bg1"/>
          </a:solidFill>
        </p:spPr>
        <p:txBody>
          <a:bodyPr wrap="square" rtlCol="0">
            <a:spAutoFit/>
          </a:bodyPr>
          <a:lstStyle/>
          <a:p>
            <a:r>
              <a:rPr lang="en-US" sz="1200" dirty="0"/>
              <a:t>In serum:</a:t>
            </a:r>
          </a:p>
          <a:p>
            <a:r>
              <a:rPr lang="en-US" sz="1200" b="1" dirty="0"/>
              <a:t>- Immuunglobulines</a:t>
            </a:r>
            <a:endParaRPr lang="nl-NL" sz="1200" b="1" dirty="0"/>
          </a:p>
          <a:p>
            <a:r>
              <a:rPr lang="nl-NL" sz="1200" b="1" dirty="0"/>
              <a:t>- Antilichamen</a:t>
            </a:r>
          </a:p>
          <a:p>
            <a:r>
              <a:rPr lang="nl-NL" sz="1200" b="1" dirty="0"/>
              <a:t>- Antistoffen</a:t>
            </a:r>
          </a:p>
          <a:p>
            <a:r>
              <a:rPr lang="en-US" sz="1200" b="1" dirty="0"/>
              <a:t>- Antibodies</a:t>
            </a:r>
            <a:endParaRPr lang="nl-NL" sz="1200" b="1" dirty="0"/>
          </a:p>
        </p:txBody>
      </p:sp>
      <p:pic>
        <p:nvPicPr>
          <p:cNvPr id="168" name="Picture 167"/>
          <p:cNvPicPr>
            <a:picLocks noChangeAspect="1"/>
          </p:cNvPicPr>
          <p:nvPr/>
        </p:nvPicPr>
        <p:blipFill>
          <a:blip r:embed="rId4" cstate="print"/>
          <a:stretch>
            <a:fillRect/>
          </a:stretch>
        </p:blipFill>
        <p:spPr>
          <a:xfrm>
            <a:off x="2736412" y="2353568"/>
            <a:ext cx="1036320" cy="1348740"/>
          </a:xfrm>
          <a:prstGeom prst="rect">
            <a:avLst/>
          </a:prstGeom>
        </p:spPr>
      </p:pic>
      <p:grpSp>
        <p:nvGrpSpPr>
          <p:cNvPr id="381" name="Group 380"/>
          <p:cNvGrpSpPr/>
          <p:nvPr/>
        </p:nvGrpSpPr>
        <p:grpSpPr>
          <a:xfrm>
            <a:off x="618432" y="4881548"/>
            <a:ext cx="1202271" cy="916519"/>
            <a:chOff x="618432" y="3805223"/>
            <a:chExt cx="1202271" cy="916519"/>
          </a:xfrm>
        </p:grpSpPr>
        <p:grpSp>
          <p:nvGrpSpPr>
            <p:cNvPr id="234" name="Group 233"/>
            <p:cNvGrpSpPr/>
            <p:nvPr/>
          </p:nvGrpSpPr>
          <p:grpSpPr>
            <a:xfrm>
              <a:off x="618432" y="3805223"/>
              <a:ext cx="745071" cy="459319"/>
              <a:chOff x="886576" y="2145691"/>
              <a:chExt cx="745071" cy="459319"/>
            </a:xfrm>
          </p:grpSpPr>
          <p:sp>
            <p:nvSpPr>
              <p:cNvPr id="235" name="Oval 234"/>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36" name="Oval 235"/>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249" name="Group 248"/>
            <p:cNvGrpSpPr/>
            <p:nvPr/>
          </p:nvGrpSpPr>
          <p:grpSpPr>
            <a:xfrm>
              <a:off x="770832" y="3957623"/>
              <a:ext cx="745071" cy="459319"/>
              <a:chOff x="886576" y="2145691"/>
              <a:chExt cx="745071" cy="459319"/>
            </a:xfrm>
          </p:grpSpPr>
          <p:sp>
            <p:nvSpPr>
              <p:cNvPr id="250" name="Oval 249"/>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51" name="Oval 250"/>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252" name="Group 251"/>
            <p:cNvGrpSpPr/>
            <p:nvPr/>
          </p:nvGrpSpPr>
          <p:grpSpPr>
            <a:xfrm>
              <a:off x="923232" y="4110023"/>
              <a:ext cx="745071" cy="459319"/>
              <a:chOff x="886576" y="2145691"/>
              <a:chExt cx="745071" cy="459319"/>
            </a:xfrm>
          </p:grpSpPr>
          <p:sp>
            <p:nvSpPr>
              <p:cNvPr id="253" name="Oval 252"/>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54" name="Oval 253"/>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nvGrpSpPr>
            <p:cNvPr id="255" name="Group 254"/>
            <p:cNvGrpSpPr/>
            <p:nvPr/>
          </p:nvGrpSpPr>
          <p:grpSpPr>
            <a:xfrm>
              <a:off x="1075632" y="4262423"/>
              <a:ext cx="745071" cy="459319"/>
              <a:chOff x="886576" y="2145691"/>
              <a:chExt cx="745071" cy="459319"/>
            </a:xfrm>
          </p:grpSpPr>
          <p:sp>
            <p:nvSpPr>
              <p:cNvPr id="256" name="Oval 255"/>
              <p:cNvSpPr/>
              <p:nvPr/>
            </p:nvSpPr>
            <p:spPr bwMode="auto">
              <a:xfrm>
                <a:off x="886576" y="2145691"/>
                <a:ext cx="745071" cy="459319"/>
              </a:xfrm>
              <a:prstGeom prst="ellipse">
                <a:avLst/>
              </a:prstGeom>
              <a:solidFill>
                <a:srgbClr val="85AEFF"/>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57" name="Oval 256"/>
              <p:cNvSpPr/>
              <p:nvPr/>
            </p:nvSpPr>
            <p:spPr bwMode="auto">
              <a:xfrm>
                <a:off x="1013582" y="2255762"/>
                <a:ext cx="245532" cy="245534"/>
              </a:xfrm>
              <a:prstGeom prst="ellipse">
                <a:avLst/>
              </a:prstGeom>
              <a:blipFill>
                <a:blip r:embed="rId3" cstate="print"/>
                <a:tile tx="0" ty="0" sx="100000" sy="100000" flip="none" algn="tl"/>
              </a:blip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grpSp>
      <p:pic>
        <p:nvPicPr>
          <p:cNvPr id="259" name="Picture 258"/>
          <p:cNvPicPr>
            <a:picLocks noChangeAspect="1"/>
          </p:cNvPicPr>
          <p:nvPr/>
        </p:nvPicPr>
        <p:blipFill>
          <a:blip r:embed="rId5" cstate="print"/>
          <a:stretch>
            <a:fillRect/>
          </a:stretch>
        </p:blipFill>
        <p:spPr>
          <a:xfrm>
            <a:off x="2524356" y="4912909"/>
            <a:ext cx="1021080" cy="1280160"/>
          </a:xfrm>
          <a:prstGeom prst="rect">
            <a:avLst/>
          </a:prstGeom>
        </p:spPr>
      </p:pic>
      <p:sp>
        <p:nvSpPr>
          <p:cNvPr id="382" name="TextBox 381"/>
          <p:cNvSpPr txBox="1"/>
          <p:nvPr/>
        </p:nvSpPr>
        <p:spPr>
          <a:xfrm>
            <a:off x="4436975" y="1354429"/>
            <a:ext cx="1973349" cy="646331"/>
          </a:xfrm>
          <a:prstGeom prst="rect">
            <a:avLst/>
          </a:prstGeom>
          <a:solidFill>
            <a:schemeClr val="bg1"/>
          </a:solidFill>
        </p:spPr>
        <p:txBody>
          <a:bodyPr wrap="square" rtlCol="0">
            <a:spAutoFit/>
          </a:bodyPr>
          <a:lstStyle/>
          <a:p>
            <a:r>
              <a:rPr lang="en-US" sz="1200" dirty="0"/>
              <a:t>In </a:t>
            </a:r>
            <a:r>
              <a:rPr lang="nl-NL" sz="1200" dirty="0"/>
              <a:t>gecontroleerde omgeving</a:t>
            </a:r>
            <a:r>
              <a:rPr lang="en-US" sz="1200" dirty="0"/>
              <a:t>:</a:t>
            </a:r>
          </a:p>
          <a:p>
            <a:r>
              <a:rPr lang="nl-NL" sz="1200" dirty="0"/>
              <a:t>- Zuivering</a:t>
            </a:r>
          </a:p>
          <a:p>
            <a:r>
              <a:rPr lang="nl-NL" sz="1200" dirty="0"/>
              <a:t>- Test op veiligheid</a:t>
            </a:r>
          </a:p>
        </p:txBody>
      </p:sp>
      <p:grpSp>
        <p:nvGrpSpPr>
          <p:cNvPr id="397" name="Group 396"/>
          <p:cNvGrpSpPr/>
          <p:nvPr/>
        </p:nvGrpSpPr>
        <p:grpSpPr>
          <a:xfrm>
            <a:off x="4752518" y="2324587"/>
            <a:ext cx="762000" cy="1192228"/>
            <a:chOff x="4552493" y="1886437"/>
            <a:chExt cx="762000" cy="1192228"/>
          </a:xfrm>
        </p:grpSpPr>
        <p:grpSp>
          <p:nvGrpSpPr>
            <p:cNvPr id="389" name="Group 388"/>
            <p:cNvGrpSpPr/>
            <p:nvPr/>
          </p:nvGrpSpPr>
          <p:grpSpPr>
            <a:xfrm>
              <a:off x="4552493" y="1886437"/>
              <a:ext cx="762000" cy="1192228"/>
              <a:chOff x="4994453" y="1886437"/>
              <a:chExt cx="762000" cy="1192228"/>
            </a:xfrm>
          </p:grpSpPr>
          <p:sp>
            <p:nvSpPr>
              <p:cNvPr id="384" name="Rectangle 383"/>
              <p:cNvSpPr/>
              <p:nvPr/>
            </p:nvSpPr>
            <p:spPr bwMode="auto">
              <a:xfrm>
                <a:off x="5177333" y="1886437"/>
                <a:ext cx="396240" cy="323856"/>
              </a:xfrm>
              <a:prstGeom prst="rect">
                <a:avLst/>
              </a:prstGeom>
              <a:solidFill>
                <a:schemeClr val="accent1">
                  <a:lumMod val="40000"/>
                  <a:lumOff val="60000"/>
                </a:schemeClr>
              </a:solidFill>
              <a:ln w="25400" cap="flat" cmpd="sng" algn="ctr">
                <a:solidFill>
                  <a:schemeClr val="accent1">
                    <a:lumMod val="40000"/>
                    <a:lumOff val="60000"/>
                  </a:schemeClr>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86" name="Flowchart: Manual Operation 385"/>
              <p:cNvSpPr/>
              <p:nvPr/>
            </p:nvSpPr>
            <p:spPr bwMode="auto">
              <a:xfrm flipV="1">
                <a:off x="4994453" y="2240773"/>
                <a:ext cx="762000" cy="837892"/>
              </a:xfrm>
              <a:prstGeom prst="flowChartManualOperation">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pic>
          <p:nvPicPr>
            <p:cNvPr id="390" name="Picture 389"/>
            <p:cNvPicPr>
              <a:picLocks noChangeAspect="1"/>
            </p:cNvPicPr>
            <p:nvPr/>
          </p:nvPicPr>
          <p:blipFill>
            <a:blip r:embed="rId4" cstate="print"/>
            <a:stretch>
              <a:fillRect/>
            </a:stretch>
          </p:blipFill>
          <p:spPr>
            <a:xfrm>
              <a:off x="4689196" y="2415994"/>
              <a:ext cx="492252" cy="640652"/>
            </a:xfrm>
            <a:prstGeom prst="rect">
              <a:avLst/>
            </a:prstGeom>
          </p:spPr>
        </p:pic>
      </p:grpSp>
      <p:grpSp>
        <p:nvGrpSpPr>
          <p:cNvPr id="398" name="Group 397"/>
          <p:cNvGrpSpPr/>
          <p:nvPr/>
        </p:nvGrpSpPr>
        <p:grpSpPr>
          <a:xfrm>
            <a:off x="4447718" y="5197327"/>
            <a:ext cx="762000" cy="1192228"/>
            <a:chOff x="4514393" y="3692377"/>
            <a:chExt cx="762000" cy="1192228"/>
          </a:xfrm>
        </p:grpSpPr>
        <p:sp>
          <p:nvSpPr>
            <p:cNvPr id="387" name="Rectangle 386"/>
            <p:cNvSpPr/>
            <p:nvPr/>
          </p:nvSpPr>
          <p:spPr bwMode="auto">
            <a:xfrm>
              <a:off x="4697273" y="3692377"/>
              <a:ext cx="396240" cy="323856"/>
            </a:xfrm>
            <a:prstGeom prst="rect">
              <a:avLst/>
            </a:prstGeom>
            <a:solidFill>
              <a:schemeClr val="accent1">
                <a:lumMod val="40000"/>
                <a:lumOff val="60000"/>
              </a:schemeClr>
            </a:solidFill>
            <a:ln w="25400" cap="flat" cmpd="sng" algn="ctr">
              <a:solidFill>
                <a:schemeClr val="accent1">
                  <a:lumMod val="40000"/>
                  <a:lumOff val="60000"/>
                </a:schemeClr>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88" name="Flowchart: Manual Operation 387"/>
            <p:cNvSpPr/>
            <p:nvPr/>
          </p:nvSpPr>
          <p:spPr bwMode="auto">
            <a:xfrm flipV="1">
              <a:off x="4514393" y="4046713"/>
              <a:ext cx="762000" cy="837892"/>
            </a:xfrm>
            <a:prstGeom prst="flowChartManualOperation">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391" name="Picture 390"/>
            <p:cNvPicPr>
              <a:picLocks noChangeAspect="1"/>
            </p:cNvPicPr>
            <p:nvPr/>
          </p:nvPicPr>
          <p:blipFill>
            <a:blip r:embed="rId5" cstate="print"/>
            <a:stretch>
              <a:fillRect/>
            </a:stretch>
          </p:blipFill>
          <p:spPr>
            <a:xfrm>
              <a:off x="4661840" y="4218070"/>
              <a:ext cx="485013" cy="608076"/>
            </a:xfrm>
            <a:prstGeom prst="rect">
              <a:avLst/>
            </a:prstGeom>
          </p:spPr>
        </p:pic>
      </p:grpSp>
      <p:sp>
        <p:nvSpPr>
          <p:cNvPr id="401" name="TextBox 400"/>
          <p:cNvSpPr txBox="1"/>
          <p:nvPr/>
        </p:nvSpPr>
        <p:spPr>
          <a:xfrm>
            <a:off x="384915" y="4064528"/>
            <a:ext cx="1973349" cy="461665"/>
          </a:xfrm>
          <a:prstGeom prst="rect">
            <a:avLst/>
          </a:prstGeom>
          <a:solidFill>
            <a:schemeClr val="bg1"/>
          </a:solidFill>
        </p:spPr>
        <p:txBody>
          <a:bodyPr wrap="square" rtlCol="0">
            <a:spAutoFit/>
          </a:bodyPr>
          <a:lstStyle/>
          <a:p>
            <a:r>
              <a:rPr lang="en-US" sz="1200" dirty="0"/>
              <a:t>In </a:t>
            </a:r>
            <a:r>
              <a:rPr lang="nl-NL" sz="1200" dirty="0"/>
              <a:t>celkweek</a:t>
            </a:r>
            <a:r>
              <a:rPr lang="en-US" sz="1200" dirty="0"/>
              <a:t>:</a:t>
            </a:r>
          </a:p>
          <a:p>
            <a:r>
              <a:rPr lang="nl-NL" sz="1200" b="1" dirty="0"/>
              <a:t>Productiecel</a:t>
            </a:r>
            <a:r>
              <a:rPr lang="nl-NL" sz="1200" dirty="0"/>
              <a:t> (één kloon)</a:t>
            </a:r>
          </a:p>
        </p:txBody>
      </p:sp>
      <p:grpSp>
        <p:nvGrpSpPr>
          <p:cNvPr id="450" name="Group 449"/>
          <p:cNvGrpSpPr>
            <a:grpSpLocks noChangeAspect="1"/>
          </p:cNvGrpSpPr>
          <p:nvPr/>
        </p:nvGrpSpPr>
        <p:grpSpPr>
          <a:xfrm rot="1751599">
            <a:off x="6822403" y="2194025"/>
            <a:ext cx="514350" cy="1315834"/>
            <a:chOff x="7620662" y="1490002"/>
            <a:chExt cx="855624" cy="2188926"/>
          </a:xfrm>
        </p:grpSpPr>
        <p:grpSp>
          <p:nvGrpSpPr>
            <p:cNvPr id="440" name="Group 439"/>
            <p:cNvGrpSpPr/>
            <p:nvPr/>
          </p:nvGrpSpPr>
          <p:grpSpPr>
            <a:xfrm>
              <a:off x="7620662" y="1490002"/>
              <a:ext cx="855624" cy="2188926"/>
              <a:chOff x="7620662" y="1490002"/>
              <a:chExt cx="855624" cy="2188926"/>
            </a:xfrm>
          </p:grpSpPr>
          <p:sp>
            <p:nvSpPr>
              <p:cNvPr id="402" name="Rectangle 401"/>
              <p:cNvSpPr/>
              <p:nvPr/>
            </p:nvSpPr>
            <p:spPr bwMode="auto">
              <a:xfrm>
                <a:off x="7800530" y="2222324"/>
                <a:ext cx="479345" cy="1088156"/>
              </a:xfrm>
              <a:prstGeom prst="rect">
                <a:avLst/>
              </a:prstGeom>
              <a:noFill/>
              <a:ln w="25400" cap="flat" cmpd="sng" algn="ctr">
                <a:solidFill>
                  <a:schemeClr val="accent2">
                    <a:lumMod val="60000"/>
                    <a:lumOff val="40000"/>
                  </a:schemeClr>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03" name="Isosceles Triangle 402"/>
              <p:cNvSpPr/>
              <p:nvPr/>
            </p:nvSpPr>
            <p:spPr bwMode="auto">
              <a:xfrm>
                <a:off x="7786736" y="1831261"/>
                <a:ext cx="488096" cy="391104"/>
              </a:xfrm>
              <a:prstGeom prst="triangle">
                <a:avLst/>
              </a:prstGeom>
              <a:noFill/>
              <a:ln w="25400" cap="flat" cmpd="sng" algn="ctr">
                <a:solidFill>
                  <a:schemeClr val="accent2">
                    <a:lumMod val="60000"/>
                    <a:lumOff val="40000"/>
                  </a:schemeClr>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405" name="Straight Connector 404"/>
              <p:cNvCxnSpPr/>
              <p:nvPr/>
            </p:nvCxnSpPr>
            <p:spPr>
              <a:xfrm flipV="1">
                <a:off x="8039716" y="1490002"/>
                <a:ext cx="0" cy="349080"/>
              </a:xfrm>
              <a:prstGeom prst="line">
                <a:avLst/>
              </a:prstGeom>
              <a:ln w="1905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06" name="Rectangle 405"/>
              <p:cNvSpPr/>
              <p:nvPr/>
            </p:nvSpPr>
            <p:spPr bwMode="auto">
              <a:xfrm>
                <a:off x="7848600" y="2860267"/>
                <a:ext cx="381000" cy="818661"/>
              </a:xfrm>
              <a:prstGeom prst="rect">
                <a:avLst/>
              </a:prstGeom>
              <a:solidFill>
                <a:schemeClr val="bg1"/>
              </a:solidFill>
              <a:ln w="25400" cap="flat" cmpd="sng" algn="ctr">
                <a:solidFill>
                  <a:schemeClr val="accent2">
                    <a:lumMod val="60000"/>
                    <a:lumOff val="40000"/>
                  </a:schemeClr>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408" name="Straight Connector 407"/>
              <p:cNvCxnSpPr/>
              <p:nvPr/>
            </p:nvCxnSpPr>
            <p:spPr>
              <a:xfrm>
                <a:off x="7791779" y="3678928"/>
                <a:ext cx="488096" cy="0"/>
              </a:xfrm>
              <a:prstGeom prst="line">
                <a:avLst/>
              </a:prstGeom>
              <a:ln w="571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p:cNvCxnSpPr/>
              <p:nvPr/>
            </p:nvCxnSpPr>
            <p:spPr>
              <a:xfrm>
                <a:off x="7620662" y="3308872"/>
                <a:ext cx="855624" cy="0"/>
              </a:xfrm>
              <a:prstGeom prst="line">
                <a:avLst/>
              </a:prstGeom>
              <a:ln w="571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pic>
          <p:nvPicPr>
            <p:cNvPr id="395" name="Picture 394"/>
            <p:cNvPicPr>
              <a:picLocks noChangeAspect="1"/>
            </p:cNvPicPr>
            <p:nvPr/>
          </p:nvPicPr>
          <p:blipFill>
            <a:blip r:embed="rId6" cstate="print"/>
            <a:stretch>
              <a:fillRect/>
            </a:stretch>
          </p:blipFill>
          <p:spPr>
            <a:xfrm>
              <a:off x="7840980" y="2253515"/>
              <a:ext cx="388620" cy="505778"/>
            </a:xfrm>
            <a:prstGeom prst="rect">
              <a:avLst/>
            </a:prstGeom>
          </p:spPr>
        </p:pic>
      </p:grpSp>
      <p:grpSp>
        <p:nvGrpSpPr>
          <p:cNvPr id="451" name="Group 450"/>
          <p:cNvGrpSpPr>
            <a:grpSpLocks noChangeAspect="1"/>
          </p:cNvGrpSpPr>
          <p:nvPr/>
        </p:nvGrpSpPr>
        <p:grpSpPr>
          <a:xfrm rot="1768071">
            <a:off x="6337918" y="5178785"/>
            <a:ext cx="519790" cy="1329773"/>
            <a:chOff x="7773062" y="3728377"/>
            <a:chExt cx="855624" cy="2188926"/>
          </a:xfrm>
        </p:grpSpPr>
        <p:pic>
          <p:nvPicPr>
            <p:cNvPr id="396" name="Picture 395"/>
            <p:cNvPicPr>
              <a:picLocks noChangeAspect="1"/>
            </p:cNvPicPr>
            <p:nvPr/>
          </p:nvPicPr>
          <p:blipFill>
            <a:blip r:embed="rId7" cstate="print"/>
            <a:stretch>
              <a:fillRect/>
            </a:stretch>
          </p:blipFill>
          <p:spPr>
            <a:xfrm>
              <a:off x="8001000" y="4551695"/>
              <a:ext cx="382905" cy="480060"/>
            </a:xfrm>
            <a:prstGeom prst="rect">
              <a:avLst/>
            </a:prstGeom>
          </p:spPr>
        </p:pic>
        <p:grpSp>
          <p:nvGrpSpPr>
            <p:cNvPr id="441" name="Group 440"/>
            <p:cNvGrpSpPr/>
            <p:nvPr/>
          </p:nvGrpSpPr>
          <p:grpSpPr>
            <a:xfrm>
              <a:off x="7773062" y="3728377"/>
              <a:ext cx="855624" cy="2188926"/>
              <a:chOff x="7620662" y="1490002"/>
              <a:chExt cx="855624" cy="2188926"/>
            </a:xfrm>
          </p:grpSpPr>
          <p:sp>
            <p:nvSpPr>
              <p:cNvPr id="442" name="Rectangle 441"/>
              <p:cNvSpPr/>
              <p:nvPr/>
            </p:nvSpPr>
            <p:spPr bwMode="auto">
              <a:xfrm>
                <a:off x="7800530" y="2222324"/>
                <a:ext cx="479345" cy="1088156"/>
              </a:xfrm>
              <a:prstGeom prst="rect">
                <a:avLst/>
              </a:prstGeom>
              <a:noFill/>
              <a:ln w="25400" cap="flat" cmpd="sng" algn="ctr">
                <a:solidFill>
                  <a:schemeClr val="accent2">
                    <a:lumMod val="60000"/>
                    <a:lumOff val="40000"/>
                  </a:schemeClr>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43" name="Isosceles Triangle 442"/>
              <p:cNvSpPr/>
              <p:nvPr/>
            </p:nvSpPr>
            <p:spPr bwMode="auto">
              <a:xfrm>
                <a:off x="7786736" y="1831261"/>
                <a:ext cx="488096" cy="391104"/>
              </a:xfrm>
              <a:prstGeom prst="triangle">
                <a:avLst/>
              </a:prstGeom>
              <a:noFill/>
              <a:ln w="25400" cap="flat" cmpd="sng" algn="ctr">
                <a:solidFill>
                  <a:schemeClr val="accent2">
                    <a:lumMod val="60000"/>
                    <a:lumOff val="40000"/>
                  </a:schemeClr>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444" name="Straight Connector 443"/>
              <p:cNvCxnSpPr/>
              <p:nvPr/>
            </p:nvCxnSpPr>
            <p:spPr>
              <a:xfrm flipV="1">
                <a:off x="8039716" y="1490002"/>
                <a:ext cx="0" cy="349080"/>
              </a:xfrm>
              <a:prstGeom prst="line">
                <a:avLst/>
              </a:prstGeom>
              <a:ln w="1905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45" name="Rectangle 444"/>
              <p:cNvSpPr/>
              <p:nvPr/>
            </p:nvSpPr>
            <p:spPr bwMode="auto">
              <a:xfrm>
                <a:off x="7848600" y="2860268"/>
                <a:ext cx="381000" cy="818660"/>
              </a:xfrm>
              <a:prstGeom prst="rect">
                <a:avLst/>
              </a:prstGeom>
              <a:solidFill>
                <a:schemeClr val="bg1"/>
              </a:solidFill>
              <a:ln w="25400" cap="flat" cmpd="sng" algn="ctr">
                <a:solidFill>
                  <a:schemeClr val="accent2">
                    <a:lumMod val="60000"/>
                    <a:lumOff val="40000"/>
                  </a:schemeClr>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446" name="Straight Connector 445"/>
              <p:cNvCxnSpPr/>
              <p:nvPr/>
            </p:nvCxnSpPr>
            <p:spPr>
              <a:xfrm>
                <a:off x="7791779" y="3678928"/>
                <a:ext cx="488096" cy="0"/>
              </a:xfrm>
              <a:prstGeom prst="line">
                <a:avLst/>
              </a:prstGeom>
              <a:ln w="571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7" name="Straight Connector 446"/>
              <p:cNvCxnSpPr/>
              <p:nvPr/>
            </p:nvCxnSpPr>
            <p:spPr>
              <a:xfrm>
                <a:off x="7620662" y="3308872"/>
                <a:ext cx="855624" cy="0"/>
              </a:xfrm>
              <a:prstGeom prst="line">
                <a:avLst/>
              </a:prstGeom>
              <a:ln w="57150" cap="rnd">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sp>
        <p:nvSpPr>
          <p:cNvPr id="470" name="TextBox 469"/>
          <p:cNvSpPr txBox="1"/>
          <p:nvPr/>
        </p:nvSpPr>
        <p:spPr>
          <a:xfrm>
            <a:off x="6722975" y="1354429"/>
            <a:ext cx="1180053" cy="830997"/>
          </a:xfrm>
          <a:prstGeom prst="rect">
            <a:avLst/>
          </a:prstGeom>
          <a:solidFill>
            <a:schemeClr val="bg1"/>
          </a:solidFill>
        </p:spPr>
        <p:txBody>
          <a:bodyPr wrap="square" rtlCol="0">
            <a:spAutoFit/>
          </a:bodyPr>
          <a:lstStyle/>
          <a:p>
            <a:r>
              <a:rPr lang="en-US" sz="1200" dirty="0"/>
              <a:t>In </a:t>
            </a:r>
            <a:r>
              <a:rPr lang="nl-NL" sz="1200" dirty="0"/>
              <a:t>patiënt</a:t>
            </a:r>
            <a:r>
              <a:rPr lang="en-US" sz="1200" dirty="0"/>
              <a:t>:</a:t>
            </a:r>
          </a:p>
          <a:p>
            <a:r>
              <a:rPr lang="nl-NL" sz="1200" b="1" dirty="0"/>
              <a:t>IVIG</a:t>
            </a:r>
            <a:r>
              <a:rPr lang="nl-NL" sz="1200" dirty="0"/>
              <a:t> (mix van </a:t>
            </a:r>
            <a:r>
              <a:rPr lang="nl-NL" sz="1200" b="1" dirty="0"/>
              <a:t>verschillende antilichamen</a:t>
            </a:r>
            <a:r>
              <a:rPr lang="nl-NL" sz="1200" dirty="0"/>
              <a:t>)</a:t>
            </a:r>
          </a:p>
        </p:txBody>
      </p:sp>
      <p:sp>
        <p:nvSpPr>
          <p:cNvPr id="471" name="TextBox 470"/>
          <p:cNvSpPr txBox="1"/>
          <p:nvPr/>
        </p:nvSpPr>
        <p:spPr>
          <a:xfrm>
            <a:off x="2318490" y="4064528"/>
            <a:ext cx="1973349" cy="830997"/>
          </a:xfrm>
          <a:prstGeom prst="rect">
            <a:avLst/>
          </a:prstGeom>
          <a:solidFill>
            <a:schemeClr val="bg1"/>
          </a:solidFill>
        </p:spPr>
        <p:txBody>
          <a:bodyPr wrap="square" rtlCol="0">
            <a:spAutoFit/>
          </a:bodyPr>
          <a:lstStyle/>
          <a:p>
            <a:r>
              <a:rPr lang="en-US" sz="1200" dirty="0"/>
              <a:t>In </a:t>
            </a:r>
            <a:r>
              <a:rPr lang="nl-NL" sz="1200" dirty="0"/>
              <a:t>celkweek</a:t>
            </a:r>
            <a:r>
              <a:rPr lang="en-US" sz="1200" dirty="0"/>
              <a:t>:</a:t>
            </a:r>
          </a:p>
          <a:p>
            <a:r>
              <a:rPr lang="nl-NL" sz="1200" dirty="0"/>
              <a:t>- </a:t>
            </a:r>
            <a:r>
              <a:rPr lang="nl-NL" sz="1200" b="1" dirty="0"/>
              <a:t>Monoklonaal antilichaam</a:t>
            </a:r>
          </a:p>
          <a:p>
            <a:r>
              <a:rPr lang="nl-NL" sz="1200" b="1" dirty="0"/>
              <a:t>- Monoclonal antibody</a:t>
            </a:r>
          </a:p>
          <a:p>
            <a:r>
              <a:rPr lang="nl-NL" sz="1200" b="1" dirty="0"/>
              <a:t>- Mab (één kloon)</a:t>
            </a:r>
          </a:p>
        </p:txBody>
      </p:sp>
      <p:sp>
        <p:nvSpPr>
          <p:cNvPr id="472" name="TextBox 471"/>
          <p:cNvSpPr txBox="1"/>
          <p:nvPr/>
        </p:nvSpPr>
        <p:spPr>
          <a:xfrm>
            <a:off x="4332200" y="4074207"/>
            <a:ext cx="1973349" cy="830997"/>
          </a:xfrm>
          <a:prstGeom prst="rect">
            <a:avLst/>
          </a:prstGeom>
          <a:solidFill>
            <a:schemeClr val="bg1"/>
          </a:solidFill>
        </p:spPr>
        <p:txBody>
          <a:bodyPr wrap="square" rtlCol="0">
            <a:spAutoFit/>
          </a:bodyPr>
          <a:lstStyle/>
          <a:p>
            <a:r>
              <a:rPr lang="en-US" sz="1200" dirty="0"/>
              <a:t>In </a:t>
            </a:r>
            <a:r>
              <a:rPr lang="nl-NL" sz="1200" dirty="0"/>
              <a:t>gecontroleerde omgeving</a:t>
            </a:r>
            <a:r>
              <a:rPr lang="en-US" sz="1200" dirty="0"/>
              <a:t>:</a:t>
            </a:r>
          </a:p>
          <a:p>
            <a:r>
              <a:rPr lang="nl-NL" sz="1200" dirty="0"/>
              <a:t>- Zuivering</a:t>
            </a:r>
          </a:p>
          <a:p>
            <a:r>
              <a:rPr lang="nl-NL" sz="1200" dirty="0"/>
              <a:t>- Test op veiligheid</a:t>
            </a:r>
          </a:p>
          <a:p>
            <a:r>
              <a:rPr lang="en-US" sz="1200" dirty="0"/>
              <a:t>- </a:t>
            </a:r>
            <a:r>
              <a:rPr lang="nl-NL" sz="1200" dirty="0"/>
              <a:t>Test op werking</a:t>
            </a:r>
          </a:p>
        </p:txBody>
      </p:sp>
      <p:grpSp>
        <p:nvGrpSpPr>
          <p:cNvPr id="477" name="Group 476"/>
          <p:cNvGrpSpPr>
            <a:grpSpLocks noChangeAspect="1"/>
          </p:cNvGrpSpPr>
          <p:nvPr/>
        </p:nvGrpSpPr>
        <p:grpSpPr>
          <a:xfrm>
            <a:off x="6362849" y="4123390"/>
            <a:ext cx="641718" cy="1004034"/>
            <a:chOff x="4514393" y="3692377"/>
            <a:chExt cx="762000" cy="1192228"/>
          </a:xfrm>
        </p:grpSpPr>
        <p:sp>
          <p:nvSpPr>
            <p:cNvPr id="478" name="Rectangle 477"/>
            <p:cNvSpPr/>
            <p:nvPr/>
          </p:nvSpPr>
          <p:spPr bwMode="auto">
            <a:xfrm>
              <a:off x="4697273" y="3692377"/>
              <a:ext cx="396240" cy="323856"/>
            </a:xfrm>
            <a:prstGeom prst="rect">
              <a:avLst/>
            </a:prstGeom>
            <a:solidFill>
              <a:schemeClr val="accent1">
                <a:lumMod val="40000"/>
                <a:lumOff val="60000"/>
              </a:schemeClr>
            </a:solidFill>
            <a:ln w="25400" cap="flat" cmpd="sng" algn="ctr">
              <a:solidFill>
                <a:schemeClr val="accent1">
                  <a:lumMod val="40000"/>
                  <a:lumOff val="60000"/>
                </a:schemeClr>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79" name="Flowchart: Manual Operation 478"/>
            <p:cNvSpPr/>
            <p:nvPr/>
          </p:nvSpPr>
          <p:spPr bwMode="auto">
            <a:xfrm flipV="1">
              <a:off x="4514393" y="4046713"/>
              <a:ext cx="762000" cy="837892"/>
            </a:xfrm>
            <a:prstGeom prst="flowChartManualOperation">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480" name="Picture 479"/>
            <p:cNvPicPr>
              <a:picLocks noChangeAspect="1"/>
            </p:cNvPicPr>
            <p:nvPr/>
          </p:nvPicPr>
          <p:blipFill>
            <a:blip r:embed="rId8" cstate="print"/>
            <a:stretch>
              <a:fillRect/>
            </a:stretch>
          </p:blipFill>
          <p:spPr>
            <a:xfrm>
              <a:off x="4661840" y="4218070"/>
              <a:ext cx="485013" cy="608076"/>
            </a:xfrm>
            <a:prstGeom prst="rect">
              <a:avLst/>
            </a:prstGeom>
          </p:spPr>
        </p:pic>
      </p:grpSp>
      <p:sp>
        <p:nvSpPr>
          <p:cNvPr id="481" name="TextBox 480"/>
          <p:cNvSpPr txBox="1"/>
          <p:nvPr/>
        </p:nvSpPr>
        <p:spPr>
          <a:xfrm>
            <a:off x="7232853" y="3964279"/>
            <a:ext cx="1701598" cy="830997"/>
          </a:xfrm>
          <a:prstGeom prst="rect">
            <a:avLst/>
          </a:prstGeom>
          <a:solidFill>
            <a:schemeClr val="bg1"/>
          </a:solidFill>
        </p:spPr>
        <p:txBody>
          <a:bodyPr wrap="square" rtlCol="0">
            <a:spAutoFit/>
          </a:bodyPr>
          <a:lstStyle/>
          <a:p>
            <a:r>
              <a:rPr lang="en-US" sz="1200" dirty="0"/>
              <a:t>In </a:t>
            </a:r>
            <a:r>
              <a:rPr lang="nl-NL" sz="1200" dirty="0"/>
              <a:t>laboratorium</a:t>
            </a:r>
            <a:r>
              <a:rPr lang="en-US" sz="1200" dirty="0"/>
              <a:t>:</a:t>
            </a:r>
          </a:p>
          <a:p>
            <a:r>
              <a:rPr lang="nl-NL" sz="1200" dirty="0"/>
              <a:t>Mab voor onderzoek</a:t>
            </a:r>
          </a:p>
          <a:p>
            <a:r>
              <a:rPr lang="nl-NL" sz="1200" dirty="0"/>
              <a:t>Mab voor diagnostiek</a:t>
            </a:r>
          </a:p>
          <a:p>
            <a:r>
              <a:rPr lang="en-US" sz="1200" dirty="0"/>
              <a:t>(</a:t>
            </a:r>
            <a:r>
              <a:rPr lang="nl-NL" sz="1200" dirty="0"/>
              <a:t>één specificiteit)</a:t>
            </a:r>
          </a:p>
        </p:txBody>
      </p:sp>
      <p:sp>
        <p:nvSpPr>
          <p:cNvPr id="482" name="TextBox 481"/>
          <p:cNvSpPr txBox="1"/>
          <p:nvPr/>
        </p:nvSpPr>
        <p:spPr>
          <a:xfrm>
            <a:off x="7087800" y="5110148"/>
            <a:ext cx="1922850" cy="1569660"/>
          </a:xfrm>
          <a:prstGeom prst="rect">
            <a:avLst/>
          </a:prstGeom>
          <a:solidFill>
            <a:schemeClr val="bg1"/>
          </a:solidFill>
        </p:spPr>
        <p:txBody>
          <a:bodyPr wrap="square" rtlCol="0">
            <a:spAutoFit/>
          </a:bodyPr>
          <a:lstStyle/>
          <a:p>
            <a:r>
              <a:rPr lang="en-US" sz="1200" dirty="0"/>
              <a:t>In </a:t>
            </a:r>
            <a:r>
              <a:rPr lang="nl-NL" sz="1200" dirty="0"/>
              <a:t>patiënt</a:t>
            </a:r>
            <a:r>
              <a:rPr lang="en-US" sz="1200" dirty="0"/>
              <a:t>:</a:t>
            </a:r>
          </a:p>
          <a:p>
            <a:r>
              <a:rPr lang="en-US" sz="1200" dirty="0"/>
              <a:t>- </a:t>
            </a:r>
            <a:r>
              <a:rPr lang="en-US" sz="1200" b="1" dirty="0"/>
              <a:t>Mab</a:t>
            </a:r>
            <a:r>
              <a:rPr lang="en-US" sz="1200" dirty="0"/>
              <a:t> </a:t>
            </a:r>
            <a:r>
              <a:rPr lang="nl-NL" sz="1200" dirty="0"/>
              <a:t>voor passieve vaccinatie (vb palivizumab)</a:t>
            </a:r>
          </a:p>
          <a:p>
            <a:r>
              <a:rPr lang="nl-NL" sz="1200" dirty="0"/>
              <a:t>- </a:t>
            </a:r>
            <a:r>
              <a:rPr lang="nl-NL" sz="1200" b="1" dirty="0"/>
              <a:t>Mab</a:t>
            </a:r>
            <a:r>
              <a:rPr lang="nl-NL" sz="1200" dirty="0"/>
              <a:t> voor bijv. MS behandeling (vb natalizumab, ocrelizumab)</a:t>
            </a:r>
          </a:p>
          <a:p>
            <a:r>
              <a:rPr lang="en-US" sz="1200" dirty="0"/>
              <a:t>(</a:t>
            </a:r>
            <a:r>
              <a:rPr lang="nl-NL" sz="1200" b="1" dirty="0"/>
              <a:t>één specificiteit</a:t>
            </a:r>
            <a:r>
              <a:rPr lang="nl-NL" sz="1200" dirty="0"/>
              <a:t>)</a:t>
            </a:r>
          </a:p>
          <a:p>
            <a:endParaRPr lang="nl-NL" sz="1200" dirty="0"/>
          </a:p>
        </p:txBody>
      </p:sp>
      <p:sp>
        <p:nvSpPr>
          <p:cNvPr id="496" name="TextBox 495"/>
          <p:cNvSpPr txBox="1"/>
          <p:nvPr/>
        </p:nvSpPr>
        <p:spPr>
          <a:xfrm>
            <a:off x="7087799" y="3964279"/>
            <a:ext cx="1701598" cy="830997"/>
          </a:xfrm>
          <a:prstGeom prst="rect">
            <a:avLst/>
          </a:prstGeom>
          <a:solidFill>
            <a:schemeClr val="bg1"/>
          </a:solidFill>
        </p:spPr>
        <p:txBody>
          <a:bodyPr wrap="square" rtlCol="0">
            <a:spAutoFit/>
          </a:bodyPr>
          <a:lstStyle/>
          <a:p>
            <a:r>
              <a:rPr lang="en-US" sz="1200" dirty="0"/>
              <a:t>In </a:t>
            </a:r>
            <a:r>
              <a:rPr lang="nl-NL" sz="1200" dirty="0"/>
              <a:t>laboratorium</a:t>
            </a:r>
            <a:r>
              <a:rPr lang="en-US" sz="1200" dirty="0"/>
              <a:t>:</a:t>
            </a:r>
          </a:p>
          <a:p>
            <a:r>
              <a:rPr lang="nl-NL" sz="1200" dirty="0"/>
              <a:t>- </a:t>
            </a:r>
            <a:r>
              <a:rPr lang="nl-NL" sz="1200" b="1" dirty="0"/>
              <a:t>Mab</a:t>
            </a:r>
            <a:r>
              <a:rPr lang="nl-NL" sz="1200" dirty="0"/>
              <a:t> voor onderzoek</a:t>
            </a:r>
          </a:p>
          <a:p>
            <a:r>
              <a:rPr lang="nl-NL" sz="1200" dirty="0"/>
              <a:t>- </a:t>
            </a:r>
            <a:r>
              <a:rPr lang="nl-NL" sz="1200" b="1" dirty="0"/>
              <a:t>Mab</a:t>
            </a:r>
            <a:r>
              <a:rPr lang="nl-NL" sz="1200" dirty="0"/>
              <a:t> voor diagnostiek</a:t>
            </a:r>
          </a:p>
          <a:p>
            <a:r>
              <a:rPr lang="en-US" sz="1200" dirty="0"/>
              <a:t>(</a:t>
            </a:r>
            <a:r>
              <a:rPr lang="nl-NL" sz="1200" b="1" dirty="0"/>
              <a:t>één specificiteit</a:t>
            </a:r>
            <a:r>
              <a:rPr lang="nl-NL" sz="1200" dirty="0"/>
              <a:t>)</a:t>
            </a:r>
          </a:p>
        </p:txBody>
      </p:sp>
      <p:sp>
        <p:nvSpPr>
          <p:cNvPr id="497" name="Right Arrow 496"/>
          <p:cNvSpPr/>
          <p:nvPr/>
        </p:nvSpPr>
        <p:spPr bwMode="auto">
          <a:xfrm>
            <a:off x="2383294" y="2752349"/>
            <a:ext cx="352425" cy="254363"/>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98" name="Right Arrow 497"/>
          <p:cNvSpPr/>
          <p:nvPr/>
        </p:nvSpPr>
        <p:spPr bwMode="auto">
          <a:xfrm>
            <a:off x="4088269" y="2752349"/>
            <a:ext cx="352425" cy="254363"/>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99" name="Right Arrow 498"/>
          <p:cNvSpPr/>
          <p:nvPr/>
        </p:nvSpPr>
        <p:spPr bwMode="auto">
          <a:xfrm>
            <a:off x="5983744" y="2752349"/>
            <a:ext cx="352425" cy="254363"/>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500" name="Right Arrow 499"/>
          <p:cNvSpPr/>
          <p:nvPr/>
        </p:nvSpPr>
        <p:spPr bwMode="auto">
          <a:xfrm>
            <a:off x="2059444" y="5247899"/>
            <a:ext cx="352425" cy="254363"/>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501" name="Right Arrow 500"/>
          <p:cNvSpPr/>
          <p:nvPr/>
        </p:nvSpPr>
        <p:spPr bwMode="auto">
          <a:xfrm>
            <a:off x="3764419" y="5247899"/>
            <a:ext cx="352425" cy="254363"/>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502" name="Right Arrow 501"/>
          <p:cNvSpPr/>
          <p:nvPr/>
        </p:nvSpPr>
        <p:spPr bwMode="auto">
          <a:xfrm>
            <a:off x="5659894" y="5247899"/>
            <a:ext cx="352425" cy="254363"/>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 name="Rectangle 3">
            <a:extLst>
              <a:ext uri="{FF2B5EF4-FFF2-40B4-BE49-F238E27FC236}">
                <a16:creationId xmlns:a16="http://schemas.microsoft.com/office/drawing/2014/main" id="{A83BF55A-2525-4B16-86FE-630F8A5F4134}"/>
              </a:ext>
            </a:extLst>
          </p:cNvPr>
          <p:cNvSpPr/>
          <p:nvPr/>
        </p:nvSpPr>
        <p:spPr>
          <a:xfrm>
            <a:off x="263963" y="6601050"/>
            <a:ext cx="4238661" cy="230832"/>
          </a:xfrm>
          <a:prstGeom prst="rect">
            <a:avLst/>
          </a:prstGeom>
        </p:spPr>
        <p:txBody>
          <a:bodyPr wrap="none">
            <a:spAutoFit/>
          </a:bodyPr>
          <a:lstStyle/>
          <a:p>
            <a:pPr lvl="0"/>
            <a:r>
              <a:rPr lang="en-GB" sz="900" dirty="0">
                <a:solidFill>
                  <a:srgbClr val="000000"/>
                </a:solidFill>
              </a:rPr>
              <a:t>Janeway’s Immunobiology, 9</a:t>
            </a:r>
            <a:r>
              <a:rPr lang="en-GB" sz="900" baseline="30000" dirty="0">
                <a:solidFill>
                  <a:srgbClr val="000000"/>
                </a:solidFill>
              </a:rPr>
              <a:t>th</a:t>
            </a:r>
            <a:r>
              <a:rPr lang="en-GB" sz="900" dirty="0">
                <a:solidFill>
                  <a:srgbClr val="000000"/>
                </a:solidFill>
              </a:rPr>
              <a:t> Edition. 2017. Garland Science. ISBN 978-0-8153-4505-3</a:t>
            </a:r>
          </a:p>
        </p:txBody>
      </p:sp>
    </p:spTree>
    <p:extLst>
      <p:ext uri="{BB962C8B-B14F-4D97-AF65-F5344CB8AC3E}">
        <p14:creationId xmlns:p14="http://schemas.microsoft.com/office/powerpoint/2010/main" val="133693881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719847"/>
          </a:xfrm>
        </p:spPr>
        <p:txBody>
          <a:bodyPr/>
          <a:lstStyle/>
          <a:p>
            <a:r>
              <a:rPr lang="nl-NL" dirty="0"/>
              <a:t>Take home </a:t>
            </a:r>
            <a:r>
              <a:rPr lang="nl-NL" dirty="0" err="1"/>
              <a:t>messages</a:t>
            </a:r>
            <a:endParaRPr lang="en-US" dirty="0"/>
          </a:p>
        </p:txBody>
      </p:sp>
      <p:sp>
        <p:nvSpPr>
          <p:cNvPr id="3" name="Content Placeholder 2"/>
          <p:cNvSpPr>
            <a:spLocks noGrp="1"/>
          </p:cNvSpPr>
          <p:nvPr>
            <p:ph idx="1"/>
          </p:nvPr>
        </p:nvSpPr>
        <p:spPr>
          <a:xfrm>
            <a:off x="223736" y="1143000"/>
            <a:ext cx="8686800" cy="3482472"/>
          </a:xfrm>
        </p:spPr>
        <p:txBody>
          <a:bodyPr/>
          <a:lstStyle/>
          <a:p>
            <a:pPr>
              <a:lnSpc>
                <a:spcPct val="100000"/>
              </a:lnSpc>
              <a:buClr>
                <a:schemeClr val="tx1"/>
              </a:buClr>
              <a:buFont typeface="Wingdings" panose="05000000000000000000" pitchFamily="2" charset="2"/>
              <a:buChar char="Ø"/>
            </a:pPr>
            <a:r>
              <a:rPr lang="nl-NL" sz="2400" dirty="0">
                <a:solidFill>
                  <a:schemeClr val="tx1"/>
                </a:solidFill>
                <a:latin typeface="+mn-lt"/>
              </a:rPr>
              <a:t>Kennis van immunologische concepten is van belang voor begrip van de werking van MS geneesmiddelen en het geven van goede uitleg aan patiënten</a:t>
            </a:r>
          </a:p>
          <a:p>
            <a:pPr marL="0" indent="0">
              <a:lnSpc>
                <a:spcPct val="100000"/>
              </a:lnSpc>
              <a:buClr>
                <a:schemeClr val="tx1"/>
              </a:buClr>
              <a:buNone/>
            </a:pPr>
            <a:endParaRPr lang="nl-NL" sz="2400" dirty="0">
              <a:solidFill>
                <a:schemeClr val="tx1"/>
              </a:solidFill>
              <a:latin typeface="+mn-lt"/>
            </a:endParaRPr>
          </a:p>
          <a:p>
            <a:pPr>
              <a:lnSpc>
                <a:spcPct val="100000"/>
              </a:lnSpc>
              <a:buClr>
                <a:schemeClr val="tx1"/>
              </a:buClr>
              <a:buFont typeface="Wingdings" panose="05000000000000000000" pitchFamily="2" charset="2"/>
              <a:buChar char="Ø"/>
            </a:pPr>
            <a:r>
              <a:rPr lang="nl-NL" sz="2400" dirty="0">
                <a:solidFill>
                  <a:schemeClr val="tx1"/>
                </a:solidFill>
                <a:latin typeface="+mn-lt"/>
              </a:rPr>
              <a:t>Een deel van de bijwerkingen van MS geneesmiddelen is te verklaren vanuit immunologische werkingsmechanismen</a:t>
            </a:r>
          </a:p>
          <a:p>
            <a:pPr marL="0" indent="0">
              <a:lnSpc>
                <a:spcPct val="100000"/>
              </a:lnSpc>
              <a:buClr>
                <a:schemeClr val="tx1"/>
              </a:buClr>
              <a:buNone/>
            </a:pPr>
            <a:endParaRPr lang="nl-NL" sz="2400" dirty="0">
              <a:solidFill>
                <a:schemeClr val="tx1"/>
              </a:solidFill>
              <a:latin typeface="+mn-lt"/>
            </a:endParaRPr>
          </a:p>
          <a:p>
            <a:pPr>
              <a:lnSpc>
                <a:spcPct val="100000"/>
              </a:lnSpc>
              <a:buClr>
                <a:schemeClr val="tx1"/>
              </a:buClr>
              <a:buFont typeface="Wingdings" panose="05000000000000000000" pitchFamily="2" charset="2"/>
              <a:buChar char="Ø"/>
            </a:pPr>
            <a:r>
              <a:rPr lang="nl-NL" sz="2400" dirty="0">
                <a:solidFill>
                  <a:schemeClr val="tx1"/>
                </a:solidFill>
                <a:latin typeface="+mn-lt"/>
              </a:rPr>
              <a:t>Niet één specifieke lymfocytensubset is “verantwoordelijk” voor MS - een autoimmuunziekte is een complex samenspel, waarvan een (groot) gedeelte nog niet bekend is</a:t>
            </a:r>
          </a:p>
        </p:txBody>
      </p:sp>
    </p:spTree>
    <p:extLst>
      <p:ext uri="{BB962C8B-B14F-4D97-AF65-F5344CB8AC3E}">
        <p14:creationId xmlns:p14="http://schemas.microsoft.com/office/powerpoint/2010/main" val="20839075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CB7D8A-B3CB-42AF-82C9-D967EA0995C4}"/>
              </a:ext>
            </a:extLst>
          </p:cNvPr>
          <p:cNvSpPr>
            <a:spLocks noGrp="1"/>
          </p:cNvSpPr>
          <p:nvPr>
            <p:ph type="title"/>
          </p:nvPr>
        </p:nvSpPr>
        <p:spPr/>
        <p:txBody>
          <a:bodyPr/>
          <a:lstStyle/>
          <a:p>
            <a:r>
              <a:rPr lang="nl-NL" dirty="0"/>
              <a:t>3	CD in de immunologie betekent:</a:t>
            </a:r>
            <a:br>
              <a:rPr lang="nl-NL" dirty="0"/>
            </a:br>
            <a:endParaRPr lang="nl-NL" dirty="0"/>
          </a:p>
        </p:txBody>
      </p:sp>
      <p:sp>
        <p:nvSpPr>
          <p:cNvPr id="3" name="Content Placeholder 2">
            <a:extLst>
              <a:ext uri="{FF2B5EF4-FFF2-40B4-BE49-F238E27FC236}">
                <a16:creationId xmlns:a16="http://schemas.microsoft.com/office/drawing/2014/main" id="{D5211319-1D19-4507-8CBC-ACBA6CACEBA6}"/>
              </a:ext>
            </a:extLst>
          </p:cNvPr>
          <p:cNvSpPr>
            <a:spLocks noGrp="1"/>
          </p:cNvSpPr>
          <p:nvPr>
            <p:ph idx="1"/>
          </p:nvPr>
        </p:nvSpPr>
        <p:spPr/>
        <p:txBody>
          <a:bodyPr/>
          <a:lstStyle/>
          <a:p>
            <a:pPr marL="514350" indent="-514350">
              <a:buFont typeface="+mj-lt"/>
              <a:buAutoNum type="arabicPeriod"/>
            </a:pPr>
            <a:r>
              <a:rPr lang="nl-NL" dirty="0"/>
              <a:t>	Compact Disc</a:t>
            </a:r>
          </a:p>
          <a:p>
            <a:pPr marL="514350" indent="-514350">
              <a:buFont typeface="+mj-lt"/>
              <a:buAutoNum type="arabicPeriod"/>
            </a:pPr>
            <a:r>
              <a:rPr lang="nl-NL" dirty="0"/>
              <a:t>	Corps Diplomatique</a:t>
            </a:r>
          </a:p>
          <a:p>
            <a:pPr marL="514350" indent="-514350">
              <a:buFont typeface="+mj-lt"/>
              <a:buAutoNum type="arabicPeriod"/>
            </a:pPr>
            <a:r>
              <a:rPr lang="nl-NL" dirty="0"/>
              <a:t>	Cluster of Differentiation</a:t>
            </a:r>
          </a:p>
          <a:p>
            <a:pPr marL="514350" indent="-514350">
              <a:buFont typeface="+mj-lt"/>
              <a:buAutoNum type="arabicPeriod"/>
            </a:pPr>
            <a:r>
              <a:rPr lang="nl-NL" dirty="0"/>
              <a:t>	Chronic Disease</a:t>
            </a:r>
          </a:p>
          <a:p>
            <a:endParaRPr lang="nl-NL" dirty="0"/>
          </a:p>
        </p:txBody>
      </p:sp>
    </p:spTree>
    <p:extLst>
      <p:ext uri="{BB962C8B-B14F-4D97-AF65-F5344CB8AC3E}">
        <p14:creationId xmlns:p14="http://schemas.microsoft.com/office/powerpoint/2010/main" val="91071091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0088" y="0"/>
            <a:ext cx="8229600" cy="1143000"/>
          </a:xfrm>
        </p:spPr>
        <p:txBody>
          <a:bodyPr/>
          <a:lstStyle/>
          <a:p>
            <a:r>
              <a:rPr lang="nl-NL" dirty="0"/>
              <a:t>Immunologische take home </a:t>
            </a:r>
            <a:r>
              <a:rPr lang="nl-NL" dirty="0" err="1"/>
              <a:t>messages</a:t>
            </a:r>
            <a:endParaRPr lang="en-US" dirty="0"/>
          </a:p>
        </p:txBody>
      </p:sp>
      <p:sp>
        <p:nvSpPr>
          <p:cNvPr id="3" name="Content Placeholder 2"/>
          <p:cNvSpPr>
            <a:spLocks noGrp="1"/>
          </p:cNvSpPr>
          <p:nvPr>
            <p:ph idx="1"/>
          </p:nvPr>
        </p:nvSpPr>
        <p:spPr>
          <a:xfrm>
            <a:off x="457203" y="1998275"/>
            <a:ext cx="8162485" cy="3482472"/>
          </a:xfrm>
        </p:spPr>
        <p:txBody>
          <a:bodyPr/>
          <a:lstStyle/>
          <a:p>
            <a:pPr>
              <a:lnSpc>
                <a:spcPct val="100000"/>
              </a:lnSpc>
              <a:buClr>
                <a:schemeClr val="tx1"/>
              </a:buClr>
              <a:buFont typeface="Wingdings" panose="05000000000000000000" pitchFamily="2" charset="2"/>
              <a:buChar char="Ø"/>
            </a:pPr>
            <a:r>
              <a:rPr lang="nl-NL" sz="2400" dirty="0">
                <a:solidFill>
                  <a:schemeClr val="tx1"/>
                </a:solidFill>
                <a:latin typeface="+mn-lt"/>
              </a:rPr>
              <a:t>Met name remming van migratie levert risico’s op opportunistische infecties</a:t>
            </a:r>
            <a:br>
              <a:rPr lang="nl-NL" sz="2400" dirty="0">
                <a:solidFill>
                  <a:schemeClr val="tx1"/>
                </a:solidFill>
                <a:latin typeface="+mn-lt"/>
              </a:rPr>
            </a:br>
            <a:endParaRPr lang="nl-NL" sz="2400" dirty="0">
              <a:solidFill>
                <a:schemeClr val="tx1"/>
              </a:solidFill>
              <a:latin typeface="+mn-lt"/>
            </a:endParaRPr>
          </a:p>
          <a:p>
            <a:pPr>
              <a:lnSpc>
                <a:spcPct val="100000"/>
              </a:lnSpc>
              <a:buClr>
                <a:schemeClr val="tx1"/>
              </a:buClr>
              <a:buFont typeface="Wingdings" panose="05000000000000000000" pitchFamily="2" charset="2"/>
              <a:buChar char="Ø"/>
            </a:pPr>
            <a:r>
              <a:rPr lang="nl-NL" sz="2400" dirty="0">
                <a:solidFill>
                  <a:schemeClr val="tx1"/>
                </a:solidFill>
                <a:latin typeface="+mn-lt"/>
              </a:rPr>
              <a:t>Kinetiek van </a:t>
            </a:r>
            <a:r>
              <a:rPr lang="nl-NL" sz="2400" dirty="0" err="1">
                <a:solidFill>
                  <a:schemeClr val="tx1"/>
                </a:solidFill>
                <a:latin typeface="+mn-lt"/>
              </a:rPr>
              <a:t>repopulatie</a:t>
            </a:r>
            <a:r>
              <a:rPr lang="nl-NL" sz="2400" dirty="0">
                <a:solidFill>
                  <a:schemeClr val="tx1"/>
                </a:solidFill>
                <a:latin typeface="+mn-lt"/>
              </a:rPr>
              <a:t> van T- en B-cellen na depletie lijkt van belang bij het ontwikkelen van secundaire </a:t>
            </a:r>
            <a:r>
              <a:rPr lang="nl-NL" sz="2400" dirty="0" err="1">
                <a:solidFill>
                  <a:schemeClr val="tx1"/>
                </a:solidFill>
                <a:latin typeface="+mn-lt"/>
              </a:rPr>
              <a:t>autoimmuniteit</a:t>
            </a:r>
            <a:r>
              <a:rPr lang="nl-NL" sz="2400" dirty="0">
                <a:solidFill>
                  <a:schemeClr val="tx1"/>
                </a:solidFill>
                <a:latin typeface="+mn-lt"/>
              </a:rPr>
              <a:t> in MS</a:t>
            </a:r>
            <a:endParaRPr lang="en-US" sz="2400" dirty="0">
              <a:solidFill>
                <a:schemeClr val="tx1"/>
              </a:solidFill>
              <a:latin typeface="+mn-lt"/>
            </a:endParaRPr>
          </a:p>
        </p:txBody>
      </p:sp>
    </p:spTree>
    <p:extLst>
      <p:ext uri="{BB962C8B-B14F-4D97-AF65-F5344CB8AC3E}">
        <p14:creationId xmlns:p14="http://schemas.microsoft.com/office/powerpoint/2010/main" val="216886675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F92408-7C84-41D4-9CA9-B0C32DF4119A}"/>
              </a:ext>
            </a:extLst>
          </p:cNvPr>
          <p:cNvSpPr>
            <a:spLocks noGrp="1"/>
          </p:cNvSpPr>
          <p:nvPr>
            <p:ph type="title"/>
          </p:nvPr>
        </p:nvSpPr>
        <p:spPr/>
        <p:txBody>
          <a:bodyPr/>
          <a:lstStyle/>
          <a:p>
            <a:r>
              <a:rPr lang="en-US" sz="3600" dirty="0" err="1">
                <a:solidFill>
                  <a:srgbClr val="2573BA"/>
                </a:solidFill>
              </a:rPr>
              <a:t>Programma</a:t>
            </a:r>
            <a:endParaRPr lang="nl-NL" sz="3600" dirty="0">
              <a:solidFill>
                <a:srgbClr val="2573BA"/>
              </a:solidFill>
            </a:endParaRPr>
          </a:p>
        </p:txBody>
      </p:sp>
      <p:sp>
        <p:nvSpPr>
          <p:cNvPr id="3" name="Content Placeholder 2">
            <a:extLst>
              <a:ext uri="{FF2B5EF4-FFF2-40B4-BE49-F238E27FC236}">
                <a16:creationId xmlns:a16="http://schemas.microsoft.com/office/drawing/2014/main" id="{9F13994C-AF1B-4F4C-AE78-4FDBAD65077A}"/>
              </a:ext>
            </a:extLst>
          </p:cNvPr>
          <p:cNvSpPr>
            <a:spLocks noGrp="1"/>
          </p:cNvSpPr>
          <p:nvPr>
            <p:ph idx="1"/>
          </p:nvPr>
        </p:nvSpPr>
        <p:spPr>
          <a:xfrm>
            <a:off x="427839" y="1166018"/>
            <a:ext cx="8523214" cy="4525963"/>
          </a:xfrm>
        </p:spPr>
        <p:txBody>
          <a:bodyPr/>
          <a:lstStyle/>
          <a:p>
            <a:r>
              <a:rPr lang="nl-NL" sz="2000" dirty="0">
                <a:solidFill>
                  <a:schemeClr val="bg2">
                    <a:lumMod val="40000"/>
                    <a:lumOff val="60000"/>
                  </a:schemeClr>
                </a:solidFill>
              </a:rPr>
              <a:t>9.30 		Ontvangst</a:t>
            </a:r>
          </a:p>
          <a:p>
            <a:r>
              <a:rPr lang="nl-NL" sz="2000" dirty="0">
                <a:solidFill>
                  <a:schemeClr val="bg2">
                    <a:lumMod val="40000"/>
                    <a:lumOff val="60000"/>
                  </a:schemeClr>
                </a:solidFill>
              </a:rPr>
              <a:t>10.00 	Welkom</a:t>
            </a:r>
          </a:p>
          <a:p>
            <a:r>
              <a:rPr lang="nl-NL" sz="2000" dirty="0">
                <a:solidFill>
                  <a:schemeClr val="bg2">
                    <a:lumMod val="40000"/>
                    <a:lumOff val="60000"/>
                  </a:schemeClr>
                </a:solidFill>
              </a:rPr>
              <a:t>10.10 	Interactief nabespreken instaptoets</a:t>
            </a:r>
          </a:p>
          <a:p>
            <a:r>
              <a:rPr lang="nl-NL" sz="2000" dirty="0">
                <a:solidFill>
                  <a:schemeClr val="bg2">
                    <a:lumMod val="40000"/>
                    <a:lumOff val="60000"/>
                  </a:schemeClr>
                </a:solidFill>
              </a:rPr>
              <a:t>11.00 	Korte pauze</a:t>
            </a:r>
          </a:p>
          <a:p>
            <a:r>
              <a:rPr lang="nl-NL" sz="2000" dirty="0">
                <a:solidFill>
                  <a:schemeClr val="bg2">
                    <a:lumMod val="40000"/>
                    <a:lumOff val="60000"/>
                  </a:schemeClr>
                </a:solidFill>
              </a:rPr>
              <a:t>11.15 	Immunologische concepten achter bijwerkingen van medicatie </a:t>
            </a:r>
          </a:p>
          <a:p>
            <a:r>
              <a:rPr lang="nl-NL" sz="2000" dirty="0">
                <a:solidFill>
                  <a:schemeClr val="bg2">
                    <a:lumMod val="40000"/>
                    <a:lumOff val="60000"/>
                  </a:schemeClr>
                </a:solidFill>
              </a:rPr>
              <a:t>12.00 	Lunch </a:t>
            </a:r>
          </a:p>
          <a:p>
            <a:r>
              <a:rPr lang="nl-NL" sz="2000" dirty="0">
                <a:solidFill>
                  <a:schemeClr val="bg2">
                    <a:lumMod val="40000"/>
                    <a:lumOff val="60000"/>
                  </a:schemeClr>
                </a:solidFill>
              </a:rPr>
              <a:t>13.00	Vervolg Immunologische concepten etc</a:t>
            </a:r>
          </a:p>
          <a:p>
            <a:r>
              <a:rPr lang="nl-NL" sz="2000" dirty="0"/>
              <a:t>13.30 	Immunologie en therapie in de praktijk; </a:t>
            </a:r>
          </a:p>
          <a:p>
            <a:pPr marL="0" indent="0">
              <a:buNone/>
            </a:pPr>
            <a:r>
              <a:rPr lang="nl-NL" sz="2000" dirty="0"/>
              <a:t>		Instructie</a:t>
            </a:r>
          </a:p>
          <a:p>
            <a:r>
              <a:rPr lang="nl-NL" sz="2000" dirty="0"/>
              <a:t>13.45	Korte pauze </a:t>
            </a:r>
          </a:p>
          <a:p>
            <a:r>
              <a:rPr lang="nl-NL" sz="2000" dirty="0">
                <a:solidFill>
                  <a:schemeClr val="bg2">
                    <a:lumMod val="40000"/>
                    <a:lumOff val="60000"/>
                  </a:schemeClr>
                </a:solidFill>
              </a:rPr>
              <a:t>14.00 	Immunologie en therapie in de praktijk; </a:t>
            </a:r>
          </a:p>
          <a:p>
            <a:pPr marL="0" indent="0">
              <a:buNone/>
            </a:pPr>
            <a:r>
              <a:rPr lang="nl-NL" sz="2000" dirty="0">
                <a:solidFill>
                  <a:schemeClr val="bg2">
                    <a:lumMod val="40000"/>
                    <a:lumOff val="60000"/>
                  </a:schemeClr>
                </a:solidFill>
              </a:rPr>
              <a:t>		Aan de slag</a:t>
            </a:r>
          </a:p>
          <a:p>
            <a:r>
              <a:rPr lang="nl-NL" sz="2000" dirty="0">
                <a:solidFill>
                  <a:schemeClr val="bg2">
                    <a:lumMod val="40000"/>
                    <a:lumOff val="60000"/>
                  </a:schemeClr>
                </a:solidFill>
              </a:rPr>
              <a:t>15.30 	Terugkoppeling &amp; eindtoets</a:t>
            </a:r>
          </a:p>
          <a:p>
            <a:r>
              <a:rPr lang="nl-NL" sz="2000" dirty="0">
                <a:solidFill>
                  <a:schemeClr val="bg2">
                    <a:lumMod val="40000"/>
                    <a:lumOff val="60000"/>
                  </a:schemeClr>
                </a:solidFill>
              </a:rPr>
              <a:t>16.00 	Einde</a:t>
            </a:r>
          </a:p>
          <a:p>
            <a:endParaRPr lang="nl-NL" dirty="0"/>
          </a:p>
        </p:txBody>
      </p:sp>
    </p:spTree>
    <p:extLst>
      <p:ext uri="{BB962C8B-B14F-4D97-AF65-F5344CB8AC3E}">
        <p14:creationId xmlns:p14="http://schemas.microsoft.com/office/powerpoint/2010/main" val="291794378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B2D7C4A-09D8-450F-A161-EEBE2BB1581E}"/>
              </a:ext>
            </a:extLst>
          </p:cNvPr>
          <p:cNvPicPr>
            <a:picLocks noChangeAspect="1"/>
          </p:cNvPicPr>
          <p:nvPr/>
        </p:nvPicPr>
        <p:blipFill>
          <a:blip r:embed="rId2"/>
          <a:stretch>
            <a:fillRect/>
          </a:stretch>
        </p:blipFill>
        <p:spPr>
          <a:xfrm>
            <a:off x="1122325" y="725632"/>
            <a:ext cx="6836366" cy="5143500"/>
          </a:xfrm>
          <a:prstGeom prst="rect">
            <a:avLst/>
          </a:prstGeom>
        </p:spPr>
      </p:pic>
      <p:sp>
        <p:nvSpPr>
          <p:cNvPr id="11" name="Rectangle 10">
            <a:extLst>
              <a:ext uri="{FF2B5EF4-FFF2-40B4-BE49-F238E27FC236}">
                <a16:creationId xmlns:a16="http://schemas.microsoft.com/office/drawing/2014/main" id="{E369D947-960F-43F1-BB06-6CF72E16BE18}"/>
              </a:ext>
            </a:extLst>
          </p:cNvPr>
          <p:cNvSpPr/>
          <p:nvPr/>
        </p:nvSpPr>
        <p:spPr>
          <a:xfrm>
            <a:off x="919744" y="1196916"/>
            <a:ext cx="6836366" cy="8026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p>
        </p:txBody>
      </p:sp>
      <p:pic>
        <p:nvPicPr>
          <p:cNvPr id="12" name="Picture 11">
            <a:extLst>
              <a:ext uri="{FF2B5EF4-FFF2-40B4-BE49-F238E27FC236}">
                <a16:creationId xmlns:a16="http://schemas.microsoft.com/office/drawing/2014/main" id="{519CB629-68FB-4493-AC23-541F154D6619}"/>
              </a:ext>
            </a:extLst>
          </p:cNvPr>
          <p:cNvPicPr>
            <a:picLocks noChangeAspect="1"/>
          </p:cNvPicPr>
          <p:nvPr/>
        </p:nvPicPr>
        <p:blipFill>
          <a:blip r:embed="rId3"/>
          <a:stretch>
            <a:fillRect/>
          </a:stretch>
        </p:blipFill>
        <p:spPr>
          <a:xfrm>
            <a:off x="3338946" y="686427"/>
            <a:ext cx="3740728" cy="525826"/>
          </a:xfrm>
          <a:prstGeom prst="rect">
            <a:avLst/>
          </a:prstGeom>
        </p:spPr>
      </p:pic>
      <p:pic>
        <p:nvPicPr>
          <p:cNvPr id="13" name="Picture 12">
            <a:extLst>
              <a:ext uri="{FF2B5EF4-FFF2-40B4-BE49-F238E27FC236}">
                <a16:creationId xmlns:a16="http://schemas.microsoft.com/office/drawing/2014/main" id="{40B0645F-F98B-4392-8B23-702DA61C48CA}"/>
              </a:ext>
            </a:extLst>
          </p:cNvPr>
          <p:cNvPicPr>
            <a:picLocks noChangeAspect="1"/>
          </p:cNvPicPr>
          <p:nvPr/>
        </p:nvPicPr>
        <p:blipFill>
          <a:blip r:embed="rId3"/>
          <a:stretch>
            <a:fillRect/>
          </a:stretch>
        </p:blipFill>
        <p:spPr>
          <a:xfrm>
            <a:off x="232310" y="1830112"/>
            <a:ext cx="5628163" cy="525826"/>
          </a:xfrm>
          <a:prstGeom prst="rect">
            <a:avLst/>
          </a:prstGeom>
        </p:spPr>
      </p:pic>
      <p:pic>
        <p:nvPicPr>
          <p:cNvPr id="8" name="Picture 7">
            <a:extLst>
              <a:ext uri="{FF2B5EF4-FFF2-40B4-BE49-F238E27FC236}">
                <a16:creationId xmlns:a16="http://schemas.microsoft.com/office/drawing/2014/main" id="{B84B6413-00EB-4156-86D7-9B9CBD27B37B}"/>
              </a:ext>
            </a:extLst>
          </p:cNvPr>
          <p:cNvPicPr>
            <a:picLocks noChangeAspect="1"/>
          </p:cNvPicPr>
          <p:nvPr/>
        </p:nvPicPr>
        <p:blipFill>
          <a:blip r:embed="rId4"/>
          <a:stretch>
            <a:fillRect/>
          </a:stretch>
        </p:blipFill>
        <p:spPr>
          <a:xfrm>
            <a:off x="2709099" y="1364792"/>
            <a:ext cx="728155" cy="699838"/>
          </a:xfrm>
          <a:prstGeom prst="rect">
            <a:avLst/>
          </a:prstGeom>
        </p:spPr>
      </p:pic>
      <p:pic>
        <p:nvPicPr>
          <p:cNvPr id="7" name="Picture 6">
            <a:extLst>
              <a:ext uri="{FF2B5EF4-FFF2-40B4-BE49-F238E27FC236}">
                <a16:creationId xmlns:a16="http://schemas.microsoft.com/office/drawing/2014/main" id="{559AA245-2B5A-4586-BF9C-3100841FAB36}"/>
              </a:ext>
            </a:extLst>
          </p:cNvPr>
          <p:cNvPicPr>
            <a:picLocks noChangeAspect="1"/>
          </p:cNvPicPr>
          <p:nvPr/>
        </p:nvPicPr>
        <p:blipFill>
          <a:blip r:embed="rId5"/>
          <a:stretch>
            <a:fillRect/>
          </a:stretch>
        </p:blipFill>
        <p:spPr>
          <a:xfrm>
            <a:off x="-14114" y="1339504"/>
            <a:ext cx="721716" cy="697792"/>
          </a:xfrm>
          <a:prstGeom prst="rect">
            <a:avLst/>
          </a:prstGeom>
        </p:spPr>
      </p:pic>
      <p:pic>
        <p:nvPicPr>
          <p:cNvPr id="10" name="Picture 9">
            <a:extLst>
              <a:ext uri="{FF2B5EF4-FFF2-40B4-BE49-F238E27FC236}">
                <a16:creationId xmlns:a16="http://schemas.microsoft.com/office/drawing/2014/main" id="{F8454908-9B13-4A30-88C7-D557E85D5350}"/>
              </a:ext>
            </a:extLst>
          </p:cNvPr>
          <p:cNvPicPr>
            <a:picLocks noChangeAspect="1"/>
          </p:cNvPicPr>
          <p:nvPr/>
        </p:nvPicPr>
        <p:blipFill>
          <a:blip r:embed="rId6"/>
          <a:stretch>
            <a:fillRect/>
          </a:stretch>
        </p:blipFill>
        <p:spPr>
          <a:xfrm>
            <a:off x="1361303" y="1309351"/>
            <a:ext cx="721716" cy="709620"/>
          </a:xfrm>
          <a:prstGeom prst="rect">
            <a:avLst/>
          </a:prstGeom>
        </p:spPr>
      </p:pic>
      <p:pic>
        <p:nvPicPr>
          <p:cNvPr id="9" name="Picture 8">
            <a:extLst>
              <a:ext uri="{FF2B5EF4-FFF2-40B4-BE49-F238E27FC236}">
                <a16:creationId xmlns:a16="http://schemas.microsoft.com/office/drawing/2014/main" id="{EDC56C70-8152-4C84-A26F-D927BB606CAB}"/>
              </a:ext>
            </a:extLst>
          </p:cNvPr>
          <p:cNvPicPr>
            <a:picLocks noChangeAspect="1"/>
          </p:cNvPicPr>
          <p:nvPr/>
        </p:nvPicPr>
        <p:blipFill>
          <a:blip r:embed="rId7"/>
          <a:stretch>
            <a:fillRect/>
          </a:stretch>
        </p:blipFill>
        <p:spPr>
          <a:xfrm>
            <a:off x="4146530" y="1347867"/>
            <a:ext cx="729780" cy="709620"/>
          </a:xfrm>
          <a:prstGeom prst="rect">
            <a:avLst/>
          </a:prstGeom>
        </p:spPr>
      </p:pic>
      <p:pic>
        <p:nvPicPr>
          <p:cNvPr id="5" name="Picture 4">
            <a:extLst>
              <a:ext uri="{FF2B5EF4-FFF2-40B4-BE49-F238E27FC236}">
                <a16:creationId xmlns:a16="http://schemas.microsoft.com/office/drawing/2014/main" id="{F624083F-DA78-4A3A-9DC9-C5A25B45D815}"/>
              </a:ext>
            </a:extLst>
          </p:cNvPr>
          <p:cNvPicPr>
            <a:picLocks noChangeAspect="1"/>
          </p:cNvPicPr>
          <p:nvPr/>
        </p:nvPicPr>
        <p:blipFill>
          <a:blip r:embed="rId8"/>
          <a:stretch>
            <a:fillRect/>
          </a:stretch>
        </p:blipFill>
        <p:spPr>
          <a:xfrm>
            <a:off x="7370586" y="1382687"/>
            <a:ext cx="738122" cy="713381"/>
          </a:xfrm>
          <a:prstGeom prst="rect">
            <a:avLst/>
          </a:prstGeom>
        </p:spPr>
      </p:pic>
      <p:pic>
        <p:nvPicPr>
          <p:cNvPr id="4" name="Picture 3">
            <a:extLst>
              <a:ext uri="{FF2B5EF4-FFF2-40B4-BE49-F238E27FC236}">
                <a16:creationId xmlns:a16="http://schemas.microsoft.com/office/drawing/2014/main" id="{646022D7-8BFC-447D-BF77-099ADF4E60F9}"/>
              </a:ext>
            </a:extLst>
          </p:cNvPr>
          <p:cNvPicPr>
            <a:picLocks noChangeAspect="1"/>
          </p:cNvPicPr>
          <p:nvPr/>
        </p:nvPicPr>
        <p:blipFill>
          <a:blip r:embed="rId9"/>
          <a:stretch>
            <a:fillRect/>
          </a:stretch>
        </p:blipFill>
        <p:spPr>
          <a:xfrm>
            <a:off x="6591880" y="1388477"/>
            <a:ext cx="738122" cy="729638"/>
          </a:xfrm>
          <a:prstGeom prst="rect">
            <a:avLst/>
          </a:prstGeom>
        </p:spPr>
      </p:pic>
      <p:pic>
        <p:nvPicPr>
          <p:cNvPr id="14" name="Picture 13">
            <a:extLst>
              <a:ext uri="{FF2B5EF4-FFF2-40B4-BE49-F238E27FC236}">
                <a16:creationId xmlns:a16="http://schemas.microsoft.com/office/drawing/2014/main" id="{5FEBF5C4-70F8-4943-9687-2D8A059447EF}"/>
              </a:ext>
            </a:extLst>
          </p:cNvPr>
          <p:cNvPicPr>
            <a:picLocks noChangeAspect="1"/>
          </p:cNvPicPr>
          <p:nvPr/>
        </p:nvPicPr>
        <p:blipFill>
          <a:blip r:embed="rId10"/>
          <a:stretch>
            <a:fillRect/>
          </a:stretch>
        </p:blipFill>
        <p:spPr>
          <a:xfrm>
            <a:off x="7990183" y="4708813"/>
            <a:ext cx="1033550" cy="1291937"/>
          </a:xfrm>
          <a:prstGeom prst="rect">
            <a:avLst/>
          </a:prstGeom>
        </p:spPr>
      </p:pic>
      <p:pic>
        <p:nvPicPr>
          <p:cNvPr id="16" name="Picture 15">
            <a:extLst>
              <a:ext uri="{FF2B5EF4-FFF2-40B4-BE49-F238E27FC236}">
                <a16:creationId xmlns:a16="http://schemas.microsoft.com/office/drawing/2014/main" id="{85C865BA-6EAD-49D9-B792-8029DE48DFD3}"/>
              </a:ext>
            </a:extLst>
          </p:cNvPr>
          <p:cNvPicPr>
            <a:picLocks noChangeAspect="1"/>
          </p:cNvPicPr>
          <p:nvPr/>
        </p:nvPicPr>
        <p:blipFill>
          <a:blip r:embed="rId11"/>
          <a:stretch>
            <a:fillRect/>
          </a:stretch>
        </p:blipFill>
        <p:spPr>
          <a:xfrm>
            <a:off x="5538021" y="1431738"/>
            <a:ext cx="1027985" cy="307640"/>
          </a:xfrm>
          <a:prstGeom prst="rect">
            <a:avLst/>
          </a:prstGeom>
          <a:ln>
            <a:solidFill>
              <a:schemeClr val="accent1"/>
            </a:solidFill>
          </a:ln>
        </p:spPr>
      </p:pic>
      <p:pic>
        <p:nvPicPr>
          <p:cNvPr id="17" name="Picture 16">
            <a:extLst>
              <a:ext uri="{FF2B5EF4-FFF2-40B4-BE49-F238E27FC236}">
                <a16:creationId xmlns:a16="http://schemas.microsoft.com/office/drawing/2014/main" id="{C448955C-47A1-4497-B12F-0F1A5115B20A}"/>
              </a:ext>
            </a:extLst>
          </p:cNvPr>
          <p:cNvPicPr>
            <a:picLocks noChangeAspect="1"/>
          </p:cNvPicPr>
          <p:nvPr/>
        </p:nvPicPr>
        <p:blipFill>
          <a:blip r:embed="rId12"/>
          <a:stretch>
            <a:fillRect/>
          </a:stretch>
        </p:blipFill>
        <p:spPr>
          <a:xfrm>
            <a:off x="666479" y="1401329"/>
            <a:ext cx="642311" cy="599490"/>
          </a:xfrm>
          <a:prstGeom prst="rect">
            <a:avLst/>
          </a:prstGeom>
        </p:spPr>
      </p:pic>
      <p:sp>
        <p:nvSpPr>
          <p:cNvPr id="18" name="Rectangle: Rounded Corners 17">
            <a:extLst>
              <a:ext uri="{FF2B5EF4-FFF2-40B4-BE49-F238E27FC236}">
                <a16:creationId xmlns:a16="http://schemas.microsoft.com/office/drawing/2014/main" id="{E2AC70B2-EA5A-4765-994B-209DACE8C430}"/>
              </a:ext>
            </a:extLst>
          </p:cNvPr>
          <p:cNvSpPr/>
          <p:nvPr/>
        </p:nvSpPr>
        <p:spPr>
          <a:xfrm>
            <a:off x="2063117" y="1354197"/>
            <a:ext cx="635547" cy="69156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grpSp>
        <p:nvGrpSpPr>
          <p:cNvPr id="19" name="Group 18">
            <a:extLst>
              <a:ext uri="{FF2B5EF4-FFF2-40B4-BE49-F238E27FC236}">
                <a16:creationId xmlns:a16="http://schemas.microsoft.com/office/drawing/2014/main" id="{0B3A3843-BB5D-4AB0-906A-5B0F94DB405F}"/>
              </a:ext>
            </a:extLst>
          </p:cNvPr>
          <p:cNvGrpSpPr/>
          <p:nvPr/>
        </p:nvGrpSpPr>
        <p:grpSpPr>
          <a:xfrm>
            <a:off x="2172298" y="1506946"/>
            <a:ext cx="429704" cy="390803"/>
            <a:chOff x="1696729" y="1401791"/>
            <a:chExt cx="572938" cy="521071"/>
          </a:xfrm>
        </p:grpSpPr>
        <p:grpSp>
          <p:nvGrpSpPr>
            <p:cNvPr id="20" name="Group 165">
              <a:extLst>
                <a:ext uri="{FF2B5EF4-FFF2-40B4-BE49-F238E27FC236}">
                  <a16:creationId xmlns:a16="http://schemas.microsoft.com/office/drawing/2014/main" id="{564829DA-D67D-430A-BE88-682504DF366F}"/>
                </a:ext>
              </a:extLst>
            </p:cNvPr>
            <p:cNvGrpSpPr/>
            <p:nvPr/>
          </p:nvGrpSpPr>
          <p:grpSpPr>
            <a:xfrm>
              <a:off x="1696729" y="1425711"/>
              <a:ext cx="474194" cy="497151"/>
              <a:chOff x="5095749" y="0"/>
              <a:chExt cx="769047" cy="840013"/>
            </a:xfrm>
          </p:grpSpPr>
          <p:sp>
            <p:nvSpPr>
              <p:cNvPr id="22" name="Freeform 138">
                <a:extLst>
                  <a:ext uri="{FF2B5EF4-FFF2-40B4-BE49-F238E27FC236}">
                    <a16:creationId xmlns:a16="http://schemas.microsoft.com/office/drawing/2014/main" id="{E46C4F8F-4AE3-46D8-8E58-B2BF5510293B}"/>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23" name="Freeform 139">
                <a:extLst>
                  <a:ext uri="{FF2B5EF4-FFF2-40B4-BE49-F238E27FC236}">
                    <a16:creationId xmlns:a16="http://schemas.microsoft.com/office/drawing/2014/main" id="{2DB0D959-A234-49B7-9E9E-93F8028B99A2}"/>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24" name="Freeform 140">
                <a:extLst>
                  <a:ext uri="{FF2B5EF4-FFF2-40B4-BE49-F238E27FC236}">
                    <a16:creationId xmlns:a16="http://schemas.microsoft.com/office/drawing/2014/main" id="{940CE811-5B50-4B3F-A5A4-544589231170}"/>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25" name="Oval 24">
                <a:extLst>
                  <a:ext uri="{FF2B5EF4-FFF2-40B4-BE49-F238E27FC236}">
                    <a16:creationId xmlns:a16="http://schemas.microsoft.com/office/drawing/2014/main" id="{F8879AEC-3987-4D40-9D58-4268D8CDC93D}"/>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26" name="Oval 25">
                <a:extLst>
                  <a:ext uri="{FF2B5EF4-FFF2-40B4-BE49-F238E27FC236}">
                    <a16:creationId xmlns:a16="http://schemas.microsoft.com/office/drawing/2014/main" id="{BCE3748E-5FD3-40E8-98D0-1CDFFFEEDC09}"/>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grpSp>
        <p:sp>
          <p:nvSpPr>
            <p:cNvPr id="21" name="TextBox 20">
              <a:extLst>
                <a:ext uri="{FF2B5EF4-FFF2-40B4-BE49-F238E27FC236}">
                  <a16:creationId xmlns:a16="http://schemas.microsoft.com/office/drawing/2014/main" id="{5F12536A-116E-4C22-90AC-41D0AE1E5B74}"/>
                </a:ext>
              </a:extLst>
            </p:cNvPr>
            <p:cNvSpPr txBox="1"/>
            <p:nvPr/>
          </p:nvSpPr>
          <p:spPr>
            <a:xfrm>
              <a:off x="1775516" y="1401791"/>
              <a:ext cx="494151" cy="400110"/>
            </a:xfrm>
            <a:prstGeom prst="rect">
              <a:avLst/>
            </a:prstGeom>
            <a:noFill/>
          </p:spPr>
          <p:txBody>
            <a:bodyPr wrap="none" rtlCol="0">
              <a:spAutoFit/>
            </a:bodyPr>
            <a:lstStyle/>
            <a:p>
              <a:r>
                <a:rPr lang="en-US" sz="1350" b="1" dirty="0">
                  <a:solidFill>
                    <a:schemeClr val="bg1"/>
                  </a:solidFill>
                </a:rPr>
                <a:t>T </a:t>
              </a:r>
              <a:r>
                <a:rPr lang="en-US" sz="1350" b="1" baseline="-25000" dirty="0">
                  <a:solidFill>
                    <a:schemeClr val="bg1"/>
                  </a:solidFill>
                </a:rPr>
                <a:t>h</a:t>
              </a:r>
            </a:p>
          </p:txBody>
        </p:sp>
      </p:grpSp>
      <p:grpSp>
        <p:nvGrpSpPr>
          <p:cNvPr id="27" name="Group 26">
            <a:extLst>
              <a:ext uri="{FF2B5EF4-FFF2-40B4-BE49-F238E27FC236}">
                <a16:creationId xmlns:a16="http://schemas.microsoft.com/office/drawing/2014/main" id="{92147994-D663-4AD5-B09B-2AD885FE9F83}"/>
              </a:ext>
            </a:extLst>
          </p:cNvPr>
          <p:cNvGrpSpPr/>
          <p:nvPr/>
        </p:nvGrpSpPr>
        <p:grpSpPr>
          <a:xfrm>
            <a:off x="2314736" y="1621246"/>
            <a:ext cx="429704" cy="390803"/>
            <a:chOff x="1696729" y="1401791"/>
            <a:chExt cx="572938" cy="521071"/>
          </a:xfrm>
        </p:grpSpPr>
        <p:grpSp>
          <p:nvGrpSpPr>
            <p:cNvPr id="28" name="Group 165">
              <a:extLst>
                <a:ext uri="{FF2B5EF4-FFF2-40B4-BE49-F238E27FC236}">
                  <a16:creationId xmlns:a16="http://schemas.microsoft.com/office/drawing/2014/main" id="{C90339C8-5937-47C9-B21A-E9935DE1A308}"/>
                </a:ext>
              </a:extLst>
            </p:cNvPr>
            <p:cNvGrpSpPr/>
            <p:nvPr/>
          </p:nvGrpSpPr>
          <p:grpSpPr>
            <a:xfrm>
              <a:off x="1696729" y="1425711"/>
              <a:ext cx="474194" cy="497151"/>
              <a:chOff x="5095749" y="0"/>
              <a:chExt cx="769047" cy="840013"/>
            </a:xfrm>
          </p:grpSpPr>
          <p:sp>
            <p:nvSpPr>
              <p:cNvPr id="30" name="Freeform 138">
                <a:extLst>
                  <a:ext uri="{FF2B5EF4-FFF2-40B4-BE49-F238E27FC236}">
                    <a16:creationId xmlns:a16="http://schemas.microsoft.com/office/drawing/2014/main" id="{233C7E42-1B08-49F2-9C43-C6ED7B118128}"/>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31" name="Freeform 139">
                <a:extLst>
                  <a:ext uri="{FF2B5EF4-FFF2-40B4-BE49-F238E27FC236}">
                    <a16:creationId xmlns:a16="http://schemas.microsoft.com/office/drawing/2014/main" id="{49DB2F7A-5AAF-4CA7-993C-CC2039AB2706}"/>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32" name="Freeform 140">
                <a:extLst>
                  <a:ext uri="{FF2B5EF4-FFF2-40B4-BE49-F238E27FC236}">
                    <a16:creationId xmlns:a16="http://schemas.microsoft.com/office/drawing/2014/main" id="{0B730E99-20BB-4C02-8302-C6B695685C0C}"/>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33" name="Oval 32">
                <a:extLst>
                  <a:ext uri="{FF2B5EF4-FFF2-40B4-BE49-F238E27FC236}">
                    <a16:creationId xmlns:a16="http://schemas.microsoft.com/office/drawing/2014/main" id="{52D14296-9269-40BB-98A2-FF8277F1BE13}"/>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34" name="Oval 33">
                <a:extLst>
                  <a:ext uri="{FF2B5EF4-FFF2-40B4-BE49-F238E27FC236}">
                    <a16:creationId xmlns:a16="http://schemas.microsoft.com/office/drawing/2014/main" id="{D78A46A3-7917-4F73-A097-936D9F1DC3F2}"/>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grpSp>
        <p:sp>
          <p:nvSpPr>
            <p:cNvPr id="29" name="TextBox 28">
              <a:extLst>
                <a:ext uri="{FF2B5EF4-FFF2-40B4-BE49-F238E27FC236}">
                  <a16:creationId xmlns:a16="http://schemas.microsoft.com/office/drawing/2014/main" id="{BA274FE9-935A-4A17-81E6-7A4F2710B42A}"/>
                </a:ext>
              </a:extLst>
            </p:cNvPr>
            <p:cNvSpPr txBox="1"/>
            <p:nvPr/>
          </p:nvSpPr>
          <p:spPr>
            <a:xfrm>
              <a:off x="1775516" y="1401791"/>
              <a:ext cx="494151" cy="400110"/>
            </a:xfrm>
            <a:prstGeom prst="rect">
              <a:avLst/>
            </a:prstGeom>
            <a:noFill/>
          </p:spPr>
          <p:txBody>
            <a:bodyPr wrap="none" rtlCol="0">
              <a:spAutoFit/>
            </a:bodyPr>
            <a:lstStyle/>
            <a:p>
              <a:r>
                <a:rPr lang="en-US" sz="1350" b="1" dirty="0">
                  <a:solidFill>
                    <a:schemeClr val="bg1"/>
                  </a:solidFill>
                </a:rPr>
                <a:t>T </a:t>
              </a:r>
              <a:r>
                <a:rPr lang="en-US" sz="1350" b="1" baseline="-25000" dirty="0">
                  <a:solidFill>
                    <a:schemeClr val="bg1"/>
                  </a:solidFill>
                </a:rPr>
                <a:t>h</a:t>
              </a:r>
            </a:p>
          </p:txBody>
        </p:sp>
      </p:grpSp>
      <p:grpSp>
        <p:nvGrpSpPr>
          <p:cNvPr id="35" name="Group 34">
            <a:extLst>
              <a:ext uri="{FF2B5EF4-FFF2-40B4-BE49-F238E27FC236}">
                <a16:creationId xmlns:a16="http://schemas.microsoft.com/office/drawing/2014/main" id="{6C41BA88-D253-45B9-8BC4-B757388B4BF6}"/>
              </a:ext>
            </a:extLst>
          </p:cNvPr>
          <p:cNvGrpSpPr/>
          <p:nvPr/>
        </p:nvGrpSpPr>
        <p:grpSpPr>
          <a:xfrm>
            <a:off x="2331700" y="1354198"/>
            <a:ext cx="429704" cy="390803"/>
            <a:chOff x="1696729" y="1401791"/>
            <a:chExt cx="572938" cy="521071"/>
          </a:xfrm>
        </p:grpSpPr>
        <p:grpSp>
          <p:nvGrpSpPr>
            <p:cNvPr id="36" name="Group 165">
              <a:extLst>
                <a:ext uri="{FF2B5EF4-FFF2-40B4-BE49-F238E27FC236}">
                  <a16:creationId xmlns:a16="http://schemas.microsoft.com/office/drawing/2014/main" id="{FF312C9B-D102-4133-A480-956C5E380CA8}"/>
                </a:ext>
              </a:extLst>
            </p:cNvPr>
            <p:cNvGrpSpPr/>
            <p:nvPr/>
          </p:nvGrpSpPr>
          <p:grpSpPr>
            <a:xfrm>
              <a:off x="1696729" y="1425711"/>
              <a:ext cx="474194" cy="497151"/>
              <a:chOff x="5095749" y="0"/>
              <a:chExt cx="769047" cy="840013"/>
            </a:xfrm>
          </p:grpSpPr>
          <p:sp>
            <p:nvSpPr>
              <p:cNvPr id="38" name="Freeform 138">
                <a:extLst>
                  <a:ext uri="{FF2B5EF4-FFF2-40B4-BE49-F238E27FC236}">
                    <a16:creationId xmlns:a16="http://schemas.microsoft.com/office/drawing/2014/main" id="{4BD97298-1DF2-4B62-B2B2-7E5750068AD0}"/>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39" name="Freeform 139">
                <a:extLst>
                  <a:ext uri="{FF2B5EF4-FFF2-40B4-BE49-F238E27FC236}">
                    <a16:creationId xmlns:a16="http://schemas.microsoft.com/office/drawing/2014/main" id="{A5A2144B-538C-4A9C-AA26-117DF5D85991}"/>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40" name="Freeform 140">
                <a:extLst>
                  <a:ext uri="{FF2B5EF4-FFF2-40B4-BE49-F238E27FC236}">
                    <a16:creationId xmlns:a16="http://schemas.microsoft.com/office/drawing/2014/main" id="{0A1B763A-AD6C-4643-AE31-25EC5E3884B1}"/>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41" name="Oval 40">
                <a:extLst>
                  <a:ext uri="{FF2B5EF4-FFF2-40B4-BE49-F238E27FC236}">
                    <a16:creationId xmlns:a16="http://schemas.microsoft.com/office/drawing/2014/main" id="{C6974AC1-8D9A-4838-93A8-A416FC67F31B}"/>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42" name="Oval 41">
                <a:extLst>
                  <a:ext uri="{FF2B5EF4-FFF2-40B4-BE49-F238E27FC236}">
                    <a16:creationId xmlns:a16="http://schemas.microsoft.com/office/drawing/2014/main" id="{84341DE0-0669-42F6-A6AD-FACA12502CA2}"/>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grpSp>
        <p:sp>
          <p:nvSpPr>
            <p:cNvPr id="37" name="TextBox 36">
              <a:extLst>
                <a:ext uri="{FF2B5EF4-FFF2-40B4-BE49-F238E27FC236}">
                  <a16:creationId xmlns:a16="http://schemas.microsoft.com/office/drawing/2014/main" id="{B3E8E254-06F6-423C-BDD6-35ED78268EB0}"/>
                </a:ext>
              </a:extLst>
            </p:cNvPr>
            <p:cNvSpPr txBox="1"/>
            <p:nvPr/>
          </p:nvSpPr>
          <p:spPr>
            <a:xfrm>
              <a:off x="1775516" y="1401791"/>
              <a:ext cx="494151" cy="400110"/>
            </a:xfrm>
            <a:prstGeom prst="rect">
              <a:avLst/>
            </a:prstGeom>
            <a:noFill/>
          </p:spPr>
          <p:txBody>
            <a:bodyPr wrap="none" rtlCol="0">
              <a:spAutoFit/>
            </a:bodyPr>
            <a:lstStyle/>
            <a:p>
              <a:r>
                <a:rPr lang="en-US" sz="1350" b="1">
                  <a:solidFill>
                    <a:schemeClr val="bg1"/>
                  </a:solidFill>
                </a:rPr>
                <a:t>T </a:t>
              </a:r>
              <a:r>
                <a:rPr lang="en-US" sz="1350" b="1" baseline="-25000">
                  <a:solidFill>
                    <a:schemeClr val="bg1"/>
                  </a:solidFill>
                </a:rPr>
                <a:t>h</a:t>
              </a:r>
              <a:endParaRPr lang="en-US" sz="1350" b="1" baseline="-25000" dirty="0">
                <a:solidFill>
                  <a:schemeClr val="bg1"/>
                </a:solidFill>
              </a:endParaRPr>
            </a:p>
          </p:txBody>
        </p:sp>
      </p:grpSp>
      <p:grpSp>
        <p:nvGrpSpPr>
          <p:cNvPr id="43" name="Group 42">
            <a:extLst>
              <a:ext uri="{FF2B5EF4-FFF2-40B4-BE49-F238E27FC236}">
                <a16:creationId xmlns:a16="http://schemas.microsoft.com/office/drawing/2014/main" id="{A737BE19-BD98-418C-8EB5-ABE9D97B6C94}"/>
              </a:ext>
            </a:extLst>
          </p:cNvPr>
          <p:cNvGrpSpPr/>
          <p:nvPr/>
        </p:nvGrpSpPr>
        <p:grpSpPr>
          <a:xfrm>
            <a:off x="2044221" y="1630498"/>
            <a:ext cx="429704" cy="390803"/>
            <a:chOff x="1696729" y="1401791"/>
            <a:chExt cx="572938" cy="521071"/>
          </a:xfrm>
        </p:grpSpPr>
        <p:grpSp>
          <p:nvGrpSpPr>
            <p:cNvPr id="44" name="Group 165">
              <a:extLst>
                <a:ext uri="{FF2B5EF4-FFF2-40B4-BE49-F238E27FC236}">
                  <a16:creationId xmlns:a16="http://schemas.microsoft.com/office/drawing/2014/main" id="{1F522FF8-69FC-4790-A0E6-BAC3E8682D03}"/>
                </a:ext>
              </a:extLst>
            </p:cNvPr>
            <p:cNvGrpSpPr/>
            <p:nvPr/>
          </p:nvGrpSpPr>
          <p:grpSpPr>
            <a:xfrm>
              <a:off x="1696729" y="1425711"/>
              <a:ext cx="474194" cy="497151"/>
              <a:chOff x="5095749" y="0"/>
              <a:chExt cx="769047" cy="840013"/>
            </a:xfrm>
          </p:grpSpPr>
          <p:sp>
            <p:nvSpPr>
              <p:cNvPr id="46" name="Freeform 138">
                <a:extLst>
                  <a:ext uri="{FF2B5EF4-FFF2-40B4-BE49-F238E27FC236}">
                    <a16:creationId xmlns:a16="http://schemas.microsoft.com/office/drawing/2014/main" id="{8D8E7417-A615-47EB-B027-1AF279715386}"/>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47" name="Freeform 139">
                <a:extLst>
                  <a:ext uri="{FF2B5EF4-FFF2-40B4-BE49-F238E27FC236}">
                    <a16:creationId xmlns:a16="http://schemas.microsoft.com/office/drawing/2014/main" id="{AEFC9CDA-33F9-4D42-B159-6BB6911B4D29}"/>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48" name="Freeform 140">
                <a:extLst>
                  <a:ext uri="{FF2B5EF4-FFF2-40B4-BE49-F238E27FC236}">
                    <a16:creationId xmlns:a16="http://schemas.microsoft.com/office/drawing/2014/main" id="{0AE093AC-DEE1-4F42-9AB0-B00F6B9B7C71}"/>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49" name="Oval 48">
                <a:extLst>
                  <a:ext uri="{FF2B5EF4-FFF2-40B4-BE49-F238E27FC236}">
                    <a16:creationId xmlns:a16="http://schemas.microsoft.com/office/drawing/2014/main" id="{B4F0EBE2-92B8-4E42-8DA5-F9AF2CECD4AA}"/>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sp>
            <p:nvSpPr>
              <p:cNvPr id="50" name="Oval 49">
                <a:extLst>
                  <a:ext uri="{FF2B5EF4-FFF2-40B4-BE49-F238E27FC236}">
                    <a16:creationId xmlns:a16="http://schemas.microsoft.com/office/drawing/2014/main" id="{524EB290-FC81-4BD0-8D3E-70E9329EAB4C}"/>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1350" dirty="0"/>
              </a:p>
            </p:txBody>
          </p:sp>
        </p:grpSp>
        <p:sp>
          <p:nvSpPr>
            <p:cNvPr id="45" name="TextBox 44">
              <a:extLst>
                <a:ext uri="{FF2B5EF4-FFF2-40B4-BE49-F238E27FC236}">
                  <a16:creationId xmlns:a16="http://schemas.microsoft.com/office/drawing/2014/main" id="{061CC6B6-8477-41A8-AA84-0820716D56F9}"/>
                </a:ext>
              </a:extLst>
            </p:cNvPr>
            <p:cNvSpPr txBox="1"/>
            <p:nvPr/>
          </p:nvSpPr>
          <p:spPr>
            <a:xfrm>
              <a:off x="1775516" y="1401791"/>
              <a:ext cx="494151" cy="400110"/>
            </a:xfrm>
            <a:prstGeom prst="rect">
              <a:avLst/>
            </a:prstGeom>
            <a:noFill/>
          </p:spPr>
          <p:txBody>
            <a:bodyPr wrap="none" rtlCol="0">
              <a:spAutoFit/>
            </a:bodyPr>
            <a:lstStyle/>
            <a:p>
              <a:r>
                <a:rPr lang="en-US" sz="1350" b="1" dirty="0">
                  <a:solidFill>
                    <a:schemeClr val="bg1"/>
                  </a:solidFill>
                </a:rPr>
                <a:t>T </a:t>
              </a:r>
              <a:r>
                <a:rPr lang="en-US" sz="1350" b="1" baseline="-25000" dirty="0">
                  <a:solidFill>
                    <a:schemeClr val="bg1"/>
                  </a:solidFill>
                </a:rPr>
                <a:t>h</a:t>
              </a:r>
            </a:p>
          </p:txBody>
        </p:sp>
      </p:grpSp>
      <p:grpSp>
        <p:nvGrpSpPr>
          <p:cNvPr id="51" name="Group 50">
            <a:extLst>
              <a:ext uri="{FF2B5EF4-FFF2-40B4-BE49-F238E27FC236}">
                <a16:creationId xmlns:a16="http://schemas.microsoft.com/office/drawing/2014/main" id="{7E0A9B08-962A-4405-B880-EB27BA8FDF2B}"/>
              </a:ext>
            </a:extLst>
          </p:cNvPr>
          <p:cNvGrpSpPr/>
          <p:nvPr/>
        </p:nvGrpSpPr>
        <p:grpSpPr>
          <a:xfrm>
            <a:off x="4884111" y="1384209"/>
            <a:ext cx="665309" cy="597972"/>
            <a:chOff x="4826731" y="2136174"/>
            <a:chExt cx="887079" cy="797296"/>
          </a:xfrm>
        </p:grpSpPr>
        <p:grpSp>
          <p:nvGrpSpPr>
            <p:cNvPr id="52" name="Group 51">
              <a:extLst>
                <a:ext uri="{FF2B5EF4-FFF2-40B4-BE49-F238E27FC236}">
                  <a16:creationId xmlns:a16="http://schemas.microsoft.com/office/drawing/2014/main" id="{436965B3-439F-4A71-9F5D-DD31D010D175}"/>
                </a:ext>
              </a:extLst>
            </p:cNvPr>
            <p:cNvGrpSpPr/>
            <p:nvPr/>
          </p:nvGrpSpPr>
          <p:grpSpPr>
            <a:xfrm>
              <a:off x="4826731" y="2183799"/>
              <a:ext cx="482316" cy="521071"/>
              <a:chOff x="1696729" y="1401791"/>
              <a:chExt cx="482316" cy="521071"/>
            </a:xfrm>
          </p:grpSpPr>
          <p:grpSp>
            <p:nvGrpSpPr>
              <p:cNvPr id="69" name="Group 165">
                <a:extLst>
                  <a:ext uri="{FF2B5EF4-FFF2-40B4-BE49-F238E27FC236}">
                    <a16:creationId xmlns:a16="http://schemas.microsoft.com/office/drawing/2014/main" id="{E19DB42B-ED5E-4995-8B92-1D56A2AEB815}"/>
                  </a:ext>
                </a:extLst>
              </p:cNvPr>
              <p:cNvGrpSpPr/>
              <p:nvPr/>
            </p:nvGrpSpPr>
            <p:grpSpPr>
              <a:xfrm>
                <a:off x="1696729" y="1425711"/>
                <a:ext cx="474194" cy="497151"/>
                <a:chOff x="5095749" y="0"/>
                <a:chExt cx="769047" cy="840013"/>
              </a:xfrm>
            </p:grpSpPr>
            <p:sp>
              <p:nvSpPr>
                <p:cNvPr id="71" name="Freeform 138">
                  <a:extLst>
                    <a:ext uri="{FF2B5EF4-FFF2-40B4-BE49-F238E27FC236}">
                      <a16:creationId xmlns:a16="http://schemas.microsoft.com/office/drawing/2014/main" id="{98F14542-6DA2-40D0-AF24-AD623FE24032}"/>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72" name="Freeform 139">
                  <a:extLst>
                    <a:ext uri="{FF2B5EF4-FFF2-40B4-BE49-F238E27FC236}">
                      <a16:creationId xmlns:a16="http://schemas.microsoft.com/office/drawing/2014/main" id="{F5CD83A3-062B-4A7E-8A4A-7A85679EEC6A}"/>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73" name="Freeform 140">
                  <a:extLst>
                    <a:ext uri="{FF2B5EF4-FFF2-40B4-BE49-F238E27FC236}">
                      <a16:creationId xmlns:a16="http://schemas.microsoft.com/office/drawing/2014/main" id="{F8636546-BC5C-48AE-9537-E35A2BE3E44E}"/>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74" name="Oval 73">
                  <a:extLst>
                    <a:ext uri="{FF2B5EF4-FFF2-40B4-BE49-F238E27FC236}">
                      <a16:creationId xmlns:a16="http://schemas.microsoft.com/office/drawing/2014/main" id="{B716809F-D456-410A-9BB3-DB37017B3DE7}"/>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75" name="Oval 74">
                  <a:extLst>
                    <a:ext uri="{FF2B5EF4-FFF2-40B4-BE49-F238E27FC236}">
                      <a16:creationId xmlns:a16="http://schemas.microsoft.com/office/drawing/2014/main" id="{E1C2CD19-2B20-4F06-AF4A-1F5FDB8A9F35}"/>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70" name="TextBox 69">
                <a:extLst>
                  <a:ext uri="{FF2B5EF4-FFF2-40B4-BE49-F238E27FC236}">
                    <a16:creationId xmlns:a16="http://schemas.microsoft.com/office/drawing/2014/main" id="{FE935BA2-1E13-4735-A5EA-2D485E2BCF32}"/>
                  </a:ext>
                </a:extLst>
              </p:cNvPr>
              <p:cNvSpPr txBox="1"/>
              <p:nvPr/>
            </p:nvSpPr>
            <p:spPr>
              <a:xfrm>
                <a:off x="1775516" y="1401791"/>
                <a:ext cx="403529" cy="400110"/>
              </a:xfrm>
              <a:prstGeom prst="rect">
                <a:avLst/>
              </a:prstGeom>
              <a:noFill/>
            </p:spPr>
            <p:txBody>
              <a:bodyPr wrap="none" rtlCol="0">
                <a:spAutoFit/>
              </a:bodyPr>
              <a:lstStyle/>
              <a:p>
                <a:pPr defTabSz="342900"/>
                <a:r>
                  <a:rPr lang="en-US" sz="1350" b="1" dirty="0">
                    <a:solidFill>
                      <a:srgbClr val="FFFFFF"/>
                    </a:solidFill>
                    <a:latin typeface="Calibri"/>
                  </a:rPr>
                  <a:t>T</a:t>
                </a:r>
                <a:r>
                  <a:rPr lang="en-US" sz="1350" b="1" baseline="-25000" dirty="0">
                    <a:solidFill>
                      <a:srgbClr val="FFFFFF"/>
                    </a:solidFill>
                    <a:latin typeface="Calibri"/>
                  </a:rPr>
                  <a:t>c</a:t>
                </a:r>
              </a:p>
            </p:txBody>
          </p:sp>
        </p:grpSp>
        <p:grpSp>
          <p:nvGrpSpPr>
            <p:cNvPr id="53" name="Group 52">
              <a:extLst>
                <a:ext uri="{FF2B5EF4-FFF2-40B4-BE49-F238E27FC236}">
                  <a16:creationId xmlns:a16="http://schemas.microsoft.com/office/drawing/2014/main" id="{F00D1172-A0F9-4A92-A098-C155B9C9A0ED}"/>
                </a:ext>
              </a:extLst>
            </p:cNvPr>
            <p:cNvGrpSpPr/>
            <p:nvPr/>
          </p:nvGrpSpPr>
          <p:grpSpPr>
            <a:xfrm>
              <a:off x="5150581" y="2136174"/>
              <a:ext cx="563229" cy="521071"/>
              <a:chOff x="1696729" y="1401791"/>
              <a:chExt cx="563229" cy="521071"/>
            </a:xfrm>
          </p:grpSpPr>
          <p:grpSp>
            <p:nvGrpSpPr>
              <p:cNvPr id="62" name="Group 165">
                <a:extLst>
                  <a:ext uri="{FF2B5EF4-FFF2-40B4-BE49-F238E27FC236}">
                    <a16:creationId xmlns:a16="http://schemas.microsoft.com/office/drawing/2014/main" id="{63A10B3C-9812-495E-BD0C-A9C3B0E44688}"/>
                  </a:ext>
                </a:extLst>
              </p:cNvPr>
              <p:cNvGrpSpPr/>
              <p:nvPr/>
            </p:nvGrpSpPr>
            <p:grpSpPr>
              <a:xfrm>
                <a:off x="1696729" y="1425711"/>
                <a:ext cx="474194" cy="497151"/>
                <a:chOff x="5095749" y="0"/>
                <a:chExt cx="769047" cy="840013"/>
              </a:xfrm>
            </p:grpSpPr>
            <p:sp>
              <p:nvSpPr>
                <p:cNvPr id="64" name="Freeform 138">
                  <a:extLst>
                    <a:ext uri="{FF2B5EF4-FFF2-40B4-BE49-F238E27FC236}">
                      <a16:creationId xmlns:a16="http://schemas.microsoft.com/office/drawing/2014/main" id="{5A8E16DD-ABC6-43C7-8AE2-C753F6651CA9}"/>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5" name="Freeform 139">
                  <a:extLst>
                    <a:ext uri="{FF2B5EF4-FFF2-40B4-BE49-F238E27FC236}">
                      <a16:creationId xmlns:a16="http://schemas.microsoft.com/office/drawing/2014/main" id="{9A9383E5-541E-412B-9D3E-55CEC0F8767F}"/>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6" name="Freeform 140">
                  <a:extLst>
                    <a:ext uri="{FF2B5EF4-FFF2-40B4-BE49-F238E27FC236}">
                      <a16:creationId xmlns:a16="http://schemas.microsoft.com/office/drawing/2014/main" id="{1324126E-2D6C-4C2C-BB35-F7622616F81A}"/>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7" name="Oval 66">
                  <a:extLst>
                    <a:ext uri="{FF2B5EF4-FFF2-40B4-BE49-F238E27FC236}">
                      <a16:creationId xmlns:a16="http://schemas.microsoft.com/office/drawing/2014/main" id="{73C0CB11-CAAB-4381-B1EC-DC00B24E296A}"/>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8" name="Oval 67">
                  <a:extLst>
                    <a:ext uri="{FF2B5EF4-FFF2-40B4-BE49-F238E27FC236}">
                      <a16:creationId xmlns:a16="http://schemas.microsoft.com/office/drawing/2014/main" id="{E9BA90BF-B5B7-4AB7-8F94-F7B27B60E6D3}"/>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63" name="TextBox 62">
                <a:extLst>
                  <a:ext uri="{FF2B5EF4-FFF2-40B4-BE49-F238E27FC236}">
                    <a16:creationId xmlns:a16="http://schemas.microsoft.com/office/drawing/2014/main" id="{87CF10F1-29D1-4CE7-A1B5-20D2358726FB}"/>
                  </a:ext>
                </a:extLst>
              </p:cNvPr>
              <p:cNvSpPr txBox="1"/>
              <p:nvPr/>
            </p:nvSpPr>
            <p:spPr>
              <a:xfrm>
                <a:off x="1785041" y="1401791"/>
                <a:ext cx="474917"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c</a:t>
                </a:r>
              </a:p>
            </p:txBody>
          </p:sp>
        </p:grpSp>
        <p:grpSp>
          <p:nvGrpSpPr>
            <p:cNvPr id="54" name="Group 53">
              <a:extLst>
                <a:ext uri="{FF2B5EF4-FFF2-40B4-BE49-F238E27FC236}">
                  <a16:creationId xmlns:a16="http://schemas.microsoft.com/office/drawing/2014/main" id="{10CA72BD-2260-49B1-9DEF-44E03D25F954}"/>
                </a:ext>
              </a:extLst>
            </p:cNvPr>
            <p:cNvGrpSpPr/>
            <p:nvPr/>
          </p:nvGrpSpPr>
          <p:grpSpPr>
            <a:xfrm>
              <a:off x="4998181" y="2412399"/>
              <a:ext cx="563230" cy="521071"/>
              <a:chOff x="1696729" y="1401791"/>
              <a:chExt cx="563230" cy="521071"/>
            </a:xfrm>
          </p:grpSpPr>
          <p:grpSp>
            <p:nvGrpSpPr>
              <p:cNvPr id="55" name="Group 165">
                <a:extLst>
                  <a:ext uri="{FF2B5EF4-FFF2-40B4-BE49-F238E27FC236}">
                    <a16:creationId xmlns:a16="http://schemas.microsoft.com/office/drawing/2014/main" id="{0363CF33-0594-46BC-9A23-A0D4FA9BFFB5}"/>
                  </a:ext>
                </a:extLst>
              </p:cNvPr>
              <p:cNvGrpSpPr/>
              <p:nvPr/>
            </p:nvGrpSpPr>
            <p:grpSpPr>
              <a:xfrm>
                <a:off x="1696729" y="1425711"/>
                <a:ext cx="474194" cy="497151"/>
                <a:chOff x="5095749" y="0"/>
                <a:chExt cx="769047" cy="840013"/>
              </a:xfrm>
            </p:grpSpPr>
            <p:sp>
              <p:nvSpPr>
                <p:cNvPr id="57" name="Freeform 138">
                  <a:extLst>
                    <a:ext uri="{FF2B5EF4-FFF2-40B4-BE49-F238E27FC236}">
                      <a16:creationId xmlns:a16="http://schemas.microsoft.com/office/drawing/2014/main" id="{1CFD0F93-F8CE-4667-9E27-D24BAA76A577}"/>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8" name="Freeform 139">
                  <a:extLst>
                    <a:ext uri="{FF2B5EF4-FFF2-40B4-BE49-F238E27FC236}">
                      <a16:creationId xmlns:a16="http://schemas.microsoft.com/office/drawing/2014/main" id="{E257E48A-0A6B-4CC0-8F91-7B384BB2B756}"/>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9" name="Freeform 140">
                  <a:extLst>
                    <a:ext uri="{FF2B5EF4-FFF2-40B4-BE49-F238E27FC236}">
                      <a16:creationId xmlns:a16="http://schemas.microsoft.com/office/drawing/2014/main" id="{B1D1E298-9776-48BD-87F0-3B3794B0C49A}"/>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0" name="Oval 59">
                  <a:extLst>
                    <a:ext uri="{FF2B5EF4-FFF2-40B4-BE49-F238E27FC236}">
                      <a16:creationId xmlns:a16="http://schemas.microsoft.com/office/drawing/2014/main" id="{33316AF8-849C-46F2-8D5A-DF1C97729EF4}"/>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1" name="Oval 60">
                  <a:extLst>
                    <a:ext uri="{FF2B5EF4-FFF2-40B4-BE49-F238E27FC236}">
                      <a16:creationId xmlns:a16="http://schemas.microsoft.com/office/drawing/2014/main" id="{E453B5DC-7276-4A0E-8805-46EA2F41C46E}"/>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56" name="TextBox 55">
                <a:extLst>
                  <a:ext uri="{FF2B5EF4-FFF2-40B4-BE49-F238E27FC236}">
                    <a16:creationId xmlns:a16="http://schemas.microsoft.com/office/drawing/2014/main" id="{920798A1-917B-4B2B-8213-E11DDEE2DFB3}"/>
                  </a:ext>
                </a:extLst>
              </p:cNvPr>
              <p:cNvSpPr txBox="1"/>
              <p:nvPr/>
            </p:nvSpPr>
            <p:spPr>
              <a:xfrm>
                <a:off x="1785041" y="1401791"/>
                <a:ext cx="474918"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c</a:t>
                </a:r>
              </a:p>
            </p:txBody>
          </p:sp>
        </p:grpSp>
      </p:grpSp>
      <p:grpSp>
        <p:nvGrpSpPr>
          <p:cNvPr id="76" name="Group 75">
            <a:extLst>
              <a:ext uri="{FF2B5EF4-FFF2-40B4-BE49-F238E27FC236}">
                <a16:creationId xmlns:a16="http://schemas.microsoft.com/office/drawing/2014/main" id="{2637A5BA-A4E6-43F7-BA8A-EF0ED72DF560}"/>
              </a:ext>
            </a:extLst>
          </p:cNvPr>
          <p:cNvGrpSpPr/>
          <p:nvPr/>
        </p:nvGrpSpPr>
        <p:grpSpPr>
          <a:xfrm>
            <a:off x="4877347" y="2573681"/>
            <a:ext cx="665309" cy="597972"/>
            <a:chOff x="4826731" y="2136174"/>
            <a:chExt cx="887079" cy="797296"/>
          </a:xfrm>
        </p:grpSpPr>
        <p:grpSp>
          <p:nvGrpSpPr>
            <p:cNvPr id="77" name="Group 76">
              <a:extLst>
                <a:ext uri="{FF2B5EF4-FFF2-40B4-BE49-F238E27FC236}">
                  <a16:creationId xmlns:a16="http://schemas.microsoft.com/office/drawing/2014/main" id="{BF1F60E9-13F1-4F17-9AA8-062F4F904672}"/>
                </a:ext>
              </a:extLst>
            </p:cNvPr>
            <p:cNvGrpSpPr/>
            <p:nvPr/>
          </p:nvGrpSpPr>
          <p:grpSpPr>
            <a:xfrm>
              <a:off x="4826731" y="2183799"/>
              <a:ext cx="482316" cy="521071"/>
              <a:chOff x="1696729" y="1401791"/>
              <a:chExt cx="482316" cy="521071"/>
            </a:xfrm>
          </p:grpSpPr>
          <p:grpSp>
            <p:nvGrpSpPr>
              <p:cNvPr id="94" name="Group 165">
                <a:extLst>
                  <a:ext uri="{FF2B5EF4-FFF2-40B4-BE49-F238E27FC236}">
                    <a16:creationId xmlns:a16="http://schemas.microsoft.com/office/drawing/2014/main" id="{77CB93EE-9025-4BB7-9FF8-0E458B6B912E}"/>
                  </a:ext>
                </a:extLst>
              </p:cNvPr>
              <p:cNvGrpSpPr/>
              <p:nvPr/>
            </p:nvGrpSpPr>
            <p:grpSpPr>
              <a:xfrm>
                <a:off x="1696729" y="1425711"/>
                <a:ext cx="474194" cy="497151"/>
                <a:chOff x="5095749" y="0"/>
                <a:chExt cx="769047" cy="840013"/>
              </a:xfrm>
            </p:grpSpPr>
            <p:sp>
              <p:nvSpPr>
                <p:cNvPr id="96" name="Freeform 138">
                  <a:extLst>
                    <a:ext uri="{FF2B5EF4-FFF2-40B4-BE49-F238E27FC236}">
                      <a16:creationId xmlns:a16="http://schemas.microsoft.com/office/drawing/2014/main" id="{D3737FE3-9702-48F7-8DC8-EDCF4CBC316E}"/>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97" name="Freeform 139">
                  <a:extLst>
                    <a:ext uri="{FF2B5EF4-FFF2-40B4-BE49-F238E27FC236}">
                      <a16:creationId xmlns:a16="http://schemas.microsoft.com/office/drawing/2014/main" id="{3D1D4FA5-B472-4533-A763-FF8BA35C253C}"/>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98" name="Freeform 140">
                  <a:extLst>
                    <a:ext uri="{FF2B5EF4-FFF2-40B4-BE49-F238E27FC236}">
                      <a16:creationId xmlns:a16="http://schemas.microsoft.com/office/drawing/2014/main" id="{D0672C65-F818-44F8-8D0D-BB8978CC4339}"/>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99" name="Oval 98">
                  <a:extLst>
                    <a:ext uri="{FF2B5EF4-FFF2-40B4-BE49-F238E27FC236}">
                      <a16:creationId xmlns:a16="http://schemas.microsoft.com/office/drawing/2014/main" id="{4780FAAD-02C0-4467-A6D7-AB3C1709450D}"/>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00" name="Oval 99">
                  <a:extLst>
                    <a:ext uri="{FF2B5EF4-FFF2-40B4-BE49-F238E27FC236}">
                      <a16:creationId xmlns:a16="http://schemas.microsoft.com/office/drawing/2014/main" id="{BA44FFDE-1BCA-44A4-9C4E-445FD7A27565}"/>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95" name="TextBox 94">
                <a:extLst>
                  <a:ext uri="{FF2B5EF4-FFF2-40B4-BE49-F238E27FC236}">
                    <a16:creationId xmlns:a16="http://schemas.microsoft.com/office/drawing/2014/main" id="{1AB76FEA-7174-4CE9-AF11-FE8EF00BE191}"/>
                  </a:ext>
                </a:extLst>
              </p:cNvPr>
              <p:cNvSpPr txBox="1"/>
              <p:nvPr/>
            </p:nvSpPr>
            <p:spPr>
              <a:xfrm>
                <a:off x="1775516" y="1401791"/>
                <a:ext cx="403529" cy="400110"/>
              </a:xfrm>
              <a:prstGeom prst="rect">
                <a:avLst/>
              </a:prstGeom>
              <a:noFill/>
            </p:spPr>
            <p:txBody>
              <a:bodyPr wrap="none" rtlCol="0">
                <a:spAutoFit/>
              </a:bodyPr>
              <a:lstStyle/>
              <a:p>
                <a:pPr defTabSz="342900"/>
                <a:r>
                  <a:rPr lang="en-US" sz="1350" b="1" dirty="0">
                    <a:solidFill>
                      <a:srgbClr val="FFFFFF"/>
                    </a:solidFill>
                    <a:latin typeface="Calibri"/>
                  </a:rPr>
                  <a:t>T</a:t>
                </a:r>
                <a:r>
                  <a:rPr lang="en-US" sz="1350" b="1" baseline="-25000" dirty="0">
                    <a:solidFill>
                      <a:srgbClr val="FFFFFF"/>
                    </a:solidFill>
                    <a:latin typeface="Calibri"/>
                  </a:rPr>
                  <a:t>c</a:t>
                </a:r>
              </a:p>
            </p:txBody>
          </p:sp>
        </p:grpSp>
        <p:grpSp>
          <p:nvGrpSpPr>
            <p:cNvPr id="78" name="Group 77">
              <a:extLst>
                <a:ext uri="{FF2B5EF4-FFF2-40B4-BE49-F238E27FC236}">
                  <a16:creationId xmlns:a16="http://schemas.microsoft.com/office/drawing/2014/main" id="{70DB8BEA-256C-48E4-9BEC-4AEA4B0B4EB6}"/>
                </a:ext>
              </a:extLst>
            </p:cNvPr>
            <p:cNvGrpSpPr/>
            <p:nvPr/>
          </p:nvGrpSpPr>
          <p:grpSpPr>
            <a:xfrm>
              <a:off x="5150581" y="2136174"/>
              <a:ext cx="563229" cy="521071"/>
              <a:chOff x="1696729" y="1401791"/>
              <a:chExt cx="563229" cy="521071"/>
            </a:xfrm>
          </p:grpSpPr>
          <p:grpSp>
            <p:nvGrpSpPr>
              <p:cNvPr id="87" name="Group 165">
                <a:extLst>
                  <a:ext uri="{FF2B5EF4-FFF2-40B4-BE49-F238E27FC236}">
                    <a16:creationId xmlns:a16="http://schemas.microsoft.com/office/drawing/2014/main" id="{E7C8E6F6-05D0-4CD5-A397-FA461C377F8F}"/>
                  </a:ext>
                </a:extLst>
              </p:cNvPr>
              <p:cNvGrpSpPr/>
              <p:nvPr/>
            </p:nvGrpSpPr>
            <p:grpSpPr>
              <a:xfrm>
                <a:off x="1696729" y="1425711"/>
                <a:ext cx="474194" cy="497151"/>
                <a:chOff x="5095749" y="0"/>
                <a:chExt cx="769047" cy="840013"/>
              </a:xfrm>
            </p:grpSpPr>
            <p:sp>
              <p:nvSpPr>
                <p:cNvPr id="89" name="Freeform 138">
                  <a:extLst>
                    <a:ext uri="{FF2B5EF4-FFF2-40B4-BE49-F238E27FC236}">
                      <a16:creationId xmlns:a16="http://schemas.microsoft.com/office/drawing/2014/main" id="{F6EE141D-569B-4F1B-A931-229D8EE61256}"/>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90" name="Freeform 139">
                  <a:extLst>
                    <a:ext uri="{FF2B5EF4-FFF2-40B4-BE49-F238E27FC236}">
                      <a16:creationId xmlns:a16="http://schemas.microsoft.com/office/drawing/2014/main" id="{4CE910C9-7DF1-426A-802C-10E33E8F7AB1}"/>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91" name="Freeform 140">
                  <a:extLst>
                    <a:ext uri="{FF2B5EF4-FFF2-40B4-BE49-F238E27FC236}">
                      <a16:creationId xmlns:a16="http://schemas.microsoft.com/office/drawing/2014/main" id="{CB26898B-B360-4510-B3C5-F75346312657}"/>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92" name="Oval 91">
                  <a:extLst>
                    <a:ext uri="{FF2B5EF4-FFF2-40B4-BE49-F238E27FC236}">
                      <a16:creationId xmlns:a16="http://schemas.microsoft.com/office/drawing/2014/main" id="{E7C5632D-57FA-45F5-89D3-F9B4DE33ED93}"/>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93" name="Oval 92">
                  <a:extLst>
                    <a:ext uri="{FF2B5EF4-FFF2-40B4-BE49-F238E27FC236}">
                      <a16:creationId xmlns:a16="http://schemas.microsoft.com/office/drawing/2014/main" id="{504D6EA6-2A27-4371-8DCE-15626F17F422}"/>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88" name="TextBox 87">
                <a:extLst>
                  <a:ext uri="{FF2B5EF4-FFF2-40B4-BE49-F238E27FC236}">
                    <a16:creationId xmlns:a16="http://schemas.microsoft.com/office/drawing/2014/main" id="{DDAF7673-7F61-4C4D-A954-F426EBC3D85A}"/>
                  </a:ext>
                </a:extLst>
              </p:cNvPr>
              <p:cNvSpPr txBox="1"/>
              <p:nvPr/>
            </p:nvSpPr>
            <p:spPr>
              <a:xfrm>
                <a:off x="1785041" y="1401791"/>
                <a:ext cx="474917"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c</a:t>
                </a:r>
              </a:p>
            </p:txBody>
          </p:sp>
        </p:grpSp>
        <p:grpSp>
          <p:nvGrpSpPr>
            <p:cNvPr id="79" name="Group 78">
              <a:extLst>
                <a:ext uri="{FF2B5EF4-FFF2-40B4-BE49-F238E27FC236}">
                  <a16:creationId xmlns:a16="http://schemas.microsoft.com/office/drawing/2014/main" id="{031EFD4D-A34D-4FA6-A462-4293F0720366}"/>
                </a:ext>
              </a:extLst>
            </p:cNvPr>
            <p:cNvGrpSpPr/>
            <p:nvPr/>
          </p:nvGrpSpPr>
          <p:grpSpPr>
            <a:xfrm>
              <a:off x="4998181" y="2412399"/>
              <a:ext cx="563230" cy="521071"/>
              <a:chOff x="1696729" y="1401791"/>
              <a:chExt cx="563230" cy="521071"/>
            </a:xfrm>
          </p:grpSpPr>
          <p:grpSp>
            <p:nvGrpSpPr>
              <p:cNvPr id="80" name="Group 165">
                <a:extLst>
                  <a:ext uri="{FF2B5EF4-FFF2-40B4-BE49-F238E27FC236}">
                    <a16:creationId xmlns:a16="http://schemas.microsoft.com/office/drawing/2014/main" id="{9747A631-BAC2-4AF0-9E3F-60455C7E1D97}"/>
                  </a:ext>
                </a:extLst>
              </p:cNvPr>
              <p:cNvGrpSpPr/>
              <p:nvPr/>
            </p:nvGrpSpPr>
            <p:grpSpPr>
              <a:xfrm>
                <a:off x="1696729" y="1425711"/>
                <a:ext cx="474194" cy="497151"/>
                <a:chOff x="5095749" y="0"/>
                <a:chExt cx="769047" cy="840013"/>
              </a:xfrm>
            </p:grpSpPr>
            <p:sp>
              <p:nvSpPr>
                <p:cNvPr id="82" name="Freeform 138">
                  <a:extLst>
                    <a:ext uri="{FF2B5EF4-FFF2-40B4-BE49-F238E27FC236}">
                      <a16:creationId xmlns:a16="http://schemas.microsoft.com/office/drawing/2014/main" id="{B17935F6-BCEB-4C2F-BD58-D5EE20086171}"/>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83" name="Freeform 139">
                  <a:extLst>
                    <a:ext uri="{FF2B5EF4-FFF2-40B4-BE49-F238E27FC236}">
                      <a16:creationId xmlns:a16="http://schemas.microsoft.com/office/drawing/2014/main" id="{1023D604-C461-4A6E-A460-6643561ADF36}"/>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84" name="Freeform 140">
                  <a:extLst>
                    <a:ext uri="{FF2B5EF4-FFF2-40B4-BE49-F238E27FC236}">
                      <a16:creationId xmlns:a16="http://schemas.microsoft.com/office/drawing/2014/main" id="{8833DB9F-F4EA-44C2-8C82-D0B02483D389}"/>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85" name="Oval 84">
                  <a:extLst>
                    <a:ext uri="{FF2B5EF4-FFF2-40B4-BE49-F238E27FC236}">
                      <a16:creationId xmlns:a16="http://schemas.microsoft.com/office/drawing/2014/main" id="{F136EC56-832D-4A90-BC5A-FF4FDEEFDF4F}"/>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86" name="Oval 85">
                  <a:extLst>
                    <a:ext uri="{FF2B5EF4-FFF2-40B4-BE49-F238E27FC236}">
                      <a16:creationId xmlns:a16="http://schemas.microsoft.com/office/drawing/2014/main" id="{D815176A-4CDB-4DE9-9616-07BFB34B3E10}"/>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81" name="TextBox 80">
                <a:extLst>
                  <a:ext uri="{FF2B5EF4-FFF2-40B4-BE49-F238E27FC236}">
                    <a16:creationId xmlns:a16="http://schemas.microsoft.com/office/drawing/2014/main" id="{49846FD6-5D69-484D-80DA-8AD6964D3CC3}"/>
                  </a:ext>
                </a:extLst>
              </p:cNvPr>
              <p:cNvSpPr txBox="1"/>
              <p:nvPr/>
            </p:nvSpPr>
            <p:spPr>
              <a:xfrm>
                <a:off x="1785041" y="1401791"/>
                <a:ext cx="474918"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c</a:t>
                </a:r>
              </a:p>
            </p:txBody>
          </p:sp>
        </p:grpSp>
      </p:grpSp>
      <p:sp>
        <p:nvSpPr>
          <p:cNvPr id="101" name="Rectangle: Rounded Corners 100">
            <a:extLst>
              <a:ext uri="{FF2B5EF4-FFF2-40B4-BE49-F238E27FC236}">
                <a16:creationId xmlns:a16="http://schemas.microsoft.com/office/drawing/2014/main" id="{95BFEDEA-FC83-4903-9544-3DA06CFC2E25}"/>
              </a:ext>
            </a:extLst>
          </p:cNvPr>
          <p:cNvSpPr/>
          <p:nvPr/>
        </p:nvSpPr>
        <p:spPr>
          <a:xfrm>
            <a:off x="4858416" y="1346841"/>
            <a:ext cx="635547" cy="69156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pic>
        <p:nvPicPr>
          <p:cNvPr id="102" name="Picture 101">
            <a:extLst>
              <a:ext uri="{FF2B5EF4-FFF2-40B4-BE49-F238E27FC236}">
                <a16:creationId xmlns:a16="http://schemas.microsoft.com/office/drawing/2014/main" id="{0DD14BA1-6A23-4965-9B10-136CE920C790}"/>
              </a:ext>
            </a:extLst>
          </p:cNvPr>
          <p:cNvPicPr>
            <a:picLocks noChangeAspect="1"/>
          </p:cNvPicPr>
          <p:nvPr/>
        </p:nvPicPr>
        <p:blipFill>
          <a:blip r:embed="rId13"/>
          <a:stretch>
            <a:fillRect/>
          </a:stretch>
        </p:blipFill>
        <p:spPr>
          <a:xfrm>
            <a:off x="8412705" y="1482155"/>
            <a:ext cx="442857" cy="292857"/>
          </a:xfrm>
          <a:prstGeom prst="rect">
            <a:avLst/>
          </a:prstGeom>
        </p:spPr>
      </p:pic>
      <p:pic>
        <p:nvPicPr>
          <p:cNvPr id="103" name="Picture 102">
            <a:extLst>
              <a:ext uri="{FF2B5EF4-FFF2-40B4-BE49-F238E27FC236}">
                <a16:creationId xmlns:a16="http://schemas.microsoft.com/office/drawing/2014/main" id="{2FCF4A24-CAF6-45EF-919B-4AFEE794D517}"/>
              </a:ext>
            </a:extLst>
          </p:cNvPr>
          <p:cNvPicPr>
            <a:picLocks noChangeAspect="1"/>
          </p:cNvPicPr>
          <p:nvPr/>
        </p:nvPicPr>
        <p:blipFill>
          <a:blip r:embed="rId14"/>
          <a:stretch>
            <a:fillRect/>
          </a:stretch>
        </p:blipFill>
        <p:spPr>
          <a:xfrm>
            <a:off x="8426158" y="1846517"/>
            <a:ext cx="357143" cy="285714"/>
          </a:xfrm>
          <a:prstGeom prst="rect">
            <a:avLst/>
          </a:prstGeom>
        </p:spPr>
      </p:pic>
      <p:sp>
        <p:nvSpPr>
          <p:cNvPr id="2" name="TextBox 1">
            <a:extLst>
              <a:ext uri="{FF2B5EF4-FFF2-40B4-BE49-F238E27FC236}">
                <a16:creationId xmlns:a16="http://schemas.microsoft.com/office/drawing/2014/main" id="{882744DF-2342-4AA9-8A89-C6C339CE84F6}"/>
              </a:ext>
            </a:extLst>
          </p:cNvPr>
          <p:cNvSpPr txBox="1"/>
          <p:nvPr/>
        </p:nvSpPr>
        <p:spPr>
          <a:xfrm>
            <a:off x="8846323" y="1757216"/>
            <a:ext cx="34289" cy="507831"/>
          </a:xfrm>
          <a:prstGeom prst="rect">
            <a:avLst/>
          </a:prstGeom>
          <a:noFill/>
        </p:spPr>
        <p:txBody>
          <a:bodyPr wrap="square" rtlCol="0">
            <a:spAutoFit/>
          </a:bodyPr>
          <a:lstStyle/>
          <a:p>
            <a:r>
              <a:rPr lang="en-US" sz="1350" dirty="0"/>
              <a:t>+</a:t>
            </a:r>
          </a:p>
          <a:p>
            <a:r>
              <a:rPr lang="en-US" sz="1350" dirty="0"/>
              <a:t>_</a:t>
            </a:r>
            <a:endParaRPr lang="nl-NL" sz="1350" dirty="0"/>
          </a:p>
        </p:txBody>
      </p:sp>
      <p:sp>
        <p:nvSpPr>
          <p:cNvPr id="112" name="Rectangle 111">
            <a:extLst>
              <a:ext uri="{FF2B5EF4-FFF2-40B4-BE49-F238E27FC236}">
                <a16:creationId xmlns:a16="http://schemas.microsoft.com/office/drawing/2014/main" id="{E6964B1A-4CE4-496C-BD85-7F9FEA139145}"/>
              </a:ext>
            </a:extLst>
          </p:cNvPr>
          <p:cNvSpPr/>
          <p:nvPr/>
        </p:nvSpPr>
        <p:spPr>
          <a:xfrm>
            <a:off x="1122326" y="4804782"/>
            <a:ext cx="2122679" cy="85630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a:p>
        </p:txBody>
      </p:sp>
      <p:pic>
        <p:nvPicPr>
          <p:cNvPr id="113" name="Picture 112">
            <a:extLst>
              <a:ext uri="{FF2B5EF4-FFF2-40B4-BE49-F238E27FC236}">
                <a16:creationId xmlns:a16="http://schemas.microsoft.com/office/drawing/2014/main" id="{B106FF9E-1808-45ED-A7ED-53FFDCB1CBED}"/>
              </a:ext>
            </a:extLst>
          </p:cNvPr>
          <p:cNvPicPr>
            <a:picLocks noChangeAspect="1"/>
          </p:cNvPicPr>
          <p:nvPr/>
        </p:nvPicPr>
        <p:blipFill>
          <a:blip r:embed="rId6"/>
          <a:stretch>
            <a:fillRect/>
          </a:stretch>
        </p:blipFill>
        <p:spPr>
          <a:xfrm>
            <a:off x="2704722" y="1894246"/>
            <a:ext cx="721716" cy="709620"/>
          </a:xfrm>
          <a:prstGeom prst="rect">
            <a:avLst/>
          </a:prstGeom>
        </p:spPr>
      </p:pic>
      <p:pic>
        <p:nvPicPr>
          <p:cNvPr id="114" name="Picture 113">
            <a:extLst>
              <a:ext uri="{FF2B5EF4-FFF2-40B4-BE49-F238E27FC236}">
                <a16:creationId xmlns:a16="http://schemas.microsoft.com/office/drawing/2014/main" id="{8891EB2D-000E-414A-AF36-F68FFEE50FED}"/>
              </a:ext>
            </a:extLst>
          </p:cNvPr>
          <p:cNvPicPr>
            <a:picLocks noChangeAspect="1"/>
          </p:cNvPicPr>
          <p:nvPr/>
        </p:nvPicPr>
        <p:blipFill>
          <a:blip r:embed="rId15"/>
          <a:stretch>
            <a:fillRect/>
          </a:stretch>
        </p:blipFill>
        <p:spPr>
          <a:xfrm>
            <a:off x="3524777" y="1364792"/>
            <a:ext cx="640136" cy="598984"/>
          </a:xfrm>
          <a:prstGeom prst="rect">
            <a:avLst/>
          </a:prstGeom>
        </p:spPr>
      </p:pic>
    </p:spTree>
    <p:extLst>
      <p:ext uri="{BB962C8B-B14F-4D97-AF65-F5344CB8AC3E}">
        <p14:creationId xmlns:p14="http://schemas.microsoft.com/office/powerpoint/2010/main" val="21677655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3376028" y="1908576"/>
            <a:ext cx="654006" cy="3603137"/>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 name="Title 1"/>
          <p:cNvSpPr>
            <a:spLocks noGrp="1"/>
          </p:cNvSpPr>
          <p:nvPr>
            <p:ph type="title"/>
          </p:nvPr>
        </p:nvSpPr>
        <p:spPr/>
        <p:txBody>
          <a:bodyPr/>
          <a:lstStyle/>
          <a:p>
            <a:pPr algn="l"/>
            <a:r>
              <a:rPr lang="nl-NL" sz="1800" dirty="0"/>
              <a:t>Immunologie van MS – stap 4: re-activatie in CZS</a:t>
            </a:r>
            <a:br>
              <a:rPr lang="nl-NL" sz="1800" dirty="0"/>
            </a:br>
            <a:r>
              <a:rPr lang="nl-NL" sz="1800" dirty="0"/>
              <a:t>                                            en influx meerdere cellen</a:t>
            </a:r>
          </a:p>
        </p:txBody>
      </p:sp>
      <p:sp>
        <p:nvSpPr>
          <p:cNvPr id="9" name="Rectangle 8"/>
          <p:cNvSpPr/>
          <p:nvPr/>
        </p:nvSpPr>
        <p:spPr>
          <a:xfrm>
            <a:off x="4153222" y="1973649"/>
            <a:ext cx="3872378" cy="3603137"/>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54700" tIns="27350" rIns="54700" bIns="27350" rtlCol="0" anchor="ctr"/>
          <a:lstStyle/>
          <a:p>
            <a:pPr algn="ctr" defTabSz="342900"/>
            <a:endParaRPr lang="nl-NL" sz="1350" dirty="0">
              <a:solidFill>
                <a:srgbClr val="FFFFFF"/>
              </a:solidFill>
              <a:latin typeface="Calibri"/>
            </a:endParaRPr>
          </a:p>
        </p:txBody>
      </p:sp>
      <p:grpSp>
        <p:nvGrpSpPr>
          <p:cNvPr id="148" name="Group 56"/>
          <p:cNvGrpSpPr/>
          <p:nvPr/>
        </p:nvGrpSpPr>
        <p:grpSpPr>
          <a:xfrm rot="5400000">
            <a:off x="2341763" y="3586614"/>
            <a:ext cx="3603137" cy="247066"/>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grpSp>
        <p:nvGrpSpPr>
          <p:cNvPr id="149" name="Group 57"/>
          <p:cNvGrpSpPr/>
          <p:nvPr/>
        </p:nvGrpSpPr>
        <p:grpSpPr>
          <a:xfrm rot="5400000">
            <a:off x="1569325" y="3586614"/>
            <a:ext cx="3603137" cy="247066"/>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sp>
        <p:nvSpPr>
          <p:cNvPr id="11" name="TextBox 10"/>
          <p:cNvSpPr txBox="1"/>
          <p:nvPr/>
        </p:nvSpPr>
        <p:spPr>
          <a:xfrm>
            <a:off x="3515163" y="1543056"/>
            <a:ext cx="466335" cy="262983"/>
          </a:xfrm>
          <a:prstGeom prst="rect">
            <a:avLst/>
          </a:prstGeom>
          <a:noFill/>
        </p:spPr>
        <p:txBody>
          <a:bodyPr wrap="none" lIns="54700" tIns="27350" rIns="54700" bIns="27350" rtlCol="0">
            <a:spAutoFit/>
          </a:bodyPr>
          <a:lstStyle/>
          <a:p>
            <a:pPr defTabSz="342900"/>
            <a:r>
              <a:rPr lang="nl-NL" sz="1350" dirty="0">
                <a:solidFill>
                  <a:srgbClr val="00008A"/>
                </a:solidFill>
                <a:latin typeface="Arial" pitchFamily="34" charset="0"/>
                <a:cs typeface="Arial" pitchFamily="34" charset="0"/>
              </a:rPr>
              <a:t>BHB</a:t>
            </a:r>
          </a:p>
        </p:txBody>
      </p:sp>
      <p:sp>
        <p:nvSpPr>
          <p:cNvPr id="12" name="TextBox 11"/>
          <p:cNvSpPr txBox="1"/>
          <p:nvPr/>
        </p:nvSpPr>
        <p:spPr>
          <a:xfrm>
            <a:off x="5462176" y="1543056"/>
            <a:ext cx="456717" cy="262983"/>
          </a:xfrm>
          <a:prstGeom prst="rect">
            <a:avLst/>
          </a:prstGeom>
          <a:noFill/>
        </p:spPr>
        <p:txBody>
          <a:bodyPr wrap="none" lIns="54700" tIns="27350" rIns="54700" bIns="27350" rtlCol="0">
            <a:spAutoFit/>
          </a:bodyPr>
          <a:lstStyle/>
          <a:p>
            <a:pPr defTabSz="342900"/>
            <a:r>
              <a:rPr lang="nl-NL" sz="1350" dirty="0">
                <a:solidFill>
                  <a:srgbClr val="00008A"/>
                </a:solidFill>
                <a:latin typeface="Arial" pitchFamily="34" charset="0"/>
                <a:cs typeface="Arial" pitchFamily="34" charset="0"/>
              </a:rPr>
              <a:t>CZS</a:t>
            </a:r>
          </a:p>
        </p:txBody>
      </p:sp>
      <p:sp>
        <p:nvSpPr>
          <p:cNvPr id="205" name="TextBox 204"/>
          <p:cNvSpPr txBox="1"/>
          <p:nvPr/>
        </p:nvSpPr>
        <p:spPr>
          <a:xfrm>
            <a:off x="1210933" y="5846053"/>
            <a:ext cx="4557198" cy="124484"/>
          </a:xfrm>
          <a:prstGeom prst="rect">
            <a:avLst/>
          </a:prstGeom>
          <a:noFill/>
        </p:spPr>
        <p:txBody>
          <a:bodyPr wrap="none" lIns="54700" tIns="27350" rIns="54700" bIns="27350" rtlCol="0">
            <a:spAutoFit/>
          </a:bodyPr>
          <a:lstStyle/>
          <a:p>
            <a:pPr defTabSz="342900"/>
            <a:r>
              <a:rPr lang="en-US" sz="450" dirty="0">
                <a:solidFill>
                  <a:srgbClr val="000000"/>
                </a:solidFill>
                <a:latin typeface="Helvetica" panose="020B0604020202020204" pitchFamily="34" charset="0"/>
                <a:cs typeface="Helvetica" panose="020B0604020202020204" pitchFamily="34" charset="0"/>
              </a:rPr>
              <a:t>Adapted from: Hemmer B, Kerschensteiner M, Korn T. Role of the innate and adaptive immune responses in the course of multiple sclerosis. </a:t>
            </a:r>
            <a:r>
              <a:rPr lang="en-US" sz="450" i="1" dirty="0">
                <a:solidFill>
                  <a:srgbClr val="000000"/>
                </a:solidFill>
                <a:latin typeface="Helvetica" panose="020B0604020202020204" pitchFamily="34" charset="0"/>
                <a:cs typeface="Helvetica" panose="020B0604020202020204" pitchFamily="34" charset="0"/>
              </a:rPr>
              <a:t>Lancet Neurol</a:t>
            </a:r>
            <a:r>
              <a:rPr lang="en-US" sz="450" dirty="0">
                <a:solidFill>
                  <a:srgbClr val="000000"/>
                </a:solidFill>
                <a:latin typeface="Helvetica" panose="020B0604020202020204" pitchFamily="34" charset="0"/>
                <a:cs typeface="Helvetica" panose="020B0604020202020204" pitchFamily="34" charset="0"/>
              </a:rPr>
              <a:t>. 2015;14:406-419.</a:t>
            </a:r>
          </a:p>
        </p:txBody>
      </p:sp>
      <p:sp>
        <p:nvSpPr>
          <p:cNvPr id="243" name="TextBox 242"/>
          <p:cNvSpPr txBox="1"/>
          <p:nvPr/>
        </p:nvSpPr>
        <p:spPr>
          <a:xfrm rot="16200000">
            <a:off x="3406337" y="3589316"/>
            <a:ext cx="697167" cy="262983"/>
          </a:xfrm>
          <a:prstGeom prst="rect">
            <a:avLst/>
          </a:prstGeom>
          <a:noFill/>
        </p:spPr>
        <p:txBody>
          <a:bodyPr wrap="none" lIns="54700" tIns="27350" rIns="54700" bIns="27350" rtlCol="0">
            <a:spAutoFit/>
          </a:bodyPr>
          <a:lstStyle/>
          <a:p>
            <a:pPr defTabSz="342900"/>
            <a:r>
              <a:rPr lang="nl-NL" sz="1350" dirty="0">
                <a:solidFill>
                  <a:srgbClr val="00008A"/>
                </a:solidFill>
                <a:latin typeface="Arial" pitchFamily="34" charset="0"/>
                <a:cs typeface="Arial" pitchFamily="34" charset="0"/>
              </a:rPr>
              <a:t>BLOED</a:t>
            </a:r>
          </a:p>
        </p:txBody>
      </p:sp>
      <p:grpSp>
        <p:nvGrpSpPr>
          <p:cNvPr id="266" name="Group 265"/>
          <p:cNvGrpSpPr/>
          <p:nvPr/>
        </p:nvGrpSpPr>
        <p:grpSpPr>
          <a:xfrm>
            <a:off x="6664965" y="2237614"/>
            <a:ext cx="1136007" cy="2734150"/>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52" name="TextBox 251"/>
              <p:cNvSpPr txBox="1"/>
              <p:nvPr/>
            </p:nvSpPr>
            <p:spPr>
              <a:xfrm>
                <a:off x="6633912" y="2527567"/>
                <a:ext cx="397973" cy="400109"/>
              </a:xfrm>
              <a:prstGeom prst="rect">
                <a:avLst/>
              </a:prstGeom>
              <a:noFill/>
            </p:spPr>
            <p:txBody>
              <a:bodyPr wrap="none" rtlCol="0">
                <a:spAutoFit/>
              </a:bodyPr>
              <a:lstStyle/>
              <a:p>
                <a:pPr defTabSz="342900"/>
                <a:r>
                  <a:rPr lang="en-US" sz="1350" b="1" dirty="0">
                    <a:solidFill>
                      <a:srgbClr val="FFFFFF"/>
                    </a:solidFill>
                    <a:latin typeface="Calibri"/>
                  </a:rPr>
                  <a:t>N</a:t>
                </a:r>
              </a:p>
            </p:txBody>
          </p:sp>
        </p:grpSp>
      </p:grpSp>
      <p:grpSp>
        <p:nvGrpSpPr>
          <p:cNvPr id="257" name="Group 256"/>
          <p:cNvGrpSpPr/>
          <p:nvPr/>
        </p:nvGrpSpPr>
        <p:grpSpPr>
          <a:xfrm>
            <a:off x="7258844" y="3435808"/>
            <a:ext cx="716720" cy="967538"/>
            <a:chOff x="6346489" y="3438078"/>
            <a:chExt cx="955626"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256" name="TextBox 255"/>
            <p:cNvSpPr txBox="1"/>
            <p:nvPr/>
          </p:nvSpPr>
          <p:spPr>
            <a:xfrm>
              <a:off x="6748118" y="3743106"/>
              <a:ext cx="553997" cy="369332"/>
            </a:xfrm>
            <a:prstGeom prst="rect">
              <a:avLst/>
            </a:prstGeom>
            <a:noFill/>
          </p:spPr>
          <p:txBody>
            <a:bodyPr wrap="none" rtlCol="0">
              <a:spAutoFit/>
            </a:bodyPr>
            <a:lstStyle/>
            <a:p>
              <a:pPr defTabSz="342900"/>
              <a:r>
                <a:rPr lang="en-US" sz="1200" b="1" dirty="0">
                  <a:solidFill>
                    <a:srgbClr val="000099"/>
                  </a:solidFill>
                  <a:latin typeface="Calibri"/>
                </a:rPr>
                <a:t>odc</a:t>
              </a:r>
            </a:p>
          </p:txBody>
        </p:sp>
      </p:grpSp>
      <p:sp>
        <p:nvSpPr>
          <p:cNvPr id="331" name="TextBox 330"/>
          <p:cNvSpPr txBox="1"/>
          <p:nvPr/>
        </p:nvSpPr>
        <p:spPr>
          <a:xfrm>
            <a:off x="1544132" y="1544054"/>
            <a:ext cx="1024180" cy="262983"/>
          </a:xfrm>
          <a:prstGeom prst="rect">
            <a:avLst/>
          </a:prstGeom>
          <a:noFill/>
        </p:spPr>
        <p:txBody>
          <a:bodyPr wrap="none" lIns="54700" tIns="27350" rIns="54700" bIns="27350" rtlCol="0">
            <a:spAutoFit/>
          </a:bodyPr>
          <a:lstStyle/>
          <a:p>
            <a:pPr defTabSz="342900"/>
            <a:r>
              <a:rPr lang="nl-NL" sz="1350" dirty="0">
                <a:solidFill>
                  <a:srgbClr val="00008A"/>
                </a:solidFill>
                <a:latin typeface="Arial" pitchFamily="34" charset="0"/>
                <a:cs typeface="Arial" pitchFamily="34" charset="0"/>
              </a:rPr>
              <a:t>PERIFERIE</a:t>
            </a:r>
          </a:p>
        </p:txBody>
      </p:sp>
      <p:cxnSp>
        <p:nvCxnSpPr>
          <p:cNvPr id="335" name="Straight Arrow Connector 334"/>
          <p:cNvCxnSpPr/>
          <p:nvPr/>
        </p:nvCxnSpPr>
        <p:spPr>
          <a:xfrm flipH="1">
            <a:off x="3398797" y="1767318"/>
            <a:ext cx="200782" cy="104668"/>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930525" y="1767318"/>
            <a:ext cx="200782" cy="104668"/>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5236093" y="3007074"/>
            <a:ext cx="853760" cy="1383948"/>
            <a:chOff x="5457456" y="2866432"/>
            <a:chExt cx="1138346" cy="1845264"/>
          </a:xfrm>
        </p:grpSpPr>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251" name="TextBox 250"/>
              <p:cNvSpPr txBox="1"/>
              <p:nvPr/>
            </p:nvSpPr>
            <p:spPr>
              <a:xfrm>
                <a:off x="5422114" y="3894408"/>
                <a:ext cx="511250" cy="369332"/>
              </a:xfrm>
              <a:prstGeom prst="rect">
                <a:avLst/>
              </a:prstGeom>
              <a:noFill/>
            </p:spPr>
            <p:txBody>
              <a:bodyPr wrap="none" rtlCol="0">
                <a:spAutoFit/>
              </a:bodyPr>
              <a:lstStyle/>
              <a:p>
                <a:pPr defTabSz="342900"/>
                <a:r>
                  <a:rPr lang="en-US" sz="1200" b="1" dirty="0">
                    <a:solidFill>
                      <a:srgbClr val="FFFFFF"/>
                    </a:solidFill>
                    <a:latin typeface="Calibri"/>
                  </a:rPr>
                  <a:t>mg</a:t>
                </a:r>
              </a:p>
            </p:txBody>
          </p:sp>
        </p:grpSp>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320" name="Group 319"/>
            <p:cNvGrpSpPr/>
            <p:nvPr/>
          </p:nvGrpSpPr>
          <p:grpSpPr>
            <a:xfrm>
              <a:off x="5796258" y="3532965"/>
              <a:ext cx="361637" cy="292387"/>
              <a:chOff x="9582545" y="2303286"/>
              <a:chExt cx="361637" cy="292387"/>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36" name="Rectangle 335"/>
              <p:cNvSpPr/>
              <p:nvPr/>
            </p:nvSpPr>
            <p:spPr>
              <a:xfrm>
                <a:off x="9582545" y="2303286"/>
                <a:ext cx="361637" cy="292387"/>
              </a:xfrm>
              <a:prstGeom prst="rect">
                <a:avLst/>
              </a:prstGeom>
            </p:spPr>
            <p:txBody>
              <a:bodyPr wrap="none">
                <a:spAutoFit/>
              </a:bodyPr>
              <a:lstStyle/>
              <a:p>
                <a:pPr defTabSz="342900"/>
                <a:r>
                  <a:rPr lang="en-US" sz="825" b="1" dirty="0">
                    <a:solidFill>
                      <a:srgbClr val="FFFFFF"/>
                    </a:solidFill>
                    <a:latin typeface="Calibri"/>
                  </a:rPr>
                  <a:t>m</a:t>
                </a:r>
                <a:endParaRPr lang="en-US" sz="825" dirty="0">
                  <a:solidFill>
                    <a:srgbClr val="000000"/>
                  </a:solidFill>
                  <a:latin typeface="Calibri"/>
                </a:endParaRPr>
              </a:p>
            </p:txBody>
          </p:sp>
        </p:grpSp>
        <p:grpSp>
          <p:nvGrpSpPr>
            <p:cNvPr id="224" name="Group 223"/>
            <p:cNvGrpSpPr/>
            <p:nvPr/>
          </p:nvGrpSpPr>
          <p:grpSpPr>
            <a:xfrm>
              <a:off x="5705106" y="2866432"/>
              <a:ext cx="521644" cy="521071"/>
              <a:chOff x="1696729" y="1401791"/>
              <a:chExt cx="52164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226" name="TextBox 225"/>
              <p:cNvSpPr txBox="1"/>
              <p:nvPr/>
            </p:nvSpPr>
            <p:spPr>
              <a:xfrm>
                <a:off x="1775518" y="1401791"/>
                <a:ext cx="442855" cy="400111"/>
              </a:xfrm>
              <a:prstGeom prst="rect">
                <a:avLst/>
              </a:prstGeom>
              <a:noFill/>
            </p:spPr>
            <p:txBody>
              <a:bodyPr wrap="none" rtlCol="0">
                <a:spAutoFit/>
              </a:bodyPr>
              <a:lstStyle/>
              <a:p>
                <a:pPr defTabSz="342900"/>
                <a:r>
                  <a:rPr lang="en-US" sz="1350" b="1" dirty="0">
                    <a:solidFill>
                      <a:srgbClr val="FFFFFF"/>
                    </a:solidFill>
                    <a:latin typeface="Calibri"/>
                  </a:rPr>
                  <a:t>T</a:t>
                </a:r>
                <a:r>
                  <a:rPr lang="en-US" sz="1350" b="1" baseline="-25000" dirty="0">
                    <a:solidFill>
                      <a:srgbClr val="FFFFFF"/>
                    </a:solidFill>
                    <a:latin typeface="Calibri"/>
                  </a:rPr>
                  <a:t>h</a:t>
                </a:r>
              </a:p>
            </p:txBody>
          </p:sp>
        </p:grpSp>
        <p:grpSp>
          <p:nvGrpSpPr>
            <p:cNvPr id="216" name="Group 215"/>
            <p:cNvGrpSpPr/>
            <p:nvPr/>
          </p:nvGrpSpPr>
          <p:grpSpPr>
            <a:xfrm>
              <a:off x="5457456" y="2980732"/>
              <a:ext cx="521642" cy="521071"/>
              <a:chOff x="1696729" y="1401791"/>
              <a:chExt cx="521642"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218" name="TextBox 217"/>
              <p:cNvSpPr txBox="1"/>
              <p:nvPr/>
            </p:nvSpPr>
            <p:spPr>
              <a:xfrm>
                <a:off x="1775516" y="1401791"/>
                <a:ext cx="442855" cy="400110"/>
              </a:xfrm>
              <a:prstGeom prst="rect">
                <a:avLst/>
              </a:prstGeom>
              <a:noFill/>
            </p:spPr>
            <p:txBody>
              <a:bodyPr wrap="none" rtlCol="0">
                <a:spAutoFit/>
              </a:bodyPr>
              <a:lstStyle/>
              <a:p>
                <a:pPr defTabSz="342900"/>
                <a:r>
                  <a:rPr lang="en-US" sz="1350" b="1" dirty="0">
                    <a:solidFill>
                      <a:srgbClr val="FFFFFF"/>
                    </a:solidFill>
                    <a:latin typeface="Calibri"/>
                  </a:rPr>
                  <a:t>T</a:t>
                </a:r>
                <a:r>
                  <a:rPr lang="en-US" sz="1350" b="1" baseline="-25000" dirty="0">
                    <a:solidFill>
                      <a:srgbClr val="FFFFFF"/>
                    </a:solidFill>
                    <a:latin typeface="Calibri"/>
                  </a:rPr>
                  <a:t>h</a:t>
                </a:r>
              </a:p>
            </p:txBody>
          </p:sp>
        </p:grpSp>
        <p:grpSp>
          <p:nvGrpSpPr>
            <p:cNvPr id="342" name="Group 341"/>
            <p:cNvGrpSpPr/>
            <p:nvPr/>
          </p:nvGrpSpPr>
          <p:grpSpPr>
            <a:xfrm>
              <a:off x="5692779" y="3016451"/>
              <a:ext cx="582463" cy="521071"/>
              <a:chOff x="1696729" y="1401791"/>
              <a:chExt cx="582463"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344" name="TextBox 343"/>
              <p:cNvSpPr txBox="1"/>
              <p:nvPr/>
            </p:nvSpPr>
            <p:spPr>
              <a:xfrm>
                <a:off x="1785041" y="1401791"/>
                <a:ext cx="494151"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h</a:t>
                </a:r>
              </a:p>
            </p:txBody>
          </p:sp>
        </p:grpSp>
      </p:grpSp>
      <p:grpSp>
        <p:nvGrpSpPr>
          <p:cNvPr id="8" name="Group 7"/>
          <p:cNvGrpSpPr/>
          <p:nvPr/>
        </p:nvGrpSpPr>
        <p:grpSpPr>
          <a:xfrm>
            <a:off x="4763047" y="2459381"/>
            <a:ext cx="665309" cy="597972"/>
            <a:chOff x="4826731" y="2136174"/>
            <a:chExt cx="887079" cy="797296"/>
          </a:xfrm>
        </p:grpSpPr>
        <p:grpSp>
          <p:nvGrpSpPr>
            <p:cNvPr id="536" name="Group 535"/>
            <p:cNvGrpSpPr/>
            <p:nvPr/>
          </p:nvGrpSpPr>
          <p:grpSpPr>
            <a:xfrm>
              <a:off x="4826731" y="2183799"/>
              <a:ext cx="482316" cy="521071"/>
              <a:chOff x="1696729" y="1401791"/>
              <a:chExt cx="482316" cy="521071"/>
            </a:xfrm>
          </p:grpSpPr>
          <p:grpSp>
            <p:nvGrpSpPr>
              <p:cNvPr id="537" name="Group 165"/>
              <p:cNvGrpSpPr/>
              <p:nvPr/>
            </p:nvGrpSpPr>
            <p:grpSpPr>
              <a:xfrm>
                <a:off x="1696729" y="1425711"/>
                <a:ext cx="474194" cy="497151"/>
                <a:chOff x="5095749" y="0"/>
                <a:chExt cx="769047" cy="840013"/>
              </a:xfrm>
            </p:grpSpPr>
            <p:sp>
              <p:nvSpPr>
                <p:cNvPr id="53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4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4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42" name="Oval 54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43" name="Oval 54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538" name="TextBox 537"/>
              <p:cNvSpPr txBox="1"/>
              <p:nvPr/>
            </p:nvSpPr>
            <p:spPr>
              <a:xfrm>
                <a:off x="1775516" y="1401791"/>
                <a:ext cx="403529" cy="400110"/>
              </a:xfrm>
              <a:prstGeom prst="rect">
                <a:avLst/>
              </a:prstGeom>
              <a:noFill/>
            </p:spPr>
            <p:txBody>
              <a:bodyPr wrap="none" rtlCol="0">
                <a:spAutoFit/>
              </a:bodyPr>
              <a:lstStyle/>
              <a:p>
                <a:pPr defTabSz="342900"/>
                <a:r>
                  <a:rPr lang="en-US" sz="1350" b="1" dirty="0">
                    <a:solidFill>
                      <a:srgbClr val="FFFFFF"/>
                    </a:solidFill>
                    <a:latin typeface="Calibri"/>
                  </a:rPr>
                  <a:t>T</a:t>
                </a:r>
                <a:r>
                  <a:rPr lang="en-US" sz="1350" b="1" baseline="-25000" dirty="0">
                    <a:solidFill>
                      <a:srgbClr val="FFFFFF"/>
                    </a:solidFill>
                    <a:latin typeface="Calibri"/>
                  </a:rPr>
                  <a:t>c</a:t>
                </a:r>
              </a:p>
            </p:txBody>
          </p:sp>
        </p:grpSp>
        <p:grpSp>
          <p:nvGrpSpPr>
            <p:cNvPr id="544" name="Group 543"/>
            <p:cNvGrpSpPr/>
            <p:nvPr/>
          </p:nvGrpSpPr>
          <p:grpSpPr>
            <a:xfrm>
              <a:off x="5150581" y="2136174"/>
              <a:ext cx="563229" cy="521071"/>
              <a:chOff x="1696729" y="1401791"/>
              <a:chExt cx="563229" cy="521071"/>
            </a:xfrm>
          </p:grpSpPr>
          <p:grpSp>
            <p:nvGrpSpPr>
              <p:cNvPr id="545" name="Group 165"/>
              <p:cNvGrpSpPr/>
              <p:nvPr/>
            </p:nvGrpSpPr>
            <p:grpSpPr>
              <a:xfrm>
                <a:off x="1696729" y="1425711"/>
                <a:ext cx="474194" cy="497151"/>
                <a:chOff x="5095749" y="0"/>
                <a:chExt cx="769047" cy="840013"/>
              </a:xfrm>
            </p:grpSpPr>
            <p:sp>
              <p:nvSpPr>
                <p:cNvPr id="54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4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4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50" name="Oval 54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51" name="Oval 55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546" name="TextBox 545"/>
              <p:cNvSpPr txBox="1"/>
              <p:nvPr/>
            </p:nvSpPr>
            <p:spPr>
              <a:xfrm>
                <a:off x="1785041" y="1401791"/>
                <a:ext cx="474917"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c</a:t>
                </a:r>
              </a:p>
            </p:txBody>
          </p:sp>
        </p:grpSp>
        <p:grpSp>
          <p:nvGrpSpPr>
            <p:cNvPr id="477" name="Group 476"/>
            <p:cNvGrpSpPr/>
            <p:nvPr/>
          </p:nvGrpSpPr>
          <p:grpSpPr>
            <a:xfrm>
              <a:off x="4998181" y="2412399"/>
              <a:ext cx="563230" cy="521071"/>
              <a:chOff x="1696729" y="1401791"/>
              <a:chExt cx="563230" cy="521071"/>
            </a:xfrm>
          </p:grpSpPr>
          <p:grpSp>
            <p:nvGrpSpPr>
              <p:cNvPr id="478" name="Group 165"/>
              <p:cNvGrpSpPr/>
              <p:nvPr/>
            </p:nvGrpSpPr>
            <p:grpSpPr>
              <a:xfrm>
                <a:off x="1696729" y="1425711"/>
                <a:ext cx="474194" cy="497151"/>
                <a:chOff x="5095749" y="0"/>
                <a:chExt cx="769047" cy="840013"/>
              </a:xfrm>
            </p:grpSpPr>
            <p:sp>
              <p:nvSpPr>
                <p:cNvPr id="4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83" name="Oval 4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84" name="Oval 4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479" name="TextBox 478"/>
              <p:cNvSpPr txBox="1"/>
              <p:nvPr/>
            </p:nvSpPr>
            <p:spPr>
              <a:xfrm>
                <a:off x="1785041" y="1401791"/>
                <a:ext cx="474918"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c</a:t>
                </a:r>
              </a:p>
            </p:txBody>
          </p:sp>
        </p:grpSp>
      </p:grpSp>
      <p:sp>
        <p:nvSpPr>
          <p:cNvPr id="340" name="Rectangle 339"/>
          <p:cNvSpPr/>
          <p:nvPr/>
        </p:nvSpPr>
        <p:spPr bwMode="auto">
          <a:xfrm>
            <a:off x="1210747" y="2675653"/>
            <a:ext cx="1927403" cy="1555582"/>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58060" tIns="29030" rIns="58060" bIns="29030" numCol="1" spcCol="0" rtlCol="0" fromWordArt="0" anchor="ctr" anchorCtr="0" forceAA="0" compatLnSpc="1">
            <a:prstTxWarp prst="textNoShape">
              <a:avLst/>
            </a:prstTxWarp>
            <a:normAutofit/>
          </a:bodyPr>
          <a:lstStyle/>
          <a:p>
            <a:pPr marL="217724" indent="-217724" algn="ctr" defTabSz="342900">
              <a:spcBef>
                <a:spcPct val="20000"/>
              </a:spcBef>
              <a:buFontTx/>
              <a:buChar char="•"/>
            </a:pPr>
            <a:endParaRPr lang="nl-NL" dirty="0" err="1">
              <a:solidFill>
                <a:srgbClr val="0070C0"/>
              </a:solidFill>
              <a:latin typeface="Calibri"/>
            </a:endParaRPr>
          </a:p>
        </p:txBody>
      </p:sp>
      <p:sp>
        <p:nvSpPr>
          <p:cNvPr id="341" name="TextBox 340"/>
          <p:cNvSpPr txBox="1"/>
          <p:nvPr/>
        </p:nvSpPr>
        <p:spPr>
          <a:xfrm>
            <a:off x="2438485" y="4003117"/>
            <a:ext cx="752130" cy="242374"/>
          </a:xfrm>
          <a:prstGeom prst="rect">
            <a:avLst/>
          </a:prstGeom>
          <a:noFill/>
        </p:spPr>
        <p:txBody>
          <a:bodyPr wrap="none" rtlCol="0">
            <a:spAutoFit/>
          </a:bodyPr>
          <a:lstStyle/>
          <a:p>
            <a:pPr algn="ctr" defTabSz="342900"/>
            <a:r>
              <a:rPr lang="nl-NL" sz="975" dirty="0">
                <a:solidFill>
                  <a:srgbClr val="000000"/>
                </a:solidFill>
                <a:latin typeface="Arial" pitchFamily="34" charset="0"/>
                <a:cs typeface="Arial" pitchFamily="34" charset="0"/>
              </a:rPr>
              <a:t>Lymfeklier</a:t>
            </a:r>
          </a:p>
        </p:txBody>
      </p:sp>
      <p:grpSp>
        <p:nvGrpSpPr>
          <p:cNvPr id="16" name="Group 15"/>
          <p:cNvGrpSpPr/>
          <p:nvPr/>
        </p:nvGrpSpPr>
        <p:grpSpPr>
          <a:xfrm>
            <a:off x="4266865" y="2999930"/>
            <a:ext cx="834743" cy="1248455"/>
            <a:chOff x="4165153" y="2856907"/>
            <a:chExt cx="1112990" cy="1664606"/>
          </a:xfrm>
        </p:grpSpPr>
        <p:grpSp>
          <p:nvGrpSpPr>
            <p:cNvPr id="6" name="Group 5"/>
            <p:cNvGrpSpPr/>
            <p:nvPr/>
          </p:nvGrpSpPr>
          <p:grpSpPr>
            <a:xfrm>
              <a:off x="4165153" y="2856907"/>
              <a:ext cx="1112990" cy="1664606"/>
              <a:chOff x="4165153" y="2856907"/>
              <a:chExt cx="1112990" cy="1664606"/>
            </a:xfrm>
          </p:grpSpPr>
          <p:grpSp>
            <p:nvGrpSpPr>
              <p:cNvPr id="208" name="Group 207"/>
              <p:cNvGrpSpPr/>
              <p:nvPr/>
            </p:nvGrpSpPr>
            <p:grpSpPr>
              <a:xfrm>
                <a:off x="4600206" y="2856907"/>
                <a:ext cx="582463" cy="521071"/>
                <a:chOff x="1696729" y="1401791"/>
                <a:chExt cx="582463"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210" name="TextBox 209"/>
                <p:cNvSpPr txBox="1"/>
                <p:nvPr/>
              </p:nvSpPr>
              <p:spPr>
                <a:xfrm>
                  <a:off x="1785041" y="1401791"/>
                  <a:ext cx="494151"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h</a:t>
                  </a:r>
                </a:p>
              </p:txBody>
            </p:sp>
          </p:grpSp>
          <p:grpSp>
            <p:nvGrpSpPr>
              <p:cNvPr id="350" name="Group 349"/>
              <p:cNvGrpSpPr/>
              <p:nvPr/>
            </p:nvGrpSpPr>
            <p:grpSpPr>
              <a:xfrm>
                <a:off x="4400181" y="2961682"/>
                <a:ext cx="582463" cy="521071"/>
                <a:chOff x="1696729" y="1401791"/>
                <a:chExt cx="582463"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352" name="TextBox 351"/>
                <p:cNvSpPr txBox="1"/>
                <p:nvPr/>
              </p:nvSpPr>
              <p:spPr>
                <a:xfrm>
                  <a:off x="1785041" y="1401791"/>
                  <a:ext cx="494151"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h</a:t>
                  </a:r>
                </a:p>
              </p:txBody>
            </p:sp>
          </p:grpSp>
          <p:grpSp>
            <p:nvGrpSpPr>
              <p:cNvPr id="198" name="Group 197"/>
              <p:cNvGrpSpPr/>
              <p:nvPr/>
            </p:nvGrpSpPr>
            <p:grpSpPr>
              <a:xfrm>
                <a:off x="4165153" y="3613917"/>
                <a:ext cx="1112990" cy="907596"/>
                <a:chOff x="5038726" y="3648212"/>
                <a:chExt cx="1112990" cy="907596"/>
              </a:xfrm>
            </p:grpSpPr>
            <p:grpSp>
              <p:nvGrpSpPr>
                <p:cNvPr id="199" name="Group 250"/>
                <p:cNvGrpSpPr/>
                <p:nvPr/>
              </p:nvGrpSpPr>
              <p:grpSpPr>
                <a:xfrm>
                  <a:off x="5038726" y="3648212"/>
                  <a:ext cx="1112990" cy="907596"/>
                  <a:chOff x="1098341" y="4367954"/>
                  <a:chExt cx="1534341" cy="1386379"/>
                </a:xfrm>
              </p:grpSpPr>
              <p:sp>
                <p:nvSpPr>
                  <p:cNvPr id="20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02" name="Oval 20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200" name="TextBox 199"/>
                <p:cNvSpPr txBox="1"/>
                <p:nvPr/>
              </p:nvSpPr>
              <p:spPr>
                <a:xfrm>
                  <a:off x="5443560" y="3932421"/>
                  <a:ext cx="453544" cy="338555"/>
                </a:xfrm>
                <a:prstGeom prst="rect">
                  <a:avLst/>
                </a:prstGeom>
                <a:noFill/>
              </p:spPr>
              <p:txBody>
                <a:bodyPr wrap="none" rtlCol="0">
                  <a:spAutoFit/>
                </a:bodyPr>
                <a:lstStyle/>
                <a:p>
                  <a:pPr defTabSz="342900"/>
                  <a:r>
                    <a:rPr lang="en-US" sz="1050" b="1" dirty="0">
                      <a:solidFill>
                        <a:srgbClr val="FFFFFF"/>
                      </a:solidFill>
                      <a:latin typeface="Calibri"/>
                    </a:rPr>
                    <a:t>DC</a:t>
                  </a:r>
                </a:p>
              </p:txBody>
            </p:sp>
          </p:grpSp>
          <p:grpSp>
            <p:nvGrpSpPr>
              <p:cNvPr id="203" name="Group 202"/>
              <p:cNvGrpSpPr/>
              <p:nvPr/>
            </p:nvGrpSpPr>
            <p:grpSpPr>
              <a:xfrm>
                <a:off x="4519908" y="3456765"/>
                <a:ext cx="361637" cy="292387"/>
                <a:chOff x="9582545" y="2303286"/>
                <a:chExt cx="361637" cy="292387"/>
              </a:xfrm>
            </p:grpSpPr>
            <p:sp>
              <p:nvSpPr>
                <p:cNvPr id="20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206" name="Rectangle 205"/>
                <p:cNvSpPr/>
                <p:nvPr/>
              </p:nvSpPr>
              <p:spPr>
                <a:xfrm>
                  <a:off x="9582545" y="2303286"/>
                  <a:ext cx="361637" cy="292387"/>
                </a:xfrm>
                <a:prstGeom prst="rect">
                  <a:avLst/>
                </a:prstGeom>
              </p:spPr>
              <p:txBody>
                <a:bodyPr wrap="none">
                  <a:spAutoFit/>
                </a:bodyPr>
                <a:lstStyle/>
                <a:p>
                  <a:pPr defTabSz="342900"/>
                  <a:r>
                    <a:rPr lang="en-US" sz="825" b="1" dirty="0">
                      <a:solidFill>
                        <a:srgbClr val="FFFFFF"/>
                      </a:solidFill>
                      <a:latin typeface="Calibri"/>
                    </a:rPr>
                    <a:t>m</a:t>
                  </a:r>
                  <a:endParaRPr lang="en-US" sz="825" dirty="0">
                    <a:solidFill>
                      <a:srgbClr val="000000"/>
                    </a:solidFill>
                    <a:latin typeface="Calibri"/>
                  </a:endParaRPr>
                </a:p>
              </p:txBody>
            </p:sp>
          </p:grpSp>
        </p:grpSp>
        <p:grpSp>
          <p:nvGrpSpPr>
            <p:cNvPr id="358" name="Group 357"/>
            <p:cNvGrpSpPr/>
            <p:nvPr/>
          </p:nvGrpSpPr>
          <p:grpSpPr>
            <a:xfrm>
              <a:off x="4186427" y="2885932"/>
              <a:ext cx="368263" cy="274645"/>
              <a:chOff x="11376212" y="1890719"/>
              <a:chExt cx="313828" cy="243840"/>
            </a:xfrm>
          </p:grpSpPr>
          <p:grpSp>
            <p:nvGrpSpPr>
              <p:cNvPr id="359" name="Group 311"/>
              <p:cNvGrpSpPr/>
              <p:nvPr/>
            </p:nvGrpSpPr>
            <p:grpSpPr>
              <a:xfrm>
                <a:off x="11468727" y="1890719"/>
                <a:ext cx="221313" cy="198120"/>
                <a:chOff x="10326049" y="1402160"/>
                <a:chExt cx="221313" cy="198120"/>
              </a:xfrm>
            </p:grpSpPr>
            <p:sp>
              <p:nvSpPr>
                <p:cNvPr id="363" name="Oval 36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64" name="Oval 36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65" name="Oval 36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66" name="Oval 36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360" name="Oval 359"/>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61" name="Oval 360"/>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62" name="Oval 36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grpSp>
        <p:nvGrpSpPr>
          <p:cNvPr id="389" name="Group 388"/>
          <p:cNvGrpSpPr/>
          <p:nvPr/>
        </p:nvGrpSpPr>
        <p:grpSpPr>
          <a:xfrm>
            <a:off x="1251354" y="3385217"/>
            <a:ext cx="586828" cy="529195"/>
            <a:chOff x="108608" y="3567822"/>
            <a:chExt cx="782437" cy="705593"/>
          </a:xfrm>
        </p:grpSpPr>
        <p:grpSp>
          <p:nvGrpSpPr>
            <p:cNvPr id="390" name="Group 389"/>
            <p:cNvGrpSpPr/>
            <p:nvPr/>
          </p:nvGrpSpPr>
          <p:grpSpPr>
            <a:xfrm>
              <a:off x="108608" y="3567822"/>
              <a:ext cx="782437" cy="705593"/>
              <a:chOff x="9632115" y="3841615"/>
              <a:chExt cx="782437" cy="705593"/>
            </a:xfrm>
          </p:grpSpPr>
          <p:sp>
            <p:nvSpPr>
              <p:cNvPr id="392" name="Oval 39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93" name="Oval 39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nvGrpSpPr>
              <p:cNvPr id="394" name="Group 171"/>
              <p:cNvGrpSpPr/>
              <p:nvPr/>
            </p:nvGrpSpPr>
            <p:grpSpPr>
              <a:xfrm rot="18169265">
                <a:off x="10232913" y="4152954"/>
                <a:ext cx="124964" cy="238314"/>
                <a:chOff x="6272999" y="403029"/>
                <a:chExt cx="199769" cy="365671"/>
              </a:xfrm>
            </p:grpSpPr>
            <p:sp>
              <p:nvSpPr>
                <p:cNvPr id="407" name="Rectangle 40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08" name="Rectangle 40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09" name="Rectangle 40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395" name="Group 173"/>
              <p:cNvGrpSpPr/>
              <p:nvPr/>
            </p:nvGrpSpPr>
            <p:grpSpPr>
              <a:xfrm rot="14155649">
                <a:off x="10226787" y="3804084"/>
                <a:ext cx="124964" cy="238314"/>
                <a:chOff x="6272999" y="403029"/>
                <a:chExt cx="199769" cy="365671"/>
              </a:xfrm>
            </p:grpSpPr>
            <p:sp>
              <p:nvSpPr>
                <p:cNvPr id="404" name="Rectangle 40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05" name="Rectangle 40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06" name="Rectangle 40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396" name="Group 203"/>
              <p:cNvGrpSpPr/>
              <p:nvPr/>
            </p:nvGrpSpPr>
            <p:grpSpPr>
              <a:xfrm rot="669115" flipH="1">
                <a:off x="9845209" y="4308894"/>
                <a:ext cx="124964" cy="238314"/>
                <a:chOff x="6272999" y="403029"/>
                <a:chExt cx="199769" cy="365671"/>
              </a:xfrm>
            </p:grpSpPr>
            <p:sp>
              <p:nvSpPr>
                <p:cNvPr id="401" name="Rectangle 40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02" name="Rectangle 40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03" name="Rectangle 40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397" name="Group 171"/>
              <p:cNvGrpSpPr/>
              <p:nvPr/>
            </p:nvGrpSpPr>
            <p:grpSpPr>
              <a:xfrm rot="7717811">
                <a:off x="9688790" y="3784940"/>
                <a:ext cx="124964" cy="238314"/>
                <a:chOff x="6272999" y="403029"/>
                <a:chExt cx="199769" cy="365671"/>
              </a:xfrm>
            </p:grpSpPr>
            <p:sp>
              <p:nvSpPr>
                <p:cNvPr id="398" name="Rectangle 39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99" name="Rectangle 39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00" name="Rectangle 39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sp>
          <p:nvSpPr>
            <p:cNvPr id="391" name="TextBox 390"/>
            <p:cNvSpPr txBox="1"/>
            <p:nvPr/>
          </p:nvSpPr>
          <p:spPr>
            <a:xfrm>
              <a:off x="334677" y="3601729"/>
              <a:ext cx="376600" cy="400109"/>
            </a:xfrm>
            <a:prstGeom prst="rect">
              <a:avLst/>
            </a:prstGeom>
            <a:noFill/>
          </p:spPr>
          <p:txBody>
            <a:bodyPr wrap="none" rtlCol="0">
              <a:spAutoFit/>
            </a:bodyPr>
            <a:lstStyle/>
            <a:p>
              <a:pPr defTabSz="342900"/>
              <a:r>
                <a:rPr lang="en-US" sz="1350" b="1" dirty="0">
                  <a:solidFill>
                    <a:srgbClr val="FFFFFF"/>
                  </a:solidFill>
                  <a:latin typeface="Calibri"/>
                </a:rPr>
                <a:t>B</a:t>
              </a:r>
            </a:p>
          </p:txBody>
        </p:sp>
      </p:grpSp>
      <p:grpSp>
        <p:nvGrpSpPr>
          <p:cNvPr id="15" name="Group 14"/>
          <p:cNvGrpSpPr/>
          <p:nvPr/>
        </p:nvGrpSpPr>
        <p:grpSpPr>
          <a:xfrm>
            <a:off x="1626053" y="3897759"/>
            <a:ext cx="2962928" cy="1915678"/>
            <a:chOff x="644071" y="4054004"/>
            <a:chExt cx="3950570" cy="2554237"/>
          </a:xfrm>
        </p:grpSpPr>
        <p:grpSp>
          <p:nvGrpSpPr>
            <p:cNvPr id="3" name="Group 2"/>
            <p:cNvGrpSpPr/>
            <p:nvPr/>
          </p:nvGrpSpPr>
          <p:grpSpPr>
            <a:xfrm>
              <a:off x="3003815" y="4409266"/>
              <a:ext cx="1590826" cy="1524419"/>
              <a:chOff x="3003815" y="4409266"/>
              <a:chExt cx="1590826" cy="1524419"/>
            </a:xfrm>
          </p:grpSpPr>
          <p:sp>
            <p:nvSpPr>
              <p:cNvPr id="501" name="Right Arrow Callout 500"/>
              <p:cNvSpPr/>
              <p:nvPr/>
            </p:nvSpPr>
            <p:spPr bwMode="auto">
              <a:xfrm>
                <a:off x="3142847" y="4409266"/>
                <a:ext cx="1451794" cy="1524419"/>
              </a:xfrm>
              <a:prstGeom prst="rightArrowCallout">
                <a:avLst>
                  <a:gd name="adj1" fmla="val 25000"/>
                  <a:gd name="adj2" fmla="val 25000"/>
                  <a:gd name="adj3" fmla="val 25000"/>
                  <a:gd name="adj4" fmla="val 47974"/>
                </a:avLst>
              </a:prstGeom>
              <a:solidFill>
                <a:srgbClr val="FF0000">
                  <a:alpha val="24000"/>
                </a:srgb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58060" tIns="29030" rIns="58060" bIns="29030" numCol="1" spcCol="0" rtlCol="0" fromWordArt="0" anchor="ctr" anchorCtr="0" forceAA="0" compatLnSpc="1">
                <a:prstTxWarp prst="textNoShape">
                  <a:avLst/>
                </a:prstTxWarp>
                <a:normAutofit/>
              </a:bodyPr>
              <a:lstStyle/>
              <a:p>
                <a:pPr marL="217724" indent="-217724" algn="ctr" defTabSz="342900">
                  <a:spcBef>
                    <a:spcPct val="20000"/>
                  </a:spcBef>
                  <a:buFontTx/>
                  <a:buChar char="•"/>
                </a:pPr>
                <a:endParaRPr lang="en-US" dirty="0" err="1">
                  <a:solidFill>
                    <a:srgbClr val="0070C0"/>
                  </a:solidFill>
                  <a:latin typeface="Calibri"/>
                </a:endParaRPr>
              </a:p>
            </p:txBody>
          </p:sp>
          <p:grpSp>
            <p:nvGrpSpPr>
              <p:cNvPr id="511" name="Group 510"/>
              <p:cNvGrpSpPr/>
              <p:nvPr/>
            </p:nvGrpSpPr>
            <p:grpSpPr>
              <a:xfrm>
                <a:off x="3003815" y="4916235"/>
                <a:ext cx="1029293" cy="909821"/>
                <a:chOff x="108608" y="3363594"/>
                <a:chExt cx="1029293" cy="909821"/>
              </a:xfrm>
            </p:grpSpPr>
            <p:grpSp>
              <p:nvGrpSpPr>
                <p:cNvPr id="512" name="Group 511"/>
                <p:cNvGrpSpPr/>
                <p:nvPr/>
              </p:nvGrpSpPr>
              <p:grpSpPr>
                <a:xfrm>
                  <a:off x="108608" y="3567822"/>
                  <a:ext cx="782437" cy="705593"/>
                  <a:chOff x="108608" y="3567822"/>
                  <a:chExt cx="782437" cy="705593"/>
                </a:xfrm>
              </p:grpSpPr>
              <p:grpSp>
                <p:nvGrpSpPr>
                  <p:cNvPr id="516" name="Group 515"/>
                  <p:cNvGrpSpPr/>
                  <p:nvPr/>
                </p:nvGrpSpPr>
                <p:grpSpPr>
                  <a:xfrm>
                    <a:off x="108608" y="3567822"/>
                    <a:ext cx="782437" cy="705593"/>
                    <a:chOff x="9632115" y="3841615"/>
                    <a:chExt cx="782437" cy="705593"/>
                  </a:xfrm>
                </p:grpSpPr>
                <p:sp>
                  <p:nvSpPr>
                    <p:cNvPr id="518" name="Oval 517"/>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19" name="Oval 518"/>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nvGrpSpPr>
                    <p:cNvPr id="520" name="Group 171"/>
                    <p:cNvGrpSpPr/>
                    <p:nvPr/>
                  </p:nvGrpSpPr>
                  <p:grpSpPr>
                    <a:xfrm rot="18169265">
                      <a:off x="10232913" y="4152954"/>
                      <a:ext cx="124964" cy="238314"/>
                      <a:chOff x="6272999" y="403029"/>
                      <a:chExt cx="199769" cy="365671"/>
                    </a:xfrm>
                  </p:grpSpPr>
                  <p:sp>
                    <p:nvSpPr>
                      <p:cNvPr id="533" name="Rectangle 53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34" name="Rectangle 53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35" name="Rectangle 53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521" name="Group 173"/>
                    <p:cNvGrpSpPr/>
                    <p:nvPr/>
                  </p:nvGrpSpPr>
                  <p:grpSpPr>
                    <a:xfrm rot="14155649">
                      <a:off x="10226787" y="3804084"/>
                      <a:ext cx="124964" cy="238314"/>
                      <a:chOff x="6272999" y="403029"/>
                      <a:chExt cx="199769" cy="365671"/>
                    </a:xfrm>
                  </p:grpSpPr>
                  <p:sp>
                    <p:nvSpPr>
                      <p:cNvPr id="530" name="Rectangle 52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31" name="Rectangle 53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32" name="Rectangle 53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522" name="Group 203"/>
                    <p:cNvGrpSpPr/>
                    <p:nvPr/>
                  </p:nvGrpSpPr>
                  <p:grpSpPr>
                    <a:xfrm rot="669115" flipH="1">
                      <a:off x="9845209" y="4308894"/>
                      <a:ext cx="124964" cy="238314"/>
                      <a:chOff x="6272999" y="403029"/>
                      <a:chExt cx="199769" cy="365671"/>
                    </a:xfrm>
                  </p:grpSpPr>
                  <p:sp>
                    <p:nvSpPr>
                      <p:cNvPr id="527" name="Rectangle 52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28" name="Rectangle 52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29" name="Rectangle 52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523" name="Group 171"/>
                    <p:cNvGrpSpPr/>
                    <p:nvPr/>
                  </p:nvGrpSpPr>
                  <p:grpSpPr>
                    <a:xfrm rot="7717811">
                      <a:off x="9688790" y="3784940"/>
                      <a:ext cx="124964" cy="238314"/>
                      <a:chOff x="6272999" y="403029"/>
                      <a:chExt cx="199769" cy="365671"/>
                    </a:xfrm>
                  </p:grpSpPr>
                  <p:sp>
                    <p:nvSpPr>
                      <p:cNvPr id="524" name="Rectangle 52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25" name="Rectangle 52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26" name="Rectangle 52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sp>
                <p:nvSpPr>
                  <p:cNvPr id="517" name="TextBox 516"/>
                  <p:cNvSpPr txBox="1"/>
                  <p:nvPr/>
                </p:nvSpPr>
                <p:spPr>
                  <a:xfrm>
                    <a:off x="334677" y="3601729"/>
                    <a:ext cx="376600" cy="400109"/>
                  </a:xfrm>
                  <a:prstGeom prst="rect">
                    <a:avLst/>
                  </a:prstGeom>
                  <a:noFill/>
                </p:spPr>
                <p:txBody>
                  <a:bodyPr wrap="none" rtlCol="0">
                    <a:spAutoFit/>
                  </a:bodyPr>
                  <a:lstStyle/>
                  <a:p>
                    <a:pPr defTabSz="342900"/>
                    <a:r>
                      <a:rPr lang="en-US" sz="1350" b="1" dirty="0">
                        <a:solidFill>
                          <a:srgbClr val="FFFFFF"/>
                        </a:solidFill>
                        <a:latin typeface="Calibri"/>
                      </a:rPr>
                      <a:t>B</a:t>
                    </a:r>
                  </a:p>
                </p:txBody>
              </p:sp>
            </p:grpSp>
            <p:grpSp>
              <p:nvGrpSpPr>
                <p:cNvPr id="513" name="Group 512"/>
                <p:cNvGrpSpPr/>
                <p:nvPr/>
              </p:nvGrpSpPr>
              <p:grpSpPr>
                <a:xfrm>
                  <a:off x="776264" y="3363594"/>
                  <a:ext cx="361637" cy="292387"/>
                  <a:chOff x="9582545" y="2303286"/>
                  <a:chExt cx="361637" cy="292387"/>
                </a:xfrm>
              </p:grpSpPr>
              <p:sp>
                <p:nvSpPr>
                  <p:cNvPr id="51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15" name="Rectangle 514"/>
                  <p:cNvSpPr/>
                  <p:nvPr/>
                </p:nvSpPr>
                <p:spPr>
                  <a:xfrm>
                    <a:off x="9582545" y="2303286"/>
                    <a:ext cx="361637" cy="292387"/>
                  </a:xfrm>
                  <a:prstGeom prst="rect">
                    <a:avLst/>
                  </a:prstGeom>
                </p:spPr>
                <p:txBody>
                  <a:bodyPr wrap="none">
                    <a:spAutoFit/>
                  </a:bodyPr>
                  <a:lstStyle/>
                  <a:p>
                    <a:pPr defTabSz="342900"/>
                    <a:r>
                      <a:rPr lang="en-US" sz="825" b="1" dirty="0">
                        <a:solidFill>
                          <a:srgbClr val="FFFFFF"/>
                        </a:solidFill>
                        <a:latin typeface="Calibri"/>
                      </a:rPr>
                      <a:t>m</a:t>
                    </a:r>
                    <a:endParaRPr lang="en-US" sz="825" dirty="0">
                      <a:solidFill>
                        <a:srgbClr val="000000"/>
                      </a:solidFill>
                      <a:latin typeface="Calibri"/>
                    </a:endParaRPr>
                  </a:p>
                </p:txBody>
              </p:sp>
            </p:grpSp>
          </p:grpSp>
        </p:grpSp>
        <p:grpSp>
          <p:nvGrpSpPr>
            <p:cNvPr id="367" name="Group 366"/>
            <p:cNvGrpSpPr/>
            <p:nvPr/>
          </p:nvGrpSpPr>
          <p:grpSpPr>
            <a:xfrm>
              <a:off x="727180" y="5190460"/>
              <a:ext cx="782437" cy="705593"/>
              <a:chOff x="108608" y="3567822"/>
              <a:chExt cx="782437" cy="705593"/>
            </a:xfrm>
          </p:grpSpPr>
          <p:grpSp>
            <p:nvGrpSpPr>
              <p:cNvPr id="368" name="Group 367"/>
              <p:cNvGrpSpPr/>
              <p:nvPr/>
            </p:nvGrpSpPr>
            <p:grpSpPr>
              <a:xfrm>
                <a:off x="108608" y="3567822"/>
                <a:ext cx="782437" cy="705593"/>
                <a:chOff x="9632115" y="3841615"/>
                <a:chExt cx="782437" cy="705593"/>
              </a:xfrm>
            </p:grpSpPr>
            <p:sp>
              <p:nvSpPr>
                <p:cNvPr id="370" name="Oval 369"/>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71" name="Oval 370"/>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nvGrpSpPr>
                <p:cNvPr id="372" name="Group 171"/>
                <p:cNvGrpSpPr/>
                <p:nvPr/>
              </p:nvGrpSpPr>
              <p:grpSpPr>
                <a:xfrm rot="18169265">
                  <a:off x="10232913" y="4152954"/>
                  <a:ext cx="124964" cy="238314"/>
                  <a:chOff x="6272999" y="403029"/>
                  <a:chExt cx="199769" cy="365671"/>
                </a:xfrm>
              </p:grpSpPr>
              <p:sp>
                <p:nvSpPr>
                  <p:cNvPr id="385" name="Rectangle 38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86" name="Rectangle 385"/>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87" name="Rectangle 38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373" name="Group 173"/>
                <p:cNvGrpSpPr/>
                <p:nvPr/>
              </p:nvGrpSpPr>
              <p:grpSpPr>
                <a:xfrm rot="14155649">
                  <a:off x="10226787" y="3804084"/>
                  <a:ext cx="124964" cy="238314"/>
                  <a:chOff x="6272999" y="403029"/>
                  <a:chExt cx="199769" cy="365671"/>
                </a:xfrm>
              </p:grpSpPr>
              <p:sp>
                <p:nvSpPr>
                  <p:cNvPr id="382" name="Rectangle 38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83" name="Rectangle 38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84" name="Rectangle 38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374" name="Group 203"/>
                <p:cNvGrpSpPr/>
                <p:nvPr/>
              </p:nvGrpSpPr>
              <p:grpSpPr>
                <a:xfrm rot="669115" flipH="1">
                  <a:off x="9845209" y="4308894"/>
                  <a:ext cx="124964" cy="238314"/>
                  <a:chOff x="6272999" y="403029"/>
                  <a:chExt cx="199769" cy="365671"/>
                </a:xfrm>
              </p:grpSpPr>
              <p:sp>
                <p:nvSpPr>
                  <p:cNvPr id="379" name="Rectangle 37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80" name="Rectangle 37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81" name="Rectangle 38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375" name="Group 171"/>
                <p:cNvGrpSpPr/>
                <p:nvPr/>
              </p:nvGrpSpPr>
              <p:grpSpPr>
                <a:xfrm rot="7717811">
                  <a:off x="9688790" y="3784940"/>
                  <a:ext cx="124964" cy="238314"/>
                  <a:chOff x="6272999" y="403029"/>
                  <a:chExt cx="199769" cy="365671"/>
                </a:xfrm>
              </p:grpSpPr>
              <p:sp>
                <p:nvSpPr>
                  <p:cNvPr id="376" name="Rectangle 37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77" name="Rectangle 37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378" name="Rectangle 37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sp>
            <p:nvSpPr>
              <p:cNvPr id="369" name="TextBox 368"/>
              <p:cNvSpPr txBox="1"/>
              <p:nvPr/>
            </p:nvSpPr>
            <p:spPr>
              <a:xfrm>
                <a:off x="334677" y="3601729"/>
                <a:ext cx="376600" cy="400109"/>
              </a:xfrm>
              <a:prstGeom prst="rect">
                <a:avLst/>
              </a:prstGeom>
              <a:noFill/>
            </p:spPr>
            <p:txBody>
              <a:bodyPr wrap="none" rtlCol="0">
                <a:spAutoFit/>
              </a:bodyPr>
              <a:lstStyle/>
              <a:p>
                <a:pPr defTabSz="342900"/>
                <a:r>
                  <a:rPr lang="en-US" sz="1350" b="1" dirty="0">
                    <a:solidFill>
                      <a:srgbClr val="FFFFFF"/>
                    </a:solidFill>
                    <a:latin typeface="Calibri"/>
                  </a:rPr>
                  <a:t>B</a:t>
                </a:r>
              </a:p>
            </p:txBody>
          </p:sp>
        </p:grpSp>
        <p:sp>
          <p:nvSpPr>
            <p:cNvPr id="388" name="Curved Up Arrow 387"/>
            <p:cNvSpPr/>
            <p:nvPr/>
          </p:nvSpPr>
          <p:spPr bwMode="auto">
            <a:xfrm rot="11196196" flipH="1" flipV="1">
              <a:off x="1122139" y="5942727"/>
              <a:ext cx="2432132" cy="665514"/>
            </a:xfrm>
            <a:prstGeom prst="curvedUpArrow">
              <a:avLst/>
            </a:prstGeom>
            <a:solidFill>
              <a:srgbClr val="FFFF00"/>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58060" tIns="29030" rIns="58060" bIns="29030" numCol="1" spcCol="0" rtlCol="0" fromWordArt="0" anchor="ctr" anchorCtr="0" forceAA="0" compatLnSpc="1">
              <a:prstTxWarp prst="textNoShape">
                <a:avLst/>
              </a:prstTxWarp>
              <a:normAutofit/>
            </a:bodyPr>
            <a:lstStyle/>
            <a:p>
              <a:pPr marL="217724" indent="-217724" algn="ctr" defTabSz="342900">
                <a:spcBef>
                  <a:spcPct val="20000"/>
                </a:spcBef>
                <a:buFontTx/>
                <a:buChar char="•"/>
              </a:pPr>
              <a:endParaRPr lang="en-US" dirty="0" err="1">
                <a:solidFill>
                  <a:srgbClr val="0070C0"/>
                </a:solidFill>
                <a:latin typeface="Calibri"/>
              </a:endParaRPr>
            </a:p>
          </p:txBody>
        </p:sp>
        <p:cxnSp>
          <p:nvCxnSpPr>
            <p:cNvPr id="410" name="Straight Arrow Connector 409"/>
            <p:cNvCxnSpPr/>
            <p:nvPr/>
          </p:nvCxnSpPr>
          <p:spPr>
            <a:xfrm>
              <a:off x="644071" y="4054004"/>
              <a:ext cx="370443" cy="106808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411" name="Group 410"/>
          <p:cNvGrpSpPr/>
          <p:nvPr/>
        </p:nvGrpSpPr>
        <p:grpSpPr>
          <a:xfrm>
            <a:off x="2515045" y="2920467"/>
            <a:ext cx="276197" cy="205984"/>
            <a:chOff x="11376212" y="1890719"/>
            <a:chExt cx="313828" cy="243840"/>
          </a:xfrm>
        </p:grpSpPr>
        <p:grpSp>
          <p:nvGrpSpPr>
            <p:cNvPr id="412" name="Group 311"/>
            <p:cNvGrpSpPr/>
            <p:nvPr/>
          </p:nvGrpSpPr>
          <p:grpSpPr>
            <a:xfrm>
              <a:off x="11468727" y="1890719"/>
              <a:ext cx="221313" cy="198120"/>
              <a:chOff x="10326049" y="1402160"/>
              <a:chExt cx="221313" cy="198120"/>
            </a:xfrm>
          </p:grpSpPr>
          <p:sp>
            <p:nvSpPr>
              <p:cNvPr id="553" name="Oval 552"/>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54" name="Oval 553"/>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55" name="Oval 554"/>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56" name="Oval 555"/>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413" name="Oval 412"/>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14" name="Oval 413"/>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52" name="Oval 551"/>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573" name="Group 572"/>
          <p:cNvGrpSpPr/>
          <p:nvPr/>
        </p:nvGrpSpPr>
        <p:grpSpPr>
          <a:xfrm>
            <a:off x="2138471" y="2707747"/>
            <a:ext cx="443992" cy="390803"/>
            <a:chOff x="1696729" y="1401791"/>
            <a:chExt cx="591988" cy="521071"/>
          </a:xfrm>
        </p:grpSpPr>
        <p:grpSp>
          <p:nvGrpSpPr>
            <p:cNvPr id="574" name="Group 165"/>
            <p:cNvGrpSpPr/>
            <p:nvPr/>
          </p:nvGrpSpPr>
          <p:grpSpPr>
            <a:xfrm>
              <a:off x="1696729" y="1425711"/>
              <a:ext cx="474194" cy="497151"/>
              <a:chOff x="5095749" y="0"/>
              <a:chExt cx="769047" cy="840013"/>
            </a:xfrm>
          </p:grpSpPr>
          <p:sp>
            <p:nvSpPr>
              <p:cNvPr id="57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7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7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79" name="Oval 578"/>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80" name="Oval 57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575" name="TextBox 574"/>
            <p:cNvSpPr txBox="1"/>
            <p:nvPr/>
          </p:nvSpPr>
          <p:spPr>
            <a:xfrm>
              <a:off x="1794566" y="1401791"/>
              <a:ext cx="494151"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h</a:t>
              </a:r>
            </a:p>
          </p:txBody>
        </p:sp>
      </p:grpSp>
      <p:grpSp>
        <p:nvGrpSpPr>
          <p:cNvPr id="598" name="Group 597"/>
          <p:cNvGrpSpPr/>
          <p:nvPr/>
        </p:nvGrpSpPr>
        <p:grpSpPr>
          <a:xfrm>
            <a:off x="1915990" y="2698440"/>
            <a:ext cx="429704" cy="390803"/>
            <a:chOff x="1696729" y="1401791"/>
            <a:chExt cx="572938" cy="521071"/>
          </a:xfrm>
        </p:grpSpPr>
        <p:grpSp>
          <p:nvGrpSpPr>
            <p:cNvPr id="599" name="Group 165"/>
            <p:cNvGrpSpPr/>
            <p:nvPr/>
          </p:nvGrpSpPr>
          <p:grpSpPr>
            <a:xfrm>
              <a:off x="1696729" y="1425711"/>
              <a:ext cx="474194" cy="497151"/>
              <a:chOff x="5095749" y="0"/>
              <a:chExt cx="769047" cy="840013"/>
            </a:xfrm>
          </p:grpSpPr>
          <p:sp>
            <p:nvSpPr>
              <p:cNvPr id="6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04" name="Oval 60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605" name="Oval 6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600" name="TextBox 599"/>
            <p:cNvSpPr txBox="1"/>
            <p:nvPr/>
          </p:nvSpPr>
          <p:spPr>
            <a:xfrm>
              <a:off x="1775516" y="1401791"/>
              <a:ext cx="494151"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h</a:t>
              </a:r>
            </a:p>
          </p:txBody>
        </p:sp>
      </p:grpSp>
      <p:grpSp>
        <p:nvGrpSpPr>
          <p:cNvPr id="14" name="Group 13"/>
          <p:cNvGrpSpPr/>
          <p:nvPr/>
        </p:nvGrpSpPr>
        <p:grpSpPr>
          <a:xfrm>
            <a:off x="2206946" y="1434118"/>
            <a:ext cx="2382035" cy="1874702"/>
            <a:chOff x="1418595" y="769154"/>
            <a:chExt cx="3176046" cy="2499603"/>
          </a:xfrm>
        </p:grpSpPr>
        <p:grpSp>
          <p:nvGrpSpPr>
            <p:cNvPr id="10" name="Group 9"/>
            <p:cNvGrpSpPr/>
            <p:nvPr/>
          </p:nvGrpSpPr>
          <p:grpSpPr>
            <a:xfrm>
              <a:off x="3197133" y="1942126"/>
              <a:ext cx="1397508" cy="1326631"/>
              <a:chOff x="3197133" y="1942126"/>
              <a:chExt cx="1397508" cy="1326631"/>
            </a:xfrm>
          </p:grpSpPr>
          <p:sp>
            <p:nvSpPr>
              <p:cNvPr id="476" name="Right Arrow Callout 475"/>
              <p:cNvSpPr/>
              <p:nvPr/>
            </p:nvSpPr>
            <p:spPr bwMode="auto">
              <a:xfrm>
                <a:off x="3197133" y="1942126"/>
                <a:ext cx="1397508" cy="1326631"/>
              </a:xfrm>
              <a:prstGeom prst="rightArrowCallout">
                <a:avLst>
                  <a:gd name="adj1" fmla="val 25000"/>
                  <a:gd name="adj2" fmla="val 25000"/>
                  <a:gd name="adj3" fmla="val 25000"/>
                  <a:gd name="adj4" fmla="val 42725"/>
                </a:avLst>
              </a:prstGeom>
              <a:solidFill>
                <a:srgbClr val="FF0000">
                  <a:alpha val="24000"/>
                </a:srgb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58060" tIns="29030" rIns="58060" bIns="29030" numCol="1" spcCol="0" rtlCol="0" fromWordArt="0" anchor="ctr" anchorCtr="0" forceAA="0" compatLnSpc="1">
                <a:prstTxWarp prst="textNoShape">
                  <a:avLst/>
                </a:prstTxWarp>
                <a:normAutofit/>
              </a:bodyPr>
              <a:lstStyle/>
              <a:p>
                <a:pPr marL="217724" indent="-217724" algn="ctr" defTabSz="342900">
                  <a:spcBef>
                    <a:spcPct val="20000"/>
                  </a:spcBef>
                  <a:buFontTx/>
                  <a:buChar char="•"/>
                </a:pPr>
                <a:endParaRPr lang="en-US" dirty="0" err="1">
                  <a:solidFill>
                    <a:srgbClr val="0070C0"/>
                  </a:solidFill>
                  <a:latin typeface="Calibri"/>
                </a:endParaRPr>
              </a:p>
            </p:txBody>
          </p:sp>
          <p:grpSp>
            <p:nvGrpSpPr>
              <p:cNvPr id="485" name="Group 484"/>
              <p:cNvGrpSpPr/>
              <p:nvPr/>
            </p:nvGrpSpPr>
            <p:grpSpPr>
              <a:xfrm>
                <a:off x="3265246" y="2054061"/>
                <a:ext cx="482316" cy="521071"/>
                <a:chOff x="1696729" y="1401791"/>
                <a:chExt cx="482316" cy="521071"/>
              </a:xfrm>
            </p:grpSpPr>
            <p:grpSp>
              <p:nvGrpSpPr>
                <p:cNvPr id="486" name="Group 165"/>
                <p:cNvGrpSpPr/>
                <p:nvPr/>
              </p:nvGrpSpPr>
              <p:grpSpPr>
                <a:xfrm>
                  <a:off x="1696729" y="1425711"/>
                  <a:ext cx="474194" cy="497151"/>
                  <a:chOff x="5095749" y="0"/>
                  <a:chExt cx="769047" cy="840013"/>
                </a:xfrm>
              </p:grpSpPr>
              <p:sp>
                <p:nvSpPr>
                  <p:cNvPr id="4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91" name="Oval 4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92" name="Oval 4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487" name="TextBox 486"/>
                <p:cNvSpPr txBox="1"/>
                <p:nvPr/>
              </p:nvSpPr>
              <p:spPr>
                <a:xfrm>
                  <a:off x="1775516" y="1401791"/>
                  <a:ext cx="403529" cy="400110"/>
                </a:xfrm>
                <a:prstGeom prst="rect">
                  <a:avLst/>
                </a:prstGeom>
                <a:noFill/>
              </p:spPr>
              <p:txBody>
                <a:bodyPr wrap="none" rtlCol="0">
                  <a:spAutoFit/>
                </a:bodyPr>
                <a:lstStyle/>
                <a:p>
                  <a:pPr defTabSz="342900"/>
                  <a:r>
                    <a:rPr lang="en-US" sz="1350" b="1" dirty="0">
                      <a:solidFill>
                        <a:srgbClr val="FFFFFF"/>
                      </a:solidFill>
                      <a:latin typeface="Calibri"/>
                    </a:rPr>
                    <a:t>T</a:t>
                  </a:r>
                  <a:r>
                    <a:rPr lang="en-US" sz="1350" b="1" baseline="-25000" dirty="0">
                      <a:solidFill>
                        <a:srgbClr val="FFFFFF"/>
                      </a:solidFill>
                      <a:latin typeface="Calibri"/>
                    </a:rPr>
                    <a:t>c</a:t>
                  </a:r>
                </a:p>
              </p:txBody>
            </p:sp>
          </p:grpSp>
          <p:grpSp>
            <p:nvGrpSpPr>
              <p:cNvPr id="493" name="Group 492"/>
              <p:cNvGrpSpPr/>
              <p:nvPr/>
            </p:nvGrpSpPr>
            <p:grpSpPr>
              <a:xfrm>
                <a:off x="3258829" y="2689611"/>
                <a:ext cx="521642" cy="521071"/>
                <a:chOff x="1696729" y="1401791"/>
                <a:chExt cx="521642" cy="521071"/>
              </a:xfrm>
            </p:grpSpPr>
            <p:grpSp>
              <p:nvGrpSpPr>
                <p:cNvPr id="494" name="Group 165"/>
                <p:cNvGrpSpPr/>
                <p:nvPr/>
              </p:nvGrpSpPr>
              <p:grpSpPr>
                <a:xfrm>
                  <a:off x="1696729" y="1425711"/>
                  <a:ext cx="474194" cy="497151"/>
                  <a:chOff x="5095749" y="0"/>
                  <a:chExt cx="769047" cy="840013"/>
                </a:xfrm>
              </p:grpSpPr>
              <p:sp>
                <p:nvSpPr>
                  <p:cNvPr id="496"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97"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98"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99" name="Oval 498"/>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00" name="Oval 499"/>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495" name="TextBox 494"/>
                <p:cNvSpPr txBox="1"/>
                <p:nvPr/>
              </p:nvSpPr>
              <p:spPr>
                <a:xfrm>
                  <a:off x="1775516" y="1401791"/>
                  <a:ext cx="442855" cy="400110"/>
                </a:xfrm>
                <a:prstGeom prst="rect">
                  <a:avLst/>
                </a:prstGeom>
                <a:noFill/>
              </p:spPr>
              <p:txBody>
                <a:bodyPr wrap="none" rtlCol="0">
                  <a:spAutoFit/>
                </a:bodyPr>
                <a:lstStyle/>
                <a:p>
                  <a:pPr defTabSz="342900"/>
                  <a:r>
                    <a:rPr lang="en-US" sz="1350" b="1" dirty="0">
                      <a:solidFill>
                        <a:srgbClr val="FFFFFF"/>
                      </a:solidFill>
                      <a:latin typeface="Calibri"/>
                    </a:rPr>
                    <a:t>T</a:t>
                  </a:r>
                  <a:r>
                    <a:rPr lang="en-US" sz="1350" b="1" baseline="-25000" dirty="0">
                      <a:solidFill>
                        <a:srgbClr val="FFFFFF"/>
                      </a:solidFill>
                      <a:latin typeface="Calibri"/>
                    </a:rPr>
                    <a:t>h</a:t>
                  </a:r>
                </a:p>
              </p:txBody>
            </p:sp>
          </p:grpSp>
        </p:grpSp>
        <p:grpSp>
          <p:nvGrpSpPr>
            <p:cNvPr id="13" name="Group 12"/>
            <p:cNvGrpSpPr/>
            <p:nvPr/>
          </p:nvGrpSpPr>
          <p:grpSpPr>
            <a:xfrm>
              <a:off x="1418595" y="769154"/>
              <a:ext cx="2435545" cy="1902029"/>
              <a:chOff x="1418595" y="769154"/>
              <a:chExt cx="2435545" cy="1902029"/>
            </a:xfrm>
          </p:grpSpPr>
          <p:sp>
            <p:nvSpPr>
              <p:cNvPr id="606" name="Curved Up Arrow 605"/>
              <p:cNvSpPr/>
              <p:nvPr/>
            </p:nvSpPr>
            <p:spPr bwMode="auto">
              <a:xfrm rot="11230231" flipH="1">
                <a:off x="1737760" y="769154"/>
                <a:ext cx="2116380" cy="1135519"/>
              </a:xfrm>
              <a:prstGeom prst="curvedUpArrow">
                <a:avLst/>
              </a:prstGeom>
              <a:solidFill>
                <a:srgbClr val="FFFF00"/>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58060" tIns="29030" rIns="58060" bIns="29030" numCol="1" spcCol="0" rtlCol="0" fromWordArt="0" anchor="ctr" anchorCtr="0" forceAA="0" compatLnSpc="1">
                <a:prstTxWarp prst="textNoShape">
                  <a:avLst/>
                </a:prstTxWarp>
                <a:normAutofit/>
              </a:bodyPr>
              <a:lstStyle/>
              <a:p>
                <a:pPr marL="217724" indent="-217724" algn="ctr" defTabSz="342900">
                  <a:spcBef>
                    <a:spcPct val="20000"/>
                  </a:spcBef>
                  <a:buFontTx/>
                  <a:buChar char="•"/>
                </a:pPr>
                <a:endParaRPr lang="en-US" dirty="0" err="1">
                  <a:solidFill>
                    <a:srgbClr val="0070C0"/>
                  </a:solidFill>
                  <a:latin typeface="Calibri"/>
                </a:endParaRPr>
              </a:p>
            </p:txBody>
          </p:sp>
          <p:grpSp>
            <p:nvGrpSpPr>
              <p:cNvPr id="4" name="Group 3"/>
              <p:cNvGrpSpPr/>
              <p:nvPr/>
            </p:nvGrpSpPr>
            <p:grpSpPr>
              <a:xfrm>
                <a:off x="1418595" y="1519734"/>
                <a:ext cx="955847" cy="1151449"/>
                <a:chOff x="1418595" y="1519734"/>
                <a:chExt cx="955847" cy="1151449"/>
              </a:xfrm>
            </p:grpSpPr>
            <p:grpSp>
              <p:nvGrpSpPr>
                <p:cNvPr id="589" name="Group 588"/>
                <p:cNvGrpSpPr/>
                <p:nvPr/>
              </p:nvGrpSpPr>
              <p:grpSpPr>
                <a:xfrm>
                  <a:off x="1778805" y="2150112"/>
                  <a:ext cx="572940" cy="521071"/>
                  <a:chOff x="1696729" y="1401791"/>
                  <a:chExt cx="572940" cy="521071"/>
                </a:xfrm>
              </p:grpSpPr>
              <p:grpSp>
                <p:nvGrpSpPr>
                  <p:cNvPr id="590" name="Group 165"/>
                  <p:cNvGrpSpPr/>
                  <p:nvPr/>
                </p:nvGrpSpPr>
                <p:grpSpPr>
                  <a:xfrm>
                    <a:off x="1696729" y="1425711"/>
                    <a:ext cx="474194" cy="497151"/>
                    <a:chOff x="5095749" y="0"/>
                    <a:chExt cx="769047" cy="840013"/>
                  </a:xfrm>
                </p:grpSpPr>
                <p:sp>
                  <p:nvSpPr>
                    <p:cNvPr id="59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9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9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95" name="Oval 59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96" name="Oval 59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591" name="TextBox 590"/>
                  <p:cNvSpPr txBox="1"/>
                  <p:nvPr/>
                </p:nvSpPr>
                <p:spPr>
                  <a:xfrm>
                    <a:off x="1775516" y="1401791"/>
                    <a:ext cx="494153"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h</a:t>
                    </a:r>
                  </a:p>
                </p:txBody>
              </p:sp>
            </p:grpSp>
            <p:cxnSp>
              <p:nvCxnSpPr>
                <p:cNvPr id="597" name="Straight Arrow Connector 596"/>
                <p:cNvCxnSpPr/>
                <p:nvPr/>
              </p:nvCxnSpPr>
              <p:spPr>
                <a:xfrm flipH="1" flipV="1">
                  <a:off x="1577472" y="2204240"/>
                  <a:ext cx="3224" cy="26846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557" name="Group 556"/>
                <p:cNvGrpSpPr/>
                <p:nvPr/>
              </p:nvGrpSpPr>
              <p:grpSpPr>
                <a:xfrm>
                  <a:off x="1801504" y="1519734"/>
                  <a:ext cx="572938" cy="521071"/>
                  <a:chOff x="1696729" y="1401791"/>
                  <a:chExt cx="572938" cy="521071"/>
                </a:xfrm>
              </p:grpSpPr>
              <p:grpSp>
                <p:nvGrpSpPr>
                  <p:cNvPr id="558" name="Group 165"/>
                  <p:cNvGrpSpPr/>
                  <p:nvPr/>
                </p:nvGrpSpPr>
                <p:grpSpPr>
                  <a:xfrm>
                    <a:off x="1696729" y="1425711"/>
                    <a:ext cx="474194" cy="497151"/>
                    <a:chOff x="5095749" y="0"/>
                    <a:chExt cx="769047" cy="840013"/>
                  </a:xfrm>
                </p:grpSpPr>
                <p:sp>
                  <p:nvSpPr>
                    <p:cNvPr id="56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6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6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63" name="Oval 56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64" name="Oval 56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559" name="TextBox 558"/>
                  <p:cNvSpPr txBox="1"/>
                  <p:nvPr/>
                </p:nvSpPr>
                <p:spPr>
                  <a:xfrm>
                    <a:off x="1775516" y="1401791"/>
                    <a:ext cx="494151"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h</a:t>
                    </a:r>
                  </a:p>
                </p:txBody>
              </p:sp>
            </p:grpSp>
            <p:grpSp>
              <p:nvGrpSpPr>
                <p:cNvPr id="565" name="Group 564"/>
                <p:cNvGrpSpPr/>
                <p:nvPr/>
              </p:nvGrpSpPr>
              <p:grpSpPr>
                <a:xfrm>
                  <a:off x="1418595" y="1522041"/>
                  <a:ext cx="521644" cy="521071"/>
                  <a:chOff x="1696729" y="1401791"/>
                  <a:chExt cx="521644" cy="521071"/>
                </a:xfrm>
              </p:grpSpPr>
              <p:grpSp>
                <p:nvGrpSpPr>
                  <p:cNvPr id="566" name="Group 165"/>
                  <p:cNvGrpSpPr/>
                  <p:nvPr/>
                </p:nvGrpSpPr>
                <p:grpSpPr>
                  <a:xfrm>
                    <a:off x="1696729" y="1425711"/>
                    <a:ext cx="474194" cy="497151"/>
                    <a:chOff x="5095749" y="0"/>
                    <a:chExt cx="769047" cy="840013"/>
                  </a:xfrm>
                </p:grpSpPr>
                <p:sp>
                  <p:nvSpPr>
                    <p:cNvPr id="56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6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7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71" name="Oval 57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72" name="Oval 57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567" name="TextBox 566"/>
                  <p:cNvSpPr txBox="1"/>
                  <p:nvPr/>
                </p:nvSpPr>
                <p:spPr>
                  <a:xfrm>
                    <a:off x="1775516" y="1401791"/>
                    <a:ext cx="442857" cy="400110"/>
                  </a:xfrm>
                  <a:prstGeom prst="rect">
                    <a:avLst/>
                  </a:prstGeom>
                  <a:noFill/>
                </p:spPr>
                <p:txBody>
                  <a:bodyPr wrap="none" rtlCol="0">
                    <a:spAutoFit/>
                  </a:bodyPr>
                  <a:lstStyle/>
                  <a:p>
                    <a:pPr defTabSz="342900"/>
                    <a:r>
                      <a:rPr lang="en-US" sz="1350" b="1" dirty="0">
                        <a:solidFill>
                          <a:srgbClr val="FFFFFF"/>
                        </a:solidFill>
                        <a:latin typeface="Calibri"/>
                      </a:rPr>
                      <a:t>T</a:t>
                    </a:r>
                    <a:r>
                      <a:rPr lang="en-US" sz="1350" b="1" baseline="-25000" dirty="0">
                        <a:solidFill>
                          <a:srgbClr val="FFFFFF"/>
                        </a:solidFill>
                        <a:latin typeface="Calibri"/>
                      </a:rPr>
                      <a:t>h</a:t>
                    </a:r>
                  </a:p>
                </p:txBody>
              </p:sp>
            </p:grpSp>
            <p:grpSp>
              <p:nvGrpSpPr>
                <p:cNvPr id="581" name="Group 580"/>
                <p:cNvGrpSpPr/>
                <p:nvPr/>
              </p:nvGrpSpPr>
              <p:grpSpPr>
                <a:xfrm>
                  <a:off x="1570995" y="1674441"/>
                  <a:ext cx="572940" cy="521071"/>
                  <a:chOff x="1696729" y="1401791"/>
                  <a:chExt cx="572940" cy="521071"/>
                </a:xfrm>
              </p:grpSpPr>
              <p:grpSp>
                <p:nvGrpSpPr>
                  <p:cNvPr id="582" name="Group 165"/>
                  <p:cNvGrpSpPr/>
                  <p:nvPr/>
                </p:nvGrpSpPr>
                <p:grpSpPr>
                  <a:xfrm>
                    <a:off x="1696729" y="1425711"/>
                    <a:ext cx="474194" cy="497151"/>
                    <a:chOff x="5095749" y="0"/>
                    <a:chExt cx="769047" cy="840013"/>
                  </a:xfrm>
                </p:grpSpPr>
                <p:sp>
                  <p:nvSpPr>
                    <p:cNvPr id="58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8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8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87" name="Oval 58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588" name="Oval 58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583" name="TextBox 582"/>
                  <p:cNvSpPr txBox="1"/>
                  <p:nvPr/>
                </p:nvSpPr>
                <p:spPr>
                  <a:xfrm>
                    <a:off x="1775516" y="1401791"/>
                    <a:ext cx="494153" cy="400110"/>
                  </a:xfrm>
                  <a:prstGeom prst="rect">
                    <a:avLst/>
                  </a:prstGeom>
                  <a:noFill/>
                </p:spPr>
                <p:txBody>
                  <a:bodyPr wrap="none" rtlCol="0">
                    <a:spAutoFit/>
                  </a:bodyPr>
                  <a:lstStyle/>
                  <a:p>
                    <a:pPr defTabSz="342900"/>
                    <a:r>
                      <a:rPr lang="en-US" sz="1350" b="1" dirty="0">
                        <a:solidFill>
                          <a:srgbClr val="FFFFFF"/>
                        </a:solidFill>
                        <a:latin typeface="Calibri"/>
                      </a:rPr>
                      <a:t>T </a:t>
                    </a:r>
                    <a:r>
                      <a:rPr lang="en-US" sz="1350" b="1" baseline="-25000" dirty="0">
                        <a:solidFill>
                          <a:srgbClr val="FFFFFF"/>
                        </a:solidFill>
                        <a:latin typeface="Calibri"/>
                      </a:rPr>
                      <a:t>h</a:t>
                    </a:r>
                  </a:p>
                </p:txBody>
              </p:sp>
            </p:grpSp>
          </p:grpSp>
        </p:grpSp>
      </p:grpSp>
      <p:pic>
        <p:nvPicPr>
          <p:cNvPr id="415" name="Picture 414">
            <a:extLst>
              <a:ext uri="{FF2B5EF4-FFF2-40B4-BE49-F238E27FC236}">
                <a16:creationId xmlns:a16="http://schemas.microsoft.com/office/drawing/2014/main" id="{7FDEA19A-13DA-4BF5-88EC-F0E2532F553D}"/>
              </a:ext>
            </a:extLst>
          </p:cNvPr>
          <p:cNvPicPr>
            <a:picLocks noChangeAspect="1"/>
          </p:cNvPicPr>
          <p:nvPr/>
        </p:nvPicPr>
        <p:blipFill>
          <a:blip r:embed="rId3"/>
          <a:stretch>
            <a:fillRect/>
          </a:stretch>
        </p:blipFill>
        <p:spPr>
          <a:xfrm>
            <a:off x="7990183" y="4708813"/>
            <a:ext cx="1033550" cy="1291937"/>
          </a:xfrm>
          <a:prstGeom prst="rect">
            <a:avLst/>
          </a:prstGeom>
        </p:spPr>
      </p:pic>
      <p:grpSp>
        <p:nvGrpSpPr>
          <p:cNvPr id="416" name="Group 415">
            <a:extLst>
              <a:ext uri="{FF2B5EF4-FFF2-40B4-BE49-F238E27FC236}">
                <a16:creationId xmlns:a16="http://schemas.microsoft.com/office/drawing/2014/main" id="{3ED2F9FD-C536-43A3-9640-CBA82054360B}"/>
              </a:ext>
            </a:extLst>
          </p:cNvPr>
          <p:cNvGrpSpPr/>
          <p:nvPr/>
        </p:nvGrpSpPr>
        <p:grpSpPr>
          <a:xfrm>
            <a:off x="7126683" y="3345488"/>
            <a:ext cx="128994" cy="1114017"/>
            <a:chOff x="6739212" y="3280075"/>
            <a:chExt cx="171992" cy="1485356"/>
          </a:xfrm>
        </p:grpSpPr>
        <p:sp>
          <p:nvSpPr>
            <p:cNvPr id="417" name="Rounded Rectangle 97">
              <a:extLst>
                <a:ext uri="{FF2B5EF4-FFF2-40B4-BE49-F238E27FC236}">
                  <a16:creationId xmlns:a16="http://schemas.microsoft.com/office/drawing/2014/main" id="{8673E078-9F64-424D-B02E-831EFF237679}"/>
                </a:ext>
              </a:extLst>
            </p:cNvPr>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18" name="Rounded Rectangle 98">
              <a:extLst>
                <a:ext uri="{FF2B5EF4-FFF2-40B4-BE49-F238E27FC236}">
                  <a16:creationId xmlns:a16="http://schemas.microsoft.com/office/drawing/2014/main" id="{BB930F60-D8B5-4594-B1B3-F1FE1CAB0BF6}"/>
                </a:ext>
              </a:extLst>
            </p:cNvPr>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19" name="Rounded Rectangle 99">
              <a:extLst>
                <a:ext uri="{FF2B5EF4-FFF2-40B4-BE49-F238E27FC236}">
                  <a16:creationId xmlns:a16="http://schemas.microsoft.com/office/drawing/2014/main" id="{12019CEF-5769-4849-B268-C8370AC735F9}"/>
                </a:ext>
              </a:extLst>
            </p:cNvPr>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sp>
        <p:nvSpPr>
          <p:cNvPr id="420" name="TextBox 419">
            <a:extLst>
              <a:ext uri="{FF2B5EF4-FFF2-40B4-BE49-F238E27FC236}">
                <a16:creationId xmlns:a16="http://schemas.microsoft.com/office/drawing/2014/main" id="{A96E01CD-E45A-4911-9397-C477D0E07E67}"/>
              </a:ext>
            </a:extLst>
          </p:cNvPr>
          <p:cNvSpPr txBox="1"/>
          <p:nvPr/>
        </p:nvSpPr>
        <p:spPr>
          <a:xfrm>
            <a:off x="7062628" y="3281170"/>
            <a:ext cx="309700" cy="276999"/>
          </a:xfrm>
          <a:prstGeom prst="rect">
            <a:avLst/>
          </a:prstGeom>
          <a:noFill/>
        </p:spPr>
        <p:txBody>
          <a:bodyPr wrap="none" rtlCol="0">
            <a:spAutoFit/>
          </a:bodyPr>
          <a:lstStyle/>
          <a:p>
            <a:pPr defTabSz="342900"/>
            <a:r>
              <a:rPr lang="en-US" sz="1200" b="1" dirty="0">
                <a:solidFill>
                  <a:srgbClr val="FFFFFF"/>
                </a:solidFill>
                <a:latin typeface="Calibri"/>
              </a:rPr>
              <a:t>m</a:t>
            </a:r>
          </a:p>
        </p:txBody>
      </p:sp>
      <p:pic>
        <p:nvPicPr>
          <p:cNvPr id="421" name="Picture 420">
            <a:extLst>
              <a:ext uri="{FF2B5EF4-FFF2-40B4-BE49-F238E27FC236}">
                <a16:creationId xmlns:a16="http://schemas.microsoft.com/office/drawing/2014/main" id="{2B94C54B-9592-4D7E-88E3-370DFFFB1B92}"/>
              </a:ext>
            </a:extLst>
          </p:cNvPr>
          <p:cNvPicPr>
            <a:picLocks noChangeAspect="1"/>
          </p:cNvPicPr>
          <p:nvPr/>
        </p:nvPicPr>
        <p:blipFill>
          <a:blip r:embed="rId4"/>
          <a:stretch>
            <a:fillRect/>
          </a:stretch>
        </p:blipFill>
        <p:spPr>
          <a:xfrm>
            <a:off x="6731511" y="4148852"/>
            <a:ext cx="442857" cy="292857"/>
          </a:xfrm>
          <a:prstGeom prst="rect">
            <a:avLst/>
          </a:prstGeom>
        </p:spPr>
      </p:pic>
      <p:grpSp>
        <p:nvGrpSpPr>
          <p:cNvPr id="423" name="Group 422">
            <a:extLst>
              <a:ext uri="{FF2B5EF4-FFF2-40B4-BE49-F238E27FC236}">
                <a16:creationId xmlns:a16="http://schemas.microsoft.com/office/drawing/2014/main" id="{645FD755-CB89-402D-97F1-8020597C82F0}"/>
              </a:ext>
            </a:extLst>
          </p:cNvPr>
          <p:cNvGrpSpPr/>
          <p:nvPr/>
        </p:nvGrpSpPr>
        <p:grpSpPr>
          <a:xfrm>
            <a:off x="5732590" y="3430173"/>
            <a:ext cx="586828" cy="529195"/>
            <a:chOff x="108608" y="3567822"/>
            <a:chExt cx="782437" cy="705593"/>
          </a:xfrm>
        </p:grpSpPr>
        <p:grpSp>
          <p:nvGrpSpPr>
            <p:cNvPr id="424" name="Group 423">
              <a:extLst>
                <a:ext uri="{FF2B5EF4-FFF2-40B4-BE49-F238E27FC236}">
                  <a16:creationId xmlns:a16="http://schemas.microsoft.com/office/drawing/2014/main" id="{61F6842B-1214-443D-AFD9-AD4AD677DF70}"/>
                </a:ext>
              </a:extLst>
            </p:cNvPr>
            <p:cNvGrpSpPr/>
            <p:nvPr/>
          </p:nvGrpSpPr>
          <p:grpSpPr>
            <a:xfrm>
              <a:off x="108608" y="3567822"/>
              <a:ext cx="782437" cy="705593"/>
              <a:chOff x="9632115" y="3841615"/>
              <a:chExt cx="782437" cy="705593"/>
            </a:xfrm>
          </p:grpSpPr>
          <p:sp>
            <p:nvSpPr>
              <p:cNvPr id="426" name="Oval 425">
                <a:extLst>
                  <a:ext uri="{FF2B5EF4-FFF2-40B4-BE49-F238E27FC236}">
                    <a16:creationId xmlns:a16="http://schemas.microsoft.com/office/drawing/2014/main" id="{D89BA4D3-3416-4CE3-8D38-033F84C7916A}"/>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27" name="Oval 426">
                <a:extLst>
                  <a:ext uri="{FF2B5EF4-FFF2-40B4-BE49-F238E27FC236}">
                    <a16:creationId xmlns:a16="http://schemas.microsoft.com/office/drawing/2014/main" id="{B60A1C75-271E-4253-A407-446D81B0E012}"/>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nvGrpSpPr>
              <p:cNvPr id="428" name="Group 171">
                <a:extLst>
                  <a:ext uri="{FF2B5EF4-FFF2-40B4-BE49-F238E27FC236}">
                    <a16:creationId xmlns:a16="http://schemas.microsoft.com/office/drawing/2014/main" id="{47806577-8A73-4819-BA93-5E4625CF9165}"/>
                  </a:ext>
                </a:extLst>
              </p:cNvPr>
              <p:cNvGrpSpPr/>
              <p:nvPr/>
            </p:nvGrpSpPr>
            <p:grpSpPr>
              <a:xfrm rot="18169265">
                <a:off x="10232913" y="4152954"/>
                <a:ext cx="124964" cy="238314"/>
                <a:chOff x="6272999" y="403029"/>
                <a:chExt cx="199769" cy="365671"/>
              </a:xfrm>
            </p:grpSpPr>
            <p:sp>
              <p:nvSpPr>
                <p:cNvPr id="441" name="Rectangle 440">
                  <a:extLst>
                    <a:ext uri="{FF2B5EF4-FFF2-40B4-BE49-F238E27FC236}">
                      <a16:creationId xmlns:a16="http://schemas.microsoft.com/office/drawing/2014/main" id="{16D1CC11-9C96-4C8F-811A-85FA90F0C7FB}"/>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42" name="Rectangle 441">
                  <a:extLst>
                    <a:ext uri="{FF2B5EF4-FFF2-40B4-BE49-F238E27FC236}">
                      <a16:creationId xmlns:a16="http://schemas.microsoft.com/office/drawing/2014/main" id="{EB8CABEE-6424-40FF-858B-BEA91ED5CDED}"/>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43" name="Rectangle 442">
                  <a:extLst>
                    <a:ext uri="{FF2B5EF4-FFF2-40B4-BE49-F238E27FC236}">
                      <a16:creationId xmlns:a16="http://schemas.microsoft.com/office/drawing/2014/main" id="{DF69ABA6-CED0-4F32-B51D-8FDF1B5DE473}"/>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429" name="Group 173">
                <a:extLst>
                  <a:ext uri="{FF2B5EF4-FFF2-40B4-BE49-F238E27FC236}">
                    <a16:creationId xmlns:a16="http://schemas.microsoft.com/office/drawing/2014/main" id="{0774D61C-5DE2-4E26-8A03-36C850843153}"/>
                  </a:ext>
                </a:extLst>
              </p:cNvPr>
              <p:cNvGrpSpPr/>
              <p:nvPr/>
            </p:nvGrpSpPr>
            <p:grpSpPr>
              <a:xfrm rot="14155649">
                <a:off x="10226787" y="3804084"/>
                <a:ext cx="124964" cy="238314"/>
                <a:chOff x="6272999" y="403029"/>
                <a:chExt cx="199769" cy="365671"/>
              </a:xfrm>
            </p:grpSpPr>
            <p:sp>
              <p:nvSpPr>
                <p:cNvPr id="438" name="Rectangle 437">
                  <a:extLst>
                    <a:ext uri="{FF2B5EF4-FFF2-40B4-BE49-F238E27FC236}">
                      <a16:creationId xmlns:a16="http://schemas.microsoft.com/office/drawing/2014/main" id="{9CA422CC-1B94-44DA-AB4C-EE30616770C7}"/>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39" name="Rectangle 438">
                  <a:extLst>
                    <a:ext uri="{FF2B5EF4-FFF2-40B4-BE49-F238E27FC236}">
                      <a16:creationId xmlns:a16="http://schemas.microsoft.com/office/drawing/2014/main" id="{73447F10-F273-4508-A71B-E48BF0ED135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40" name="Rectangle 439">
                  <a:extLst>
                    <a:ext uri="{FF2B5EF4-FFF2-40B4-BE49-F238E27FC236}">
                      <a16:creationId xmlns:a16="http://schemas.microsoft.com/office/drawing/2014/main" id="{B6D8228F-8A70-4F6D-ADE3-5C73020674CF}"/>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430" name="Group 203">
                <a:extLst>
                  <a:ext uri="{FF2B5EF4-FFF2-40B4-BE49-F238E27FC236}">
                    <a16:creationId xmlns:a16="http://schemas.microsoft.com/office/drawing/2014/main" id="{EE79CB39-DF7F-4210-89D3-E4E1367649E2}"/>
                  </a:ext>
                </a:extLst>
              </p:cNvPr>
              <p:cNvGrpSpPr/>
              <p:nvPr/>
            </p:nvGrpSpPr>
            <p:grpSpPr>
              <a:xfrm rot="669115" flipH="1">
                <a:off x="9845209" y="4308894"/>
                <a:ext cx="124964" cy="238314"/>
                <a:chOff x="6272999" y="403029"/>
                <a:chExt cx="199769" cy="365671"/>
              </a:xfrm>
            </p:grpSpPr>
            <p:sp>
              <p:nvSpPr>
                <p:cNvPr id="435" name="Rectangle 434">
                  <a:extLst>
                    <a:ext uri="{FF2B5EF4-FFF2-40B4-BE49-F238E27FC236}">
                      <a16:creationId xmlns:a16="http://schemas.microsoft.com/office/drawing/2014/main" id="{5374F5FE-0CFA-4C16-BB25-B6059AC4CD12}"/>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36" name="Rectangle 435">
                  <a:extLst>
                    <a:ext uri="{FF2B5EF4-FFF2-40B4-BE49-F238E27FC236}">
                      <a16:creationId xmlns:a16="http://schemas.microsoft.com/office/drawing/2014/main" id="{25984886-D1FC-40AC-B6D3-3D8429A5DBD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37" name="Rectangle 436">
                  <a:extLst>
                    <a:ext uri="{FF2B5EF4-FFF2-40B4-BE49-F238E27FC236}">
                      <a16:creationId xmlns:a16="http://schemas.microsoft.com/office/drawing/2014/main" id="{9A80ADEA-E565-4AC6-A252-DC5ACD91C75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nvGrpSpPr>
              <p:cNvPr id="431" name="Group 171">
                <a:extLst>
                  <a:ext uri="{FF2B5EF4-FFF2-40B4-BE49-F238E27FC236}">
                    <a16:creationId xmlns:a16="http://schemas.microsoft.com/office/drawing/2014/main" id="{A707491D-377B-4E6D-97AB-C5F672FA14A0}"/>
                  </a:ext>
                </a:extLst>
              </p:cNvPr>
              <p:cNvGrpSpPr/>
              <p:nvPr/>
            </p:nvGrpSpPr>
            <p:grpSpPr>
              <a:xfrm rot="7717811">
                <a:off x="9688790" y="3784940"/>
                <a:ext cx="124964" cy="238314"/>
                <a:chOff x="6272999" y="403029"/>
                <a:chExt cx="199769" cy="365671"/>
              </a:xfrm>
            </p:grpSpPr>
            <p:sp>
              <p:nvSpPr>
                <p:cNvPr id="432" name="Rectangle 431">
                  <a:extLst>
                    <a:ext uri="{FF2B5EF4-FFF2-40B4-BE49-F238E27FC236}">
                      <a16:creationId xmlns:a16="http://schemas.microsoft.com/office/drawing/2014/main" id="{8C65F34D-473A-4D60-8275-F37ACD4A726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33" name="Rectangle 432">
                  <a:extLst>
                    <a:ext uri="{FF2B5EF4-FFF2-40B4-BE49-F238E27FC236}">
                      <a16:creationId xmlns:a16="http://schemas.microsoft.com/office/drawing/2014/main" id="{6F71425E-E22C-4758-8C4E-04DBE07F8E0E}"/>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sp>
              <p:nvSpPr>
                <p:cNvPr id="434" name="Rectangle 433">
                  <a:extLst>
                    <a:ext uri="{FF2B5EF4-FFF2-40B4-BE49-F238E27FC236}">
                      <a16:creationId xmlns:a16="http://schemas.microsoft.com/office/drawing/2014/main" id="{74BC02B7-B954-4CB3-BB1E-AF332756C5B6}"/>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endParaRPr lang="nl-NL" sz="1350" dirty="0">
                    <a:solidFill>
                      <a:srgbClr val="FFFFFF"/>
                    </a:solidFill>
                    <a:latin typeface="Calibri"/>
                  </a:endParaRPr>
                </a:p>
              </p:txBody>
            </p:sp>
          </p:grpSp>
        </p:grpSp>
        <p:sp>
          <p:nvSpPr>
            <p:cNvPr id="425" name="TextBox 424">
              <a:extLst>
                <a:ext uri="{FF2B5EF4-FFF2-40B4-BE49-F238E27FC236}">
                  <a16:creationId xmlns:a16="http://schemas.microsoft.com/office/drawing/2014/main" id="{DF205256-79FF-4ABA-BA1E-EEBDFD7092F3}"/>
                </a:ext>
              </a:extLst>
            </p:cNvPr>
            <p:cNvSpPr txBox="1"/>
            <p:nvPr/>
          </p:nvSpPr>
          <p:spPr>
            <a:xfrm>
              <a:off x="334677" y="3601729"/>
              <a:ext cx="376600" cy="400109"/>
            </a:xfrm>
            <a:prstGeom prst="rect">
              <a:avLst/>
            </a:prstGeom>
            <a:noFill/>
          </p:spPr>
          <p:txBody>
            <a:bodyPr wrap="none" rtlCol="0">
              <a:spAutoFit/>
            </a:bodyPr>
            <a:lstStyle/>
            <a:p>
              <a:pPr defTabSz="342900"/>
              <a:r>
                <a:rPr lang="en-US" sz="1350" b="1" dirty="0">
                  <a:solidFill>
                    <a:srgbClr val="FFFFFF"/>
                  </a:solidFill>
                  <a:latin typeface="Calibri"/>
                </a:rPr>
                <a:t>B</a:t>
              </a:r>
            </a:p>
          </p:txBody>
        </p:sp>
      </p:grpSp>
    </p:spTree>
    <p:extLst>
      <p:ext uri="{BB962C8B-B14F-4D97-AF65-F5344CB8AC3E}">
        <p14:creationId xmlns:p14="http://schemas.microsoft.com/office/powerpoint/2010/main" val="214613410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F92408-7C84-41D4-9CA9-B0C32DF4119A}"/>
              </a:ext>
            </a:extLst>
          </p:cNvPr>
          <p:cNvSpPr>
            <a:spLocks noGrp="1"/>
          </p:cNvSpPr>
          <p:nvPr>
            <p:ph type="title"/>
          </p:nvPr>
        </p:nvSpPr>
        <p:spPr/>
        <p:txBody>
          <a:bodyPr/>
          <a:lstStyle/>
          <a:p>
            <a:r>
              <a:rPr lang="en-US" sz="3600" dirty="0" err="1">
                <a:solidFill>
                  <a:srgbClr val="2573BA"/>
                </a:solidFill>
              </a:rPr>
              <a:t>Programma</a:t>
            </a:r>
            <a:endParaRPr lang="nl-NL" sz="3600" dirty="0">
              <a:solidFill>
                <a:srgbClr val="2573BA"/>
              </a:solidFill>
            </a:endParaRPr>
          </a:p>
        </p:txBody>
      </p:sp>
      <p:sp>
        <p:nvSpPr>
          <p:cNvPr id="3" name="Content Placeholder 2">
            <a:extLst>
              <a:ext uri="{FF2B5EF4-FFF2-40B4-BE49-F238E27FC236}">
                <a16:creationId xmlns:a16="http://schemas.microsoft.com/office/drawing/2014/main" id="{9F13994C-AF1B-4F4C-AE78-4FDBAD65077A}"/>
              </a:ext>
            </a:extLst>
          </p:cNvPr>
          <p:cNvSpPr>
            <a:spLocks noGrp="1"/>
          </p:cNvSpPr>
          <p:nvPr>
            <p:ph idx="1"/>
          </p:nvPr>
        </p:nvSpPr>
        <p:spPr>
          <a:xfrm>
            <a:off x="427839" y="1166018"/>
            <a:ext cx="8523214" cy="4525963"/>
          </a:xfrm>
        </p:spPr>
        <p:txBody>
          <a:bodyPr/>
          <a:lstStyle/>
          <a:p>
            <a:r>
              <a:rPr lang="nl-NL" sz="2000" dirty="0">
                <a:solidFill>
                  <a:schemeClr val="bg2">
                    <a:lumMod val="40000"/>
                    <a:lumOff val="60000"/>
                  </a:schemeClr>
                </a:solidFill>
              </a:rPr>
              <a:t>9.30 		Ontvangst</a:t>
            </a:r>
          </a:p>
          <a:p>
            <a:r>
              <a:rPr lang="nl-NL" sz="2000" dirty="0">
                <a:solidFill>
                  <a:schemeClr val="bg2">
                    <a:lumMod val="40000"/>
                    <a:lumOff val="60000"/>
                  </a:schemeClr>
                </a:solidFill>
              </a:rPr>
              <a:t>10.00 	Welkom</a:t>
            </a:r>
          </a:p>
          <a:p>
            <a:r>
              <a:rPr lang="nl-NL" sz="2000" dirty="0">
                <a:solidFill>
                  <a:schemeClr val="bg2">
                    <a:lumMod val="40000"/>
                    <a:lumOff val="60000"/>
                  </a:schemeClr>
                </a:solidFill>
              </a:rPr>
              <a:t>10.10 	Interactief nabespreken instaptoets</a:t>
            </a:r>
          </a:p>
          <a:p>
            <a:r>
              <a:rPr lang="nl-NL" sz="2000" dirty="0">
                <a:solidFill>
                  <a:schemeClr val="bg2">
                    <a:lumMod val="40000"/>
                    <a:lumOff val="60000"/>
                  </a:schemeClr>
                </a:solidFill>
              </a:rPr>
              <a:t>11.00 	Korte pauze</a:t>
            </a:r>
          </a:p>
          <a:p>
            <a:r>
              <a:rPr lang="nl-NL" sz="2000" dirty="0">
                <a:solidFill>
                  <a:schemeClr val="bg2">
                    <a:lumMod val="40000"/>
                    <a:lumOff val="60000"/>
                  </a:schemeClr>
                </a:solidFill>
              </a:rPr>
              <a:t>11.15 	Immunologische concepten achter bijwerkingen van medicatie </a:t>
            </a:r>
          </a:p>
          <a:p>
            <a:r>
              <a:rPr lang="nl-NL" sz="2000" dirty="0">
                <a:solidFill>
                  <a:schemeClr val="bg2">
                    <a:lumMod val="40000"/>
                    <a:lumOff val="60000"/>
                  </a:schemeClr>
                </a:solidFill>
              </a:rPr>
              <a:t>12.00 	Lunch </a:t>
            </a:r>
          </a:p>
          <a:p>
            <a:r>
              <a:rPr lang="nl-NL" sz="2000" dirty="0">
                <a:solidFill>
                  <a:schemeClr val="bg2">
                    <a:lumMod val="40000"/>
                    <a:lumOff val="60000"/>
                  </a:schemeClr>
                </a:solidFill>
              </a:rPr>
              <a:t>13.00	Vervolg Immunologische concepten etc</a:t>
            </a:r>
          </a:p>
          <a:p>
            <a:r>
              <a:rPr lang="nl-NL" sz="2000" dirty="0">
                <a:solidFill>
                  <a:schemeClr val="bg2">
                    <a:lumMod val="40000"/>
                    <a:lumOff val="60000"/>
                  </a:schemeClr>
                </a:solidFill>
              </a:rPr>
              <a:t>13.30 	Immunologie en therapie in de praktijk; </a:t>
            </a:r>
          </a:p>
          <a:p>
            <a:pPr marL="0" indent="0">
              <a:buNone/>
            </a:pPr>
            <a:r>
              <a:rPr lang="nl-NL" sz="2000" dirty="0">
                <a:solidFill>
                  <a:schemeClr val="bg2">
                    <a:lumMod val="40000"/>
                    <a:lumOff val="60000"/>
                  </a:schemeClr>
                </a:solidFill>
              </a:rPr>
              <a:t>		Instructie</a:t>
            </a:r>
          </a:p>
          <a:p>
            <a:r>
              <a:rPr lang="nl-NL" sz="2000" dirty="0"/>
              <a:t>13.45	Korte pauze </a:t>
            </a:r>
          </a:p>
          <a:p>
            <a:r>
              <a:rPr lang="nl-NL" sz="2000" dirty="0"/>
              <a:t>14.00 	Immunologie en therapie in de praktijk; </a:t>
            </a:r>
          </a:p>
          <a:p>
            <a:pPr marL="0" indent="0">
              <a:buNone/>
            </a:pPr>
            <a:r>
              <a:rPr lang="nl-NL" sz="2000" dirty="0"/>
              <a:t>		Aan de slag</a:t>
            </a:r>
          </a:p>
          <a:p>
            <a:r>
              <a:rPr lang="nl-NL" sz="2000" dirty="0">
                <a:solidFill>
                  <a:schemeClr val="bg2">
                    <a:lumMod val="40000"/>
                    <a:lumOff val="60000"/>
                  </a:schemeClr>
                </a:solidFill>
              </a:rPr>
              <a:t>15.30 	Terugkoppeling &amp; eindtoets</a:t>
            </a:r>
          </a:p>
          <a:p>
            <a:r>
              <a:rPr lang="nl-NL" sz="2000" dirty="0">
                <a:solidFill>
                  <a:schemeClr val="bg2">
                    <a:lumMod val="40000"/>
                    <a:lumOff val="60000"/>
                  </a:schemeClr>
                </a:solidFill>
              </a:rPr>
              <a:t>16.00 	Einde</a:t>
            </a:r>
          </a:p>
          <a:p>
            <a:endParaRPr lang="nl-NL" dirty="0"/>
          </a:p>
        </p:txBody>
      </p:sp>
    </p:spTree>
    <p:extLst>
      <p:ext uri="{BB962C8B-B14F-4D97-AF65-F5344CB8AC3E}">
        <p14:creationId xmlns:p14="http://schemas.microsoft.com/office/powerpoint/2010/main" val="392792361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B980F9-25D0-4739-BE7D-002449C61A6A}"/>
              </a:ext>
            </a:extLst>
          </p:cNvPr>
          <p:cNvSpPr>
            <a:spLocks noGrp="1"/>
          </p:cNvSpPr>
          <p:nvPr>
            <p:ph type="title"/>
          </p:nvPr>
        </p:nvSpPr>
        <p:spPr/>
        <p:txBody>
          <a:bodyPr/>
          <a:lstStyle/>
          <a:p>
            <a:r>
              <a:rPr lang="en-US" dirty="0" err="1"/>
              <a:t>Opdracht</a:t>
            </a:r>
            <a:r>
              <a:rPr lang="en-US" dirty="0"/>
              <a:t> 1</a:t>
            </a:r>
            <a:endParaRPr lang="nl-NL" dirty="0"/>
          </a:p>
        </p:txBody>
      </p:sp>
      <p:sp>
        <p:nvSpPr>
          <p:cNvPr id="3" name="Content Placeholder 2">
            <a:extLst>
              <a:ext uri="{FF2B5EF4-FFF2-40B4-BE49-F238E27FC236}">
                <a16:creationId xmlns:a16="http://schemas.microsoft.com/office/drawing/2014/main" id="{66B3A6AB-5C5B-4CA5-B425-E623D7A3A6DC}"/>
              </a:ext>
            </a:extLst>
          </p:cNvPr>
          <p:cNvSpPr>
            <a:spLocks noGrp="1"/>
          </p:cNvSpPr>
          <p:nvPr>
            <p:ph idx="1"/>
          </p:nvPr>
        </p:nvSpPr>
        <p:spPr>
          <a:xfrm>
            <a:off x="457202" y="1307243"/>
            <a:ext cx="8229600" cy="4525963"/>
          </a:xfrm>
        </p:spPr>
        <p:txBody>
          <a:bodyPr/>
          <a:lstStyle/>
          <a:p>
            <a:r>
              <a:rPr lang="en-US" dirty="0" err="1"/>
              <a:t>Schuif</a:t>
            </a:r>
            <a:r>
              <a:rPr lang="en-US" dirty="0"/>
              <a:t> </a:t>
            </a:r>
            <a:r>
              <a:rPr lang="en-US" dirty="0" err="1"/>
              <a:t>alle</a:t>
            </a:r>
            <a:r>
              <a:rPr lang="en-US" dirty="0"/>
              <a:t> </a:t>
            </a:r>
            <a:r>
              <a:rPr lang="en-US" dirty="0" err="1"/>
              <a:t>immuuncellen</a:t>
            </a:r>
            <a:r>
              <a:rPr lang="en-US" dirty="0"/>
              <a:t> die </a:t>
            </a:r>
            <a:r>
              <a:rPr lang="en-US" dirty="0" err="1"/>
              <a:t>betrokken</a:t>
            </a:r>
            <a:r>
              <a:rPr lang="en-US" dirty="0"/>
              <a:t> </a:t>
            </a:r>
            <a:r>
              <a:rPr lang="en-US" dirty="0" err="1"/>
              <a:t>zijn</a:t>
            </a:r>
            <a:r>
              <a:rPr lang="en-US" dirty="0"/>
              <a:t> </a:t>
            </a:r>
            <a:r>
              <a:rPr lang="en-US" dirty="0" err="1"/>
              <a:t>bij</a:t>
            </a:r>
            <a:r>
              <a:rPr lang="en-US" dirty="0"/>
              <a:t> de MS-</a:t>
            </a:r>
            <a:r>
              <a:rPr lang="en-US" dirty="0" err="1"/>
              <a:t>immuunaanval</a:t>
            </a:r>
            <a:r>
              <a:rPr lang="en-US" dirty="0"/>
              <a:t> in de </a:t>
            </a:r>
            <a:r>
              <a:rPr lang="en-US" dirty="0" err="1"/>
              <a:t>juiste</a:t>
            </a:r>
            <a:r>
              <a:rPr lang="en-US" dirty="0"/>
              <a:t> </a:t>
            </a:r>
            <a:r>
              <a:rPr lang="en-US" dirty="0" err="1"/>
              <a:t>volgorde</a:t>
            </a:r>
            <a:r>
              <a:rPr lang="en-US" dirty="0"/>
              <a:t> </a:t>
            </a:r>
            <a:r>
              <a:rPr lang="en-US" dirty="0" err="1"/>
              <a:t>naar</a:t>
            </a:r>
            <a:r>
              <a:rPr lang="en-US" dirty="0"/>
              <a:t> de </a:t>
            </a:r>
            <a:r>
              <a:rPr lang="en-US" dirty="0" err="1"/>
              <a:t>juiste</a:t>
            </a:r>
            <a:r>
              <a:rPr lang="en-US" dirty="0"/>
              <a:t> </a:t>
            </a:r>
            <a:r>
              <a:rPr lang="en-US" dirty="0" err="1"/>
              <a:t>plaats</a:t>
            </a:r>
            <a:r>
              <a:rPr lang="en-US" dirty="0"/>
              <a:t> in de app. </a:t>
            </a:r>
          </a:p>
          <a:p>
            <a:pPr marL="0" indent="0">
              <a:buNone/>
            </a:pPr>
            <a:endParaRPr lang="en-US" dirty="0"/>
          </a:p>
          <a:p>
            <a:r>
              <a:rPr lang="en-US" dirty="0" err="1"/>
              <a:t>Als</a:t>
            </a:r>
            <a:r>
              <a:rPr lang="en-US" dirty="0"/>
              <a:t> </a:t>
            </a:r>
            <a:r>
              <a:rPr lang="en-US" dirty="0" err="1"/>
              <a:t>dit</a:t>
            </a:r>
            <a:r>
              <a:rPr lang="en-US" dirty="0"/>
              <a:t> </a:t>
            </a:r>
            <a:r>
              <a:rPr lang="en-US" dirty="0" err="1"/>
              <a:t>lukt</a:t>
            </a:r>
            <a:r>
              <a:rPr lang="en-US" dirty="0"/>
              <a:t>, </a:t>
            </a:r>
            <a:r>
              <a:rPr lang="en-US" dirty="0" err="1"/>
              <a:t>presenteert</a:t>
            </a:r>
            <a:r>
              <a:rPr lang="en-US" dirty="0"/>
              <a:t> </a:t>
            </a:r>
            <a:r>
              <a:rPr lang="en-US" dirty="0" err="1"/>
              <a:t>iemand</a:t>
            </a:r>
            <a:r>
              <a:rPr lang="en-US" dirty="0"/>
              <a:t> van de </a:t>
            </a:r>
            <a:r>
              <a:rPr lang="en-US" dirty="0" err="1"/>
              <a:t>groep</a:t>
            </a:r>
            <a:r>
              <a:rPr lang="en-US" dirty="0"/>
              <a:t> </a:t>
            </a:r>
            <a:r>
              <a:rPr lang="en-US" dirty="0" err="1"/>
              <a:t>dit</a:t>
            </a:r>
            <a:r>
              <a:rPr lang="en-US" dirty="0"/>
              <a:t> </a:t>
            </a:r>
            <a:r>
              <a:rPr lang="en-US" dirty="0" err="1"/>
              <a:t>aan</a:t>
            </a:r>
            <a:r>
              <a:rPr lang="en-US" dirty="0"/>
              <a:t> de </a:t>
            </a:r>
            <a:r>
              <a:rPr lang="en-US" dirty="0" err="1"/>
              <a:t>begeleider</a:t>
            </a:r>
            <a:r>
              <a:rPr lang="en-US" dirty="0"/>
              <a:t>, </a:t>
            </a:r>
            <a:r>
              <a:rPr lang="en-US" dirty="0" err="1"/>
              <a:t>voorzien</a:t>
            </a:r>
            <a:r>
              <a:rPr lang="en-US" dirty="0"/>
              <a:t> van de </a:t>
            </a:r>
            <a:r>
              <a:rPr lang="en-US" dirty="0" err="1"/>
              <a:t>juiste</a:t>
            </a:r>
            <a:r>
              <a:rPr lang="en-US" dirty="0"/>
              <a:t> </a:t>
            </a:r>
            <a:r>
              <a:rPr lang="en-US" dirty="0" err="1"/>
              <a:t>uitleg</a:t>
            </a:r>
            <a:r>
              <a:rPr lang="en-US" dirty="0"/>
              <a:t>.</a:t>
            </a:r>
          </a:p>
          <a:p>
            <a:pPr marL="0" indent="0">
              <a:buNone/>
            </a:pPr>
            <a:endParaRPr lang="en-US" dirty="0"/>
          </a:p>
          <a:p>
            <a:r>
              <a:rPr lang="en-US" dirty="0" err="1"/>
              <a:t>Oefen</a:t>
            </a:r>
            <a:r>
              <a:rPr lang="en-US" dirty="0"/>
              <a:t> </a:t>
            </a:r>
            <a:r>
              <a:rPr lang="en-US" dirty="0" err="1"/>
              <a:t>allemaal</a:t>
            </a:r>
            <a:r>
              <a:rPr lang="en-US" dirty="0"/>
              <a:t> </a:t>
            </a:r>
            <a:r>
              <a:rPr lang="en-US" dirty="0" err="1"/>
              <a:t>minimaal</a:t>
            </a:r>
            <a:r>
              <a:rPr lang="en-US" dirty="0"/>
              <a:t> </a:t>
            </a:r>
            <a:r>
              <a:rPr lang="en-US" dirty="0" err="1"/>
              <a:t>één</a:t>
            </a:r>
            <a:r>
              <a:rPr lang="en-US" dirty="0"/>
              <a:t> </a:t>
            </a:r>
            <a:r>
              <a:rPr lang="en-US" dirty="0" err="1"/>
              <a:t>keer</a:t>
            </a:r>
            <a:r>
              <a:rPr lang="en-US" dirty="0"/>
              <a:t> met het </a:t>
            </a:r>
            <a:r>
              <a:rPr lang="en-US" dirty="0" err="1"/>
              <a:t>geven</a:t>
            </a:r>
            <a:r>
              <a:rPr lang="en-US" dirty="0"/>
              <a:t> de </a:t>
            </a:r>
            <a:r>
              <a:rPr lang="en-US" dirty="0" err="1"/>
              <a:t>uitleg</a:t>
            </a:r>
            <a:r>
              <a:rPr lang="en-US" dirty="0"/>
              <a:t>.</a:t>
            </a:r>
            <a:endParaRPr lang="nl-NL" dirty="0"/>
          </a:p>
        </p:txBody>
      </p:sp>
    </p:spTree>
    <p:extLst>
      <p:ext uri="{BB962C8B-B14F-4D97-AF65-F5344CB8AC3E}">
        <p14:creationId xmlns:p14="http://schemas.microsoft.com/office/powerpoint/2010/main" val="108935114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B980F9-25D0-4739-BE7D-002449C61A6A}"/>
              </a:ext>
            </a:extLst>
          </p:cNvPr>
          <p:cNvSpPr>
            <a:spLocks noGrp="1"/>
          </p:cNvSpPr>
          <p:nvPr>
            <p:ph type="title"/>
          </p:nvPr>
        </p:nvSpPr>
        <p:spPr/>
        <p:txBody>
          <a:bodyPr/>
          <a:lstStyle/>
          <a:p>
            <a:r>
              <a:rPr lang="en-US" dirty="0" err="1"/>
              <a:t>Opdracht</a:t>
            </a:r>
            <a:r>
              <a:rPr lang="en-US" dirty="0"/>
              <a:t> 2</a:t>
            </a:r>
            <a:endParaRPr lang="nl-NL" dirty="0"/>
          </a:p>
        </p:txBody>
      </p:sp>
      <p:sp>
        <p:nvSpPr>
          <p:cNvPr id="3" name="Content Placeholder 2">
            <a:extLst>
              <a:ext uri="{FF2B5EF4-FFF2-40B4-BE49-F238E27FC236}">
                <a16:creationId xmlns:a16="http://schemas.microsoft.com/office/drawing/2014/main" id="{66B3A6AB-5C5B-4CA5-B425-E623D7A3A6DC}"/>
              </a:ext>
            </a:extLst>
          </p:cNvPr>
          <p:cNvSpPr>
            <a:spLocks noGrp="1"/>
          </p:cNvSpPr>
          <p:nvPr>
            <p:ph idx="1"/>
          </p:nvPr>
        </p:nvSpPr>
        <p:spPr>
          <a:xfrm>
            <a:off x="457200" y="1166018"/>
            <a:ext cx="8229600" cy="4525963"/>
          </a:xfrm>
        </p:spPr>
        <p:txBody>
          <a:bodyPr/>
          <a:lstStyle/>
          <a:p>
            <a:r>
              <a:rPr lang="en-US" dirty="0" err="1"/>
              <a:t>Kies</a:t>
            </a:r>
            <a:r>
              <a:rPr lang="en-US" dirty="0"/>
              <a:t> </a:t>
            </a:r>
            <a:r>
              <a:rPr lang="en-US" dirty="0" err="1"/>
              <a:t>een</a:t>
            </a:r>
            <a:r>
              <a:rPr lang="en-US" dirty="0"/>
              <a:t> MS-</a:t>
            </a:r>
            <a:r>
              <a:rPr lang="en-US" dirty="0" err="1"/>
              <a:t>therapie</a:t>
            </a:r>
            <a:r>
              <a:rPr lang="en-US" dirty="0"/>
              <a:t>. </a:t>
            </a:r>
            <a:r>
              <a:rPr lang="en-US" dirty="0" err="1"/>
              <a:t>Stel</a:t>
            </a:r>
            <a:r>
              <a:rPr lang="en-US" dirty="0"/>
              <a:t> op het scherm de stand van het </a:t>
            </a:r>
            <a:r>
              <a:rPr lang="en-US" dirty="0" err="1"/>
              <a:t>immuunsysteem</a:t>
            </a:r>
            <a:r>
              <a:rPr lang="en-US" dirty="0"/>
              <a:t> </a:t>
            </a:r>
            <a:r>
              <a:rPr lang="en-US" dirty="0" err="1"/>
              <a:t>samen</a:t>
            </a:r>
            <a:r>
              <a:rPr lang="en-US" dirty="0"/>
              <a:t> </a:t>
            </a:r>
            <a:r>
              <a:rPr lang="en-US" dirty="0" err="1"/>
              <a:t>zoals</a:t>
            </a:r>
            <a:r>
              <a:rPr lang="en-US" dirty="0"/>
              <a:t> </a:t>
            </a:r>
            <a:r>
              <a:rPr lang="en-US" dirty="0" err="1"/>
              <a:t>deze</a:t>
            </a:r>
            <a:r>
              <a:rPr lang="en-US" dirty="0"/>
              <a:t> </a:t>
            </a:r>
            <a:r>
              <a:rPr lang="en-US" dirty="0" err="1"/>
              <a:t>volgens</a:t>
            </a:r>
            <a:r>
              <a:rPr lang="en-US" dirty="0"/>
              <a:t> de </a:t>
            </a:r>
            <a:r>
              <a:rPr lang="en-US" dirty="0" err="1"/>
              <a:t>theorie</a:t>
            </a:r>
            <a:r>
              <a:rPr lang="en-US" dirty="0"/>
              <a:t> is </a:t>
            </a:r>
            <a:r>
              <a:rPr lang="en-US" dirty="0" err="1"/>
              <a:t>bij</a:t>
            </a:r>
            <a:r>
              <a:rPr lang="en-US" dirty="0"/>
              <a:t> </a:t>
            </a:r>
            <a:r>
              <a:rPr lang="en-US" dirty="0" err="1"/>
              <a:t>gebruik</a:t>
            </a:r>
            <a:r>
              <a:rPr lang="en-US" dirty="0"/>
              <a:t> van </a:t>
            </a:r>
            <a:r>
              <a:rPr lang="en-US" dirty="0" err="1"/>
              <a:t>dit</a:t>
            </a:r>
            <a:r>
              <a:rPr lang="en-US" dirty="0"/>
              <a:t> </a:t>
            </a:r>
            <a:r>
              <a:rPr lang="en-US" dirty="0" err="1"/>
              <a:t>middel</a:t>
            </a:r>
            <a:r>
              <a:rPr lang="en-US" dirty="0"/>
              <a:t>.</a:t>
            </a:r>
          </a:p>
          <a:p>
            <a:endParaRPr lang="en-US" dirty="0"/>
          </a:p>
          <a:p>
            <a:r>
              <a:rPr lang="en-US" dirty="0"/>
              <a:t>Leg </a:t>
            </a:r>
            <a:r>
              <a:rPr lang="en-US" dirty="0" err="1"/>
              <a:t>aan</a:t>
            </a:r>
            <a:r>
              <a:rPr lang="en-US" dirty="0"/>
              <a:t> de </a:t>
            </a:r>
            <a:r>
              <a:rPr lang="en-US" dirty="0" err="1"/>
              <a:t>groep</a:t>
            </a:r>
            <a:r>
              <a:rPr lang="en-US" dirty="0"/>
              <a:t> </a:t>
            </a:r>
            <a:r>
              <a:rPr lang="en-US" dirty="0" err="1"/>
              <a:t>uit</a:t>
            </a:r>
            <a:r>
              <a:rPr lang="en-US" dirty="0"/>
              <a:t> </a:t>
            </a:r>
            <a:r>
              <a:rPr lang="en-US" dirty="0" err="1"/>
              <a:t>waarom</a:t>
            </a:r>
            <a:r>
              <a:rPr lang="en-US" dirty="0"/>
              <a:t> </a:t>
            </a:r>
            <a:r>
              <a:rPr lang="en-US" dirty="0" err="1"/>
              <a:t>dit</a:t>
            </a:r>
            <a:r>
              <a:rPr lang="en-US" dirty="0"/>
              <a:t> </a:t>
            </a:r>
            <a:r>
              <a:rPr lang="en-US" dirty="0" err="1"/>
              <a:t>middel</a:t>
            </a:r>
            <a:r>
              <a:rPr lang="en-US" dirty="0"/>
              <a:t> </a:t>
            </a:r>
            <a:r>
              <a:rPr lang="en-US" dirty="0" err="1"/>
              <a:t>effectief</a:t>
            </a:r>
            <a:r>
              <a:rPr lang="en-US" dirty="0"/>
              <a:t> is </a:t>
            </a:r>
            <a:r>
              <a:rPr lang="en-US" dirty="0" err="1"/>
              <a:t>tegen</a:t>
            </a:r>
            <a:r>
              <a:rPr lang="en-US" dirty="0"/>
              <a:t> MS.</a:t>
            </a:r>
          </a:p>
          <a:p>
            <a:endParaRPr lang="en-US" dirty="0"/>
          </a:p>
          <a:p>
            <a:r>
              <a:rPr lang="en-US" dirty="0" err="1"/>
              <a:t>Oefen</a:t>
            </a:r>
            <a:r>
              <a:rPr lang="en-US" dirty="0"/>
              <a:t> </a:t>
            </a:r>
            <a:r>
              <a:rPr lang="en-US" dirty="0" err="1"/>
              <a:t>allemaal</a:t>
            </a:r>
            <a:r>
              <a:rPr lang="en-US" dirty="0"/>
              <a:t> met </a:t>
            </a:r>
            <a:r>
              <a:rPr lang="en-US" dirty="0" err="1"/>
              <a:t>minimaal</a:t>
            </a:r>
            <a:r>
              <a:rPr lang="en-US" dirty="0"/>
              <a:t> </a:t>
            </a:r>
            <a:r>
              <a:rPr lang="en-US" dirty="0" err="1"/>
              <a:t>één</a:t>
            </a:r>
            <a:r>
              <a:rPr lang="en-US" dirty="0"/>
              <a:t> MS-</a:t>
            </a:r>
            <a:r>
              <a:rPr lang="en-US" dirty="0" err="1"/>
              <a:t>therapie</a:t>
            </a:r>
            <a:r>
              <a:rPr lang="en-US" dirty="0"/>
              <a:t>.</a:t>
            </a:r>
          </a:p>
          <a:p>
            <a:pPr marL="0" indent="0">
              <a:buNone/>
            </a:pPr>
            <a:endParaRPr lang="en-US" dirty="0"/>
          </a:p>
          <a:p>
            <a:r>
              <a:rPr lang="en-US" dirty="0" err="1"/>
              <a:t>Zorg</a:t>
            </a:r>
            <a:r>
              <a:rPr lang="en-US" dirty="0"/>
              <a:t> </a:t>
            </a:r>
            <a:r>
              <a:rPr lang="en-US" dirty="0" err="1"/>
              <a:t>dat</a:t>
            </a:r>
            <a:r>
              <a:rPr lang="en-US" dirty="0"/>
              <a:t> </a:t>
            </a:r>
            <a:r>
              <a:rPr lang="en-US" dirty="0" err="1"/>
              <a:t>alle</a:t>
            </a:r>
            <a:r>
              <a:rPr lang="en-US" dirty="0"/>
              <a:t> </a:t>
            </a:r>
            <a:r>
              <a:rPr lang="en-US" dirty="0" err="1"/>
              <a:t>behandelingen</a:t>
            </a:r>
            <a:r>
              <a:rPr lang="en-US" dirty="0"/>
              <a:t> </a:t>
            </a:r>
            <a:r>
              <a:rPr lang="en-US" dirty="0" err="1"/>
              <a:t>minimaal</a:t>
            </a:r>
            <a:r>
              <a:rPr lang="en-US" dirty="0"/>
              <a:t> </a:t>
            </a:r>
            <a:r>
              <a:rPr lang="en-US" dirty="0" err="1"/>
              <a:t>één</a:t>
            </a:r>
            <a:r>
              <a:rPr lang="en-US" dirty="0"/>
              <a:t> </a:t>
            </a:r>
            <a:r>
              <a:rPr lang="en-US" dirty="0" err="1"/>
              <a:t>keer</a:t>
            </a:r>
            <a:r>
              <a:rPr lang="en-US" dirty="0"/>
              <a:t> </a:t>
            </a:r>
            <a:r>
              <a:rPr lang="en-US" dirty="0" err="1"/>
              <a:t>worden</a:t>
            </a:r>
            <a:r>
              <a:rPr lang="en-US" dirty="0"/>
              <a:t> </a:t>
            </a:r>
            <a:r>
              <a:rPr lang="en-US" dirty="0" err="1"/>
              <a:t>besproken</a:t>
            </a:r>
            <a:r>
              <a:rPr lang="en-US" dirty="0"/>
              <a:t>.</a:t>
            </a:r>
            <a:endParaRPr lang="nl-NL" dirty="0"/>
          </a:p>
        </p:txBody>
      </p:sp>
    </p:spTree>
    <p:extLst>
      <p:ext uri="{BB962C8B-B14F-4D97-AF65-F5344CB8AC3E}">
        <p14:creationId xmlns:p14="http://schemas.microsoft.com/office/powerpoint/2010/main" val="62911277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F92408-7C84-41D4-9CA9-B0C32DF4119A}"/>
              </a:ext>
            </a:extLst>
          </p:cNvPr>
          <p:cNvSpPr>
            <a:spLocks noGrp="1"/>
          </p:cNvSpPr>
          <p:nvPr>
            <p:ph type="title"/>
          </p:nvPr>
        </p:nvSpPr>
        <p:spPr/>
        <p:txBody>
          <a:bodyPr/>
          <a:lstStyle/>
          <a:p>
            <a:r>
              <a:rPr lang="en-US" sz="3600" dirty="0" err="1">
                <a:solidFill>
                  <a:srgbClr val="2573BA"/>
                </a:solidFill>
              </a:rPr>
              <a:t>Programma</a:t>
            </a:r>
            <a:endParaRPr lang="nl-NL" sz="3600" dirty="0">
              <a:solidFill>
                <a:srgbClr val="2573BA"/>
              </a:solidFill>
            </a:endParaRPr>
          </a:p>
        </p:txBody>
      </p:sp>
      <p:sp>
        <p:nvSpPr>
          <p:cNvPr id="3" name="Content Placeholder 2">
            <a:extLst>
              <a:ext uri="{FF2B5EF4-FFF2-40B4-BE49-F238E27FC236}">
                <a16:creationId xmlns:a16="http://schemas.microsoft.com/office/drawing/2014/main" id="{9F13994C-AF1B-4F4C-AE78-4FDBAD65077A}"/>
              </a:ext>
            </a:extLst>
          </p:cNvPr>
          <p:cNvSpPr>
            <a:spLocks noGrp="1"/>
          </p:cNvSpPr>
          <p:nvPr>
            <p:ph idx="1"/>
          </p:nvPr>
        </p:nvSpPr>
        <p:spPr>
          <a:xfrm>
            <a:off x="427839" y="1166018"/>
            <a:ext cx="8523214" cy="4525963"/>
          </a:xfrm>
        </p:spPr>
        <p:txBody>
          <a:bodyPr/>
          <a:lstStyle/>
          <a:p>
            <a:r>
              <a:rPr lang="nl-NL" sz="2000" dirty="0">
                <a:solidFill>
                  <a:schemeClr val="bg2">
                    <a:lumMod val="40000"/>
                    <a:lumOff val="60000"/>
                  </a:schemeClr>
                </a:solidFill>
              </a:rPr>
              <a:t>9.30 		Ontvangst</a:t>
            </a:r>
          </a:p>
          <a:p>
            <a:r>
              <a:rPr lang="nl-NL" sz="2000" dirty="0">
                <a:solidFill>
                  <a:schemeClr val="bg2">
                    <a:lumMod val="40000"/>
                    <a:lumOff val="60000"/>
                  </a:schemeClr>
                </a:solidFill>
              </a:rPr>
              <a:t>10.00 	Welkom</a:t>
            </a:r>
          </a:p>
          <a:p>
            <a:r>
              <a:rPr lang="nl-NL" sz="2000" dirty="0">
                <a:solidFill>
                  <a:schemeClr val="bg2">
                    <a:lumMod val="40000"/>
                    <a:lumOff val="60000"/>
                  </a:schemeClr>
                </a:solidFill>
              </a:rPr>
              <a:t>10.10 	Interactief nabespreken instaptoets</a:t>
            </a:r>
          </a:p>
          <a:p>
            <a:r>
              <a:rPr lang="nl-NL" sz="2000" dirty="0">
                <a:solidFill>
                  <a:schemeClr val="bg2">
                    <a:lumMod val="40000"/>
                    <a:lumOff val="60000"/>
                  </a:schemeClr>
                </a:solidFill>
              </a:rPr>
              <a:t>11.00 	Korte pauze</a:t>
            </a:r>
          </a:p>
          <a:p>
            <a:r>
              <a:rPr lang="nl-NL" sz="2000" dirty="0">
                <a:solidFill>
                  <a:schemeClr val="bg2">
                    <a:lumMod val="40000"/>
                    <a:lumOff val="60000"/>
                  </a:schemeClr>
                </a:solidFill>
              </a:rPr>
              <a:t>11.15 	Immunologische concepten achter bijwerkingen van medicatie </a:t>
            </a:r>
          </a:p>
          <a:p>
            <a:r>
              <a:rPr lang="nl-NL" sz="2000" dirty="0">
                <a:solidFill>
                  <a:schemeClr val="bg2">
                    <a:lumMod val="40000"/>
                    <a:lumOff val="60000"/>
                  </a:schemeClr>
                </a:solidFill>
              </a:rPr>
              <a:t>12.00 	Lunch </a:t>
            </a:r>
          </a:p>
          <a:p>
            <a:r>
              <a:rPr lang="nl-NL" sz="2000" dirty="0">
                <a:solidFill>
                  <a:schemeClr val="bg2">
                    <a:lumMod val="40000"/>
                    <a:lumOff val="60000"/>
                  </a:schemeClr>
                </a:solidFill>
              </a:rPr>
              <a:t>13.00	Vervolg Immunologische concepten etc</a:t>
            </a:r>
          </a:p>
          <a:p>
            <a:r>
              <a:rPr lang="nl-NL" sz="2000" dirty="0">
                <a:solidFill>
                  <a:schemeClr val="bg2">
                    <a:lumMod val="40000"/>
                    <a:lumOff val="60000"/>
                  </a:schemeClr>
                </a:solidFill>
              </a:rPr>
              <a:t>13.30 	Immunologie en therapie in de praktijk; </a:t>
            </a:r>
          </a:p>
          <a:p>
            <a:pPr marL="0" indent="0">
              <a:buNone/>
            </a:pPr>
            <a:r>
              <a:rPr lang="nl-NL" sz="2000" dirty="0">
                <a:solidFill>
                  <a:schemeClr val="bg2">
                    <a:lumMod val="40000"/>
                    <a:lumOff val="60000"/>
                  </a:schemeClr>
                </a:solidFill>
              </a:rPr>
              <a:t>		Instructie</a:t>
            </a:r>
          </a:p>
          <a:p>
            <a:r>
              <a:rPr lang="nl-NL" sz="2000" dirty="0">
                <a:solidFill>
                  <a:schemeClr val="bg2">
                    <a:lumMod val="40000"/>
                    <a:lumOff val="60000"/>
                  </a:schemeClr>
                </a:solidFill>
              </a:rPr>
              <a:t>13.45	Korte pauze </a:t>
            </a:r>
          </a:p>
          <a:p>
            <a:r>
              <a:rPr lang="nl-NL" sz="2000" dirty="0">
                <a:solidFill>
                  <a:schemeClr val="bg2">
                    <a:lumMod val="40000"/>
                    <a:lumOff val="60000"/>
                  </a:schemeClr>
                </a:solidFill>
              </a:rPr>
              <a:t>14.00 	Immunologie en therapie in de praktijk; </a:t>
            </a:r>
          </a:p>
          <a:p>
            <a:pPr marL="0" indent="0">
              <a:buNone/>
            </a:pPr>
            <a:r>
              <a:rPr lang="nl-NL" sz="2000" dirty="0">
                <a:solidFill>
                  <a:schemeClr val="bg2">
                    <a:lumMod val="40000"/>
                    <a:lumOff val="60000"/>
                  </a:schemeClr>
                </a:solidFill>
              </a:rPr>
              <a:t>		Aan de slag</a:t>
            </a:r>
          </a:p>
          <a:p>
            <a:r>
              <a:rPr lang="nl-NL" sz="2000" dirty="0"/>
              <a:t>15.30 	Terugkoppeling &amp; eindtoets</a:t>
            </a:r>
          </a:p>
          <a:p>
            <a:r>
              <a:rPr lang="nl-NL" sz="2000" dirty="0">
                <a:solidFill>
                  <a:schemeClr val="bg2">
                    <a:lumMod val="40000"/>
                    <a:lumOff val="60000"/>
                  </a:schemeClr>
                </a:solidFill>
              </a:rPr>
              <a:t>16.00 	Einde</a:t>
            </a:r>
          </a:p>
          <a:p>
            <a:endParaRPr lang="nl-NL" dirty="0"/>
          </a:p>
        </p:txBody>
      </p:sp>
    </p:spTree>
    <p:extLst>
      <p:ext uri="{BB962C8B-B14F-4D97-AF65-F5344CB8AC3E}">
        <p14:creationId xmlns:p14="http://schemas.microsoft.com/office/powerpoint/2010/main" val="4984552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2FA1CB-1880-4104-BDB9-E020EB1F72E2}"/>
              </a:ext>
            </a:extLst>
          </p:cNvPr>
          <p:cNvSpPr>
            <a:spLocks noGrp="1"/>
          </p:cNvSpPr>
          <p:nvPr>
            <p:ph type="title"/>
          </p:nvPr>
        </p:nvSpPr>
        <p:spPr/>
        <p:txBody>
          <a:bodyPr/>
          <a:lstStyle/>
          <a:p>
            <a:r>
              <a:rPr lang="en-US" sz="3600" dirty="0" err="1">
                <a:solidFill>
                  <a:srgbClr val="2573BA"/>
                </a:solidFill>
              </a:rPr>
              <a:t>Terugkoppeling</a:t>
            </a:r>
            <a:endParaRPr lang="nl-NL" sz="3600" dirty="0">
              <a:solidFill>
                <a:srgbClr val="2573BA"/>
              </a:solidFill>
            </a:endParaRPr>
          </a:p>
        </p:txBody>
      </p:sp>
      <p:sp>
        <p:nvSpPr>
          <p:cNvPr id="3" name="Content Placeholder 2">
            <a:extLst>
              <a:ext uri="{FF2B5EF4-FFF2-40B4-BE49-F238E27FC236}">
                <a16:creationId xmlns:a16="http://schemas.microsoft.com/office/drawing/2014/main" id="{D046F371-3FE0-45C7-AAB1-1CEA92610E54}"/>
              </a:ext>
            </a:extLst>
          </p:cNvPr>
          <p:cNvSpPr>
            <a:spLocks noGrp="1"/>
          </p:cNvSpPr>
          <p:nvPr>
            <p:ph idx="1"/>
          </p:nvPr>
        </p:nvSpPr>
        <p:spPr/>
        <p:txBody>
          <a:bodyPr/>
          <a:lstStyle/>
          <a:p>
            <a:r>
              <a:rPr lang="en-US" dirty="0" err="1"/>
              <a:t>Toetsvragen</a:t>
            </a:r>
            <a:endParaRPr lang="nl-NL" dirty="0"/>
          </a:p>
        </p:txBody>
      </p:sp>
    </p:spTree>
    <p:extLst>
      <p:ext uri="{BB962C8B-B14F-4D97-AF65-F5344CB8AC3E}">
        <p14:creationId xmlns:p14="http://schemas.microsoft.com/office/powerpoint/2010/main" val="219837279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1</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p:txBody>
          <a:bodyPr/>
          <a:lstStyle/>
          <a:p>
            <a:pPr marL="0" indent="0">
              <a:buNone/>
            </a:pPr>
            <a:r>
              <a:rPr lang="en-US" dirty="0"/>
              <a:t>Hoe </a:t>
            </a:r>
            <a:r>
              <a:rPr lang="en-US" dirty="0" err="1"/>
              <a:t>kan</a:t>
            </a:r>
            <a:r>
              <a:rPr lang="en-US" dirty="0"/>
              <a:t> effect op het </a:t>
            </a:r>
            <a:r>
              <a:rPr lang="en-US" dirty="0" err="1"/>
              <a:t>hartritme</a:t>
            </a:r>
            <a:r>
              <a:rPr lang="en-US" dirty="0"/>
              <a:t> </a:t>
            </a:r>
            <a:r>
              <a:rPr lang="en-US" dirty="0" err="1"/>
              <a:t>verklaard</a:t>
            </a:r>
            <a:r>
              <a:rPr lang="en-US" dirty="0"/>
              <a:t> </a:t>
            </a:r>
            <a:r>
              <a:rPr lang="en-US" dirty="0" err="1"/>
              <a:t>worden</a:t>
            </a:r>
            <a:r>
              <a:rPr lang="en-US" dirty="0"/>
              <a:t> </a:t>
            </a:r>
            <a:r>
              <a:rPr lang="en-US" dirty="0" err="1"/>
              <a:t>bij</a:t>
            </a:r>
            <a:r>
              <a:rPr lang="en-US" dirty="0"/>
              <a:t> fingolimod?</a:t>
            </a:r>
          </a:p>
          <a:p>
            <a:r>
              <a:rPr lang="en-US" dirty="0"/>
              <a:t>Effect op sphingosine </a:t>
            </a:r>
            <a:r>
              <a:rPr lang="en-US" dirty="0" err="1"/>
              <a:t>receptoren</a:t>
            </a:r>
            <a:r>
              <a:rPr lang="en-US" dirty="0"/>
              <a:t> in CNS</a:t>
            </a:r>
          </a:p>
          <a:p>
            <a:r>
              <a:rPr lang="en-US" dirty="0"/>
              <a:t>Door </a:t>
            </a:r>
            <a:r>
              <a:rPr lang="en-US" dirty="0" err="1"/>
              <a:t>perifere</a:t>
            </a:r>
            <a:r>
              <a:rPr lang="en-US" dirty="0"/>
              <a:t> </a:t>
            </a:r>
            <a:r>
              <a:rPr lang="en-US" dirty="0" err="1"/>
              <a:t>lymfocyten-daling</a:t>
            </a:r>
            <a:endParaRPr lang="en-US" dirty="0"/>
          </a:p>
          <a:p>
            <a:r>
              <a:rPr lang="en-US" dirty="0"/>
              <a:t>Effect van fingolimod op de </a:t>
            </a:r>
            <a:r>
              <a:rPr lang="en-US" dirty="0" err="1"/>
              <a:t>bloeddruk</a:t>
            </a:r>
            <a:endParaRPr lang="en-US" dirty="0"/>
          </a:p>
          <a:p>
            <a:r>
              <a:rPr lang="en-US" dirty="0">
                <a:solidFill>
                  <a:srgbClr val="00B050"/>
                </a:solidFill>
              </a:rPr>
              <a:t>Sphingosine </a:t>
            </a:r>
            <a:r>
              <a:rPr lang="en-US" dirty="0" err="1">
                <a:solidFill>
                  <a:srgbClr val="00B050"/>
                </a:solidFill>
              </a:rPr>
              <a:t>receptoren</a:t>
            </a:r>
            <a:r>
              <a:rPr lang="en-US" dirty="0">
                <a:solidFill>
                  <a:srgbClr val="00B050"/>
                </a:solidFill>
              </a:rPr>
              <a:t> </a:t>
            </a:r>
            <a:r>
              <a:rPr lang="en-US" dirty="0" err="1">
                <a:solidFill>
                  <a:srgbClr val="00B050"/>
                </a:solidFill>
              </a:rPr>
              <a:t>bevinden</a:t>
            </a:r>
            <a:r>
              <a:rPr lang="en-US" dirty="0">
                <a:solidFill>
                  <a:srgbClr val="00B050"/>
                </a:solidFill>
              </a:rPr>
              <a:t> </a:t>
            </a:r>
            <a:r>
              <a:rPr lang="en-US" dirty="0" err="1">
                <a:solidFill>
                  <a:srgbClr val="00B050"/>
                </a:solidFill>
              </a:rPr>
              <a:t>zich</a:t>
            </a:r>
            <a:r>
              <a:rPr lang="en-US" dirty="0">
                <a:solidFill>
                  <a:srgbClr val="00B050"/>
                </a:solidFill>
              </a:rPr>
              <a:t> </a:t>
            </a:r>
            <a:r>
              <a:rPr lang="en-US" dirty="0" err="1">
                <a:solidFill>
                  <a:srgbClr val="00B050"/>
                </a:solidFill>
              </a:rPr>
              <a:t>ook</a:t>
            </a:r>
            <a:r>
              <a:rPr lang="en-US" dirty="0">
                <a:solidFill>
                  <a:srgbClr val="00B050"/>
                </a:solidFill>
              </a:rPr>
              <a:t> op het hart</a:t>
            </a:r>
            <a:endParaRPr lang="nl-NL" dirty="0">
              <a:solidFill>
                <a:srgbClr val="00B050"/>
              </a:solidFill>
            </a:endParaRPr>
          </a:p>
        </p:txBody>
      </p:sp>
      <p:sp>
        <p:nvSpPr>
          <p:cNvPr id="4" name="Rectangle 3">
            <a:extLst>
              <a:ext uri="{FF2B5EF4-FFF2-40B4-BE49-F238E27FC236}">
                <a16:creationId xmlns:a16="http://schemas.microsoft.com/office/drawing/2014/main" id="{27EF1F4C-6AB7-472C-974C-A54C2E34EBF6}"/>
              </a:ext>
            </a:extLst>
          </p:cNvPr>
          <p:cNvSpPr/>
          <p:nvPr/>
        </p:nvSpPr>
        <p:spPr>
          <a:xfrm>
            <a:off x="457200" y="6398690"/>
            <a:ext cx="7723762" cy="230832"/>
          </a:xfrm>
          <a:prstGeom prst="rect">
            <a:avLst/>
          </a:prstGeom>
        </p:spPr>
        <p:txBody>
          <a:bodyPr wrap="square">
            <a:spAutoFit/>
          </a:bodyPr>
          <a:lstStyle/>
          <a:p>
            <a:r>
              <a:rPr lang="en-US" sz="900" dirty="0"/>
              <a:t>Means C, et al. Cardiovascular Research (2009) 82, 193–200</a:t>
            </a:r>
          </a:p>
        </p:txBody>
      </p:sp>
    </p:spTree>
    <p:extLst>
      <p:ext uri="{BB962C8B-B14F-4D97-AF65-F5344CB8AC3E}">
        <p14:creationId xmlns:p14="http://schemas.microsoft.com/office/powerpoint/2010/main" val="39338649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CB7D8A-B3CB-42AF-82C9-D967EA0995C4}"/>
              </a:ext>
            </a:extLst>
          </p:cNvPr>
          <p:cNvSpPr>
            <a:spLocks noGrp="1"/>
          </p:cNvSpPr>
          <p:nvPr>
            <p:ph type="title"/>
          </p:nvPr>
        </p:nvSpPr>
        <p:spPr/>
        <p:txBody>
          <a:bodyPr/>
          <a:lstStyle/>
          <a:p>
            <a:r>
              <a:rPr lang="nl-NL" dirty="0"/>
              <a:t>3	CD in de immunologie betekent:</a:t>
            </a:r>
            <a:br>
              <a:rPr lang="nl-NL" dirty="0"/>
            </a:br>
            <a:endParaRPr lang="nl-NL" dirty="0"/>
          </a:p>
        </p:txBody>
      </p:sp>
      <p:sp>
        <p:nvSpPr>
          <p:cNvPr id="3" name="Content Placeholder 2">
            <a:extLst>
              <a:ext uri="{FF2B5EF4-FFF2-40B4-BE49-F238E27FC236}">
                <a16:creationId xmlns:a16="http://schemas.microsoft.com/office/drawing/2014/main" id="{D5211319-1D19-4507-8CBC-ACBA6CACEBA6}"/>
              </a:ext>
            </a:extLst>
          </p:cNvPr>
          <p:cNvSpPr>
            <a:spLocks noGrp="1"/>
          </p:cNvSpPr>
          <p:nvPr>
            <p:ph idx="1"/>
          </p:nvPr>
        </p:nvSpPr>
        <p:spPr/>
        <p:txBody>
          <a:bodyPr/>
          <a:lstStyle/>
          <a:p>
            <a:pPr marL="514350" indent="-514350">
              <a:buFont typeface="+mj-lt"/>
              <a:buAutoNum type="arabicPeriod"/>
            </a:pPr>
            <a:r>
              <a:rPr lang="nl-NL" dirty="0"/>
              <a:t>	Compact Disc</a:t>
            </a:r>
          </a:p>
          <a:p>
            <a:pPr marL="514350" indent="-514350">
              <a:buFont typeface="+mj-lt"/>
              <a:buAutoNum type="arabicPeriod"/>
            </a:pPr>
            <a:r>
              <a:rPr lang="nl-NL" dirty="0"/>
              <a:t>	Corps Diplomatique</a:t>
            </a:r>
          </a:p>
          <a:p>
            <a:pPr marL="514350" indent="-514350">
              <a:buFont typeface="+mj-lt"/>
              <a:buAutoNum type="arabicPeriod"/>
            </a:pPr>
            <a:r>
              <a:rPr lang="nl-NL" dirty="0">
                <a:solidFill>
                  <a:srgbClr val="00B050"/>
                </a:solidFill>
              </a:rPr>
              <a:t>	Cluster of </a:t>
            </a:r>
            <a:r>
              <a:rPr lang="nl-NL" dirty="0" err="1">
                <a:solidFill>
                  <a:srgbClr val="00B050"/>
                </a:solidFill>
              </a:rPr>
              <a:t>Differentiation</a:t>
            </a:r>
            <a:endParaRPr lang="nl-NL" dirty="0">
              <a:solidFill>
                <a:srgbClr val="00B050"/>
              </a:solidFill>
            </a:endParaRPr>
          </a:p>
          <a:p>
            <a:pPr marL="514350" indent="-514350">
              <a:buFont typeface="+mj-lt"/>
              <a:buAutoNum type="arabicPeriod"/>
            </a:pPr>
            <a:r>
              <a:rPr lang="nl-NL" dirty="0"/>
              <a:t>	Chronic Disease</a:t>
            </a:r>
          </a:p>
          <a:p>
            <a:endParaRPr lang="nl-NL" dirty="0"/>
          </a:p>
        </p:txBody>
      </p:sp>
    </p:spTree>
    <p:extLst>
      <p:ext uri="{BB962C8B-B14F-4D97-AF65-F5344CB8AC3E}">
        <p14:creationId xmlns:p14="http://schemas.microsoft.com/office/powerpoint/2010/main" val="214639666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2</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a:xfrm>
            <a:off x="457200" y="1396020"/>
            <a:ext cx="8229600" cy="4525963"/>
          </a:xfrm>
        </p:spPr>
        <p:txBody>
          <a:bodyPr/>
          <a:lstStyle/>
          <a:p>
            <a:pPr marL="0" indent="0">
              <a:buNone/>
            </a:pPr>
            <a:r>
              <a:rPr lang="en-US" dirty="0"/>
              <a:t>Hoe </a:t>
            </a:r>
            <a:r>
              <a:rPr lang="en-US" dirty="0" err="1"/>
              <a:t>kan</a:t>
            </a:r>
            <a:r>
              <a:rPr lang="en-US" dirty="0"/>
              <a:t> het </a:t>
            </a:r>
            <a:r>
              <a:rPr lang="en-US" dirty="0" err="1"/>
              <a:t>toegenomen</a:t>
            </a:r>
            <a:r>
              <a:rPr lang="en-US" dirty="0"/>
              <a:t> </a:t>
            </a:r>
            <a:r>
              <a:rPr lang="en-US" dirty="0" err="1"/>
              <a:t>risico</a:t>
            </a:r>
            <a:r>
              <a:rPr lang="en-US" dirty="0"/>
              <a:t> op </a:t>
            </a:r>
            <a:r>
              <a:rPr lang="en-US" dirty="0" err="1"/>
              <a:t>infecties</a:t>
            </a:r>
            <a:r>
              <a:rPr lang="en-US" dirty="0"/>
              <a:t> </a:t>
            </a:r>
            <a:r>
              <a:rPr lang="en-US" dirty="0" err="1"/>
              <a:t>voor</a:t>
            </a:r>
            <a:r>
              <a:rPr lang="en-US" dirty="0"/>
              <a:t> teriflunomide </a:t>
            </a:r>
            <a:r>
              <a:rPr lang="en-US" dirty="0" err="1"/>
              <a:t>verklaard</a:t>
            </a:r>
            <a:r>
              <a:rPr lang="en-US" dirty="0"/>
              <a:t> </a:t>
            </a:r>
            <a:r>
              <a:rPr lang="en-US" dirty="0" err="1"/>
              <a:t>worden</a:t>
            </a:r>
            <a:r>
              <a:rPr lang="en-US" dirty="0"/>
              <a:t> </a:t>
            </a:r>
            <a:r>
              <a:rPr lang="en-US" dirty="0" err="1"/>
              <a:t>terwijl</a:t>
            </a:r>
            <a:r>
              <a:rPr lang="en-US" dirty="0"/>
              <a:t> het </a:t>
            </a:r>
            <a:r>
              <a:rPr lang="en-US" dirty="0" err="1"/>
              <a:t>aantal</a:t>
            </a:r>
            <a:r>
              <a:rPr lang="en-US" dirty="0"/>
              <a:t> </a:t>
            </a:r>
            <a:r>
              <a:rPr lang="en-US" dirty="0" err="1"/>
              <a:t>lymfocyten</a:t>
            </a:r>
            <a:r>
              <a:rPr lang="en-US" dirty="0"/>
              <a:t> </a:t>
            </a:r>
            <a:r>
              <a:rPr lang="en-US" dirty="0" err="1"/>
              <a:t>nauwelijks</a:t>
            </a:r>
            <a:r>
              <a:rPr lang="en-US" dirty="0"/>
              <a:t> </a:t>
            </a:r>
            <a:r>
              <a:rPr lang="en-US" dirty="0" err="1"/>
              <a:t>daalt</a:t>
            </a:r>
            <a:r>
              <a:rPr lang="en-US" dirty="0"/>
              <a:t>?</a:t>
            </a:r>
          </a:p>
          <a:p>
            <a:r>
              <a:rPr lang="en-US" dirty="0" err="1"/>
              <a:t>Afgenomen</a:t>
            </a:r>
            <a:r>
              <a:rPr lang="en-US" dirty="0"/>
              <a:t> antigen </a:t>
            </a:r>
            <a:r>
              <a:rPr lang="en-US" dirty="0" err="1"/>
              <a:t>presentatie</a:t>
            </a:r>
            <a:endParaRPr lang="en-US" dirty="0"/>
          </a:p>
          <a:p>
            <a:r>
              <a:rPr lang="en-US" dirty="0" err="1">
                <a:solidFill>
                  <a:srgbClr val="00B050"/>
                </a:solidFill>
              </a:rPr>
              <a:t>Afgenomen</a:t>
            </a:r>
            <a:r>
              <a:rPr lang="en-US" dirty="0">
                <a:solidFill>
                  <a:srgbClr val="00B050"/>
                </a:solidFill>
              </a:rPr>
              <a:t> </a:t>
            </a:r>
            <a:r>
              <a:rPr lang="en-US" dirty="0" err="1">
                <a:solidFill>
                  <a:srgbClr val="00B050"/>
                </a:solidFill>
              </a:rPr>
              <a:t>proliferatie</a:t>
            </a:r>
            <a:endParaRPr lang="en-US" dirty="0">
              <a:solidFill>
                <a:srgbClr val="00B050"/>
              </a:solidFill>
            </a:endParaRPr>
          </a:p>
          <a:p>
            <a:r>
              <a:rPr lang="en-US" dirty="0" err="1"/>
              <a:t>Afgenomen</a:t>
            </a:r>
            <a:r>
              <a:rPr lang="en-US" dirty="0"/>
              <a:t> </a:t>
            </a:r>
            <a:r>
              <a:rPr lang="en-US" dirty="0" err="1"/>
              <a:t>migratie</a:t>
            </a:r>
            <a:endParaRPr lang="en-US" dirty="0"/>
          </a:p>
          <a:p>
            <a:r>
              <a:rPr lang="nl-NL" dirty="0"/>
              <a:t>Afgenomen reactivatie</a:t>
            </a:r>
          </a:p>
        </p:txBody>
      </p:sp>
      <p:sp>
        <p:nvSpPr>
          <p:cNvPr id="6" name="Rectangle 5">
            <a:extLst>
              <a:ext uri="{FF2B5EF4-FFF2-40B4-BE49-F238E27FC236}">
                <a16:creationId xmlns:a16="http://schemas.microsoft.com/office/drawing/2014/main" id="{F19ACDE3-E8F7-4E0F-B846-E180E49B5D37}"/>
              </a:ext>
            </a:extLst>
          </p:cNvPr>
          <p:cNvSpPr/>
          <p:nvPr/>
        </p:nvSpPr>
        <p:spPr>
          <a:xfrm>
            <a:off x="370268" y="6257175"/>
            <a:ext cx="8608978" cy="230832"/>
          </a:xfrm>
          <a:prstGeom prst="rect">
            <a:avLst/>
          </a:prstGeom>
          <a:noFill/>
        </p:spPr>
        <p:txBody>
          <a:bodyPr wrap="square">
            <a:spAutoFit/>
          </a:bodyPr>
          <a:lstStyle/>
          <a:p>
            <a:r>
              <a:rPr lang="en-US" sz="900" dirty="0"/>
              <a:t>https://ec.europa.eu/health/documents/community-register/2015/20151216133467/anx_133467_nl.pdf - last verified on 31Jul19</a:t>
            </a:r>
          </a:p>
        </p:txBody>
      </p:sp>
    </p:spTree>
    <p:extLst>
      <p:ext uri="{BB962C8B-B14F-4D97-AF65-F5344CB8AC3E}">
        <p14:creationId xmlns:p14="http://schemas.microsoft.com/office/powerpoint/2010/main" val="385361460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86167" y="221085"/>
            <a:ext cx="7477851" cy="609781"/>
          </a:xfrm>
        </p:spPr>
        <p:txBody>
          <a:bodyPr/>
          <a:lstStyle/>
          <a:p>
            <a:r>
              <a:rPr lang="nl-NL" sz="3200" dirty="0">
                <a:solidFill>
                  <a:srgbClr val="2573BA"/>
                </a:solidFill>
              </a:rPr>
              <a:t>Remmen deling van geactiveerde T-cellen: teriflunomide</a:t>
            </a:r>
            <a:endParaRPr lang="nl-NL" dirty="0"/>
          </a:p>
        </p:txBody>
      </p:sp>
      <p:pic>
        <p:nvPicPr>
          <p:cNvPr id="9" name="Bild 5" descr="8-Adapt-Imm-Resp-Timing.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t="5630"/>
          <a:stretch/>
        </p:blipFill>
        <p:spPr>
          <a:xfrm>
            <a:off x="108850" y="1515358"/>
            <a:ext cx="9144000" cy="4974857"/>
          </a:xfrm>
          <a:prstGeom prst="rect">
            <a:avLst/>
          </a:prstGeom>
        </p:spPr>
      </p:pic>
      <p:sp>
        <p:nvSpPr>
          <p:cNvPr id="5" name="Rectangle 4"/>
          <p:cNvSpPr/>
          <p:nvPr/>
        </p:nvSpPr>
        <p:spPr bwMode="auto">
          <a:xfrm>
            <a:off x="4734008" y="1583057"/>
            <a:ext cx="1148316" cy="329609"/>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7" name="TextBox 6"/>
          <p:cNvSpPr txBox="1"/>
          <p:nvPr/>
        </p:nvSpPr>
        <p:spPr>
          <a:xfrm>
            <a:off x="12676" y="6184236"/>
            <a:ext cx="2665858" cy="338554"/>
          </a:xfrm>
          <a:prstGeom prst="rect">
            <a:avLst/>
          </a:prstGeom>
          <a:solidFill>
            <a:schemeClr val="bg1"/>
          </a:solidFill>
        </p:spPr>
        <p:txBody>
          <a:bodyPr wrap="none" rtlCol="0">
            <a:spAutoFit/>
          </a:bodyPr>
          <a:lstStyle/>
          <a:p>
            <a:r>
              <a:rPr lang="nl-NL" sz="1600" dirty="0"/>
              <a:t>Dagen na antigenblootstelling</a:t>
            </a:r>
          </a:p>
        </p:txBody>
      </p:sp>
      <p:sp>
        <p:nvSpPr>
          <p:cNvPr id="14" name="Rectangle 13"/>
          <p:cNvSpPr/>
          <p:nvPr/>
        </p:nvSpPr>
        <p:spPr bwMode="auto">
          <a:xfrm>
            <a:off x="65840" y="4747688"/>
            <a:ext cx="716357" cy="621754"/>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16" name="Bild 5" descr="8-Adapt-Imm-Resp-Timing.png"/>
          <p:cNvPicPr>
            <a:picLocks noChangeAspect="1"/>
          </p:cNvPicPr>
          <p:nvPr/>
        </p:nvPicPr>
        <p:blipFill rotWithShape="1">
          <a:blip r:embed="rId4" cstate="print">
            <a:lum bright="-5000" contrast="10000"/>
            <a:extLst>
              <a:ext uri="{28A0092B-C50C-407E-A947-70E740481C1C}">
                <a14:useLocalDpi xmlns:a14="http://schemas.microsoft.com/office/drawing/2010/main" val="0"/>
              </a:ext>
            </a:extLst>
          </a:blip>
          <a:srcRect l="71240" t="7731" r="14380" b="61090"/>
          <a:stretch/>
        </p:blipFill>
        <p:spPr>
          <a:xfrm>
            <a:off x="2331993" y="1739576"/>
            <a:ext cx="659218" cy="824022"/>
          </a:xfrm>
          <a:prstGeom prst="rect">
            <a:avLst/>
          </a:prstGeom>
        </p:spPr>
      </p:pic>
      <p:sp>
        <p:nvSpPr>
          <p:cNvPr id="15" name="TextBox 14"/>
          <p:cNvSpPr txBox="1"/>
          <p:nvPr/>
        </p:nvSpPr>
        <p:spPr>
          <a:xfrm>
            <a:off x="1922016" y="1957337"/>
            <a:ext cx="1216551" cy="738664"/>
          </a:xfrm>
          <a:prstGeom prst="rect">
            <a:avLst/>
          </a:prstGeom>
          <a:noFill/>
        </p:spPr>
        <p:txBody>
          <a:bodyPr wrap="none" rtlCol="0">
            <a:spAutoFit/>
          </a:bodyPr>
          <a:lstStyle/>
          <a:p>
            <a:pPr algn="r"/>
            <a:r>
              <a:rPr lang="nl-NL" sz="1400" dirty="0"/>
              <a:t>Antilichaam</a:t>
            </a:r>
          </a:p>
          <a:p>
            <a:pPr algn="r"/>
            <a:r>
              <a:rPr lang="nl-NL" sz="1400" dirty="0"/>
              <a:t>producerende</a:t>
            </a:r>
          </a:p>
          <a:p>
            <a:pPr algn="r"/>
            <a:r>
              <a:rPr lang="nl-NL" sz="1400" dirty="0"/>
              <a:t>cel</a:t>
            </a:r>
          </a:p>
        </p:txBody>
      </p:sp>
      <p:sp>
        <p:nvSpPr>
          <p:cNvPr id="36" name="TextBox 35"/>
          <p:cNvSpPr txBox="1"/>
          <p:nvPr/>
        </p:nvSpPr>
        <p:spPr>
          <a:xfrm>
            <a:off x="302070" y="1260249"/>
            <a:ext cx="1260410" cy="646331"/>
          </a:xfrm>
          <a:prstGeom prst="rect">
            <a:avLst/>
          </a:prstGeom>
          <a:noFill/>
        </p:spPr>
        <p:txBody>
          <a:bodyPr wrap="none" rtlCol="0">
            <a:spAutoFit/>
          </a:bodyPr>
          <a:lstStyle/>
          <a:p>
            <a:pPr algn="ctr"/>
            <a:r>
              <a:rPr lang="nl-NL" b="1" dirty="0">
                <a:solidFill>
                  <a:schemeClr val="accent6"/>
                </a:solidFill>
              </a:rPr>
              <a:t>Antigeen-</a:t>
            </a:r>
          </a:p>
          <a:p>
            <a:pPr algn="ctr"/>
            <a:r>
              <a:rPr lang="nl-NL" b="1" dirty="0">
                <a:solidFill>
                  <a:schemeClr val="accent6"/>
                </a:solidFill>
              </a:rPr>
              <a:t>herkenning</a:t>
            </a:r>
          </a:p>
        </p:txBody>
      </p:sp>
      <p:sp>
        <p:nvSpPr>
          <p:cNvPr id="37" name="TextBox 36"/>
          <p:cNvSpPr txBox="1"/>
          <p:nvPr/>
        </p:nvSpPr>
        <p:spPr>
          <a:xfrm>
            <a:off x="2268181" y="1260243"/>
            <a:ext cx="1861600" cy="369332"/>
          </a:xfrm>
          <a:prstGeom prst="rect">
            <a:avLst/>
          </a:prstGeom>
          <a:noFill/>
        </p:spPr>
        <p:txBody>
          <a:bodyPr wrap="none" rtlCol="0">
            <a:spAutoFit/>
          </a:bodyPr>
          <a:lstStyle/>
          <a:p>
            <a:pPr algn="ctr"/>
            <a:r>
              <a:rPr lang="nl-NL" b="1" dirty="0">
                <a:solidFill>
                  <a:schemeClr val="accent6"/>
                </a:solidFill>
              </a:rPr>
              <a:t>Lymfocytactivatie</a:t>
            </a:r>
          </a:p>
        </p:txBody>
      </p:sp>
      <p:sp>
        <p:nvSpPr>
          <p:cNvPr id="38" name="TextBox 37"/>
          <p:cNvSpPr txBox="1"/>
          <p:nvPr/>
        </p:nvSpPr>
        <p:spPr>
          <a:xfrm>
            <a:off x="4899294" y="1227316"/>
            <a:ext cx="1263445" cy="646331"/>
          </a:xfrm>
          <a:prstGeom prst="rect">
            <a:avLst/>
          </a:prstGeom>
          <a:solidFill>
            <a:schemeClr val="bg1"/>
          </a:solidFill>
        </p:spPr>
        <p:txBody>
          <a:bodyPr wrap="square" rtlCol="0">
            <a:spAutoFit/>
          </a:bodyPr>
          <a:lstStyle/>
          <a:p>
            <a:pPr algn="ctr"/>
            <a:r>
              <a:rPr lang="nl-NL" b="1" dirty="0">
                <a:solidFill>
                  <a:schemeClr val="accent6"/>
                </a:solidFill>
              </a:rPr>
              <a:t>Antigeen-</a:t>
            </a:r>
          </a:p>
          <a:p>
            <a:pPr algn="ctr"/>
            <a:r>
              <a:rPr lang="nl-NL" b="1" dirty="0">
                <a:solidFill>
                  <a:schemeClr val="accent6"/>
                </a:solidFill>
              </a:rPr>
              <a:t>eliminatie</a:t>
            </a:r>
          </a:p>
        </p:txBody>
      </p:sp>
      <p:sp>
        <p:nvSpPr>
          <p:cNvPr id="39" name="TextBox 38"/>
          <p:cNvSpPr txBox="1"/>
          <p:nvPr/>
        </p:nvSpPr>
        <p:spPr>
          <a:xfrm>
            <a:off x="6651240" y="1260243"/>
            <a:ext cx="1169744" cy="369332"/>
          </a:xfrm>
          <a:prstGeom prst="rect">
            <a:avLst/>
          </a:prstGeom>
          <a:noFill/>
        </p:spPr>
        <p:txBody>
          <a:bodyPr wrap="none" rtlCol="0">
            <a:spAutoFit/>
          </a:bodyPr>
          <a:lstStyle/>
          <a:p>
            <a:pPr algn="ctr"/>
            <a:r>
              <a:rPr lang="nl-NL" b="1" dirty="0">
                <a:solidFill>
                  <a:schemeClr val="accent6"/>
                </a:solidFill>
              </a:rPr>
              <a:t>Contractie</a:t>
            </a:r>
          </a:p>
        </p:txBody>
      </p:sp>
      <p:sp>
        <p:nvSpPr>
          <p:cNvPr id="40" name="TextBox 39"/>
          <p:cNvSpPr txBox="1"/>
          <p:nvPr/>
        </p:nvSpPr>
        <p:spPr>
          <a:xfrm>
            <a:off x="7935053" y="1260243"/>
            <a:ext cx="1155189" cy="369332"/>
          </a:xfrm>
          <a:prstGeom prst="rect">
            <a:avLst/>
          </a:prstGeom>
          <a:noFill/>
        </p:spPr>
        <p:txBody>
          <a:bodyPr wrap="none" rtlCol="0">
            <a:spAutoFit/>
          </a:bodyPr>
          <a:lstStyle/>
          <a:p>
            <a:pPr algn="ctr"/>
            <a:r>
              <a:rPr lang="nl-NL" b="1" dirty="0">
                <a:solidFill>
                  <a:schemeClr val="accent6"/>
                </a:solidFill>
              </a:rPr>
              <a:t>Geheugen</a:t>
            </a:r>
          </a:p>
        </p:txBody>
      </p:sp>
      <p:sp>
        <p:nvSpPr>
          <p:cNvPr id="4" name="TextBox 3">
            <a:extLst>
              <a:ext uri="{FF2B5EF4-FFF2-40B4-BE49-F238E27FC236}">
                <a16:creationId xmlns:a16="http://schemas.microsoft.com/office/drawing/2014/main" id="{46B58A7B-BE3F-4BBA-8888-41C292F67FDA}"/>
              </a:ext>
            </a:extLst>
          </p:cNvPr>
          <p:cNvSpPr txBox="1"/>
          <p:nvPr/>
        </p:nvSpPr>
        <p:spPr>
          <a:xfrm rot="5400000">
            <a:off x="2361992" y="3465950"/>
            <a:ext cx="473649" cy="1200329"/>
          </a:xfrm>
          <a:prstGeom prst="rect">
            <a:avLst/>
          </a:prstGeom>
          <a:noFill/>
        </p:spPr>
        <p:txBody>
          <a:bodyPr wrap="square" rtlCol="0">
            <a:spAutoFit/>
          </a:bodyPr>
          <a:lstStyle/>
          <a:p>
            <a:r>
              <a:rPr lang="en-US" sz="7200" dirty="0">
                <a:solidFill>
                  <a:srgbClr val="FF0000"/>
                </a:solidFill>
              </a:rPr>
              <a:t>X</a:t>
            </a:r>
          </a:p>
        </p:txBody>
      </p:sp>
      <p:sp>
        <p:nvSpPr>
          <p:cNvPr id="6" name="Rectangle 5">
            <a:extLst>
              <a:ext uri="{FF2B5EF4-FFF2-40B4-BE49-F238E27FC236}">
                <a16:creationId xmlns:a16="http://schemas.microsoft.com/office/drawing/2014/main" id="{DBDA4D16-37E2-4540-8EE9-4FEEBDD89C70}"/>
              </a:ext>
            </a:extLst>
          </p:cNvPr>
          <p:cNvSpPr/>
          <p:nvPr/>
        </p:nvSpPr>
        <p:spPr>
          <a:xfrm>
            <a:off x="2960776" y="3975876"/>
            <a:ext cx="1720074" cy="584775"/>
          </a:xfrm>
          <a:prstGeom prst="rect">
            <a:avLst/>
          </a:prstGeom>
          <a:solidFill>
            <a:schemeClr val="bg1"/>
          </a:solidFill>
        </p:spPr>
        <p:txBody>
          <a:bodyPr wrap="square">
            <a:spAutoFit/>
          </a:bodyPr>
          <a:lstStyle/>
          <a:p>
            <a:r>
              <a:rPr lang="nl-NL" sz="1600" b="1" dirty="0">
                <a:solidFill>
                  <a:srgbClr val="FF0000"/>
                </a:solidFill>
              </a:rPr>
              <a:t>afname &lt;15% in aantal T-cellen</a:t>
            </a:r>
            <a:endParaRPr lang="en-US" sz="1600" b="1" dirty="0">
              <a:solidFill>
                <a:srgbClr val="FF0000"/>
              </a:solidFill>
            </a:endParaRPr>
          </a:p>
        </p:txBody>
      </p:sp>
      <p:sp>
        <p:nvSpPr>
          <p:cNvPr id="8" name="TextBox 7">
            <a:extLst>
              <a:ext uri="{FF2B5EF4-FFF2-40B4-BE49-F238E27FC236}">
                <a16:creationId xmlns:a16="http://schemas.microsoft.com/office/drawing/2014/main" id="{4E545164-B95D-43A3-9F4E-48D8C245D6CC}"/>
              </a:ext>
            </a:extLst>
          </p:cNvPr>
          <p:cNvSpPr txBox="1"/>
          <p:nvPr/>
        </p:nvSpPr>
        <p:spPr>
          <a:xfrm>
            <a:off x="116743" y="6473516"/>
            <a:ext cx="8429625" cy="507831"/>
          </a:xfrm>
          <a:prstGeom prst="rect">
            <a:avLst/>
          </a:prstGeom>
          <a:noFill/>
        </p:spPr>
        <p:txBody>
          <a:bodyPr wrap="square" rtlCol="0">
            <a:spAutoFit/>
          </a:bodyPr>
          <a:lstStyle/>
          <a:p>
            <a:r>
              <a:rPr lang="nl-NL" sz="900" dirty="0"/>
              <a:t>http://mol-biol4masters.masters.grkraj.org/html/Cell_And_Molecular_Immunology2-Innate_Humoral_And_Cell_Mediated_Immunity.htm - last </a:t>
            </a:r>
            <a:r>
              <a:rPr lang="nl-NL" sz="900" dirty="0" err="1"/>
              <a:t>verified</a:t>
            </a:r>
            <a:r>
              <a:rPr lang="nl-NL" sz="900" dirty="0"/>
              <a:t> on 21Jul19</a:t>
            </a:r>
          </a:p>
          <a:p>
            <a:r>
              <a:rPr lang="en-US" sz="900" dirty="0"/>
              <a:t>https://ec.europa.eu/health/documents/community-register/2015/20151216133467/anx_133467_nl.pdf - last verified on 31Jul19</a:t>
            </a:r>
            <a:endParaRPr lang="nl-NL" sz="900" dirty="0"/>
          </a:p>
          <a:p>
            <a:endParaRPr lang="en-US" sz="900" dirty="0"/>
          </a:p>
        </p:txBody>
      </p:sp>
    </p:spTree>
    <p:extLst>
      <p:ext uri="{BB962C8B-B14F-4D97-AF65-F5344CB8AC3E}">
        <p14:creationId xmlns:p14="http://schemas.microsoft.com/office/powerpoint/2010/main" val="4199593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3</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a:xfrm>
            <a:off x="457200" y="1386270"/>
            <a:ext cx="8229600" cy="4525963"/>
          </a:xfrm>
        </p:spPr>
        <p:txBody>
          <a:bodyPr/>
          <a:lstStyle/>
          <a:p>
            <a:pPr marL="0" indent="0">
              <a:buNone/>
            </a:pPr>
            <a:r>
              <a:rPr lang="en-US" dirty="0"/>
              <a:t>Hoe </a:t>
            </a:r>
            <a:r>
              <a:rPr lang="en-US" dirty="0" err="1"/>
              <a:t>kan</a:t>
            </a:r>
            <a:r>
              <a:rPr lang="en-US" dirty="0"/>
              <a:t> het </a:t>
            </a:r>
            <a:r>
              <a:rPr lang="en-US" dirty="0" err="1"/>
              <a:t>risico</a:t>
            </a:r>
            <a:r>
              <a:rPr lang="en-US" dirty="0"/>
              <a:t> op PML </a:t>
            </a:r>
            <a:r>
              <a:rPr lang="en-US" dirty="0" err="1"/>
              <a:t>verklaard</a:t>
            </a:r>
            <a:r>
              <a:rPr lang="en-US" dirty="0"/>
              <a:t> </a:t>
            </a:r>
            <a:r>
              <a:rPr lang="en-US" dirty="0" err="1"/>
              <a:t>worden</a:t>
            </a:r>
            <a:r>
              <a:rPr lang="en-US" dirty="0"/>
              <a:t> </a:t>
            </a:r>
            <a:r>
              <a:rPr lang="en-US" dirty="0" err="1"/>
              <a:t>bij</a:t>
            </a:r>
            <a:r>
              <a:rPr lang="en-US" dirty="0"/>
              <a:t> </a:t>
            </a:r>
            <a:r>
              <a:rPr lang="en-US" dirty="0" err="1"/>
              <a:t>gebruik</a:t>
            </a:r>
            <a:r>
              <a:rPr lang="en-US" dirty="0"/>
              <a:t> van natalizumab?</a:t>
            </a:r>
          </a:p>
          <a:p>
            <a:r>
              <a:rPr lang="en-US" dirty="0">
                <a:solidFill>
                  <a:srgbClr val="00B050"/>
                </a:solidFill>
              </a:rPr>
              <a:t>Natalizumab </a:t>
            </a:r>
            <a:r>
              <a:rPr lang="en-US" dirty="0" err="1">
                <a:solidFill>
                  <a:srgbClr val="00B050"/>
                </a:solidFill>
              </a:rPr>
              <a:t>houdt</a:t>
            </a:r>
            <a:r>
              <a:rPr lang="en-US" dirty="0">
                <a:solidFill>
                  <a:srgbClr val="00B050"/>
                </a:solidFill>
              </a:rPr>
              <a:t> de </a:t>
            </a:r>
            <a:r>
              <a:rPr lang="en-US" dirty="0" err="1">
                <a:solidFill>
                  <a:srgbClr val="00B050"/>
                </a:solidFill>
              </a:rPr>
              <a:t>immuuncellen</a:t>
            </a:r>
            <a:r>
              <a:rPr lang="en-US" dirty="0">
                <a:solidFill>
                  <a:srgbClr val="00B050"/>
                </a:solidFill>
              </a:rPr>
              <a:t> die het JC-virus </a:t>
            </a:r>
            <a:r>
              <a:rPr lang="en-US" dirty="0" err="1">
                <a:solidFill>
                  <a:srgbClr val="00B050"/>
                </a:solidFill>
              </a:rPr>
              <a:t>remmen</a:t>
            </a:r>
            <a:r>
              <a:rPr lang="en-US" dirty="0">
                <a:solidFill>
                  <a:srgbClr val="00B050"/>
                </a:solidFill>
              </a:rPr>
              <a:t> </a:t>
            </a:r>
            <a:r>
              <a:rPr lang="en-US" dirty="0" err="1">
                <a:solidFill>
                  <a:srgbClr val="00B050"/>
                </a:solidFill>
              </a:rPr>
              <a:t>buiten</a:t>
            </a:r>
            <a:r>
              <a:rPr lang="en-US" dirty="0">
                <a:solidFill>
                  <a:srgbClr val="00B050"/>
                </a:solidFill>
              </a:rPr>
              <a:t> het CNS</a:t>
            </a:r>
            <a:endParaRPr lang="nl-NL" dirty="0">
              <a:solidFill>
                <a:srgbClr val="00B050"/>
              </a:solidFill>
            </a:endParaRPr>
          </a:p>
          <a:p>
            <a:r>
              <a:rPr lang="en-US" dirty="0"/>
              <a:t>Door </a:t>
            </a:r>
            <a:r>
              <a:rPr lang="en-US" dirty="0" err="1"/>
              <a:t>een</a:t>
            </a:r>
            <a:r>
              <a:rPr lang="en-US" dirty="0"/>
              <a:t> </a:t>
            </a:r>
            <a:r>
              <a:rPr lang="en-US" dirty="0" err="1"/>
              <a:t>lymfopenie</a:t>
            </a:r>
            <a:r>
              <a:rPr lang="en-US" dirty="0"/>
              <a:t> in het </a:t>
            </a:r>
            <a:r>
              <a:rPr lang="en-US" dirty="0" err="1"/>
              <a:t>bloed</a:t>
            </a:r>
            <a:r>
              <a:rPr lang="en-US" dirty="0"/>
              <a:t> </a:t>
            </a:r>
            <a:r>
              <a:rPr lang="en-US" dirty="0" err="1"/>
              <a:t>kan</a:t>
            </a:r>
            <a:r>
              <a:rPr lang="en-US" dirty="0"/>
              <a:t> het JC-virus </a:t>
            </a:r>
            <a:r>
              <a:rPr lang="en-US" dirty="0" err="1"/>
              <a:t>zich</a:t>
            </a:r>
            <a:r>
              <a:rPr lang="en-US" dirty="0"/>
              <a:t> </a:t>
            </a:r>
            <a:r>
              <a:rPr lang="en-US" dirty="0" err="1"/>
              <a:t>ontwikkelen</a:t>
            </a:r>
            <a:endParaRPr lang="en-US" dirty="0"/>
          </a:p>
          <a:p>
            <a:r>
              <a:rPr lang="en-US" dirty="0" err="1"/>
              <a:t>Alle</a:t>
            </a:r>
            <a:r>
              <a:rPr lang="en-US" dirty="0"/>
              <a:t> MS-</a:t>
            </a:r>
            <a:r>
              <a:rPr lang="en-US" dirty="0" err="1"/>
              <a:t>patiënten</a:t>
            </a:r>
            <a:r>
              <a:rPr lang="en-US" dirty="0"/>
              <a:t> </a:t>
            </a:r>
            <a:r>
              <a:rPr lang="en-US" dirty="0" err="1"/>
              <a:t>hebben</a:t>
            </a:r>
            <a:r>
              <a:rPr lang="en-US" dirty="0"/>
              <a:t> </a:t>
            </a:r>
            <a:r>
              <a:rPr lang="en-US" dirty="0" err="1"/>
              <a:t>een</a:t>
            </a:r>
            <a:r>
              <a:rPr lang="en-US" dirty="0"/>
              <a:t> </a:t>
            </a:r>
            <a:r>
              <a:rPr lang="en-US" dirty="0" err="1"/>
              <a:t>latente</a:t>
            </a:r>
            <a:r>
              <a:rPr lang="en-US" dirty="0"/>
              <a:t> JC-virus </a:t>
            </a:r>
            <a:r>
              <a:rPr lang="en-US" dirty="0" err="1"/>
              <a:t>infectie</a:t>
            </a:r>
            <a:endParaRPr lang="en-US" dirty="0"/>
          </a:p>
          <a:p>
            <a:r>
              <a:rPr lang="en-US" dirty="0"/>
              <a:t>De </a:t>
            </a:r>
            <a:r>
              <a:rPr lang="en-US" dirty="0" err="1"/>
              <a:t>kans</a:t>
            </a:r>
            <a:r>
              <a:rPr lang="en-US" dirty="0"/>
              <a:t> op </a:t>
            </a:r>
            <a:r>
              <a:rPr lang="en-US" dirty="0" err="1"/>
              <a:t>infecties</a:t>
            </a:r>
            <a:r>
              <a:rPr lang="en-US" dirty="0"/>
              <a:t> </a:t>
            </a:r>
            <a:r>
              <a:rPr lang="en-US" dirty="0" err="1"/>
              <a:t>neemt</a:t>
            </a:r>
            <a:r>
              <a:rPr lang="en-US" dirty="0"/>
              <a:t> in </a:t>
            </a:r>
            <a:r>
              <a:rPr lang="en-US" dirty="0" err="1"/>
              <a:t>zijn</a:t>
            </a:r>
            <a:r>
              <a:rPr lang="en-US" dirty="0"/>
              <a:t> </a:t>
            </a:r>
            <a:r>
              <a:rPr lang="en-US" dirty="0" err="1"/>
              <a:t>algemeenheid</a:t>
            </a:r>
            <a:r>
              <a:rPr lang="en-US" dirty="0"/>
              <a:t> toe </a:t>
            </a:r>
            <a:r>
              <a:rPr lang="en-US" dirty="0" err="1"/>
              <a:t>bij</a:t>
            </a:r>
            <a:r>
              <a:rPr lang="en-US" dirty="0"/>
              <a:t> natalizumab</a:t>
            </a:r>
          </a:p>
        </p:txBody>
      </p:sp>
      <p:sp>
        <p:nvSpPr>
          <p:cNvPr id="5" name="Rectangle 4">
            <a:extLst>
              <a:ext uri="{FF2B5EF4-FFF2-40B4-BE49-F238E27FC236}">
                <a16:creationId xmlns:a16="http://schemas.microsoft.com/office/drawing/2014/main" id="{AE2C1C8E-86B0-436D-A467-22F2D26674D3}"/>
              </a:ext>
            </a:extLst>
          </p:cNvPr>
          <p:cNvSpPr/>
          <p:nvPr/>
        </p:nvSpPr>
        <p:spPr>
          <a:xfrm>
            <a:off x="457200" y="6414079"/>
            <a:ext cx="6677024" cy="230832"/>
          </a:xfrm>
          <a:prstGeom prst="rect">
            <a:avLst/>
          </a:prstGeom>
        </p:spPr>
        <p:txBody>
          <a:bodyPr wrap="square">
            <a:spAutoFit/>
          </a:bodyPr>
          <a:lstStyle/>
          <a:p>
            <a:pPr lvl="0"/>
            <a:r>
              <a:rPr lang="en-US" sz="900" dirty="0">
                <a:solidFill>
                  <a:srgbClr val="000000"/>
                </a:solidFill>
              </a:rPr>
              <a:t>https://www.ema.europa.eu/en/documents/product-information/tysabri-epar-product-information_nl.pdf - last verified on 31Jul19</a:t>
            </a:r>
          </a:p>
        </p:txBody>
      </p:sp>
    </p:spTree>
    <p:extLst>
      <p:ext uri="{BB962C8B-B14F-4D97-AF65-F5344CB8AC3E}">
        <p14:creationId xmlns:p14="http://schemas.microsoft.com/office/powerpoint/2010/main" val="403741056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4</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a:xfrm>
            <a:off x="340468" y="1103874"/>
            <a:ext cx="8229600" cy="4525963"/>
          </a:xfrm>
        </p:spPr>
        <p:txBody>
          <a:bodyPr/>
          <a:lstStyle/>
          <a:p>
            <a:pPr marL="0" indent="0">
              <a:buNone/>
            </a:pPr>
            <a:r>
              <a:rPr lang="en-US" dirty="0"/>
              <a:t>Hoe </a:t>
            </a:r>
            <a:r>
              <a:rPr lang="en-US" dirty="0" err="1"/>
              <a:t>kan</a:t>
            </a:r>
            <a:r>
              <a:rPr lang="en-US" dirty="0"/>
              <a:t> je auto-</a:t>
            </a:r>
            <a:r>
              <a:rPr lang="en-US" dirty="0" err="1"/>
              <a:t>immuunreacties</a:t>
            </a:r>
            <a:r>
              <a:rPr lang="en-US" dirty="0"/>
              <a:t> </a:t>
            </a:r>
            <a:r>
              <a:rPr lang="en-US" dirty="0" err="1"/>
              <a:t>verklaren</a:t>
            </a:r>
            <a:r>
              <a:rPr lang="en-US" dirty="0"/>
              <a:t> </a:t>
            </a:r>
            <a:r>
              <a:rPr lang="en-US" dirty="0" err="1"/>
              <a:t>bij</a:t>
            </a:r>
            <a:r>
              <a:rPr lang="en-US" dirty="0"/>
              <a:t> alemtuzumab?</a:t>
            </a:r>
          </a:p>
          <a:p>
            <a:r>
              <a:rPr lang="en-US" dirty="0" err="1"/>
              <a:t>Dat</a:t>
            </a:r>
            <a:r>
              <a:rPr lang="en-US" dirty="0"/>
              <a:t> is </a:t>
            </a:r>
            <a:r>
              <a:rPr lang="en-US" dirty="0" err="1"/>
              <a:t>niet</a:t>
            </a:r>
            <a:r>
              <a:rPr lang="en-US" dirty="0"/>
              <a:t> </a:t>
            </a:r>
            <a:r>
              <a:rPr lang="en-US" dirty="0" err="1"/>
              <a:t>te</a:t>
            </a:r>
            <a:r>
              <a:rPr lang="en-US" dirty="0"/>
              <a:t> </a:t>
            </a:r>
            <a:r>
              <a:rPr lang="en-US" dirty="0" err="1"/>
              <a:t>verklaren</a:t>
            </a:r>
            <a:endParaRPr lang="en-US" dirty="0"/>
          </a:p>
          <a:p>
            <a:r>
              <a:rPr lang="en-US" dirty="0">
                <a:solidFill>
                  <a:srgbClr val="00B050"/>
                </a:solidFill>
              </a:rPr>
              <a:t>B-</a:t>
            </a:r>
            <a:r>
              <a:rPr lang="en-US" dirty="0" err="1">
                <a:solidFill>
                  <a:srgbClr val="00B050"/>
                </a:solidFill>
              </a:rPr>
              <a:t>cellen</a:t>
            </a:r>
            <a:r>
              <a:rPr lang="en-US" dirty="0">
                <a:solidFill>
                  <a:srgbClr val="00B050"/>
                </a:solidFill>
              </a:rPr>
              <a:t> </a:t>
            </a:r>
            <a:r>
              <a:rPr lang="en-US" dirty="0" err="1">
                <a:solidFill>
                  <a:srgbClr val="00B050"/>
                </a:solidFill>
              </a:rPr>
              <a:t>zijn</a:t>
            </a:r>
            <a:r>
              <a:rPr lang="en-US" dirty="0">
                <a:solidFill>
                  <a:srgbClr val="00B050"/>
                </a:solidFill>
              </a:rPr>
              <a:t> </a:t>
            </a:r>
            <a:r>
              <a:rPr lang="en-US" dirty="0" err="1">
                <a:solidFill>
                  <a:srgbClr val="00B050"/>
                </a:solidFill>
              </a:rPr>
              <a:t>hersteld</a:t>
            </a:r>
            <a:r>
              <a:rPr lang="en-US" dirty="0">
                <a:solidFill>
                  <a:srgbClr val="00B050"/>
                </a:solidFill>
              </a:rPr>
              <a:t> </a:t>
            </a:r>
            <a:r>
              <a:rPr lang="en-US" dirty="0" err="1">
                <a:solidFill>
                  <a:srgbClr val="00B050"/>
                </a:solidFill>
              </a:rPr>
              <a:t>terwijl</a:t>
            </a:r>
            <a:r>
              <a:rPr lang="en-US" dirty="0">
                <a:solidFill>
                  <a:srgbClr val="00B050"/>
                </a:solidFill>
              </a:rPr>
              <a:t> T-reg </a:t>
            </a:r>
            <a:r>
              <a:rPr lang="en-US" dirty="0" err="1">
                <a:solidFill>
                  <a:srgbClr val="00B050"/>
                </a:solidFill>
              </a:rPr>
              <a:t>cellen</a:t>
            </a:r>
            <a:r>
              <a:rPr lang="en-US" dirty="0">
                <a:solidFill>
                  <a:srgbClr val="00B050"/>
                </a:solidFill>
              </a:rPr>
              <a:t> </a:t>
            </a:r>
            <a:r>
              <a:rPr lang="en-US" dirty="0" err="1">
                <a:solidFill>
                  <a:srgbClr val="00B050"/>
                </a:solidFill>
              </a:rPr>
              <a:t>nog</a:t>
            </a:r>
            <a:r>
              <a:rPr lang="en-US" dirty="0">
                <a:solidFill>
                  <a:srgbClr val="00B050"/>
                </a:solidFill>
              </a:rPr>
              <a:t> </a:t>
            </a:r>
            <a:r>
              <a:rPr lang="en-US" dirty="0" err="1">
                <a:solidFill>
                  <a:srgbClr val="00B050"/>
                </a:solidFill>
              </a:rPr>
              <a:t>zijn</a:t>
            </a:r>
            <a:r>
              <a:rPr lang="en-US" dirty="0">
                <a:solidFill>
                  <a:srgbClr val="00B050"/>
                </a:solidFill>
              </a:rPr>
              <a:t> </a:t>
            </a:r>
            <a:r>
              <a:rPr lang="en-US" dirty="0" err="1">
                <a:solidFill>
                  <a:srgbClr val="00B050"/>
                </a:solidFill>
              </a:rPr>
              <a:t>verlaagd</a:t>
            </a:r>
            <a:r>
              <a:rPr lang="en-US" dirty="0">
                <a:solidFill>
                  <a:srgbClr val="00B050"/>
                </a:solidFill>
              </a:rPr>
              <a:t> </a:t>
            </a:r>
            <a:r>
              <a:rPr lang="en-US" dirty="0" err="1">
                <a:solidFill>
                  <a:srgbClr val="00B050"/>
                </a:solidFill>
              </a:rPr>
              <a:t>waardoor</a:t>
            </a:r>
            <a:r>
              <a:rPr lang="en-US" dirty="0">
                <a:solidFill>
                  <a:srgbClr val="00B050"/>
                </a:solidFill>
              </a:rPr>
              <a:t> </a:t>
            </a:r>
            <a:r>
              <a:rPr lang="en-US" dirty="0" err="1">
                <a:solidFill>
                  <a:srgbClr val="00B050"/>
                </a:solidFill>
              </a:rPr>
              <a:t>een</a:t>
            </a:r>
            <a:r>
              <a:rPr lang="en-US" dirty="0">
                <a:solidFill>
                  <a:srgbClr val="00B050"/>
                </a:solidFill>
              </a:rPr>
              <a:t> auto-</a:t>
            </a:r>
            <a:r>
              <a:rPr lang="en-US" dirty="0" err="1">
                <a:solidFill>
                  <a:srgbClr val="00B050"/>
                </a:solidFill>
              </a:rPr>
              <a:t>immuunreactie</a:t>
            </a:r>
            <a:r>
              <a:rPr lang="en-US" dirty="0">
                <a:solidFill>
                  <a:srgbClr val="00B050"/>
                </a:solidFill>
              </a:rPr>
              <a:t> </a:t>
            </a:r>
            <a:r>
              <a:rPr lang="en-US" dirty="0" err="1">
                <a:solidFill>
                  <a:srgbClr val="00B050"/>
                </a:solidFill>
              </a:rPr>
              <a:t>kan</a:t>
            </a:r>
            <a:r>
              <a:rPr lang="en-US" dirty="0">
                <a:solidFill>
                  <a:srgbClr val="00B050"/>
                </a:solidFill>
              </a:rPr>
              <a:t> </a:t>
            </a:r>
            <a:r>
              <a:rPr lang="en-US" dirty="0" err="1">
                <a:solidFill>
                  <a:srgbClr val="00B050"/>
                </a:solidFill>
              </a:rPr>
              <a:t>ontstaan</a:t>
            </a:r>
            <a:endParaRPr lang="en-US" dirty="0">
              <a:solidFill>
                <a:srgbClr val="00B050"/>
              </a:solidFill>
            </a:endParaRPr>
          </a:p>
          <a:p>
            <a:r>
              <a:rPr lang="en-US" dirty="0"/>
              <a:t>De </a:t>
            </a:r>
            <a:r>
              <a:rPr lang="en-US" dirty="0" err="1"/>
              <a:t>overactiviteit</a:t>
            </a:r>
            <a:r>
              <a:rPr lang="en-US" dirty="0"/>
              <a:t> van het </a:t>
            </a:r>
            <a:r>
              <a:rPr lang="en-US" dirty="0" err="1"/>
              <a:t>imuuunsysteem</a:t>
            </a:r>
            <a:r>
              <a:rPr lang="en-US" dirty="0"/>
              <a:t> </a:t>
            </a:r>
            <a:r>
              <a:rPr lang="en-US" dirty="0" err="1"/>
              <a:t>richt</a:t>
            </a:r>
            <a:r>
              <a:rPr lang="en-US" dirty="0"/>
              <a:t> </a:t>
            </a:r>
            <a:r>
              <a:rPr lang="en-US" dirty="0" err="1"/>
              <a:t>zich</a:t>
            </a:r>
            <a:r>
              <a:rPr lang="en-US" dirty="0"/>
              <a:t> </a:t>
            </a:r>
            <a:r>
              <a:rPr lang="en-US" dirty="0" err="1"/>
              <a:t>niet</a:t>
            </a:r>
            <a:r>
              <a:rPr lang="en-US" dirty="0"/>
              <a:t> </a:t>
            </a:r>
            <a:r>
              <a:rPr lang="en-US" dirty="0" err="1"/>
              <a:t>meer</a:t>
            </a:r>
            <a:r>
              <a:rPr lang="en-US" dirty="0"/>
              <a:t> </a:t>
            </a:r>
            <a:r>
              <a:rPr lang="en-US" dirty="0" err="1"/>
              <a:t>tegen</a:t>
            </a:r>
            <a:r>
              <a:rPr lang="en-US" dirty="0"/>
              <a:t> </a:t>
            </a:r>
            <a:r>
              <a:rPr lang="en-US" dirty="0" err="1"/>
              <a:t>myeline</a:t>
            </a:r>
            <a:r>
              <a:rPr lang="en-US" dirty="0"/>
              <a:t>, maar </a:t>
            </a:r>
            <a:r>
              <a:rPr lang="en-US" dirty="0" err="1"/>
              <a:t>tegen</a:t>
            </a:r>
            <a:r>
              <a:rPr lang="en-US" dirty="0"/>
              <a:t> </a:t>
            </a:r>
            <a:r>
              <a:rPr lang="en-US" dirty="0" err="1"/>
              <a:t>andere</a:t>
            </a:r>
            <a:r>
              <a:rPr lang="en-US" dirty="0"/>
              <a:t> </a:t>
            </a:r>
            <a:r>
              <a:rPr lang="en-US" dirty="0" err="1"/>
              <a:t>weefsels</a:t>
            </a:r>
            <a:endParaRPr lang="en-US" dirty="0"/>
          </a:p>
          <a:p>
            <a:r>
              <a:rPr lang="en-US" dirty="0" err="1"/>
              <a:t>Mensen</a:t>
            </a:r>
            <a:r>
              <a:rPr lang="en-US" dirty="0"/>
              <a:t> met MS </a:t>
            </a:r>
            <a:r>
              <a:rPr lang="en-US" dirty="0" err="1"/>
              <a:t>hebben</a:t>
            </a:r>
            <a:r>
              <a:rPr lang="en-US" dirty="0"/>
              <a:t> in het </a:t>
            </a:r>
            <a:r>
              <a:rPr lang="en-US" dirty="0" err="1"/>
              <a:t>algemeen</a:t>
            </a:r>
            <a:r>
              <a:rPr lang="en-US" dirty="0"/>
              <a:t> </a:t>
            </a:r>
            <a:r>
              <a:rPr lang="en-US" dirty="0" err="1"/>
              <a:t>vaker</a:t>
            </a:r>
            <a:r>
              <a:rPr lang="en-US" dirty="0"/>
              <a:t> last van </a:t>
            </a:r>
            <a:r>
              <a:rPr lang="en-US" dirty="0" err="1"/>
              <a:t>andere</a:t>
            </a:r>
            <a:r>
              <a:rPr lang="en-US" dirty="0"/>
              <a:t> auto-</a:t>
            </a:r>
            <a:r>
              <a:rPr lang="en-US" dirty="0" err="1"/>
              <a:t>immuunziektes</a:t>
            </a:r>
            <a:r>
              <a:rPr lang="en-US" dirty="0"/>
              <a:t> </a:t>
            </a:r>
            <a:r>
              <a:rPr lang="en-US" dirty="0" err="1"/>
              <a:t>naast</a:t>
            </a:r>
            <a:r>
              <a:rPr lang="en-US" dirty="0"/>
              <a:t> MS</a:t>
            </a:r>
          </a:p>
          <a:p>
            <a:endParaRPr lang="nl-NL" dirty="0"/>
          </a:p>
        </p:txBody>
      </p:sp>
      <p:sp>
        <p:nvSpPr>
          <p:cNvPr id="5" name="Rectangle 4">
            <a:extLst>
              <a:ext uri="{FF2B5EF4-FFF2-40B4-BE49-F238E27FC236}">
                <a16:creationId xmlns:a16="http://schemas.microsoft.com/office/drawing/2014/main" id="{A22CF0AF-5C1F-43E4-8C07-613A4C62A6F3}"/>
              </a:ext>
            </a:extLst>
          </p:cNvPr>
          <p:cNvSpPr/>
          <p:nvPr/>
        </p:nvSpPr>
        <p:spPr>
          <a:xfrm>
            <a:off x="340468" y="6280919"/>
            <a:ext cx="8803531" cy="369332"/>
          </a:xfrm>
          <a:prstGeom prst="rect">
            <a:avLst/>
          </a:prstGeom>
          <a:noFill/>
        </p:spPr>
        <p:txBody>
          <a:bodyPr wrap="square">
            <a:spAutoFit/>
          </a:bodyPr>
          <a:lstStyle/>
          <a:p>
            <a:r>
              <a:rPr lang="en-US" sz="900" dirty="0"/>
              <a:t>https://ec.europa.eu/health/documents/community-register/2016/20160621135036/anx_135036_nl.pdf - last verified on 31Jul19</a:t>
            </a:r>
          </a:p>
          <a:p>
            <a:pPr lvl="0"/>
            <a:r>
              <a:rPr lang="en-US" sz="900" dirty="0">
                <a:solidFill>
                  <a:srgbClr val="000000"/>
                </a:solidFill>
              </a:rPr>
              <a:t>Von </a:t>
            </a:r>
            <a:r>
              <a:rPr lang="en-US" sz="900" dirty="0" err="1">
                <a:solidFill>
                  <a:srgbClr val="000000"/>
                </a:solidFill>
              </a:rPr>
              <a:t>Kutzleben</a:t>
            </a:r>
            <a:r>
              <a:rPr lang="en-US" sz="900" dirty="0">
                <a:solidFill>
                  <a:srgbClr val="000000"/>
                </a:solidFill>
              </a:rPr>
              <a:t> S, et al. Immunology</a:t>
            </a:r>
            <a:r>
              <a:rPr lang="en-US" sz="900" dirty="0"/>
              <a:t> 2017 Apr;150(4):444-455. </a:t>
            </a:r>
            <a:endParaRPr lang="en-US" sz="900" dirty="0">
              <a:solidFill>
                <a:srgbClr val="000000"/>
              </a:solidFill>
            </a:endParaRPr>
          </a:p>
        </p:txBody>
      </p:sp>
    </p:spTree>
    <p:extLst>
      <p:ext uri="{BB962C8B-B14F-4D97-AF65-F5344CB8AC3E}">
        <p14:creationId xmlns:p14="http://schemas.microsoft.com/office/powerpoint/2010/main" val="23818841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5</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p:txBody>
          <a:bodyPr/>
          <a:lstStyle/>
          <a:p>
            <a:pPr marL="0" indent="0">
              <a:buNone/>
            </a:pPr>
            <a:r>
              <a:rPr lang="en-US" dirty="0" err="1"/>
              <a:t>Welke</a:t>
            </a:r>
            <a:r>
              <a:rPr lang="en-US" dirty="0"/>
              <a:t> B-</a:t>
            </a:r>
            <a:r>
              <a:rPr lang="en-US" dirty="0" err="1"/>
              <a:t>cellen</a:t>
            </a:r>
            <a:r>
              <a:rPr lang="en-US" dirty="0"/>
              <a:t> </a:t>
            </a:r>
            <a:r>
              <a:rPr lang="en-US" dirty="0" err="1"/>
              <a:t>bevatten</a:t>
            </a:r>
            <a:r>
              <a:rPr lang="en-US" dirty="0"/>
              <a:t> </a:t>
            </a:r>
            <a:r>
              <a:rPr lang="en-US" dirty="0" err="1"/>
              <a:t>geen</a:t>
            </a:r>
            <a:r>
              <a:rPr lang="en-US" dirty="0"/>
              <a:t> CD20?</a:t>
            </a:r>
          </a:p>
          <a:p>
            <a:r>
              <a:rPr lang="en-US" dirty="0"/>
              <a:t>Pre B-</a:t>
            </a:r>
            <a:r>
              <a:rPr lang="en-US" dirty="0" err="1"/>
              <a:t>cellen</a:t>
            </a:r>
            <a:endParaRPr lang="en-US" dirty="0"/>
          </a:p>
          <a:p>
            <a:r>
              <a:rPr lang="en-US" dirty="0"/>
              <a:t>Immature B-</a:t>
            </a:r>
            <a:r>
              <a:rPr lang="en-US" dirty="0" err="1"/>
              <a:t>cellen</a:t>
            </a:r>
            <a:endParaRPr lang="en-US" dirty="0"/>
          </a:p>
          <a:p>
            <a:r>
              <a:rPr lang="en-US" dirty="0">
                <a:solidFill>
                  <a:srgbClr val="00B050"/>
                </a:solidFill>
              </a:rPr>
              <a:t>Plasma-</a:t>
            </a:r>
            <a:r>
              <a:rPr lang="en-US" dirty="0" err="1">
                <a:solidFill>
                  <a:srgbClr val="00B050"/>
                </a:solidFill>
              </a:rPr>
              <a:t>cellen</a:t>
            </a:r>
            <a:endParaRPr lang="en-US" dirty="0">
              <a:solidFill>
                <a:srgbClr val="00B050"/>
              </a:solidFill>
            </a:endParaRPr>
          </a:p>
          <a:p>
            <a:r>
              <a:rPr lang="en-US"/>
              <a:t>Memory B-</a:t>
            </a:r>
            <a:r>
              <a:rPr lang="en-US" dirty="0" err="1"/>
              <a:t>cellen</a:t>
            </a:r>
            <a:endParaRPr lang="nl-NL" dirty="0"/>
          </a:p>
        </p:txBody>
      </p:sp>
      <p:sp>
        <p:nvSpPr>
          <p:cNvPr id="6" name="Tekstvak 4">
            <a:extLst>
              <a:ext uri="{FF2B5EF4-FFF2-40B4-BE49-F238E27FC236}">
                <a16:creationId xmlns:a16="http://schemas.microsoft.com/office/drawing/2014/main" id="{2761FE80-5F45-4CEA-B1E7-C6B9B960F4A1}"/>
              </a:ext>
            </a:extLst>
          </p:cNvPr>
          <p:cNvSpPr txBox="1"/>
          <p:nvPr/>
        </p:nvSpPr>
        <p:spPr>
          <a:xfrm>
            <a:off x="457200" y="6375607"/>
            <a:ext cx="7654809" cy="230832"/>
          </a:xfrm>
          <a:prstGeom prst="rect">
            <a:avLst/>
          </a:prstGeom>
          <a:noFill/>
        </p:spPr>
        <p:txBody>
          <a:bodyPr wrap="square" rtlCol="0">
            <a:spAutoFit/>
          </a:bodyPr>
          <a:lstStyle/>
          <a:p>
            <a:r>
              <a:rPr lang="en-US" sz="900" dirty="0"/>
              <a:t>Bittner S, et al. </a:t>
            </a:r>
            <a:r>
              <a:rPr lang="en-US" sz="900" dirty="0" err="1"/>
              <a:t>Ther</a:t>
            </a:r>
            <a:r>
              <a:rPr lang="en-US" sz="900" dirty="0"/>
              <a:t> Adv Neurol </a:t>
            </a:r>
            <a:r>
              <a:rPr lang="en-US" sz="900" dirty="0" err="1"/>
              <a:t>Disor</a:t>
            </a:r>
            <a:r>
              <a:rPr lang="en-US" sz="900" dirty="0"/>
              <a:t>. 2017 Jan;10(1):51-66. </a:t>
            </a:r>
          </a:p>
        </p:txBody>
      </p:sp>
    </p:spTree>
    <p:extLst>
      <p:ext uri="{BB962C8B-B14F-4D97-AF65-F5344CB8AC3E}">
        <p14:creationId xmlns:p14="http://schemas.microsoft.com/office/powerpoint/2010/main" val="243784569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6</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a:xfrm>
            <a:off x="457200" y="1099226"/>
            <a:ext cx="8229600" cy="5026943"/>
          </a:xfrm>
        </p:spPr>
        <p:txBody>
          <a:bodyPr/>
          <a:lstStyle/>
          <a:p>
            <a:pPr marL="0" indent="0">
              <a:buNone/>
            </a:pPr>
            <a:r>
              <a:rPr lang="nl-NL" dirty="0"/>
              <a:t>Een patiënt wordt initieel gevaccineerd tegen hepatitis B. Twee jaar later wordt gestart met ocrelizumab. </a:t>
            </a:r>
          </a:p>
          <a:p>
            <a:pPr marL="0" indent="0">
              <a:buNone/>
            </a:pPr>
            <a:r>
              <a:rPr lang="nl-NL" dirty="0"/>
              <a:t>Waarom is patiënt toch nog beschermd tegen Hep B na start ocrelizumab?</a:t>
            </a:r>
          </a:p>
          <a:p>
            <a:r>
              <a:rPr lang="nl-NL" dirty="0"/>
              <a:t>Ocrelizumab depleteert T-cellen en geen B-cellen</a:t>
            </a:r>
          </a:p>
          <a:p>
            <a:r>
              <a:rPr lang="nl-NL" dirty="0">
                <a:solidFill>
                  <a:srgbClr val="00B050"/>
                </a:solidFill>
              </a:rPr>
              <a:t>Bij ocrelizumab behandeling blijven plasmacellen intact</a:t>
            </a:r>
          </a:p>
          <a:p>
            <a:r>
              <a:rPr lang="nl-NL" dirty="0"/>
              <a:t>De antistoffen die in ocrelizumab zitten, bestrijden ook Hep B</a:t>
            </a:r>
          </a:p>
          <a:p>
            <a:r>
              <a:rPr lang="nl-NL" dirty="0"/>
              <a:t>Ocrelizumab activeert cytotoxische T-cellen, die het virus gaan bestrijden</a:t>
            </a:r>
            <a:endParaRPr lang="en-GB" dirty="0"/>
          </a:p>
        </p:txBody>
      </p:sp>
      <p:sp>
        <p:nvSpPr>
          <p:cNvPr id="4" name="Tekstvak 4">
            <a:extLst>
              <a:ext uri="{FF2B5EF4-FFF2-40B4-BE49-F238E27FC236}">
                <a16:creationId xmlns:a16="http://schemas.microsoft.com/office/drawing/2014/main" id="{DF3306D2-F4DA-4921-AAAB-7DB21971DDC2}"/>
              </a:ext>
            </a:extLst>
          </p:cNvPr>
          <p:cNvSpPr txBox="1"/>
          <p:nvPr/>
        </p:nvSpPr>
        <p:spPr>
          <a:xfrm>
            <a:off x="457200" y="6375607"/>
            <a:ext cx="7654809" cy="230832"/>
          </a:xfrm>
          <a:prstGeom prst="rect">
            <a:avLst/>
          </a:prstGeom>
          <a:noFill/>
        </p:spPr>
        <p:txBody>
          <a:bodyPr wrap="square" rtlCol="0">
            <a:spAutoFit/>
          </a:bodyPr>
          <a:lstStyle/>
          <a:p>
            <a:r>
              <a:rPr lang="en-US" sz="900" dirty="0"/>
              <a:t>Bittner S, et al. </a:t>
            </a:r>
            <a:r>
              <a:rPr lang="en-US" sz="900" dirty="0" err="1"/>
              <a:t>Ther</a:t>
            </a:r>
            <a:r>
              <a:rPr lang="en-US" sz="900" dirty="0"/>
              <a:t> Adv Neurol </a:t>
            </a:r>
            <a:r>
              <a:rPr lang="en-US" sz="900" dirty="0" err="1"/>
              <a:t>Disor</a:t>
            </a:r>
            <a:r>
              <a:rPr lang="en-US" sz="900" dirty="0"/>
              <a:t>. 2017 Jan;10(1):51-66. </a:t>
            </a:r>
          </a:p>
        </p:txBody>
      </p:sp>
    </p:spTree>
    <p:extLst>
      <p:ext uri="{BB962C8B-B14F-4D97-AF65-F5344CB8AC3E}">
        <p14:creationId xmlns:p14="http://schemas.microsoft.com/office/powerpoint/2010/main" val="79102271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7</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a:xfrm>
            <a:off x="457202" y="1422653"/>
            <a:ext cx="8229600" cy="4525963"/>
          </a:xfrm>
        </p:spPr>
        <p:txBody>
          <a:bodyPr/>
          <a:lstStyle/>
          <a:p>
            <a:pPr marL="0" indent="0">
              <a:buNone/>
            </a:pPr>
            <a:r>
              <a:rPr lang="nl-NL" dirty="0"/>
              <a:t>Vaccinatie tegen gele koorts is niet veilig bij gebruik van alemtuzumab vanwege:</a:t>
            </a:r>
          </a:p>
          <a:p>
            <a:r>
              <a:rPr lang="nl-NL" dirty="0"/>
              <a:t>de afwezigheid van alleen T-cellen in het bloed</a:t>
            </a:r>
          </a:p>
          <a:p>
            <a:r>
              <a:rPr lang="nl-NL" dirty="0"/>
              <a:t>de afwezigheid van alleen B-cellen in het bloed</a:t>
            </a:r>
          </a:p>
          <a:p>
            <a:r>
              <a:rPr lang="nl-NL" dirty="0">
                <a:solidFill>
                  <a:srgbClr val="00B050"/>
                </a:solidFill>
              </a:rPr>
              <a:t>het gebruik van een levend verzwakt virus in het vaccin</a:t>
            </a:r>
          </a:p>
          <a:p>
            <a:r>
              <a:rPr lang="nl-NL" dirty="0"/>
              <a:t>het gebruik van een geïnactiveerde bacterie in combinatie met het adjuvans Aluim</a:t>
            </a:r>
          </a:p>
          <a:p>
            <a:pPr marL="0" indent="0">
              <a:buNone/>
            </a:pPr>
            <a:endParaRPr lang="nl-NL" dirty="0"/>
          </a:p>
          <a:p>
            <a:pPr marL="0" indent="0">
              <a:buNone/>
            </a:pPr>
            <a:endParaRPr lang="nl-NL" dirty="0"/>
          </a:p>
        </p:txBody>
      </p:sp>
      <p:sp>
        <p:nvSpPr>
          <p:cNvPr id="5" name="Rectangle 4">
            <a:extLst>
              <a:ext uri="{FF2B5EF4-FFF2-40B4-BE49-F238E27FC236}">
                <a16:creationId xmlns:a16="http://schemas.microsoft.com/office/drawing/2014/main" id="{EF5581C8-C156-4DE7-93BF-9C4B210872CF}"/>
              </a:ext>
            </a:extLst>
          </p:cNvPr>
          <p:cNvSpPr/>
          <p:nvPr/>
        </p:nvSpPr>
        <p:spPr>
          <a:xfrm>
            <a:off x="535426" y="6265898"/>
            <a:ext cx="7751323" cy="369332"/>
          </a:xfrm>
          <a:prstGeom prst="rect">
            <a:avLst/>
          </a:prstGeom>
        </p:spPr>
        <p:txBody>
          <a:bodyPr wrap="square">
            <a:spAutoFit/>
          </a:bodyPr>
          <a:lstStyle/>
          <a:p>
            <a:r>
              <a:rPr lang="nl-NL" sz="900" dirty="0"/>
              <a:t>https://www.nationalmssociety.org/Living-Well-With-MS/Diet-Exercise-Healthy-Behaviors/Vaccinations#section-1 – last </a:t>
            </a:r>
            <a:r>
              <a:rPr lang="nl-NL" sz="900" dirty="0" err="1"/>
              <a:t>verified</a:t>
            </a:r>
            <a:r>
              <a:rPr lang="nl-NL" sz="900" dirty="0"/>
              <a:t> on 31Jul19</a:t>
            </a:r>
          </a:p>
          <a:p>
            <a:r>
              <a:rPr lang="nl-NL" sz="900" dirty="0"/>
              <a:t>https://lci.rivm.nl/richtlijnen/gele-koorts - last </a:t>
            </a:r>
            <a:r>
              <a:rPr lang="nl-NL" sz="900" dirty="0" err="1"/>
              <a:t>verified</a:t>
            </a:r>
            <a:r>
              <a:rPr lang="nl-NL" sz="900" dirty="0"/>
              <a:t> on 31Jul19</a:t>
            </a:r>
          </a:p>
        </p:txBody>
      </p:sp>
    </p:spTree>
    <p:extLst>
      <p:ext uri="{BB962C8B-B14F-4D97-AF65-F5344CB8AC3E}">
        <p14:creationId xmlns:p14="http://schemas.microsoft.com/office/powerpoint/2010/main" val="410377296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8</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a:xfrm>
            <a:off x="457202" y="1440408"/>
            <a:ext cx="8229600" cy="4525963"/>
          </a:xfrm>
        </p:spPr>
        <p:txBody>
          <a:bodyPr/>
          <a:lstStyle/>
          <a:p>
            <a:pPr marL="0" indent="0">
              <a:buNone/>
            </a:pPr>
            <a:r>
              <a:rPr lang="nl-NL" dirty="0"/>
              <a:t>Bij cladribine treedt geen secundaire autoimmuniteit, vanwege:</a:t>
            </a:r>
          </a:p>
          <a:p>
            <a:pPr marL="0" indent="0">
              <a:buNone/>
            </a:pPr>
            <a:endParaRPr lang="nl-NL" dirty="0"/>
          </a:p>
          <a:p>
            <a:r>
              <a:rPr lang="nl-NL" dirty="0"/>
              <a:t>De langdurige afwezigheid van zowel B- als T-cellen</a:t>
            </a:r>
          </a:p>
          <a:p>
            <a:r>
              <a:rPr lang="nl-NL" dirty="0"/>
              <a:t>De langdurige afwezigheid van alle leukocyten</a:t>
            </a:r>
          </a:p>
          <a:p>
            <a:r>
              <a:rPr lang="nl-NL" dirty="0">
                <a:solidFill>
                  <a:srgbClr val="00B050"/>
                </a:solidFill>
              </a:rPr>
              <a:t>Vanwege beperkte afname van T-cellen</a:t>
            </a:r>
          </a:p>
          <a:p>
            <a:r>
              <a:rPr lang="nl-NL" dirty="0"/>
              <a:t>B-cellen die sneller repopuleren dan T-cellen</a:t>
            </a:r>
          </a:p>
          <a:p>
            <a:endParaRPr lang="en-US" dirty="0" err="1"/>
          </a:p>
        </p:txBody>
      </p:sp>
      <p:sp>
        <p:nvSpPr>
          <p:cNvPr id="4" name="Rectangle 3">
            <a:extLst>
              <a:ext uri="{FF2B5EF4-FFF2-40B4-BE49-F238E27FC236}">
                <a16:creationId xmlns:a16="http://schemas.microsoft.com/office/drawing/2014/main" id="{8B9A4C41-66E8-4529-891F-BB4284C77E87}"/>
              </a:ext>
            </a:extLst>
          </p:cNvPr>
          <p:cNvSpPr/>
          <p:nvPr/>
        </p:nvSpPr>
        <p:spPr>
          <a:xfrm>
            <a:off x="359924" y="6375607"/>
            <a:ext cx="8054502" cy="369332"/>
          </a:xfrm>
          <a:prstGeom prst="rect">
            <a:avLst/>
          </a:prstGeom>
        </p:spPr>
        <p:txBody>
          <a:bodyPr wrap="square">
            <a:spAutoFit/>
          </a:bodyPr>
          <a:lstStyle/>
          <a:p>
            <a:r>
              <a:rPr lang="en-US" sz="900" dirty="0"/>
              <a:t>https://www.merckgroup.com/content/dam/web/corporate/non-images/country- specifics/netherlands/mavenclad/NL%20SPC%20cladribine%20Mavenclad%2010mg%20tablets%202018Jul09%20nl%20v3.0.pdf – last verified on 31Jul19</a:t>
            </a:r>
            <a:endParaRPr lang="nl-NL" sz="900" dirty="0"/>
          </a:p>
        </p:txBody>
      </p:sp>
    </p:spTree>
    <p:extLst>
      <p:ext uri="{BB962C8B-B14F-4D97-AF65-F5344CB8AC3E}">
        <p14:creationId xmlns:p14="http://schemas.microsoft.com/office/powerpoint/2010/main" val="418070794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9</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a:xfrm>
            <a:off x="457202" y="1413775"/>
            <a:ext cx="8229600" cy="4525963"/>
          </a:xfrm>
        </p:spPr>
        <p:txBody>
          <a:bodyPr/>
          <a:lstStyle/>
          <a:p>
            <a:pPr marL="0" indent="0">
              <a:buNone/>
            </a:pPr>
            <a:r>
              <a:rPr lang="en-US" dirty="0" err="1"/>
              <a:t>Welke</a:t>
            </a:r>
            <a:r>
              <a:rPr lang="en-US" dirty="0"/>
              <a:t> </a:t>
            </a:r>
            <a:r>
              <a:rPr lang="en-US" dirty="0" err="1"/>
              <a:t>vaccins</a:t>
            </a:r>
            <a:r>
              <a:rPr lang="en-US" dirty="0"/>
              <a:t> </a:t>
            </a:r>
            <a:r>
              <a:rPr lang="en-US" dirty="0" err="1"/>
              <a:t>zijn</a:t>
            </a:r>
            <a:r>
              <a:rPr lang="en-US" dirty="0"/>
              <a:t> </a:t>
            </a:r>
            <a:r>
              <a:rPr lang="en-US" dirty="0" err="1"/>
              <a:t>waarschijnlijk</a:t>
            </a:r>
            <a:r>
              <a:rPr lang="en-US" dirty="0"/>
              <a:t> het </a:t>
            </a:r>
            <a:r>
              <a:rPr lang="en-US" dirty="0" err="1"/>
              <a:t>meest</a:t>
            </a:r>
            <a:r>
              <a:rPr lang="en-US" dirty="0"/>
              <a:t> </a:t>
            </a:r>
            <a:r>
              <a:rPr lang="en-US" dirty="0" err="1"/>
              <a:t>effectief</a:t>
            </a:r>
            <a:r>
              <a:rPr lang="en-US" dirty="0"/>
              <a:t> </a:t>
            </a:r>
            <a:r>
              <a:rPr lang="en-US" dirty="0" err="1"/>
              <a:t>tijdens</a:t>
            </a:r>
            <a:r>
              <a:rPr lang="en-US" dirty="0"/>
              <a:t> </a:t>
            </a:r>
            <a:r>
              <a:rPr lang="en-US" dirty="0" err="1"/>
              <a:t>gebruik</a:t>
            </a:r>
            <a:r>
              <a:rPr lang="en-US" dirty="0"/>
              <a:t> van </a:t>
            </a:r>
            <a:r>
              <a:rPr lang="en-US" dirty="0" err="1"/>
              <a:t>een</a:t>
            </a:r>
            <a:r>
              <a:rPr lang="en-US" dirty="0"/>
              <a:t> DMT?</a:t>
            </a:r>
          </a:p>
          <a:p>
            <a:r>
              <a:rPr lang="en-US" dirty="0" err="1"/>
              <a:t>Vaccineren</a:t>
            </a:r>
            <a:r>
              <a:rPr lang="en-US" dirty="0"/>
              <a:t> </a:t>
            </a:r>
            <a:r>
              <a:rPr lang="en-US" dirty="0" err="1"/>
              <a:t>heeft</a:t>
            </a:r>
            <a:r>
              <a:rPr lang="en-US" dirty="0"/>
              <a:t> </a:t>
            </a:r>
            <a:r>
              <a:rPr lang="en-US" dirty="0" err="1"/>
              <a:t>altijd</a:t>
            </a:r>
            <a:r>
              <a:rPr lang="en-US" dirty="0"/>
              <a:t> </a:t>
            </a:r>
            <a:r>
              <a:rPr lang="en-US" dirty="0" err="1"/>
              <a:t>een</a:t>
            </a:r>
            <a:r>
              <a:rPr lang="en-US" dirty="0"/>
              <a:t> </a:t>
            </a:r>
            <a:r>
              <a:rPr lang="en-US" dirty="0" err="1"/>
              <a:t>verminderd</a:t>
            </a:r>
            <a:r>
              <a:rPr lang="en-US" dirty="0"/>
              <a:t> effect </a:t>
            </a:r>
            <a:r>
              <a:rPr lang="en-US" dirty="0" err="1"/>
              <a:t>tijdens</a:t>
            </a:r>
            <a:r>
              <a:rPr lang="en-US" dirty="0"/>
              <a:t> </a:t>
            </a:r>
            <a:r>
              <a:rPr lang="en-US" dirty="0" err="1"/>
              <a:t>behandeling</a:t>
            </a:r>
            <a:r>
              <a:rPr lang="en-US" dirty="0"/>
              <a:t> met </a:t>
            </a:r>
            <a:r>
              <a:rPr lang="en-US" dirty="0" err="1"/>
              <a:t>een</a:t>
            </a:r>
            <a:r>
              <a:rPr lang="en-US" dirty="0"/>
              <a:t> DMT</a:t>
            </a:r>
          </a:p>
          <a:p>
            <a:r>
              <a:rPr lang="en-US" dirty="0" err="1"/>
              <a:t>Dode</a:t>
            </a:r>
            <a:r>
              <a:rPr lang="en-US" dirty="0"/>
              <a:t> </a:t>
            </a:r>
            <a:r>
              <a:rPr lang="en-US" dirty="0" err="1"/>
              <a:t>vaccins</a:t>
            </a:r>
            <a:r>
              <a:rPr lang="en-US" dirty="0"/>
              <a:t> of op basis van </a:t>
            </a:r>
            <a:r>
              <a:rPr lang="en-US" dirty="0" err="1"/>
              <a:t>toxoïd</a:t>
            </a:r>
            <a:endParaRPr lang="en-US" dirty="0"/>
          </a:p>
          <a:p>
            <a:r>
              <a:rPr lang="en-US" dirty="0" err="1">
                <a:solidFill>
                  <a:srgbClr val="00B050"/>
                </a:solidFill>
              </a:rPr>
              <a:t>Passieve</a:t>
            </a:r>
            <a:r>
              <a:rPr lang="en-US" dirty="0">
                <a:solidFill>
                  <a:srgbClr val="00B050"/>
                </a:solidFill>
              </a:rPr>
              <a:t> </a:t>
            </a:r>
            <a:r>
              <a:rPr lang="en-US" dirty="0" err="1">
                <a:solidFill>
                  <a:srgbClr val="00B050"/>
                </a:solidFill>
              </a:rPr>
              <a:t>vaccins</a:t>
            </a:r>
            <a:endParaRPr lang="en-US" dirty="0">
              <a:solidFill>
                <a:srgbClr val="00B050"/>
              </a:solidFill>
            </a:endParaRPr>
          </a:p>
          <a:p>
            <a:r>
              <a:rPr lang="en-US" dirty="0" err="1"/>
              <a:t>Levend</a:t>
            </a:r>
            <a:r>
              <a:rPr lang="en-US" dirty="0"/>
              <a:t> </a:t>
            </a:r>
            <a:r>
              <a:rPr lang="en-US" dirty="0" err="1"/>
              <a:t>verzwakte</a:t>
            </a:r>
            <a:r>
              <a:rPr lang="en-US" dirty="0"/>
              <a:t> </a:t>
            </a:r>
            <a:r>
              <a:rPr lang="en-US" dirty="0" err="1"/>
              <a:t>vaccins</a:t>
            </a:r>
            <a:endParaRPr lang="nl-NL" dirty="0"/>
          </a:p>
        </p:txBody>
      </p:sp>
      <p:sp>
        <p:nvSpPr>
          <p:cNvPr id="5" name="Rectangle 4">
            <a:extLst>
              <a:ext uri="{FF2B5EF4-FFF2-40B4-BE49-F238E27FC236}">
                <a16:creationId xmlns:a16="http://schemas.microsoft.com/office/drawing/2014/main" id="{EF5581C8-C156-4DE7-93BF-9C4B210872CF}"/>
              </a:ext>
            </a:extLst>
          </p:cNvPr>
          <p:cNvSpPr/>
          <p:nvPr/>
        </p:nvSpPr>
        <p:spPr>
          <a:xfrm>
            <a:off x="326687" y="6329440"/>
            <a:ext cx="7538936" cy="230832"/>
          </a:xfrm>
          <a:prstGeom prst="rect">
            <a:avLst/>
          </a:prstGeom>
        </p:spPr>
        <p:txBody>
          <a:bodyPr wrap="square">
            <a:spAutoFit/>
          </a:bodyPr>
          <a:lstStyle/>
          <a:p>
            <a:r>
              <a:rPr lang="nl-NL" sz="900" dirty="0"/>
              <a:t>https://www.nationalmssociety.org/Living-Well-With-MS/Diet-Exercise-Healthy-Behaviors/Vaccinations#section-1 – last </a:t>
            </a:r>
            <a:r>
              <a:rPr lang="nl-NL" sz="900" dirty="0" err="1"/>
              <a:t>verified</a:t>
            </a:r>
            <a:r>
              <a:rPr lang="nl-NL" sz="900" dirty="0"/>
              <a:t> on 31Jul19</a:t>
            </a:r>
          </a:p>
        </p:txBody>
      </p:sp>
    </p:spTree>
    <p:extLst>
      <p:ext uri="{BB962C8B-B14F-4D97-AF65-F5344CB8AC3E}">
        <p14:creationId xmlns:p14="http://schemas.microsoft.com/office/powerpoint/2010/main" val="387010907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72040C-09F8-4DC5-A3F5-1D56F49AD99F}"/>
              </a:ext>
            </a:extLst>
          </p:cNvPr>
          <p:cNvSpPr>
            <a:spLocks noGrp="1"/>
          </p:cNvSpPr>
          <p:nvPr>
            <p:ph type="title"/>
          </p:nvPr>
        </p:nvSpPr>
        <p:spPr/>
        <p:txBody>
          <a:bodyPr/>
          <a:lstStyle/>
          <a:p>
            <a:r>
              <a:rPr lang="en-US" dirty="0">
                <a:solidFill>
                  <a:srgbClr val="00B050"/>
                </a:solidFill>
              </a:rPr>
              <a:t>VRAAG 10</a:t>
            </a:r>
            <a:endParaRPr lang="nl-NL" dirty="0">
              <a:solidFill>
                <a:srgbClr val="00B050"/>
              </a:solidFill>
            </a:endParaRPr>
          </a:p>
        </p:txBody>
      </p:sp>
      <p:sp>
        <p:nvSpPr>
          <p:cNvPr id="3" name="Content Placeholder 2">
            <a:extLst>
              <a:ext uri="{FF2B5EF4-FFF2-40B4-BE49-F238E27FC236}">
                <a16:creationId xmlns:a16="http://schemas.microsoft.com/office/drawing/2014/main" id="{16FEE538-2C0D-4778-AC65-23631E566775}"/>
              </a:ext>
            </a:extLst>
          </p:cNvPr>
          <p:cNvSpPr>
            <a:spLocks noGrp="1"/>
          </p:cNvSpPr>
          <p:nvPr>
            <p:ph idx="1"/>
          </p:nvPr>
        </p:nvSpPr>
        <p:spPr>
          <a:xfrm>
            <a:off x="457202" y="1369386"/>
            <a:ext cx="8229600" cy="4525963"/>
          </a:xfrm>
        </p:spPr>
        <p:txBody>
          <a:bodyPr/>
          <a:lstStyle/>
          <a:p>
            <a:pPr marL="0" indent="0">
              <a:buNone/>
            </a:pPr>
            <a:r>
              <a:rPr lang="en-US" dirty="0"/>
              <a:t>Hoe </a:t>
            </a:r>
            <a:r>
              <a:rPr lang="en-US" dirty="0" err="1"/>
              <a:t>kunnen</a:t>
            </a:r>
            <a:r>
              <a:rPr lang="en-US" dirty="0"/>
              <a:t> </a:t>
            </a:r>
            <a:r>
              <a:rPr lang="en-US" dirty="0" err="1"/>
              <a:t>reacties</a:t>
            </a:r>
            <a:r>
              <a:rPr lang="en-US" dirty="0"/>
              <a:t> van het </a:t>
            </a:r>
            <a:r>
              <a:rPr lang="en-US" dirty="0" err="1"/>
              <a:t>immuunsysteem</a:t>
            </a:r>
            <a:r>
              <a:rPr lang="en-US" dirty="0"/>
              <a:t> </a:t>
            </a:r>
            <a:r>
              <a:rPr lang="en-US" dirty="0" err="1"/>
              <a:t>tijdens</a:t>
            </a:r>
            <a:r>
              <a:rPr lang="en-US" dirty="0"/>
              <a:t>/</a:t>
            </a:r>
            <a:r>
              <a:rPr lang="en-US" dirty="0" err="1"/>
              <a:t>kort</a:t>
            </a:r>
            <a:r>
              <a:rPr lang="en-US" dirty="0"/>
              <a:t> </a:t>
            </a:r>
            <a:r>
              <a:rPr lang="en-US" dirty="0" err="1"/>
              <a:t>na</a:t>
            </a:r>
            <a:r>
              <a:rPr lang="en-US" dirty="0"/>
              <a:t> het </a:t>
            </a:r>
            <a:r>
              <a:rPr lang="en-US" dirty="0" err="1"/>
              <a:t>infuus</a:t>
            </a:r>
            <a:r>
              <a:rPr lang="en-US" dirty="0"/>
              <a:t> van ocrelizumab en alemtuzumab </a:t>
            </a:r>
            <a:r>
              <a:rPr lang="en-US" dirty="0" err="1"/>
              <a:t>verklaard</a:t>
            </a:r>
            <a:r>
              <a:rPr lang="en-US" dirty="0"/>
              <a:t> </a:t>
            </a:r>
            <a:r>
              <a:rPr lang="en-US" dirty="0" err="1"/>
              <a:t>worden</a:t>
            </a:r>
            <a:r>
              <a:rPr lang="en-US" dirty="0"/>
              <a:t>?</a:t>
            </a:r>
          </a:p>
          <a:p>
            <a:r>
              <a:rPr lang="en-US" dirty="0"/>
              <a:t>Door de </a:t>
            </a:r>
            <a:r>
              <a:rPr lang="en-US" dirty="0" err="1"/>
              <a:t>hoeveelheid</a:t>
            </a:r>
            <a:r>
              <a:rPr lang="en-US" dirty="0"/>
              <a:t> </a:t>
            </a:r>
            <a:r>
              <a:rPr lang="en-US" dirty="0" err="1"/>
              <a:t>infuusvloeistof</a:t>
            </a:r>
            <a:r>
              <a:rPr lang="en-US" dirty="0"/>
              <a:t> die </a:t>
            </a:r>
            <a:r>
              <a:rPr lang="en-US" dirty="0" err="1"/>
              <a:t>wordt</a:t>
            </a:r>
            <a:r>
              <a:rPr lang="en-US" dirty="0"/>
              <a:t> </a:t>
            </a:r>
            <a:r>
              <a:rPr lang="en-US" dirty="0" err="1"/>
              <a:t>gegeven</a:t>
            </a:r>
            <a:endParaRPr lang="en-US" dirty="0"/>
          </a:p>
          <a:p>
            <a:r>
              <a:rPr lang="en-US" dirty="0">
                <a:solidFill>
                  <a:srgbClr val="00B050"/>
                </a:solidFill>
              </a:rPr>
              <a:t>Door </a:t>
            </a:r>
            <a:r>
              <a:rPr lang="en-US" dirty="0" err="1">
                <a:solidFill>
                  <a:srgbClr val="00B050"/>
                </a:solidFill>
              </a:rPr>
              <a:t>een</a:t>
            </a:r>
            <a:r>
              <a:rPr lang="en-US" dirty="0">
                <a:solidFill>
                  <a:srgbClr val="00B050"/>
                </a:solidFill>
              </a:rPr>
              <a:t> </a:t>
            </a:r>
            <a:r>
              <a:rPr lang="en-US" dirty="0" err="1">
                <a:solidFill>
                  <a:srgbClr val="00B050"/>
                </a:solidFill>
              </a:rPr>
              <a:t>reactie</a:t>
            </a:r>
            <a:r>
              <a:rPr lang="en-US" dirty="0">
                <a:solidFill>
                  <a:srgbClr val="00B050"/>
                </a:solidFill>
              </a:rPr>
              <a:t> op het </a:t>
            </a:r>
            <a:r>
              <a:rPr lang="en-US" dirty="0" err="1">
                <a:solidFill>
                  <a:srgbClr val="00B050"/>
                </a:solidFill>
              </a:rPr>
              <a:t>vrijkomen</a:t>
            </a:r>
            <a:r>
              <a:rPr lang="en-US" dirty="0">
                <a:solidFill>
                  <a:srgbClr val="00B050"/>
                </a:solidFill>
              </a:rPr>
              <a:t> van </a:t>
            </a:r>
            <a:r>
              <a:rPr lang="en-US" dirty="0" err="1">
                <a:solidFill>
                  <a:srgbClr val="00B050"/>
                </a:solidFill>
              </a:rPr>
              <a:t>cytokinen</a:t>
            </a:r>
            <a:endParaRPr lang="en-US" dirty="0">
              <a:solidFill>
                <a:srgbClr val="00B050"/>
              </a:solidFill>
            </a:endParaRPr>
          </a:p>
          <a:p>
            <a:r>
              <a:rPr lang="en-US" dirty="0"/>
              <a:t>Door het </a:t>
            </a:r>
            <a:r>
              <a:rPr lang="en-US" dirty="0" err="1"/>
              <a:t>ontbreken</a:t>
            </a:r>
            <a:r>
              <a:rPr lang="en-US" dirty="0"/>
              <a:t> van </a:t>
            </a:r>
            <a:r>
              <a:rPr lang="en-US" dirty="0" err="1"/>
              <a:t>bepaalde</a:t>
            </a:r>
            <a:r>
              <a:rPr lang="en-US" dirty="0"/>
              <a:t> </a:t>
            </a:r>
            <a:r>
              <a:rPr lang="en-US" dirty="0" err="1"/>
              <a:t>immuuncellen</a:t>
            </a:r>
            <a:endParaRPr lang="en-US" dirty="0"/>
          </a:p>
          <a:p>
            <a:r>
              <a:rPr lang="en-US" dirty="0"/>
              <a:t>Door </a:t>
            </a:r>
            <a:r>
              <a:rPr lang="en-US" dirty="0" err="1"/>
              <a:t>een</a:t>
            </a:r>
            <a:r>
              <a:rPr lang="en-US" dirty="0"/>
              <a:t> direct effect van </a:t>
            </a:r>
            <a:r>
              <a:rPr lang="en-US" dirty="0" err="1"/>
              <a:t>deze</a:t>
            </a:r>
            <a:r>
              <a:rPr lang="en-US" dirty="0"/>
              <a:t> </a:t>
            </a:r>
            <a:r>
              <a:rPr lang="en-US" dirty="0" err="1"/>
              <a:t>middelen</a:t>
            </a:r>
            <a:r>
              <a:rPr lang="en-US" dirty="0"/>
              <a:t> op het hart</a:t>
            </a:r>
          </a:p>
          <a:p>
            <a:endParaRPr lang="en-US" dirty="0"/>
          </a:p>
          <a:p>
            <a:endParaRPr lang="en-US" dirty="0"/>
          </a:p>
          <a:p>
            <a:endParaRPr lang="nl-NL" dirty="0"/>
          </a:p>
        </p:txBody>
      </p:sp>
      <p:sp>
        <p:nvSpPr>
          <p:cNvPr id="6" name="Rectangle 5">
            <a:extLst>
              <a:ext uri="{FF2B5EF4-FFF2-40B4-BE49-F238E27FC236}">
                <a16:creationId xmlns:a16="http://schemas.microsoft.com/office/drawing/2014/main" id="{41B7622F-F83C-41A3-AB62-ECA7ECC244E4}"/>
              </a:ext>
            </a:extLst>
          </p:cNvPr>
          <p:cNvSpPr/>
          <p:nvPr/>
        </p:nvSpPr>
        <p:spPr>
          <a:xfrm>
            <a:off x="535021" y="6167858"/>
            <a:ext cx="8229600" cy="369332"/>
          </a:xfrm>
          <a:prstGeom prst="rect">
            <a:avLst/>
          </a:prstGeom>
          <a:solidFill>
            <a:schemeClr val="bg1"/>
          </a:solidFill>
        </p:spPr>
        <p:txBody>
          <a:bodyPr wrap="square">
            <a:spAutoFit/>
          </a:bodyPr>
          <a:lstStyle/>
          <a:p>
            <a:r>
              <a:rPr lang="en-US" sz="900" dirty="0"/>
              <a:t>https://ec.europa.eu/health/documents/community-register/2016/20160621135036/anx_135036_nl.pdf - last verified on 31Jul19</a:t>
            </a:r>
            <a:endParaRPr lang="nl-NL" sz="900" dirty="0"/>
          </a:p>
          <a:p>
            <a:r>
              <a:rPr lang="en-US" sz="900" dirty="0"/>
              <a:t>https://www.ema.europa.eu/en/documents/product-information/ocrevus-epar-product-information_nl.pdf - last verified on 31Jul19</a:t>
            </a:r>
            <a:endParaRPr lang="nl-NL" sz="900" dirty="0"/>
          </a:p>
        </p:txBody>
      </p:sp>
    </p:spTree>
    <p:extLst>
      <p:ext uri="{BB962C8B-B14F-4D97-AF65-F5344CB8AC3E}">
        <p14:creationId xmlns:p14="http://schemas.microsoft.com/office/powerpoint/2010/main" val="331028307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2" y="274644"/>
            <a:ext cx="7957224" cy="609781"/>
          </a:xfrm>
        </p:spPr>
        <p:txBody>
          <a:bodyPr/>
          <a:lstStyle/>
          <a:p>
            <a:r>
              <a:rPr lang="nl-NL" dirty="0"/>
              <a:t> Clusters of Differentiation (CD)</a:t>
            </a:r>
          </a:p>
        </p:txBody>
      </p:sp>
      <p:grpSp>
        <p:nvGrpSpPr>
          <p:cNvPr id="12" name="Group 11"/>
          <p:cNvGrpSpPr/>
          <p:nvPr/>
        </p:nvGrpSpPr>
        <p:grpSpPr>
          <a:xfrm>
            <a:off x="274005" y="1209407"/>
            <a:ext cx="7698028" cy="5452801"/>
            <a:chOff x="274005" y="1209407"/>
            <a:chExt cx="7698028" cy="5452801"/>
          </a:xfrm>
        </p:grpSpPr>
        <p:pic>
          <p:nvPicPr>
            <p:cNvPr id="5" name="Bild 8" descr="8-Cluster-Differentiation.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27083" y="1209407"/>
              <a:ext cx="6496912" cy="4766553"/>
            </a:xfrm>
            <a:prstGeom prst="rect">
              <a:avLst/>
            </a:prstGeom>
          </p:spPr>
        </p:pic>
        <p:sp>
          <p:nvSpPr>
            <p:cNvPr id="7" name="Slide Number Placeholder 5"/>
            <p:cNvSpPr txBox="1">
              <a:spLocks/>
            </p:cNvSpPr>
            <p:nvPr/>
          </p:nvSpPr>
          <p:spPr>
            <a:xfrm>
              <a:off x="274005" y="6523709"/>
              <a:ext cx="6155123" cy="138499"/>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a:defRPr/>
              </a:pPr>
              <a:r>
                <a:rPr lang="en-US" sz="900" dirty="0">
                  <a:solidFill>
                    <a:schemeClr val="tx1"/>
                  </a:solidFill>
                  <a:latin typeface="+mn-lt"/>
                  <a:hlinkClick r:id="rId4">
                    <a:extLst>
                      <a:ext uri="{A12FA001-AC4F-418D-AE19-62706E023703}">
                        <ahyp:hlinkClr xmlns:ahyp="http://schemas.microsoft.com/office/drawing/2018/hyperlinkcolor" val="tx"/>
                      </a:ext>
                    </a:extLst>
                  </a:hlinkClick>
                </a:rPr>
                <a:t>http://en.wikipedia.org/wiki/Cluster_of_differentiation</a:t>
              </a:r>
              <a:r>
                <a:rPr lang="en-US" sz="900" dirty="0">
                  <a:solidFill>
                    <a:schemeClr val="tx1"/>
                  </a:solidFill>
                  <a:latin typeface="+mn-lt"/>
                </a:rPr>
                <a:t> - Last verified on 31Jul2019</a:t>
              </a:r>
            </a:p>
          </p:txBody>
        </p:sp>
        <p:grpSp>
          <p:nvGrpSpPr>
            <p:cNvPr id="10" name="Group 9"/>
            <p:cNvGrpSpPr/>
            <p:nvPr/>
          </p:nvGrpSpPr>
          <p:grpSpPr>
            <a:xfrm>
              <a:off x="4584966" y="2616601"/>
              <a:ext cx="572469" cy="269304"/>
              <a:chOff x="4575539" y="2616601"/>
              <a:chExt cx="572469" cy="269304"/>
            </a:xfrm>
          </p:grpSpPr>
          <p:sp>
            <p:nvSpPr>
              <p:cNvPr id="4" name="TextBox 3"/>
              <p:cNvSpPr txBox="1"/>
              <p:nvPr/>
            </p:nvSpPr>
            <p:spPr>
              <a:xfrm>
                <a:off x="4588239" y="2616601"/>
                <a:ext cx="559769" cy="269304"/>
              </a:xfrm>
              <a:prstGeom prst="rect">
                <a:avLst/>
              </a:prstGeom>
              <a:noFill/>
            </p:spPr>
            <p:txBody>
              <a:bodyPr wrap="none" rtlCol="0">
                <a:spAutoFit/>
              </a:bodyPr>
              <a:lstStyle/>
              <a:p>
                <a:r>
                  <a:rPr lang="en-US" sz="1150" b="1" dirty="0">
                    <a:solidFill>
                      <a:srgbClr val="7030A0"/>
                    </a:solidFill>
                    <a:latin typeface="Arial" panose="020B0604020202020204" pitchFamily="34" charset="0"/>
                    <a:cs typeface="Arial" panose="020B0604020202020204" pitchFamily="34" charset="0"/>
                  </a:rPr>
                  <a:t>CD52</a:t>
                </a:r>
              </a:p>
            </p:txBody>
          </p:sp>
          <p:sp>
            <p:nvSpPr>
              <p:cNvPr id="15" name="Pie 14"/>
              <p:cNvSpPr/>
              <p:nvPr/>
            </p:nvSpPr>
            <p:spPr bwMode="auto">
              <a:xfrm>
                <a:off x="4575539" y="2747406"/>
                <a:ext cx="57150" cy="45719"/>
              </a:xfrm>
              <a:prstGeom prst="pie">
                <a:avLst/>
              </a:prstGeom>
              <a:solidFill>
                <a:srgbClr val="7030A0"/>
              </a:solidFill>
              <a:ln w="25400" cap="flat" cmpd="sng" algn="ctr">
                <a:solidFill>
                  <a:srgbClr val="7030A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
          <p:nvSpPr>
            <p:cNvPr id="16" name="Pie 15"/>
            <p:cNvSpPr/>
            <p:nvPr/>
          </p:nvSpPr>
          <p:spPr bwMode="auto">
            <a:xfrm>
              <a:off x="3381646" y="4252356"/>
              <a:ext cx="57150" cy="45719"/>
            </a:xfrm>
            <a:prstGeom prst="pie">
              <a:avLst/>
            </a:prstGeom>
            <a:solidFill>
              <a:srgbClr val="7030A0"/>
            </a:solidFill>
            <a:ln w="25400" cap="flat" cmpd="sng" algn="ctr">
              <a:solidFill>
                <a:srgbClr val="7030A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17" name="Pie 16"/>
            <p:cNvSpPr/>
            <p:nvPr/>
          </p:nvSpPr>
          <p:spPr bwMode="auto">
            <a:xfrm>
              <a:off x="5391421" y="4237118"/>
              <a:ext cx="57150" cy="45719"/>
            </a:xfrm>
            <a:prstGeom prst="pie">
              <a:avLst/>
            </a:prstGeom>
            <a:solidFill>
              <a:srgbClr val="7030A0"/>
            </a:solidFill>
            <a:ln w="25400" cap="flat" cmpd="sng" algn="ctr">
              <a:solidFill>
                <a:srgbClr val="7030A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18" name="Pie 17"/>
            <p:cNvSpPr/>
            <p:nvPr/>
          </p:nvSpPr>
          <p:spPr bwMode="auto">
            <a:xfrm>
              <a:off x="4407819" y="5154056"/>
              <a:ext cx="57150" cy="45719"/>
            </a:xfrm>
            <a:prstGeom prst="pie">
              <a:avLst/>
            </a:prstGeom>
            <a:solidFill>
              <a:srgbClr val="7030A0"/>
            </a:solidFill>
            <a:ln w="25400" cap="flat" cmpd="sng" algn="ctr">
              <a:solidFill>
                <a:srgbClr val="7030A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19" name="TextBox 18"/>
            <p:cNvSpPr txBox="1"/>
            <p:nvPr/>
          </p:nvSpPr>
          <p:spPr>
            <a:xfrm>
              <a:off x="3407139" y="4059252"/>
              <a:ext cx="559769" cy="269304"/>
            </a:xfrm>
            <a:prstGeom prst="rect">
              <a:avLst/>
            </a:prstGeom>
            <a:noFill/>
          </p:spPr>
          <p:txBody>
            <a:bodyPr wrap="none" rtlCol="0">
              <a:spAutoFit/>
            </a:bodyPr>
            <a:lstStyle/>
            <a:p>
              <a:r>
                <a:rPr lang="en-US" sz="1150" b="1" dirty="0">
                  <a:solidFill>
                    <a:srgbClr val="7030A0"/>
                  </a:solidFill>
                  <a:latin typeface="Arial" panose="020B0604020202020204" pitchFamily="34" charset="0"/>
                  <a:cs typeface="Arial" panose="020B0604020202020204" pitchFamily="34" charset="0"/>
                </a:rPr>
                <a:t>CD52</a:t>
              </a:r>
            </a:p>
          </p:txBody>
        </p:sp>
        <p:sp>
          <p:nvSpPr>
            <p:cNvPr id="20" name="TextBox 19"/>
            <p:cNvSpPr txBox="1"/>
            <p:nvPr/>
          </p:nvSpPr>
          <p:spPr>
            <a:xfrm>
              <a:off x="4451714" y="5019404"/>
              <a:ext cx="559769" cy="269304"/>
            </a:xfrm>
            <a:prstGeom prst="rect">
              <a:avLst/>
            </a:prstGeom>
            <a:noFill/>
          </p:spPr>
          <p:txBody>
            <a:bodyPr wrap="none" rtlCol="0">
              <a:spAutoFit/>
            </a:bodyPr>
            <a:lstStyle/>
            <a:p>
              <a:r>
                <a:rPr lang="en-US" sz="1150" b="1" dirty="0">
                  <a:solidFill>
                    <a:srgbClr val="7030A0"/>
                  </a:solidFill>
                  <a:latin typeface="Arial" panose="020B0604020202020204" pitchFamily="34" charset="0"/>
                  <a:cs typeface="Arial" panose="020B0604020202020204" pitchFamily="34" charset="0"/>
                </a:rPr>
                <a:t>CD52</a:t>
              </a:r>
            </a:p>
          </p:txBody>
        </p:sp>
        <p:sp>
          <p:nvSpPr>
            <p:cNvPr id="21" name="TextBox 20"/>
            <p:cNvSpPr txBox="1"/>
            <p:nvPr/>
          </p:nvSpPr>
          <p:spPr>
            <a:xfrm>
              <a:off x="5401039" y="4071952"/>
              <a:ext cx="559769" cy="269304"/>
            </a:xfrm>
            <a:prstGeom prst="rect">
              <a:avLst/>
            </a:prstGeom>
            <a:noFill/>
          </p:spPr>
          <p:txBody>
            <a:bodyPr wrap="none" rtlCol="0">
              <a:spAutoFit/>
            </a:bodyPr>
            <a:lstStyle/>
            <a:p>
              <a:r>
                <a:rPr lang="en-US" sz="1150" b="1" dirty="0">
                  <a:solidFill>
                    <a:srgbClr val="7030A0"/>
                  </a:solidFill>
                  <a:latin typeface="Arial" panose="020B0604020202020204" pitchFamily="34" charset="0"/>
                  <a:cs typeface="Arial" panose="020B0604020202020204" pitchFamily="34" charset="0"/>
                </a:rPr>
                <a:t>CD52</a:t>
              </a:r>
            </a:p>
          </p:txBody>
        </p:sp>
        <p:sp>
          <p:nvSpPr>
            <p:cNvPr id="22" name="TextBox 21"/>
            <p:cNvSpPr txBox="1"/>
            <p:nvPr/>
          </p:nvSpPr>
          <p:spPr>
            <a:xfrm>
              <a:off x="1327083" y="3142002"/>
              <a:ext cx="1099981" cy="338554"/>
            </a:xfrm>
            <a:prstGeom prst="rect">
              <a:avLst/>
            </a:prstGeom>
            <a:solidFill>
              <a:schemeClr val="bg1"/>
            </a:solidFill>
          </p:spPr>
          <p:txBody>
            <a:bodyPr wrap="none" rtlCol="0">
              <a:spAutoFit/>
            </a:bodyPr>
            <a:lstStyle/>
            <a:p>
              <a:r>
                <a:rPr lang="nl-NL" sz="1600" dirty="0"/>
                <a:t>Granulocyt</a:t>
              </a:r>
            </a:p>
          </p:txBody>
        </p:sp>
        <p:sp>
          <p:nvSpPr>
            <p:cNvPr id="23" name="TextBox 22"/>
            <p:cNvSpPr txBox="1"/>
            <p:nvPr/>
          </p:nvSpPr>
          <p:spPr>
            <a:xfrm>
              <a:off x="2593908" y="3142002"/>
              <a:ext cx="934295" cy="338554"/>
            </a:xfrm>
            <a:prstGeom prst="rect">
              <a:avLst/>
            </a:prstGeom>
            <a:solidFill>
              <a:schemeClr val="bg1"/>
            </a:solidFill>
          </p:spPr>
          <p:txBody>
            <a:bodyPr wrap="none" rtlCol="0">
              <a:spAutoFit/>
            </a:bodyPr>
            <a:lstStyle/>
            <a:p>
              <a:r>
                <a:rPr lang="nl-NL" sz="1600" dirty="0"/>
                <a:t>Monocyt</a:t>
              </a:r>
            </a:p>
          </p:txBody>
        </p:sp>
        <p:sp>
          <p:nvSpPr>
            <p:cNvPr id="25" name="TextBox 24"/>
            <p:cNvSpPr txBox="1"/>
            <p:nvPr/>
          </p:nvSpPr>
          <p:spPr>
            <a:xfrm>
              <a:off x="5406718" y="3142002"/>
              <a:ext cx="579005" cy="338554"/>
            </a:xfrm>
            <a:prstGeom prst="rect">
              <a:avLst/>
            </a:prstGeom>
            <a:solidFill>
              <a:schemeClr val="bg1"/>
            </a:solidFill>
          </p:spPr>
          <p:txBody>
            <a:bodyPr wrap="none" rtlCol="0">
              <a:spAutoFit/>
            </a:bodyPr>
            <a:lstStyle/>
            <a:p>
              <a:r>
                <a:rPr lang="nl-NL" sz="1600" dirty="0"/>
                <a:t>B cel</a:t>
              </a:r>
            </a:p>
          </p:txBody>
        </p:sp>
        <p:sp>
          <p:nvSpPr>
            <p:cNvPr id="26" name="Round Single Corner Rectangle 25"/>
            <p:cNvSpPr/>
            <p:nvPr/>
          </p:nvSpPr>
          <p:spPr bwMode="auto">
            <a:xfrm>
              <a:off x="4159058" y="3149355"/>
              <a:ext cx="497521" cy="181348"/>
            </a:xfrm>
            <a:prstGeom prst="round1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32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4" name="TextBox 23"/>
            <p:cNvSpPr txBox="1"/>
            <p:nvPr/>
          </p:nvSpPr>
          <p:spPr>
            <a:xfrm>
              <a:off x="4121553" y="3142002"/>
              <a:ext cx="566181" cy="338554"/>
            </a:xfrm>
            <a:prstGeom prst="rect">
              <a:avLst/>
            </a:prstGeom>
            <a:noFill/>
          </p:spPr>
          <p:txBody>
            <a:bodyPr wrap="none" rtlCol="0">
              <a:spAutoFit/>
            </a:bodyPr>
            <a:lstStyle/>
            <a:p>
              <a:r>
                <a:rPr lang="nl-NL" sz="1600" dirty="0"/>
                <a:t>T cel</a:t>
              </a:r>
            </a:p>
          </p:txBody>
        </p:sp>
        <p:sp>
          <p:nvSpPr>
            <p:cNvPr id="27" name="TextBox 26"/>
            <p:cNvSpPr txBox="1"/>
            <p:nvPr/>
          </p:nvSpPr>
          <p:spPr>
            <a:xfrm>
              <a:off x="6578293" y="3142002"/>
              <a:ext cx="1291636" cy="338554"/>
            </a:xfrm>
            <a:prstGeom prst="rect">
              <a:avLst/>
            </a:prstGeom>
            <a:solidFill>
              <a:schemeClr val="bg1"/>
            </a:solidFill>
          </p:spPr>
          <p:txBody>
            <a:bodyPr wrap="none" rtlCol="0">
              <a:spAutoFit/>
            </a:bodyPr>
            <a:lstStyle/>
            <a:p>
              <a:r>
                <a:rPr lang="nl-NL" sz="1600" dirty="0"/>
                <a:t> Thrombocyt</a:t>
              </a:r>
            </a:p>
          </p:txBody>
        </p:sp>
        <p:sp>
          <p:nvSpPr>
            <p:cNvPr id="29" name="TextBox 28"/>
            <p:cNvSpPr txBox="1"/>
            <p:nvPr/>
          </p:nvSpPr>
          <p:spPr>
            <a:xfrm>
              <a:off x="6221504" y="4069864"/>
              <a:ext cx="1246880" cy="584775"/>
            </a:xfrm>
            <a:prstGeom prst="rect">
              <a:avLst/>
            </a:prstGeom>
            <a:solidFill>
              <a:schemeClr val="bg1"/>
            </a:solidFill>
          </p:spPr>
          <p:txBody>
            <a:bodyPr wrap="none" rtlCol="0">
              <a:spAutoFit/>
            </a:bodyPr>
            <a:lstStyle/>
            <a:p>
              <a:pPr algn="ctr"/>
              <a:r>
                <a:rPr lang="nl-NL" sz="1600" dirty="0"/>
                <a:t>Cytotoxische</a:t>
              </a:r>
            </a:p>
            <a:p>
              <a:pPr algn="ctr"/>
              <a:r>
                <a:rPr lang="nl-NL" sz="1600" dirty="0"/>
                <a:t>T cel</a:t>
              </a:r>
            </a:p>
          </p:txBody>
        </p:sp>
        <p:sp>
          <p:nvSpPr>
            <p:cNvPr id="30" name="TextBox 29"/>
            <p:cNvSpPr txBox="1"/>
            <p:nvPr/>
          </p:nvSpPr>
          <p:spPr>
            <a:xfrm>
              <a:off x="3687023" y="5617889"/>
              <a:ext cx="1292341" cy="584775"/>
            </a:xfrm>
            <a:prstGeom prst="rect">
              <a:avLst/>
            </a:prstGeom>
            <a:solidFill>
              <a:schemeClr val="bg1"/>
            </a:solidFill>
          </p:spPr>
          <p:txBody>
            <a:bodyPr wrap="none" rtlCol="0">
              <a:spAutoFit/>
            </a:bodyPr>
            <a:lstStyle/>
            <a:p>
              <a:pPr algn="ctr"/>
              <a:r>
                <a:rPr lang="nl-NL" sz="1600" dirty="0"/>
                <a:t>Geactiveerde</a:t>
              </a:r>
            </a:p>
            <a:p>
              <a:pPr algn="ctr"/>
              <a:r>
                <a:rPr lang="nl-NL" sz="1600" dirty="0"/>
                <a:t>T cel</a:t>
              </a:r>
            </a:p>
          </p:txBody>
        </p:sp>
        <p:sp>
          <p:nvSpPr>
            <p:cNvPr id="31" name="Round Single Corner Rectangle 30"/>
            <p:cNvSpPr/>
            <p:nvPr/>
          </p:nvSpPr>
          <p:spPr bwMode="auto">
            <a:xfrm>
              <a:off x="2965805" y="4705079"/>
              <a:ext cx="771525" cy="302901"/>
            </a:xfrm>
            <a:prstGeom prst="round1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0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2" name="Round Single Corner Rectangle 31"/>
            <p:cNvSpPr/>
            <p:nvPr/>
          </p:nvSpPr>
          <p:spPr bwMode="auto">
            <a:xfrm>
              <a:off x="4868123" y="4695553"/>
              <a:ext cx="923348" cy="302901"/>
            </a:xfrm>
            <a:prstGeom prst="round1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0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3" name="TextBox 32"/>
            <p:cNvSpPr txBox="1"/>
            <p:nvPr/>
          </p:nvSpPr>
          <p:spPr>
            <a:xfrm>
              <a:off x="3265721" y="1237982"/>
              <a:ext cx="842603" cy="338554"/>
            </a:xfrm>
            <a:prstGeom prst="rect">
              <a:avLst/>
            </a:prstGeom>
            <a:solidFill>
              <a:schemeClr val="bg1"/>
            </a:solidFill>
          </p:spPr>
          <p:txBody>
            <a:bodyPr wrap="none" rtlCol="0">
              <a:spAutoFit/>
            </a:bodyPr>
            <a:lstStyle/>
            <a:p>
              <a:r>
                <a:rPr lang="nl-NL" sz="1600" dirty="0"/>
                <a:t>Stamcel</a:t>
              </a:r>
            </a:p>
          </p:txBody>
        </p:sp>
        <p:sp>
          <p:nvSpPr>
            <p:cNvPr id="34" name="Round Single Corner Rectangle 33"/>
            <p:cNvSpPr/>
            <p:nvPr/>
          </p:nvSpPr>
          <p:spPr bwMode="auto">
            <a:xfrm>
              <a:off x="4031581" y="1666605"/>
              <a:ext cx="771525" cy="151450"/>
            </a:xfrm>
            <a:prstGeom prst="round1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 name="Rectangle 2"/>
            <p:cNvSpPr/>
            <p:nvPr/>
          </p:nvSpPr>
          <p:spPr bwMode="auto">
            <a:xfrm>
              <a:off x="6599559" y="2770265"/>
              <a:ext cx="1291636" cy="710291"/>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35" name="Bild 4" descr="7-Components-Adaptive-Imm-Response.png"/>
            <p:cNvPicPr>
              <a:picLocks noChangeAspect="1"/>
            </p:cNvPicPr>
            <p:nvPr/>
          </p:nvPicPr>
          <p:blipFill rotWithShape="1">
            <a:blip r:embed="rId5" cstate="print">
              <a:lum bright="-5000" contrast="10000"/>
              <a:extLst>
                <a:ext uri="{28A0092B-C50C-407E-A947-70E740481C1C}">
                  <a14:useLocalDpi xmlns:a14="http://schemas.microsoft.com/office/drawing/2010/main" val="0"/>
                </a:ext>
              </a:extLst>
            </a:blip>
            <a:srcRect l="67804" r="20073" b="86708"/>
            <a:stretch/>
          </p:blipFill>
          <p:spPr>
            <a:xfrm>
              <a:off x="6688974" y="2492922"/>
              <a:ext cx="1202221" cy="728421"/>
            </a:xfrm>
            <a:prstGeom prst="rect">
              <a:avLst/>
            </a:prstGeom>
            <a:solidFill>
              <a:schemeClr val="bg1"/>
            </a:solidFill>
            <a:ln>
              <a:noFill/>
            </a:ln>
          </p:spPr>
        </p:pic>
        <p:sp>
          <p:nvSpPr>
            <p:cNvPr id="36" name="TextBox 35"/>
            <p:cNvSpPr txBox="1"/>
            <p:nvPr/>
          </p:nvSpPr>
          <p:spPr>
            <a:xfrm>
              <a:off x="6597259" y="3154156"/>
              <a:ext cx="1011815" cy="338554"/>
            </a:xfrm>
            <a:prstGeom prst="rect">
              <a:avLst/>
            </a:prstGeom>
            <a:solidFill>
              <a:schemeClr val="bg1"/>
            </a:solidFill>
          </p:spPr>
          <p:txBody>
            <a:bodyPr wrap="none" rtlCol="0">
              <a:spAutoFit/>
            </a:bodyPr>
            <a:lstStyle/>
            <a:p>
              <a:r>
                <a:rPr lang="nl-NL" sz="1600" dirty="0"/>
                <a:t>Plasmacel</a:t>
              </a:r>
            </a:p>
          </p:txBody>
        </p:sp>
        <p:sp>
          <p:nvSpPr>
            <p:cNvPr id="28" name="TextBox 27"/>
            <p:cNvSpPr txBox="1"/>
            <p:nvPr/>
          </p:nvSpPr>
          <p:spPr>
            <a:xfrm>
              <a:off x="2776017" y="4751306"/>
              <a:ext cx="869149" cy="584775"/>
            </a:xfrm>
            <a:prstGeom prst="rect">
              <a:avLst/>
            </a:prstGeom>
            <a:solidFill>
              <a:schemeClr val="bg1"/>
            </a:solidFill>
          </p:spPr>
          <p:txBody>
            <a:bodyPr wrap="none" rtlCol="0">
              <a:spAutoFit/>
            </a:bodyPr>
            <a:lstStyle/>
            <a:p>
              <a:pPr algn="ctr"/>
              <a:r>
                <a:rPr lang="nl-NL" sz="1600" dirty="0"/>
                <a:t>T helper</a:t>
              </a:r>
            </a:p>
            <a:p>
              <a:pPr algn="ctr"/>
              <a:r>
                <a:rPr lang="nl-NL" sz="1600" dirty="0"/>
                <a:t>cel</a:t>
              </a:r>
            </a:p>
          </p:txBody>
        </p:sp>
        <p:sp>
          <p:nvSpPr>
            <p:cNvPr id="37" name="Pie 36"/>
            <p:cNvSpPr/>
            <p:nvPr/>
          </p:nvSpPr>
          <p:spPr bwMode="auto">
            <a:xfrm>
              <a:off x="5894571" y="3086264"/>
              <a:ext cx="91151" cy="135079"/>
            </a:xfrm>
            <a:prstGeom prst="pie">
              <a:avLst/>
            </a:prstGeom>
            <a:solidFill>
              <a:srgbClr val="CC9900"/>
            </a:solidFill>
            <a:ln w="25400" cap="flat" cmpd="sng" algn="ctr">
              <a:solidFill>
                <a:srgbClr val="CC99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8" name="TextBox 37"/>
            <p:cNvSpPr txBox="1"/>
            <p:nvPr/>
          </p:nvSpPr>
          <p:spPr>
            <a:xfrm>
              <a:off x="6024606" y="3035672"/>
              <a:ext cx="559769" cy="269304"/>
            </a:xfrm>
            <a:prstGeom prst="rect">
              <a:avLst/>
            </a:prstGeom>
            <a:noFill/>
          </p:spPr>
          <p:txBody>
            <a:bodyPr wrap="none" rtlCol="0">
              <a:spAutoFit/>
            </a:bodyPr>
            <a:lstStyle/>
            <a:p>
              <a:r>
                <a:rPr lang="en-US" sz="1150" b="1" dirty="0">
                  <a:solidFill>
                    <a:srgbClr val="CC9900"/>
                  </a:solidFill>
                  <a:latin typeface="Arial" panose="020B0604020202020204" pitchFamily="34" charset="0"/>
                  <a:cs typeface="Arial" panose="020B0604020202020204" pitchFamily="34" charset="0"/>
                </a:rPr>
                <a:t>CD20</a:t>
              </a:r>
            </a:p>
          </p:txBody>
        </p:sp>
        <p:sp>
          <p:nvSpPr>
            <p:cNvPr id="9" name="Rectangle 8"/>
            <p:cNvSpPr/>
            <p:nvPr/>
          </p:nvSpPr>
          <p:spPr bwMode="auto">
            <a:xfrm>
              <a:off x="7373403" y="2357752"/>
              <a:ext cx="471341" cy="872850"/>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41" name="Bild 8" descr="8-Cluster-Differentiation.png"/>
            <p:cNvPicPr>
              <a:picLocks noChangeAspect="1"/>
            </p:cNvPicPr>
            <p:nvPr/>
          </p:nvPicPr>
          <p:blipFill rotWithShape="1">
            <a:blip r:embed="rId3" cstate="print">
              <a:extLst>
                <a:ext uri="{28A0092B-C50C-407E-A947-70E740481C1C}">
                  <a14:useLocalDpi xmlns:a14="http://schemas.microsoft.com/office/drawing/2010/main" val="0"/>
                </a:ext>
              </a:extLst>
            </a:blip>
            <a:srcRect l="71320" t="32746" r="19175" b="59200"/>
            <a:stretch/>
          </p:blipFill>
          <p:spPr>
            <a:xfrm>
              <a:off x="7354549" y="2721227"/>
              <a:ext cx="617484" cy="383891"/>
            </a:xfrm>
            <a:prstGeom prst="rect">
              <a:avLst/>
            </a:prstGeom>
          </p:spPr>
        </p:pic>
        <p:pic>
          <p:nvPicPr>
            <p:cNvPr id="40" name="Bild 4" descr="7-Components-Adaptive-Imm-Response.png"/>
            <p:cNvPicPr>
              <a:picLocks noChangeAspect="1"/>
            </p:cNvPicPr>
            <p:nvPr/>
          </p:nvPicPr>
          <p:blipFill rotWithShape="1">
            <a:blip r:embed="rId5" cstate="print">
              <a:lum bright="-5000" contrast="10000"/>
              <a:extLst>
                <a:ext uri="{28A0092B-C50C-407E-A947-70E740481C1C}">
                  <a14:useLocalDpi xmlns:a14="http://schemas.microsoft.com/office/drawing/2010/main" val="0"/>
                </a:ext>
              </a:extLst>
            </a:blip>
            <a:srcRect l="74784" r="20073" b="86708"/>
            <a:stretch/>
          </p:blipFill>
          <p:spPr>
            <a:xfrm rot="17601851">
              <a:off x="6853276" y="2049853"/>
              <a:ext cx="510007" cy="728421"/>
            </a:xfrm>
            <a:prstGeom prst="rect">
              <a:avLst/>
            </a:prstGeom>
            <a:noFill/>
            <a:ln>
              <a:noFill/>
            </a:ln>
          </p:spPr>
        </p:pic>
        <p:grpSp>
          <p:nvGrpSpPr>
            <p:cNvPr id="42" name="Group 41"/>
            <p:cNvGrpSpPr/>
            <p:nvPr/>
          </p:nvGrpSpPr>
          <p:grpSpPr>
            <a:xfrm>
              <a:off x="5878033" y="2618169"/>
              <a:ext cx="572469" cy="269304"/>
              <a:chOff x="4575539" y="2616601"/>
              <a:chExt cx="572469" cy="269304"/>
            </a:xfrm>
          </p:grpSpPr>
          <p:sp>
            <p:nvSpPr>
              <p:cNvPr id="43" name="TextBox 42"/>
              <p:cNvSpPr txBox="1"/>
              <p:nvPr/>
            </p:nvSpPr>
            <p:spPr>
              <a:xfrm>
                <a:off x="4588239" y="2616601"/>
                <a:ext cx="559769" cy="269304"/>
              </a:xfrm>
              <a:prstGeom prst="rect">
                <a:avLst/>
              </a:prstGeom>
              <a:noFill/>
            </p:spPr>
            <p:txBody>
              <a:bodyPr wrap="none" rtlCol="0">
                <a:spAutoFit/>
              </a:bodyPr>
              <a:lstStyle/>
              <a:p>
                <a:r>
                  <a:rPr lang="en-US" sz="1150" b="1" dirty="0">
                    <a:solidFill>
                      <a:srgbClr val="7030A0"/>
                    </a:solidFill>
                    <a:latin typeface="Arial" panose="020B0604020202020204" pitchFamily="34" charset="0"/>
                    <a:cs typeface="Arial" panose="020B0604020202020204" pitchFamily="34" charset="0"/>
                  </a:rPr>
                  <a:t>CD52</a:t>
                </a:r>
              </a:p>
            </p:txBody>
          </p:sp>
          <p:sp>
            <p:nvSpPr>
              <p:cNvPr id="44" name="Pie 43"/>
              <p:cNvSpPr/>
              <p:nvPr/>
            </p:nvSpPr>
            <p:spPr bwMode="auto">
              <a:xfrm>
                <a:off x="4575539" y="2747406"/>
                <a:ext cx="57150" cy="45719"/>
              </a:xfrm>
              <a:prstGeom prst="pie">
                <a:avLst/>
              </a:prstGeom>
              <a:solidFill>
                <a:srgbClr val="7030A0"/>
              </a:solidFill>
              <a:ln w="25400" cap="flat" cmpd="sng" algn="ctr">
                <a:solidFill>
                  <a:srgbClr val="7030A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
          <p:nvSpPr>
            <p:cNvPr id="11" name="Rectangle 10"/>
            <p:cNvSpPr/>
            <p:nvPr/>
          </p:nvSpPr>
          <p:spPr bwMode="auto">
            <a:xfrm>
              <a:off x="2021711" y="2781260"/>
              <a:ext cx="572197" cy="152931"/>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 name="Rectangle 44"/>
            <p:cNvSpPr/>
            <p:nvPr/>
          </p:nvSpPr>
          <p:spPr bwMode="auto">
            <a:xfrm>
              <a:off x="3352486" y="2782828"/>
              <a:ext cx="572197" cy="152931"/>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6" name="Rectangle 45"/>
            <p:cNvSpPr/>
            <p:nvPr/>
          </p:nvSpPr>
          <p:spPr bwMode="auto">
            <a:xfrm>
              <a:off x="4664407" y="2838770"/>
              <a:ext cx="572197" cy="98557"/>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7" name="Rectangle 46"/>
            <p:cNvSpPr/>
            <p:nvPr/>
          </p:nvSpPr>
          <p:spPr bwMode="auto">
            <a:xfrm>
              <a:off x="5976328" y="2838771"/>
              <a:ext cx="572197" cy="109552"/>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8" name="Rectangle 47"/>
            <p:cNvSpPr/>
            <p:nvPr/>
          </p:nvSpPr>
          <p:spPr bwMode="auto">
            <a:xfrm>
              <a:off x="7363665" y="2793204"/>
              <a:ext cx="572197" cy="109552"/>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 name="Rectangle 48"/>
            <p:cNvSpPr/>
            <p:nvPr/>
          </p:nvSpPr>
          <p:spPr bwMode="auto">
            <a:xfrm>
              <a:off x="5582507" y="4288648"/>
              <a:ext cx="572197" cy="109552"/>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 name="Rectangle 49"/>
            <p:cNvSpPr/>
            <p:nvPr/>
          </p:nvSpPr>
          <p:spPr bwMode="auto">
            <a:xfrm>
              <a:off x="3528203" y="4298048"/>
              <a:ext cx="572197" cy="109552"/>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1" name="Rectangle 50"/>
            <p:cNvSpPr/>
            <p:nvPr/>
          </p:nvSpPr>
          <p:spPr bwMode="auto">
            <a:xfrm>
              <a:off x="4622487" y="5217102"/>
              <a:ext cx="572197" cy="109552"/>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spTree>
    <p:extLst>
      <p:ext uri="{BB962C8B-B14F-4D97-AF65-F5344CB8AC3E}">
        <p14:creationId xmlns:p14="http://schemas.microsoft.com/office/powerpoint/2010/main" val="191357218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F92408-7C84-41D4-9CA9-B0C32DF4119A}"/>
              </a:ext>
            </a:extLst>
          </p:cNvPr>
          <p:cNvSpPr>
            <a:spLocks noGrp="1"/>
          </p:cNvSpPr>
          <p:nvPr>
            <p:ph type="title"/>
          </p:nvPr>
        </p:nvSpPr>
        <p:spPr/>
        <p:txBody>
          <a:bodyPr/>
          <a:lstStyle/>
          <a:p>
            <a:r>
              <a:rPr lang="en-US" sz="3600" dirty="0" err="1">
                <a:solidFill>
                  <a:srgbClr val="2573BA"/>
                </a:solidFill>
              </a:rPr>
              <a:t>Programma</a:t>
            </a:r>
            <a:endParaRPr lang="nl-NL" sz="3600" dirty="0">
              <a:solidFill>
                <a:srgbClr val="2573BA"/>
              </a:solidFill>
            </a:endParaRPr>
          </a:p>
        </p:txBody>
      </p:sp>
      <p:sp>
        <p:nvSpPr>
          <p:cNvPr id="3" name="Content Placeholder 2">
            <a:extLst>
              <a:ext uri="{FF2B5EF4-FFF2-40B4-BE49-F238E27FC236}">
                <a16:creationId xmlns:a16="http://schemas.microsoft.com/office/drawing/2014/main" id="{9F13994C-AF1B-4F4C-AE78-4FDBAD65077A}"/>
              </a:ext>
            </a:extLst>
          </p:cNvPr>
          <p:cNvSpPr>
            <a:spLocks noGrp="1"/>
          </p:cNvSpPr>
          <p:nvPr>
            <p:ph idx="1"/>
          </p:nvPr>
        </p:nvSpPr>
        <p:spPr>
          <a:xfrm>
            <a:off x="427839" y="1166018"/>
            <a:ext cx="8523214" cy="4525963"/>
          </a:xfrm>
        </p:spPr>
        <p:txBody>
          <a:bodyPr/>
          <a:lstStyle/>
          <a:p>
            <a:r>
              <a:rPr lang="nl-NL" sz="2000" dirty="0">
                <a:solidFill>
                  <a:schemeClr val="bg2">
                    <a:lumMod val="40000"/>
                    <a:lumOff val="60000"/>
                  </a:schemeClr>
                </a:solidFill>
              </a:rPr>
              <a:t>9.30 		Ontvangst</a:t>
            </a:r>
          </a:p>
          <a:p>
            <a:r>
              <a:rPr lang="nl-NL" sz="2000" dirty="0">
                <a:solidFill>
                  <a:schemeClr val="bg2">
                    <a:lumMod val="40000"/>
                    <a:lumOff val="60000"/>
                  </a:schemeClr>
                </a:solidFill>
              </a:rPr>
              <a:t>10.00 	Welkom</a:t>
            </a:r>
          </a:p>
          <a:p>
            <a:r>
              <a:rPr lang="nl-NL" sz="2000" dirty="0">
                <a:solidFill>
                  <a:schemeClr val="bg2">
                    <a:lumMod val="40000"/>
                    <a:lumOff val="60000"/>
                  </a:schemeClr>
                </a:solidFill>
              </a:rPr>
              <a:t>10.10 	Interactief nabespreken instaptoets</a:t>
            </a:r>
          </a:p>
          <a:p>
            <a:r>
              <a:rPr lang="nl-NL" sz="2000" dirty="0">
                <a:solidFill>
                  <a:schemeClr val="bg2">
                    <a:lumMod val="40000"/>
                    <a:lumOff val="60000"/>
                  </a:schemeClr>
                </a:solidFill>
              </a:rPr>
              <a:t>11.00 	Korte pauze</a:t>
            </a:r>
          </a:p>
          <a:p>
            <a:r>
              <a:rPr lang="nl-NL" sz="2000" dirty="0">
                <a:solidFill>
                  <a:schemeClr val="bg2">
                    <a:lumMod val="40000"/>
                    <a:lumOff val="60000"/>
                  </a:schemeClr>
                </a:solidFill>
              </a:rPr>
              <a:t>11.15 	Immunologische concepten achter bijwerkingen van medicatie </a:t>
            </a:r>
          </a:p>
          <a:p>
            <a:r>
              <a:rPr lang="nl-NL" sz="2000" dirty="0">
                <a:solidFill>
                  <a:schemeClr val="bg2">
                    <a:lumMod val="40000"/>
                    <a:lumOff val="60000"/>
                  </a:schemeClr>
                </a:solidFill>
              </a:rPr>
              <a:t>12.00 	Lunch </a:t>
            </a:r>
          </a:p>
          <a:p>
            <a:r>
              <a:rPr lang="nl-NL" sz="2000" dirty="0">
                <a:solidFill>
                  <a:schemeClr val="bg2">
                    <a:lumMod val="40000"/>
                    <a:lumOff val="60000"/>
                  </a:schemeClr>
                </a:solidFill>
              </a:rPr>
              <a:t>13.00	Vervolg Immunologische concepten etc</a:t>
            </a:r>
          </a:p>
          <a:p>
            <a:r>
              <a:rPr lang="nl-NL" sz="2000" dirty="0">
                <a:solidFill>
                  <a:schemeClr val="bg2">
                    <a:lumMod val="40000"/>
                    <a:lumOff val="60000"/>
                  </a:schemeClr>
                </a:solidFill>
              </a:rPr>
              <a:t>13.30 	Immunologie en therapie in de praktijk; </a:t>
            </a:r>
          </a:p>
          <a:p>
            <a:pPr marL="0" indent="0">
              <a:buNone/>
            </a:pPr>
            <a:r>
              <a:rPr lang="nl-NL" sz="2000" dirty="0">
                <a:solidFill>
                  <a:schemeClr val="bg2">
                    <a:lumMod val="40000"/>
                    <a:lumOff val="60000"/>
                  </a:schemeClr>
                </a:solidFill>
              </a:rPr>
              <a:t>		Instructie</a:t>
            </a:r>
          </a:p>
          <a:p>
            <a:r>
              <a:rPr lang="nl-NL" sz="2000" dirty="0">
                <a:solidFill>
                  <a:schemeClr val="bg2">
                    <a:lumMod val="40000"/>
                    <a:lumOff val="60000"/>
                  </a:schemeClr>
                </a:solidFill>
              </a:rPr>
              <a:t>13.45	Korte pauze </a:t>
            </a:r>
          </a:p>
          <a:p>
            <a:r>
              <a:rPr lang="nl-NL" sz="2000" dirty="0">
                <a:solidFill>
                  <a:schemeClr val="bg2">
                    <a:lumMod val="40000"/>
                    <a:lumOff val="60000"/>
                  </a:schemeClr>
                </a:solidFill>
              </a:rPr>
              <a:t>14.00 	Immunologie en therapie in de praktijk; </a:t>
            </a:r>
          </a:p>
          <a:p>
            <a:pPr marL="0" indent="0">
              <a:buNone/>
            </a:pPr>
            <a:r>
              <a:rPr lang="nl-NL" sz="2000" dirty="0">
                <a:solidFill>
                  <a:schemeClr val="bg2">
                    <a:lumMod val="40000"/>
                    <a:lumOff val="60000"/>
                  </a:schemeClr>
                </a:solidFill>
              </a:rPr>
              <a:t>		Aan de slag</a:t>
            </a:r>
          </a:p>
          <a:p>
            <a:r>
              <a:rPr lang="nl-NL" sz="2000" dirty="0">
                <a:solidFill>
                  <a:schemeClr val="bg2">
                    <a:lumMod val="40000"/>
                    <a:lumOff val="60000"/>
                  </a:schemeClr>
                </a:solidFill>
              </a:rPr>
              <a:t>15.30 	Terugkoppeling &amp; eindtoets</a:t>
            </a:r>
          </a:p>
          <a:p>
            <a:r>
              <a:rPr lang="nl-NL" sz="2000" dirty="0"/>
              <a:t>16.00 	Einde</a:t>
            </a:r>
          </a:p>
          <a:p>
            <a:endParaRPr lang="nl-NL" dirty="0"/>
          </a:p>
        </p:txBody>
      </p:sp>
      <p:sp>
        <p:nvSpPr>
          <p:cNvPr id="4" name="TextBox 3">
            <a:extLst>
              <a:ext uri="{FF2B5EF4-FFF2-40B4-BE49-F238E27FC236}">
                <a16:creationId xmlns:a16="http://schemas.microsoft.com/office/drawing/2014/main" id="{77B6879E-D979-43CF-BCA7-30D5A91FD96F}"/>
              </a:ext>
            </a:extLst>
          </p:cNvPr>
          <p:cNvSpPr txBox="1"/>
          <p:nvPr/>
        </p:nvSpPr>
        <p:spPr>
          <a:xfrm>
            <a:off x="626099" y="1925020"/>
            <a:ext cx="7864974" cy="707886"/>
          </a:xfrm>
          <a:prstGeom prst="rect">
            <a:avLst/>
          </a:prstGeom>
          <a:noFill/>
        </p:spPr>
        <p:txBody>
          <a:bodyPr wrap="none" rtlCol="0">
            <a:spAutoFit/>
          </a:bodyPr>
          <a:lstStyle/>
          <a:p>
            <a:r>
              <a:rPr lang="en-US" sz="4000" b="1" dirty="0">
                <a:solidFill>
                  <a:srgbClr val="FF0000"/>
                </a:solidFill>
              </a:rPr>
              <a:t>LEVER HET EVALUATIEFORMULIER!!!</a:t>
            </a:r>
            <a:endParaRPr lang="nl-NL" sz="4000" b="1" dirty="0">
              <a:solidFill>
                <a:srgbClr val="FF0000"/>
              </a:solidFill>
            </a:endParaRPr>
          </a:p>
        </p:txBody>
      </p:sp>
    </p:spTree>
    <p:extLst>
      <p:ext uri="{BB962C8B-B14F-4D97-AF65-F5344CB8AC3E}">
        <p14:creationId xmlns:p14="http://schemas.microsoft.com/office/powerpoint/2010/main" val="344919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2000"/>
                                        <p:tgtEl>
                                          <p:spTgt spid="4">
                                            <p:txEl>
                                              <p:pRg st="0" end="0"/>
                                            </p:txEl>
                                          </p:spTgt>
                                        </p:tgtEl>
                                      </p:cBhvr>
                                    </p:animEffect>
                                    <p:anim calcmode="lin" valueType="num">
                                      <p:cBhvr>
                                        <p:cTn id="8" dur="2000" fill="hold"/>
                                        <p:tgtEl>
                                          <p:spTgt spid="4">
                                            <p:txEl>
                                              <p:pRg st="0" end="0"/>
                                            </p:txEl>
                                          </p:spTgt>
                                        </p:tgtEl>
                                        <p:attrNameLst>
                                          <p:attrName>ppt_w</p:attrName>
                                        </p:attrNameLst>
                                      </p:cBhvr>
                                      <p:tavLst>
                                        <p:tav tm="0" fmla="#ppt_w*sin(2.5*pi*$)">
                                          <p:val>
                                            <p:fltVal val="0"/>
                                          </p:val>
                                        </p:tav>
                                        <p:tav tm="100000">
                                          <p:val>
                                            <p:fltVal val="1"/>
                                          </p:val>
                                        </p:tav>
                                      </p:tavLst>
                                    </p:anim>
                                    <p:anim calcmode="lin" valueType="num">
                                      <p:cBhvr>
                                        <p:cTn id="9" dur="2000" fill="hold"/>
                                        <p:tgtEl>
                                          <p:spTgt spid="4">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A12B36-7ECB-44C0-9B76-6F73601A18AC}"/>
              </a:ext>
            </a:extLst>
          </p:cNvPr>
          <p:cNvSpPr>
            <a:spLocks noGrp="1"/>
          </p:cNvSpPr>
          <p:nvPr>
            <p:ph type="title"/>
          </p:nvPr>
        </p:nvSpPr>
        <p:spPr>
          <a:xfrm>
            <a:off x="549481" y="803150"/>
            <a:ext cx="6677025" cy="609781"/>
          </a:xfrm>
        </p:spPr>
        <p:txBody>
          <a:bodyPr/>
          <a:lstStyle/>
          <a:p>
            <a:r>
              <a:rPr lang="nl-NL" dirty="0"/>
              <a:t>4 	Als je zorgt dat een MS middel een ander aangrijpingspunt heeft dan de vorige behandeling, kan je altijd direct van therapie wisselen.</a:t>
            </a:r>
            <a:br>
              <a:rPr lang="nl-NL" dirty="0"/>
            </a:br>
            <a:endParaRPr lang="nl-NL" dirty="0"/>
          </a:p>
        </p:txBody>
      </p:sp>
      <p:sp>
        <p:nvSpPr>
          <p:cNvPr id="3" name="Content Placeholder 2">
            <a:extLst>
              <a:ext uri="{FF2B5EF4-FFF2-40B4-BE49-F238E27FC236}">
                <a16:creationId xmlns:a16="http://schemas.microsoft.com/office/drawing/2014/main" id="{FCC23E48-4BE3-4C53-BA86-E274DBE6D500}"/>
              </a:ext>
            </a:extLst>
          </p:cNvPr>
          <p:cNvSpPr>
            <a:spLocks noGrp="1"/>
          </p:cNvSpPr>
          <p:nvPr>
            <p:ph idx="1"/>
          </p:nvPr>
        </p:nvSpPr>
        <p:spPr/>
        <p:txBody>
          <a:bodyPr/>
          <a:lstStyle/>
          <a:p>
            <a:pPr marL="0" indent="0">
              <a:buNone/>
            </a:pPr>
            <a:endParaRPr lang="nl-NL" dirty="0"/>
          </a:p>
          <a:p>
            <a:pPr marL="0" indent="0">
              <a:buNone/>
            </a:pPr>
            <a:r>
              <a:rPr lang="nl-NL" dirty="0"/>
              <a:t>1.	Juist</a:t>
            </a:r>
          </a:p>
          <a:p>
            <a:pPr marL="0" indent="0">
              <a:buNone/>
            </a:pPr>
            <a:r>
              <a:rPr lang="nl-NL" dirty="0"/>
              <a:t>2.	Onjuist</a:t>
            </a:r>
          </a:p>
          <a:p>
            <a:pPr marL="0" indent="0">
              <a:buNone/>
            </a:pPr>
            <a:endParaRPr lang="nl-NL" dirty="0"/>
          </a:p>
          <a:p>
            <a:endParaRPr lang="nl-NL" dirty="0"/>
          </a:p>
        </p:txBody>
      </p:sp>
    </p:spTree>
    <p:extLst>
      <p:ext uri="{BB962C8B-B14F-4D97-AF65-F5344CB8AC3E}">
        <p14:creationId xmlns:p14="http://schemas.microsoft.com/office/powerpoint/2010/main" val="68914721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A12B36-7ECB-44C0-9B76-6F73601A18AC}"/>
              </a:ext>
            </a:extLst>
          </p:cNvPr>
          <p:cNvSpPr>
            <a:spLocks noGrp="1"/>
          </p:cNvSpPr>
          <p:nvPr>
            <p:ph type="title"/>
          </p:nvPr>
        </p:nvSpPr>
        <p:spPr>
          <a:xfrm>
            <a:off x="549481" y="803150"/>
            <a:ext cx="6677025" cy="609781"/>
          </a:xfrm>
        </p:spPr>
        <p:txBody>
          <a:bodyPr/>
          <a:lstStyle/>
          <a:p>
            <a:r>
              <a:rPr lang="nl-NL" dirty="0"/>
              <a:t>4 	Als je zorgt dat een MS middel een ander aangrijpingspunt heeft dan de vorige behandeling, kan je altijd direct van therapie wisselen.</a:t>
            </a:r>
            <a:br>
              <a:rPr lang="nl-NL" dirty="0"/>
            </a:br>
            <a:endParaRPr lang="nl-NL" dirty="0"/>
          </a:p>
        </p:txBody>
      </p:sp>
      <p:sp>
        <p:nvSpPr>
          <p:cNvPr id="3" name="Content Placeholder 2">
            <a:extLst>
              <a:ext uri="{FF2B5EF4-FFF2-40B4-BE49-F238E27FC236}">
                <a16:creationId xmlns:a16="http://schemas.microsoft.com/office/drawing/2014/main" id="{FCC23E48-4BE3-4C53-BA86-E274DBE6D500}"/>
              </a:ext>
            </a:extLst>
          </p:cNvPr>
          <p:cNvSpPr>
            <a:spLocks noGrp="1"/>
          </p:cNvSpPr>
          <p:nvPr>
            <p:ph idx="1"/>
          </p:nvPr>
        </p:nvSpPr>
        <p:spPr/>
        <p:txBody>
          <a:bodyPr/>
          <a:lstStyle/>
          <a:p>
            <a:pPr marL="0" indent="0">
              <a:buNone/>
            </a:pPr>
            <a:endParaRPr lang="nl-NL" dirty="0"/>
          </a:p>
          <a:p>
            <a:pPr marL="0" indent="0">
              <a:buNone/>
            </a:pPr>
            <a:r>
              <a:rPr lang="nl-NL" dirty="0"/>
              <a:t>1.	Juist</a:t>
            </a:r>
          </a:p>
          <a:p>
            <a:pPr marL="0" indent="0">
              <a:buNone/>
            </a:pPr>
            <a:r>
              <a:rPr lang="nl-NL" dirty="0">
                <a:solidFill>
                  <a:srgbClr val="00B050"/>
                </a:solidFill>
              </a:rPr>
              <a:t>2.	Onjuist</a:t>
            </a:r>
          </a:p>
          <a:p>
            <a:pPr marL="0" indent="0">
              <a:buNone/>
            </a:pPr>
            <a:endParaRPr lang="nl-NL" dirty="0"/>
          </a:p>
          <a:p>
            <a:endParaRPr lang="nl-NL" dirty="0"/>
          </a:p>
        </p:txBody>
      </p:sp>
      <p:sp>
        <p:nvSpPr>
          <p:cNvPr id="4" name="Rectangle 3">
            <a:extLst>
              <a:ext uri="{FF2B5EF4-FFF2-40B4-BE49-F238E27FC236}">
                <a16:creationId xmlns:a16="http://schemas.microsoft.com/office/drawing/2014/main" id="{CC6F491C-0481-4F09-BB1D-97A66D3362A5}"/>
              </a:ext>
            </a:extLst>
          </p:cNvPr>
          <p:cNvSpPr/>
          <p:nvPr/>
        </p:nvSpPr>
        <p:spPr>
          <a:xfrm>
            <a:off x="146219" y="6313444"/>
            <a:ext cx="8718211" cy="338554"/>
          </a:xfrm>
          <a:prstGeom prst="rect">
            <a:avLst/>
          </a:prstGeom>
          <a:noFill/>
        </p:spPr>
        <p:txBody>
          <a:bodyPr wrap="square">
            <a:spAutoFit/>
          </a:bodyPr>
          <a:lstStyle/>
          <a:p>
            <a:r>
              <a:rPr lang="nl-NL" sz="900" dirty="0" err="1"/>
              <a:t>SPCs</a:t>
            </a:r>
            <a:r>
              <a:rPr lang="nl-NL" sz="900" dirty="0"/>
              <a:t> van </a:t>
            </a:r>
            <a:r>
              <a:rPr lang="nl-NL" sz="900" dirty="0" err="1"/>
              <a:t>Lemtrada</a:t>
            </a:r>
            <a:r>
              <a:rPr lang="nl-NL" sz="900" dirty="0"/>
              <a:t>, </a:t>
            </a:r>
            <a:r>
              <a:rPr lang="nl-NL" sz="900" dirty="0" err="1"/>
              <a:t>Mavenclad</a:t>
            </a:r>
            <a:r>
              <a:rPr lang="nl-NL" sz="900" dirty="0"/>
              <a:t>, </a:t>
            </a:r>
            <a:r>
              <a:rPr lang="nl-NL" sz="900" dirty="0" err="1"/>
              <a:t>Tecfidera</a:t>
            </a:r>
            <a:r>
              <a:rPr lang="nl-NL" sz="900" dirty="0"/>
              <a:t>, </a:t>
            </a:r>
            <a:r>
              <a:rPr lang="nl-NL" sz="900" dirty="0" err="1"/>
              <a:t>Gilenya</a:t>
            </a:r>
            <a:r>
              <a:rPr lang="nl-NL" sz="900" dirty="0"/>
              <a:t>, </a:t>
            </a:r>
            <a:r>
              <a:rPr lang="nl-NL" sz="900" dirty="0" err="1"/>
              <a:t>Copanxone</a:t>
            </a:r>
            <a:r>
              <a:rPr lang="nl-NL" sz="900" dirty="0"/>
              <a:t>, </a:t>
            </a:r>
            <a:r>
              <a:rPr lang="nl-NL" sz="900" dirty="0" err="1"/>
              <a:t>glatirameeracetaat</a:t>
            </a:r>
            <a:r>
              <a:rPr lang="nl-NL" sz="900" dirty="0"/>
              <a:t>, </a:t>
            </a:r>
            <a:r>
              <a:rPr lang="nl-NL" sz="900" dirty="0" err="1"/>
              <a:t>Rebif</a:t>
            </a:r>
            <a:r>
              <a:rPr lang="nl-NL" sz="900" dirty="0"/>
              <a:t>, </a:t>
            </a:r>
            <a:r>
              <a:rPr lang="nl-NL" sz="900" dirty="0" err="1"/>
              <a:t>Avonex</a:t>
            </a:r>
            <a:r>
              <a:rPr lang="nl-NL" sz="900" dirty="0"/>
              <a:t>, </a:t>
            </a:r>
            <a:r>
              <a:rPr lang="nl-NL" sz="900" dirty="0" err="1"/>
              <a:t>Plegridy</a:t>
            </a:r>
            <a:r>
              <a:rPr lang="nl-NL" sz="900" dirty="0"/>
              <a:t>, Tysabri, </a:t>
            </a:r>
            <a:r>
              <a:rPr lang="nl-NL" sz="900" dirty="0" err="1"/>
              <a:t>Ocrevus</a:t>
            </a:r>
            <a:r>
              <a:rPr lang="nl-NL" sz="900" dirty="0"/>
              <a:t> en </a:t>
            </a:r>
            <a:r>
              <a:rPr lang="nl-NL" sz="900" dirty="0" err="1"/>
              <a:t>Aubagio</a:t>
            </a:r>
            <a:endParaRPr lang="en-US" sz="900" dirty="0"/>
          </a:p>
          <a:p>
            <a:endParaRPr lang="en-US" sz="700" dirty="0"/>
          </a:p>
        </p:txBody>
      </p:sp>
    </p:spTree>
    <p:extLst>
      <p:ext uri="{BB962C8B-B14F-4D97-AF65-F5344CB8AC3E}">
        <p14:creationId xmlns:p14="http://schemas.microsoft.com/office/powerpoint/2010/main" val="24184922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390740-5222-4713-B307-822E58965A70}"/>
              </a:ext>
            </a:extLst>
          </p:cNvPr>
          <p:cNvSpPr>
            <a:spLocks noGrp="1"/>
          </p:cNvSpPr>
          <p:nvPr>
            <p:ph type="title"/>
          </p:nvPr>
        </p:nvSpPr>
        <p:spPr/>
        <p:txBody>
          <a:bodyPr/>
          <a:lstStyle/>
          <a:p>
            <a:r>
              <a:rPr lang="en-US" dirty="0" err="1"/>
              <a:t>Referenties</a:t>
            </a:r>
            <a:r>
              <a:rPr lang="en-US" dirty="0"/>
              <a:t> </a:t>
            </a:r>
            <a:r>
              <a:rPr lang="en-US" dirty="0" err="1"/>
              <a:t>vorige</a:t>
            </a:r>
            <a:r>
              <a:rPr lang="en-US" dirty="0"/>
              <a:t> slide </a:t>
            </a:r>
          </a:p>
        </p:txBody>
      </p:sp>
      <p:sp>
        <p:nvSpPr>
          <p:cNvPr id="3" name="Content Placeholder 2">
            <a:extLst>
              <a:ext uri="{FF2B5EF4-FFF2-40B4-BE49-F238E27FC236}">
                <a16:creationId xmlns:a16="http://schemas.microsoft.com/office/drawing/2014/main" id="{5678D529-5F3B-4375-9561-38207D132312}"/>
              </a:ext>
            </a:extLst>
          </p:cNvPr>
          <p:cNvSpPr>
            <a:spLocks noGrp="1"/>
          </p:cNvSpPr>
          <p:nvPr>
            <p:ph idx="1"/>
          </p:nvPr>
        </p:nvSpPr>
        <p:spPr/>
        <p:txBody>
          <a:bodyPr/>
          <a:lstStyle/>
          <a:p>
            <a:r>
              <a:rPr lang="en-US" sz="800" dirty="0"/>
              <a:t>https://ec.europa.eu/health/documents/community-register/2016/20160621135036/anx_135036_nl.pdf</a:t>
            </a:r>
            <a:endParaRPr lang="nl-NL" sz="800" dirty="0"/>
          </a:p>
          <a:p>
            <a:r>
              <a:rPr lang="en-US" sz="800" dirty="0"/>
              <a:t>https://www.merckgroup.com/content/dam/web/corporate/non-images/country-specifics/netherlands/mavenclad/NL%20SPC%20cladribine%20Mavenclad%2010mg%20tablets%202018Jul09%20nl%20v3.0.pdf</a:t>
            </a:r>
          </a:p>
          <a:p>
            <a:r>
              <a:rPr lang="en-US" sz="800" dirty="0"/>
              <a:t>https://www.ema.europa.eu/en/documents/product-information/tecfidera-epar-product-information_nl.pdf</a:t>
            </a:r>
          </a:p>
          <a:p>
            <a:r>
              <a:rPr lang="en-US" sz="800" dirty="0"/>
              <a:t>https://www.ema.europa.eu/en/documents/product-information/gilenya-epar-product-information_nl.pdf</a:t>
            </a:r>
          </a:p>
          <a:p>
            <a:r>
              <a:rPr lang="en-US" sz="800" dirty="0"/>
              <a:t>https://www.geneesmiddeleninformatiebank.nl/smpc/h113849_smpc.pdf</a:t>
            </a:r>
          </a:p>
          <a:p>
            <a:r>
              <a:rPr lang="en-US" sz="800" dirty="0"/>
              <a:t>https://www.ema.europa.eu/en/documents/product-information/plegridy-epar-product-information_nl.pdf</a:t>
            </a:r>
          </a:p>
          <a:p>
            <a:r>
              <a:rPr lang="en-US" sz="800" dirty="0"/>
              <a:t>https://www.ema.europa.eu/en/documents/product-information/tysabri-epar-product-information_nl.pdf</a:t>
            </a:r>
          </a:p>
          <a:p>
            <a:r>
              <a:rPr lang="en-US" sz="800" dirty="0"/>
              <a:t>https://www.ema.europa.eu/en/documents/product-information/ocrevus-epar-product-information_nl.pdf</a:t>
            </a:r>
          </a:p>
          <a:p>
            <a:r>
              <a:rPr lang="en-US" sz="800" dirty="0"/>
              <a:t>https://ec.europa.eu/health/documents/community-register/2015/20151216133467/anx_133467_nl.pdf</a:t>
            </a:r>
          </a:p>
          <a:p>
            <a:pPr marL="0" indent="0">
              <a:buNone/>
            </a:pPr>
            <a:r>
              <a:rPr lang="en-US" sz="800" dirty="0"/>
              <a:t>All links last verified on 31Jul2019.</a:t>
            </a:r>
          </a:p>
          <a:p>
            <a:endParaRPr lang="en-US" dirty="0"/>
          </a:p>
        </p:txBody>
      </p:sp>
    </p:spTree>
    <p:extLst>
      <p:ext uri="{BB962C8B-B14F-4D97-AF65-F5344CB8AC3E}">
        <p14:creationId xmlns:p14="http://schemas.microsoft.com/office/powerpoint/2010/main" val="392662279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F13D26-A116-46D3-B212-BE61CED5D36E}"/>
              </a:ext>
            </a:extLst>
          </p:cNvPr>
          <p:cNvSpPr>
            <a:spLocks noGrp="1"/>
          </p:cNvSpPr>
          <p:nvPr>
            <p:ph type="title"/>
          </p:nvPr>
        </p:nvSpPr>
        <p:spPr/>
        <p:txBody>
          <a:bodyPr/>
          <a:lstStyle/>
          <a:p>
            <a:r>
              <a:rPr lang="en-US" sz="3600" dirty="0">
                <a:solidFill>
                  <a:srgbClr val="2573BA"/>
                </a:solidFill>
              </a:rPr>
              <a:t>Disclaimer </a:t>
            </a:r>
            <a:r>
              <a:rPr lang="en-US" sz="3600" dirty="0" err="1">
                <a:solidFill>
                  <a:srgbClr val="2573BA"/>
                </a:solidFill>
              </a:rPr>
              <a:t>Spreker</a:t>
            </a:r>
            <a:r>
              <a:rPr lang="en-US" sz="3600" dirty="0">
                <a:solidFill>
                  <a:srgbClr val="2573BA"/>
                </a:solidFill>
              </a:rPr>
              <a:t> </a:t>
            </a:r>
            <a:endParaRPr lang="nl-NL" sz="3600" dirty="0">
              <a:solidFill>
                <a:srgbClr val="2573BA"/>
              </a:solidFill>
            </a:endParaRPr>
          </a:p>
        </p:txBody>
      </p:sp>
      <p:sp>
        <p:nvSpPr>
          <p:cNvPr id="3" name="Content Placeholder 2">
            <a:extLst>
              <a:ext uri="{FF2B5EF4-FFF2-40B4-BE49-F238E27FC236}">
                <a16:creationId xmlns:a16="http://schemas.microsoft.com/office/drawing/2014/main" id="{7B778067-0630-4168-A0B2-5ECF1F54371B}"/>
              </a:ext>
            </a:extLst>
          </p:cNvPr>
          <p:cNvSpPr>
            <a:spLocks noGrp="1"/>
          </p:cNvSpPr>
          <p:nvPr>
            <p:ph idx="1"/>
          </p:nvPr>
        </p:nvSpPr>
        <p:spPr/>
        <p:txBody>
          <a:bodyPr/>
          <a:lstStyle/>
          <a:p>
            <a:r>
              <a:rPr lang="nl-NL" dirty="0" err="1"/>
              <a:t>Placeholder</a:t>
            </a:r>
            <a:endParaRPr lang="nl-NL" dirty="0"/>
          </a:p>
        </p:txBody>
      </p:sp>
    </p:spTree>
    <p:extLst>
      <p:ext uri="{BB962C8B-B14F-4D97-AF65-F5344CB8AC3E}">
        <p14:creationId xmlns:p14="http://schemas.microsoft.com/office/powerpoint/2010/main" val="209470785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18C8F1C-DAD5-469C-8EEB-466426DF048F}"/>
              </a:ext>
            </a:extLst>
          </p:cNvPr>
          <p:cNvPicPr>
            <a:picLocks noChangeAspect="1"/>
          </p:cNvPicPr>
          <p:nvPr/>
        </p:nvPicPr>
        <p:blipFill>
          <a:blip r:embed="rId3"/>
          <a:stretch>
            <a:fillRect/>
          </a:stretch>
        </p:blipFill>
        <p:spPr>
          <a:xfrm>
            <a:off x="-1" y="0"/>
            <a:ext cx="9144000" cy="2392601"/>
          </a:xfrm>
          <a:prstGeom prst="rect">
            <a:avLst/>
          </a:prstGeom>
        </p:spPr>
      </p:pic>
      <p:sp>
        <p:nvSpPr>
          <p:cNvPr id="2" name="Title 1">
            <a:extLst>
              <a:ext uri="{FF2B5EF4-FFF2-40B4-BE49-F238E27FC236}">
                <a16:creationId xmlns:a16="http://schemas.microsoft.com/office/drawing/2014/main" id="{D36E0136-2530-431E-BBDB-2FD66FD44E20}"/>
              </a:ext>
            </a:extLst>
          </p:cNvPr>
          <p:cNvSpPr>
            <a:spLocks noGrp="1"/>
          </p:cNvSpPr>
          <p:nvPr>
            <p:ph type="title"/>
          </p:nvPr>
        </p:nvSpPr>
        <p:spPr>
          <a:xfrm>
            <a:off x="136186" y="5917479"/>
            <a:ext cx="8064228" cy="609781"/>
          </a:xfrm>
        </p:spPr>
        <p:txBody>
          <a:bodyPr/>
          <a:lstStyle/>
          <a:p>
            <a:pPr algn="l"/>
            <a:r>
              <a:rPr lang="en-US" sz="1400" b="0" dirty="0"/>
              <a:t>Last verified on 20-06-2019</a:t>
            </a:r>
            <a:endParaRPr lang="nl-NL" sz="1400" b="0" dirty="0"/>
          </a:p>
        </p:txBody>
      </p:sp>
      <p:sp>
        <p:nvSpPr>
          <p:cNvPr id="4" name="Content Placeholder 3">
            <a:extLst>
              <a:ext uri="{FF2B5EF4-FFF2-40B4-BE49-F238E27FC236}">
                <a16:creationId xmlns:a16="http://schemas.microsoft.com/office/drawing/2014/main" id="{E2F5A9BF-F22E-4644-A8B0-A35D91365C60}"/>
              </a:ext>
            </a:extLst>
          </p:cNvPr>
          <p:cNvSpPr>
            <a:spLocks noGrp="1"/>
          </p:cNvSpPr>
          <p:nvPr>
            <p:ph idx="1"/>
          </p:nvPr>
        </p:nvSpPr>
        <p:spPr>
          <a:xfrm>
            <a:off x="364786" y="2332037"/>
            <a:ext cx="8550613" cy="3789723"/>
          </a:xfrm>
        </p:spPr>
        <p:txBody>
          <a:bodyPr/>
          <a:lstStyle/>
          <a:p>
            <a:r>
              <a:rPr lang="en-US" sz="1600" dirty="0"/>
              <a:t>Alemtuzumab (Lemtrada)</a:t>
            </a:r>
            <a:r>
              <a:rPr lang="en-US" dirty="0"/>
              <a:t> </a:t>
            </a:r>
            <a:r>
              <a:rPr lang="en-US" sz="1100" dirty="0"/>
              <a:t>https://ec.europa.eu/health/documents/community-register/2016/20160621135036/anx_135036_nl.pdf</a:t>
            </a:r>
            <a:endParaRPr lang="nl-NL" sz="1100" dirty="0"/>
          </a:p>
          <a:p>
            <a:r>
              <a:rPr lang="en-US" sz="1600" dirty="0"/>
              <a:t>Cladribine (</a:t>
            </a:r>
            <a:r>
              <a:rPr lang="en-US" sz="1600" dirty="0" err="1"/>
              <a:t>Mavenclad</a:t>
            </a:r>
            <a:r>
              <a:rPr lang="en-US" sz="1600" dirty="0"/>
              <a:t>) </a:t>
            </a:r>
            <a:r>
              <a:rPr lang="en-US" sz="1100" dirty="0"/>
              <a:t>https://www.merckgroup.com/content/dam/web/corporate/non-images/country-specifics/netherlands/mavenclad/NL%20SPC%20cladribine%20Mavenclad%2010mg%20tablets%202018Jul09%20nl%20v3.0.pdf</a:t>
            </a:r>
          </a:p>
          <a:p>
            <a:r>
              <a:rPr lang="en-US" sz="1600" dirty="0" err="1"/>
              <a:t>Dimethylfumaraat</a:t>
            </a:r>
            <a:r>
              <a:rPr lang="en-US" sz="1600" dirty="0"/>
              <a:t> (Tecfidera) </a:t>
            </a:r>
            <a:r>
              <a:rPr lang="en-US" sz="1100" dirty="0"/>
              <a:t>https://www.ema.europa.eu/en/documents/product-information/tecfidera-epar-product-information_nl.pdf</a:t>
            </a:r>
          </a:p>
          <a:p>
            <a:r>
              <a:rPr lang="en-US" sz="1600" dirty="0"/>
              <a:t>Fingolimod (</a:t>
            </a:r>
            <a:r>
              <a:rPr lang="en-US" sz="1600" dirty="0" err="1"/>
              <a:t>Gilenya</a:t>
            </a:r>
            <a:r>
              <a:rPr lang="en-US" sz="1600" dirty="0"/>
              <a:t>) </a:t>
            </a:r>
            <a:r>
              <a:rPr lang="en-US" sz="1100" dirty="0"/>
              <a:t>https://www.ema.europa.eu/en/documents/product-information/gilenya-epar-product-information_nl.pdf</a:t>
            </a:r>
          </a:p>
          <a:p>
            <a:r>
              <a:rPr lang="en-US" sz="1600" dirty="0" err="1"/>
              <a:t>Glatirameeracetaat</a:t>
            </a:r>
            <a:r>
              <a:rPr lang="en-US" sz="1600" dirty="0"/>
              <a:t> (Copaxone) </a:t>
            </a:r>
            <a:r>
              <a:rPr lang="en-US" sz="1100" dirty="0"/>
              <a:t>https://www.geneesmiddeleninformatiebank.nl/smpc/h113849_smpc.pdf</a:t>
            </a:r>
          </a:p>
          <a:p>
            <a:r>
              <a:rPr lang="en-US" sz="1600" dirty="0" err="1"/>
              <a:t>Interfon</a:t>
            </a:r>
            <a:r>
              <a:rPr lang="en-US" sz="1600" dirty="0"/>
              <a:t> (</a:t>
            </a:r>
            <a:r>
              <a:rPr lang="en-US" sz="1600" dirty="0" err="1"/>
              <a:t>Plegridy</a:t>
            </a:r>
            <a:r>
              <a:rPr lang="en-US" sz="1600" dirty="0"/>
              <a:t>) </a:t>
            </a:r>
            <a:r>
              <a:rPr lang="en-US" sz="1100" dirty="0"/>
              <a:t>https://www.ema.europa.eu/en/documents/product-information/plegridy-epar-product-information_nl.pdf</a:t>
            </a:r>
          </a:p>
          <a:p>
            <a:r>
              <a:rPr lang="en-US" sz="1600" dirty="0"/>
              <a:t>Natalizumab (Tysabri) </a:t>
            </a:r>
            <a:r>
              <a:rPr lang="en-US" sz="1100" dirty="0"/>
              <a:t>https://www.ema.europa.eu/en/documents/product-information/tysabri-epar-product-information_nl.pdf</a:t>
            </a:r>
          </a:p>
          <a:p>
            <a:r>
              <a:rPr lang="en-US" sz="1600" dirty="0"/>
              <a:t>Ocrelizumab (Ocrevus) </a:t>
            </a:r>
            <a:r>
              <a:rPr lang="en-US" sz="1100" dirty="0"/>
              <a:t>https://www.ema.europa.eu/en/documents/product-information/ocrevus-epar-product-information_nl.pdf</a:t>
            </a:r>
          </a:p>
          <a:p>
            <a:r>
              <a:rPr lang="en-US" sz="1600" dirty="0"/>
              <a:t>Teriflunomide (</a:t>
            </a:r>
            <a:r>
              <a:rPr lang="en-US" sz="1600" dirty="0" err="1"/>
              <a:t>Aubagio</a:t>
            </a:r>
            <a:r>
              <a:rPr lang="en-US" sz="1600" dirty="0"/>
              <a:t>) </a:t>
            </a:r>
            <a:r>
              <a:rPr lang="en-US" sz="1100" dirty="0"/>
              <a:t>https://ec.europa.eu/health/documents/community-register/2015/20151216133467/anx_133467_nl.pdf</a:t>
            </a:r>
          </a:p>
        </p:txBody>
      </p:sp>
      <p:sp>
        <p:nvSpPr>
          <p:cNvPr id="5" name="Slide Number Placeholder 5">
            <a:extLst>
              <a:ext uri="{FF2B5EF4-FFF2-40B4-BE49-F238E27FC236}">
                <a16:creationId xmlns:a16="http://schemas.microsoft.com/office/drawing/2014/main" id="{E3DEE007-F7EF-4CDE-841E-2282CE024C27}"/>
              </a:ext>
            </a:extLst>
          </p:cNvPr>
          <p:cNvSpPr txBox="1">
            <a:spLocks/>
          </p:cNvSpPr>
          <p:nvPr/>
        </p:nvSpPr>
        <p:spPr>
          <a:xfrm>
            <a:off x="150779" y="6434927"/>
            <a:ext cx="8764620" cy="276999"/>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a:defRPr/>
            </a:pPr>
            <a:r>
              <a:rPr lang="en-US" sz="600" dirty="0" err="1">
                <a:solidFill>
                  <a:schemeClr val="tx1"/>
                </a:solidFill>
              </a:rPr>
              <a:t>Avonex</a:t>
            </a:r>
            <a:r>
              <a:rPr lang="en-US" sz="600" dirty="0">
                <a:solidFill>
                  <a:schemeClr val="tx1"/>
                </a:solidFill>
              </a:rPr>
              <a:t> https://www.ema.europa.eu/en/documents/product-information/avonex-epar-product-information_nl.pdf</a:t>
            </a:r>
          </a:p>
          <a:p>
            <a:pPr>
              <a:defRPr/>
            </a:pPr>
            <a:r>
              <a:rPr lang="en-US" sz="600" dirty="0" err="1">
                <a:solidFill>
                  <a:schemeClr val="tx1"/>
                </a:solidFill>
              </a:rPr>
              <a:t>Betaferon</a:t>
            </a:r>
            <a:r>
              <a:rPr lang="en-US" sz="600" dirty="0">
                <a:solidFill>
                  <a:schemeClr val="tx1"/>
                </a:solidFill>
              </a:rPr>
              <a:t> hhttps://www.ema.europa.eu/en/documents/product-information/betaferon-epar-product-information_nl.pdf</a:t>
            </a:r>
          </a:p>
          <a:p>
            <a:pPr>
              <a:defRPr/>
            </a:pPr>
            <a:r>
              <a:rPr lang="en-US" sz="600" dirty="0" err="1">
                <a:solidFill>
                  <a:schemeClr val="tx1"/>
                </a:solidFill>
              </a:rPr>
              <a:t>Rebif</a:t>
            </a:r>
            <a:r>
              <a:rPr lang="en-US" sz="600" dirty="0">
                <a:solidFill>
                  <a:schemeClr val="tx1"/>
                </a:solidFill>
              </a:rPr>
              <a:t> https://www.ema.europa.eu/en/documents/product-information/rebif-epar-product-information_nl.pdf</a:t>
            </a:r>
          </a:p>
        </p:txBody>
      </p:sp>
    </p:spTree>
    <p:extLst>
      <p:ext uri="{BB962C8B-B14F-4D97-AF65-F5344CB8AC3E}">
        <p14:creationId xmlns:p14="http://schemas.microsoft.com/office/powerpoint/2010/main" val="38127877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515144"/>
            <a:ext cx="8510587" cy="609600"/>
          </a:xfrm>
        </p:spPr>
        <p:txBody>
          <a:bodyPr>
            <a:normAutofit fontScale="90000"/>
          </a:bodyPr>
          <a:lstStyle/>
          <a:p>
            <a:pPr algn="ctr"/>
            <a:r>
              <a:rPr lang="nl-NL" sz="3100" dirty="0">
                <a:solidFill>
                  <a:schemeClr val="tx1"/>
                </a:solidFill>
              </a:rPr>
              <a:t>Aangrijpingspunten</a:t>
            </a:r>
            <a:r>
              <a:rPr lang="nl-NL" dirty="0"/>
              <a:t> </a:t>
            </a:r>
            <a:r>
              <a:rPr lang="nl-NL" sz="3100" dirty="0">
                <a:solidFill>
                  <a:schemeClr val="tx1"/>
                </a:solidFill>
              </a:rPr>
              <a:t>en</a:t>
            </a:r>
            <a:r>
              <a:rPr lang="nl-NL" dirty="0"/>
              <a:t> </a:t>
            </a:r>
            <a:r>
              <a:rPr lang="nl-NL" sz="3100" dirty="0">
                <a:solidFill>
                  <a:schemeClr val="tx1"/>
                </a:solidFill>
              </a:rPr>
              <a:t>werkingsmechanisme</a:t>
            </a:r>
            <a:r>
              <a:rPr lang="nl-NL" dirty="0"/>
              <a:t> </a:t>
            </a:r>
            <a:r>
              <a:rPr lang="nl-NL" sz="3100" dirty="0">
                <a:solidFill>
                  <a:schemeClr val="tx1"/>
                </a:solidFill>
              </a:rPr>
              <a:t>MS</a:t>
            </a:r>
            <a:r>
              <a:rPr lang="nl-NL" dirty="0"/>
              <a:t> </a:t>
            </a:r>
            <a:r>
              <a:rPr lang="nl-NL" sz="3100" dirty="0">
                <a:solidFill>
                  <a:schemeClr val="tx1"/>
                </a:solidFill>
              </a:rPr>
              <a:t>medicatie</a:t>
            </a:r>
            <a:endParaRPr lang="en-US" sz="3100" dirty="0">
              <a:solidFill>
                <a:schemeClr val="tx1"/>
              </a:solidFill>
            </a:endParaRPr>
          </a:p>
        </p:txBody>
      </p:sp>
      <p:sp>
        <p:nvSpPr>
          <p:cNvPr id="5" name="TextBox 4"/>
          <p:cNvSpPr txBox="1"/>
          <p:nvPr/>
        </p:nvSpPr>
        <p:spPr>
          <a:xfrm>
            <a:off x="467544" y="1743728"/>
            <a:ext cx="3600400" cy="1323439"/>
          </a:xfrm>
          <a:prstGeom prst="rect">
            <a:avLst/>
          </a:prstGeom>
          <a:solidFill>
            <a:schemeClr val="tx2">
              <a:lumMod val="60000"/>
              <a:lumOff val="40000"/>
            </a:schemeClr>
          </a:solidFill>
        </p:spPr>
        <p:txBody>
          <a:bodyPr wrap="square" rtlCol="0">
            <a:spAutoFit/>
          </a:bodyPr>
          <a:lstStyle/>
          <a:p>
            <a:r>
              <a:rPr lang="nl-NL" dirty="0"/>
              <a:t>Functie beïnvloeding</a:t>
            </a:r>
          </a:p>
          <a:p>
            <a:endParaRPr lang="nl-NL" dirty="0"/>
          </a:p>
          <a:p>
            <a:endParaRPr lang="nl-NL" dirty="0"/>
          </a:p>
          <a:p>
            <a:endParaRPr lang="nl-NL" dirty="0"/>
          </a:p>
        </p:txBody>
      </p:sp>
      <p:sp>
        <p:nvSpPr>
          <p:cNvPr id="6" name="TextBox 5"/>
          <p:cNvSpPr txBox="1"/>
          <p:nvPr/>
        </p:nvSpPr>
        <p:spPr>
          <a:xfrm>
            <a:off x="4572000" y="1745521"/>
            <a:ext cx="3600400" cy="1323439"/>
          </a:xfrm>
          <a:prstGeom prst="rect">
            <a:avLst/>
          </a:prstGeom>
          <a:solidFill>
            <a:srgbClr val="92D050"/>
          </a:solidFill>
        </p:spPr>
        <p:txBody>
          <a:bodyPr wrap="square" rtlCol="0">
            <a:spAutoFit/>
          </a:bodyPr>
          <a:lstStyle/>
          <a:p>
            <a:r>
              <a:rPr lang="nl-NL" dirty="0"/>
              <a:t>Migratie remming</a:t>
            </a:r>
            <a:endParaRPr lang="nl-NL" i="0" dirty="0"/>
          </a:p>
          <a:p>
            <a:endParaRPr lang="nl-NL" i="0" dirty="0"/>
          </a:p>
          <a:p>
            <a:endParaRPr lang="nl-NL" i="0" dirty="0"/>
          </a:p>
          <a:p>
            <a:endParaRPr lang="nl-NL" dirty="0"/>
          </a:p>
        </p:txBody>
      </p:sp>
      <p:sp>
        <p:nvSpPr>
          <p:cNvPr id="7" name="TextBox 6"/>
          <p:cNvSpPr txBox="1"/>
          <p:nvPr/>
        </p:nvSpPr>
        <p:spPr>
          <a:xfrm>
            <a:off x="453378" y="4149080"/>
            <a:ext cx="3600400" cy="1323439"/>
          </a:xfrm>
          <a:prstGeom prst="rect">
            <a:avLst/>
          </a:prstGeom>
          <a:solidFill>
            <a:srgbClr val="FFFF00"/>
          </a:solidFill>
        </p:spPr>
        <p:txBody>
          <a:bodyPr wrap="square" rtlCol="0">
            <a:spAutoFit/>
          </a:bodyPr>
          <a:lstStyle/>
          <a:p>
            <a:r>
              <a:rPr lang="nl-NL" dirty="0"/>
              <a:t>Depletie van cellen</a:t>
            </a:r>
          </a:p>
          <a:p>
            <a:endParaRPr lang="nl-NL" dirty="0"/>
          </a:p>
          <a:p>
            <a:endParaRPr lang="nl-NL" dirty="0"/>
          </a:p>
          <a:p>
            <a:endParaRPr lang="nl-NL" dirty="0"/>
          </a:p>
        </p:txBody>
      </p:sp>
      <p:sp>
        <p:nvSpPr>
          <p:cNvPr id="8" name="TextBox 7"/>
          <p:cNvSpPr txBox="1"/>
          <p:nvPr/>
        </p:nvSpPr>
        <p:spPr>
          <a:xfrm>
            <a:off x="4572000" y="4151515"/>
            <a:ext cx="3600400" cy="1323439"/>
          </a:xfrm>
          <a:prstGeom prst="rect">
            <a:avLst/>
          </a:prstGeom>
          <a:solidFill>
            <a:srgbClr val="F9BA67"/>
          </a:solidFill>
        </p:spPr>
        <p:txBody>
          <a:bodyPr wrap="square" rtlCol="0">
            <a:spAutoFit/>
          </a:bodyPr>
          <a:lstStyle/>
          <a:p>
            <a:r>
              <a:rPr lang="nl-NL" dirty="0"/>
              <a:t>Remming proliferatie</a:t>
            </a:r>
          </a:p>
          <a:p>
            <a:pPr marL="800100" lvl="1" indent="-342900">
              <a:buClr>
                <a:schemeClr val="tx1"/>
              </a:buClr>
              <a:buFont typeface="Wingdings" panose="05000000000000000000" pitchFamily="2" charset="2"/>
              <a:buChar char="Ø"/>
            </a:pPr>
            <a:endParaRPr lang="nl-NL" i="0" dirty="0"/>
          </a:p>
          <a:p>
            <a:pPr marL="800100" lvl="1" indent="-342900">
              <a:buClr>
                <a:schemeClr val="tx1"/>
              </a:buClr>
              <a:buFont typeface="Wingdings" panose="05000000000000000000" pitchFamily="2" charset="2"/>
              <a:buChar char="Ø"/>
            </a:pPr>
            <a:endParaRPr lang="nl-NL" i="0" dirty="0"/>
          </a:p>
          <a:p>
            <a:pPr lvl="1">
              <a:buClr>
                <a:schemeClr val="tx1"/>
              </a:buClr>
            </a:pPr>
            <a:endParaRPr lang="nl-NL" i="0" dirty="0" err="1"/>
          </a:p>
        </p:txBody>
      </p:sp>
      <p:sp>
        <p:nvSpPr>
          <p:cNvPr id="10" name="Rectangle 9">
            <a:extLst>
              <a:ext uri="{FF2B5EF4-FFF2-40B4-BE49-F238E27FC236}">
                <a16:creationId xmlns:a16="http://schemas.microsoft.com/office/drawing/2014/main" id="{791981D9-7584-4F9A-8C8E-F74B5E0E1900}"/>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Kreft, Erasmus MC</a:t>
            </a:r>
            <a:endParaRPr lang="nl-NL" sz="900" dirty="0"/>
          </a:p>
        </p:txBody>
      </p:sp>
    </p:spTree>
    <p:extLst>
      <p:ext uri="{BB962C8B-B14F-4D97-AF65-F5344CB8AC3E}">
        <p14:creationId xmlns:p14="http://schemas.microsoft.com/office/powerpoint/2010/main" val="15031812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515144"/>
            <a:ext cx="8510587" cy="609600"/>
          </a:xfrm>
        </p:spPr>
        <p:txBody>
          <a:bodyPr>
            <a:normAutofit/>
          </a:bodyPr>
          <a:lstStyle/>
          <a:p>
            <a:pPr algn="ctr"/>
            <a:r>
              <a:rPr lang="nl-NL" sz="2800" dirty="0">
                <a:solidFill>
                  <a:schemeClr val="tx1"/>
                </a:solidFill>
              </a:rPr>
              <a:t>Houd rekening met:</a:t>
            </a:r>
            <a:endParaRPr lang="en-US" sz="2800" dirty="0">
              <a:solidFill>
                <a:schemeClr val="tx1"/>
              </a:solidFill>
            </a:endParaRPr>
          </a:p>
        </p:txBody>
      </p:sp>
      <p:sp>
        <p:nvSpPr>
          <p:cNvPr id="5" name="TextBox 4"/>
          <p:cNvSpPr txBox="1"/>
          <p:nvPr/>
        </p:nvSpPr>
        <p:spPr>
          <a:xfrm>
            <a:off x="467544" y="1743728"/>
            <a:ext cx="3600400" cy="1754326"/>
          </a:xfrm>
          <a:prstGeom prst="rect">
            <a:avLst/>
          </a:prstGeom>
          <a:solidFill>
            <a:schemeClr val="tx2">
              <a:lumMod val="60000"/>
              <a:lumOff val="40000"/>
            </a:schemeClr>
          </a:solidFill>
        </p:spPr>
        <p:txBody>
          <a:bodyPr wrap="square" rtlCol="0">
            <a:spAutoFit/>
          </a:bodyPr>
          <a:lstStyle/>
          <a:p>
            <a:r>
              <a:rPr lang="nl-NL" dirty="0"/>
              <a:t>Functie beïnvloeding</a:t>
            </a:r>
          </a:p>
          <a:p>
            <a:pPr marL="285750" indent="-285750">
              <a:buFontTx/>
              <a:buChar char="-"/>
            </a:pPr>
            <a:r>
              <a:rPr lang="nl-NL" dirty="0"/>
              <a:t>Halfwaardetijd</a:t>
            </a:r>
          </a:p>
          <a:p>
            <a:pPr marL="285750" indent="-285750">
              <a:buFontTx/>
              <a:buChar char="-"/>
            </a:pPr>
            <a:r>
              <a:rPr lang="nl-NL" dirty="0"/>
              <a:t>Herstel van lymfocytenaantal</a:t>
            </a:r>
          </a:p>
          <a:p>
            <a:endParaRPr lang="nl-NL" dirty="0"/>
          </a:p>
          <a:p>
            <a:endParaRPr lang="nl-NL" dirty="0"/>
          </a:p>
          <a:p>
            <a:endParaRPr lang="nl-NL" dirty="0"/>
          </a:p>
        </p:txBody>
      </p:sp>
      <p:sp>
        <p:nvSpPr>
          <p:cNvPr id="6" name="TextBox 5"/>
          <p:cNvSpPr txBox="1"/>
          <p:nvPr/>
        </p:nvSpPr>
        <p:spPr>
          <a:xfrm>
            <a:off x="4572000" y="1745521"/>
            <a:ext cx="3600400" cy="1754326"/>
          </a:xfrm>
          <a:prstGeom prst="rect">
            <a:avLst/>
          </a:prstGeom>
          <a:solidFill>
            <a:srgbClr val="92D050"/>
          </a:solidFill>
        </p:spPr>
        <p:txBody>
          <a:bodyPr wrap="square" rtlCol="0">
            <a:spAutoFit/>
          </a:bodyPr>
          <a:lstStyle/>
          <a:p>
            <a:r>
              <a:rPr lang="nl-NL" dirty="0"/>
              <a:t>Migratie remming</a:t>
            </a:r>
          </a:p>
          <a:p>
            <a:pPr marL="285750" indent="-285750">
              <a:buFontTx/>
              <a:buChar char="-"/>
            </a:pPr>
            <a:r>
              <a:rPr lang="nl-NL" i="0" dirty="0"/>
              <a:t>Halfwa</a:t>
            </a:r>
            <a:r>
              <a:rPr lang="nl-NL" dirty="0"/>
              <a:t>ardetijd</a:t>
            </a:r>
          </a:p>
          <a:p>
            <a:pPr marL="285750" indent="-285750">
              <a:buFontTx/>
              <a:buChar char="-"/>
            </a:pPr>
            <a:r>
              <a:rPr lang="nl-NL" i="0" dirty="0"/>
              <a:t>Herstel van lymfocyten in c</a:t>
            </a:r>
            <a:r>
              <a:rPr lang="nl-NL" dirty="0"/>
              <a:t>irculatie</a:t>
            </a:r>
            <a:endParaRPr lang="nl-NL" i="0" dirty="0"/>
          </a:p>
          <a:p>
            <a:endParaRPr lang="nl-NL" i="0" dirty="0"/>
          </a:p>
          <a:p>
            <a:endParaRPr lang="nl-NL" dirty="0"/>
          </a:p>
        </p:txBody>
      </p:sp>
      <p:sp>
        <p:nvSpPr>
          <p:cNvPr id="7" name="TextBox 6"/>
          <p:cNvSpPr txBox="1"/>
          <p:nvPr/>
        </p:nvSpPr>
        <p:spPr>
          <a:xfrm>
            <a:off x="453378" y="4149080"/>
            <a:ext cx="3600400" cy="1477328"/>
          </a:xfrm>
          <a:prstGeom prst="rect">
            <a:avLst/>
          </a:prstGeom>
          <a:solidFill>
            <a:srgbClr val="FFFF00"/>
          </a:solidFill>
        </p:spPr>
        <p:txBody>
          <a:bodyPr wrap="square" rtlCol="0">
            <a:spAutoFit/>
          </a:bodyPr>
          <a:lstStyle/>
          <a:p>
            <a:r>
              <a:rPr lang="nl-NL" dirty="0"/>
              <a:t>Depletie van cellen</a:t>
            </a:r>
          </a:p>
          <a:p>
            <a:r>
              <a:rPr lang="nl-NL" dirty="0"/>
              <a:t>- Herstel van lymfocytenaantal</a:t>
            </a:r>
          </a:p>
          <a:p>
            <a:endParaRPr lang="nl-NL" dirty="0"/>
          </a:p>
          <a:p>
            <a:endParaRPr lang="nl-NL" dirty="0"/>
          </a:p>
          <a:p>
            <a:endParaRPr lang="nl-NL" dirty="0"/>
          </a:p>
        </p:txBody>
      </p:sp>
      <p:sp>
        <p:nvSpPr>
          <p:cNvPr id="8" name="TextBox 7"/>
          <p:cNvSpPr txBox="1"/>
          <p:nvPr/>
        </p:nvSpPr>
        <p:spPr>
          <a:xfrm>
            <a:off x="4572000" y="4151515"/>
            <a:ext cx="3600400" cy="1477328"/>
          </a:xfrm>
          <a:prstGeom prst="rect">
            <a:avLst/>
          </a:prstGeom>
          <a:solidFill>
            <a:srgbClr val="F9BA67"/>
          </a:solidFill>
        </p:spPr>
        <p:txBody>
          <a:bodyPr wrap="square" rtlCol="0">
            <a:spAutoFit/>
          </a:bodyPr>
          <a:lstStyle/>
          <a:p>
            <a:r>
              <a:rPr lang="nl-NL" dirty="0"/>
              <a:t>Remming proliferatie</a:t>
            </a:r>
          </a:p>
          <a:p>
            <a:pPr marL="285750" indent="-285750">
              <a:buFontTx/>
              <a:buChar char="-"/>
            </a:pPr>
            <a:r>
              <a:rPr lang="nl-NL" dirty="0"/>
              <a:t>Halfwaardetijd</a:t>
            </a:r>
          </a:p>
          <a:p>
            <a:pPr marL="285750" indent="-285750">
              <a:buFontTx/>
              <a:buChar char="-"/>
            </a:pPr>
            <a:r>
              <a:rPr lang="nl-NL" dirty="0"/>
              <a:t>Herstel van lymfocyten</a:t>
            </a:r>
            <a:endParaRPr lang="nl-NL" i="0" dirty="0"/>
          </a:p>
          <a:p>
            <a:pPr marL="800100" lvl="1" indent="-342900">
              <a:buClr>
                <a:schemeClr val="tx1"/>
              </a:buClr>
              <a:buFont typeface="Wingdings" panose="05000000000000000000" pitchFamily="2" charset="2"/>
              <a:buChar char="Ø"/>
            </a:pPr>
            <a:endParaRPr lang="nl-NL" i="0" dirty="0"/>
          </a:p>
          <a:p>
            <a:pPr lvl="1">
              <a:buClr>
                <a:schemeClr val="tx1"/>
              </a:buClr>
            </a:pPr>
            <a:endParaRPr lang="nl-NL" i="0" dirty="0" err="1"/>
          </a:p>
        </p:txBody>
      </p:sp>
      <p:sp>
        <p:nvSpPr>
          <p:cNvPr id="9" name="Rectangle 8">
            <a:extLst>
              <a:ext uri="{FF2B5EF4-FFF2-40B4-BE49-F238E27FC236}">
                <a16:creationId xmlns:a16="http://schemas.microsoft.com/office/drawing/2014/main" id="{6BB90818-8B51-4105-B033-031BD19FBE3A}"/>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6853103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7096C6CF-E634-45B7-B2B2-083998B13A80}"/>
              </a:ext>
            </a:extLst>
          </p:cNvPr>
          <p:cNvGraphicFramePr>
            <a:graphicFrameLocks noGrp="1"/>
          </p:cNvGraphicFramePr>
          <p:nvPr>
            <p:ph idx="1"/>
            <p:extLst>
              <p:ext uri="{D42A27DB-BD31-4B8C-83A1-F6EECF244321}">
                <p14:modId xmlns:p14="http://schemas.microsoft.com/office/powerpoint/2010/main" val="2196084502"/>
              </p:ext>
            </p:extLst>
          </p:nvPr>
        </p:nvGraphicFramePr>
        <p:xfrm>
          <a:off x="457200" y="2333625"/>
          <a:ext cx="8229600" cy="3606800"/>
        </p:xfrm>
        <a:graphic>
          <a:graphicData uri="http://schemas.openxmlformats.org/drawingml/2006/table">
            <a:tbl>
              <a:tblPr firstRow="1" bandRow="1">
                <a:tableStyleId>{BC89EF96-8CEA-46FF-86C4-4CE0E7609802}</a:tableStyleId>
              </a:tblPr>
              <a:tblGrid>
                <a:gridCol w="2200275">
                  <a:extLst>
                    <a:ext uri="{9D8B030D-6E8A-4147-A177-3AD203B41FA5}">
                      <a16:colId xmlns:a16="http://schemas.microsoft.com/office/drawing/2014/main" val="1991435847"/>
                    </a:ext>
                  </a:extLst>
                </a:gridCol>
                <a:gridCol w="6029325">
                  <a:extLst>
                    <a:ext uri="{9D8B030D-6E8A-4147-A177-3AD203B41FA5}">
                      <a16:colId xmlns:a16="http://schemas.microsoft.com/office/drawing/2014/main" val="3267249601"/>
                    </a:ext>
                  </a:extLst>
                </a:gridCol>
              </a:tblGrid>
              <a:tr h="370840">
                <a:tc>
                  <a:txBody>
                    <a:bodyPr/>
                    <a:lstStyle/>
                    <a:p>
                      <a:r>
                        <a:rPr lang="en-US" dirty="0"/>
                        <a:t>Product</a:t>
                      </a:r>
                    </a:p>
                  </a:txBody>
                  <a:tcPr/>
                </a:tc>
                <a:tc>
                  <a:txBody>
                    <a:bodyPr/>
                    <a:lstStyle/>
                    <a:p>
                      <a:r>
                        <a:rPr lang="en-US" dirty="0" err="1"/>
                        <a:t>Plasmahalfwaardetijd</a:t>
                      </a:r>
                      <a:endParaRPr lang="en-US" dirty="0"/>
                    </a:p>
                  </a:txBody>
                  <a:tcPr/>
                </a:tc>
                <a:extLst>
                  <a:ext uri="{0D108BD9-81ED-4DB2-BD59-A6C34878D82A}">
                    <a16:rowId xmlns:a16="http://schemas.microsoft.com/office/drawing/2014/main" val="2481137834"/>
                  </a:ext>
                </a:extLst>
              </a:tr>
              <a:tr h="370840">
                <a:tc>
                  <a:txBody>
                    <a:bodyPr/>
                    <a:lstStyle/>
                    <a:p>
                      <a:r>
                        <a:rPr lang="en-US" dirty="0"/>
                        <a:t>Alemtuzumab</a:t>
                      </a:r>
                    </a:p>
                  </a:txBody>
                  <a:tcPr/>
                </a:tc>
                <a:tc>
                  <a:txBody>
                    <a:bodyPr/>
                    <a:lstStyle/>
                    <a:p>
                      <a:r>
                        <a:rPr lang="en-US" dirty="0"/>
                        <a:t>4-5 </a:t>
                      </a:r>
                      <a:r>
                        <a:rPr lang="en-US" dirty="0" err="1"/>
                        <a:t>dagen</a:t>
                      </a:r>
                      <a:endParaRPr lang="en-US" dirty="0"/>
                    </a:p>
                  </a:txBody>
                  <a:tcPr/>
                </a:tc>
                <a:extLst>
                  <a:ext uri="{0D108BD9-81ED-4DB2-BD59-A6C34878D82A}">
                    <a16:rowId xmlns:a16="http://schemas.microsoft.com/office/drawing/2014/main" val="2652018347"/>
                  </a:ext>
                </a:extLst>
              </a:tr>
              <a:tr h="370840">
                <a:tc>
                  <a:txBody>
                    <a:bodyPr/>
                    <a:lstStyle/>
                    <a:p>
                      <a:r>
                        <a:rPr lang="en-US" dirty="0"/>
                        <a:t>Cladribine</a:t>
                      </a:r>
                    </a:p>
                  </a:txBody>
                  <a:tcPr/>
                </a:tc>
                <a:tc>
                  <a:txBody>
                    <a:bodyPr/>
                    <a:lstStyle/>
                    <a:p>
                      <a:r>
                        <a:rPr lang="en-US" dirty="0"/>
                        <a:t>1 </a:t>
                      </a:r>
                      <a:r>
                        <a:rPr lang="en-US" dirty="0" err="1"/>
                        <a:t>dag</a:t>
                      </a:r>
                      <a:endParaRPr lang="en-US" dirty="0"/>
                    </a:p>
                  </a:txBody>
                  <a:tcPr/>
                </a:tc>
                <a:extLst>
                  <a:ext uri="{0D108BD9-81ED-4DB2-BD59-A6C34878D82A}">
                    <a16:rowId xmlns:a16="http://schemas.microsoft.com/office/drawing/2014/main" val="854237270"/>
                  </a:ext>
                </a:extLst>
              </a:tr>
              <a:tr h="370840">
                <a:tc>
                  <a:txBody>
                    <a:bodyPr/>
                    <a:lstStyle/>
                    <a:p>
                      <a:r>
                        <a:rPr lang="en-US" dirty="0" err="1"/>
                        <a:t>Dimethlyfumaraat</a:t>
                      </a:r>
                      <a:endParaRPr lang="en-US" dirty="0"/>
                    </a:p>
                  </a:txBody>
                  <a:tcPr/>
                </a:tc>
                <a:tc>
                  <a:txBody>
                    <a:bodyPr/>
                    <a:lstStyle/>
                    <a:p>
                      <a:r>
                        <a:rPr lang="en-US" dirty="0"/>
                        <a:t>1 </a:t>
                      </a:r>
                      <a:r>
                        <a:rPr lang="en-US" dirty="0" err="1"/>
                        <a:t>uur</a:t>
                      </a:r>
                      <a:r>
                        <a:rPr lang="en-US" dirty="0"/>
                        <a:t> (MMF)</a:t>
                      </a:r>
                    </a:p>
                  </a:txBody>
                  <a:tcPr/>
                </a:tc>
                <a:extLst>
                  <a:ext uri="{0D108BD9-81ED-4DB2-BD59-A6C34878D82A}">
                    <a16:rowId xmlns:a16="http://schemas.microsoft.com/office/drawing/2014/main" val="4002220177"/>
                  </a:ext>
                </a:extLst>
              </a:tr>
              <a:tr h="370840">
                <a:tc>
                  <a:txBody>
                    <a:bodyPr/>
                    <a:lstStyle/>
                    <a:p>
                      <a:r>
                        <a:rPr lang="en-US" dirty="0" err="1"/>
                        <a:t>Glatirameeracetaat</a:t>
                      </a:r>
                      <a:endParaRPr lang="en-US" dirty="0"/>
                    </a:p>
                  </a:txBody>
                  <a:tcPr/>
                </a:tc>
                <a:tc>
                  <a:txBody>
                    <a:bodyPr/>
                    <a:lstStyle/>
                    <a:p>
                      <a:r>
                        <a:rPr lang="en-US" dirty="0" err="1"/>
                        <a:t>Niet</a:t>
                      </a:r>
                      <a:r>
                        <a:rPr lang="en-US" dirty="0"/>
                        <a:t> </a:t>
                      </a:r>
                      <a:r>
                        <a:rPr lang="en-US" dirty="0" err="1"/>
                        <a:t>vermeld</a:t>
                      </a:r>
                      <a:r>
                        <a:rPr lang="en-US" dirty="0"/>
                        <a:t> in SPC</a:t>
                      </a:r>
                    </a:p>
                  </a:txBody>
                  <a:tcPr/>
                </a:tc>
                <a:extLst>
                  <a:ext uri="{0D108BD9-81ED-4DB2-BD59-A6C34878D82A}">
                    <a16:rowId xmlns:a16="http://schemas.microsoft.com/office/drawing/2014/main" val="404783033"/>
                  </a:ext>
                </a:extLst>
              </a:tr>
              <a:tr h="370840">
                <a:tc>
                  <a:txBody>
                    <a:bodyPr/>
                    <a:lstStyle/>
                    <a:p>
                      <a:r>
                        <a:rPr lang="en-US" dirty="0"/>
                        <a:t>Interferon</a:t>
                      </a:r>
                    </a:p>
                  </a:txBody>
                  <a:tcPr/>
                </a:tc>
                <a:tc>
                  <a:txBody>
                    <a:bodyPr/>
                    <a:lstStyle/>
                    <a:p>
                      <a:r>
                        <a:rPr lang="en-US" dirty="0"/>
                        <a:t>5 </a:t>
                      </a:r>
                      <a:r>
                        <a:rPr lang="en-US" dirty="0" err="1"/>
                        <a:t>uur</a:t>
                      </a:r>
                      <a:r>
                        <a:rPr lang="en-US" dirty="0"/>
                        <a:t> (</a:t>
                      </a:r>
                      <a:r>
                        <a:rPr lang="en-US" dirty="0" err="1"/>
                        <a:t>Betaferon</a:t>
                      </a:r>
                      <a:r>
                        <a:rPr lang="en-US" dirty="0"/>
                        <a:t>), 10 </a:t>
                      </a:r>
                      <a:r>
                        <a:rPr lang="en-US" dirty="0" err="1"/>
                        <a:t>uur</a:t>
                      </a:r>
                      <a:r>
                        <a:rPr lang="en-US" dirty="0"/>
                        <a:t> (</a:t>
                      </a:r>
                      <a:r>
                        <a:rPr lang="en-US" dirty="0" err="1"/>
                        <a:t>Avonex</a:t>
                      </a:r>
                      <a:r>
                        <a:rPr lang="en-US" dirty="0"/>
                        <a:t>), 50-60 </a:t>
                      </a:r>
                      <a:r>
                        <a:rPr lang="en-US" dirty="0" err="1"/>
                        <a:t>uur</a:t>
                      </a:r>
                      <a:r>
                        <a:rPr lang="en-US" dirty="0"/>
                        <a:t> (</a:t>
                      </a:r>
                      <a:r>
                        <a:rPr lang="en-US" dirty="0" err="1"/>
                        <a:t>Rebif</a:t>
                      </a:r>
                      <a:r>
                        <a:rPr lang="en-US" dirty="0"/>
                        <a:t>), 78 </a:t>
                      </a:r>
                      <a:r>
                        <a:rPr lang="en-US" dirty="0" err="1"/>
                        <a:t>uur</a:t>
                      </a:r>
                      <a:r>
                        <a:rPr lang="en-US" dirty="0"/>
                        <a:t> (</a:t>
                      </a:r>
                      <a:r>
                        <a:rPr lang="en-US" dirty="0" err="1"/>
                        <a:t>Plegridy</a:t>
                      </a:r>
                      <a:r>
                        <a:rPr lang="en-US" dirty="0"/>
                        <a:t>)</a:t>
                      </a:r>
                    </a:p>
                  </a:txBody>
                  <a:tcPr/>
                </a:tc>
                <a:extLst>
                  <a:ext uri="{0D108BD9-81ED-4DB2-BD59-A6C34878D82A}">
                    <a16:rowId xmlns:a16="http://schemas.microsoft.com/office/drawing/2014/main" val="2865311719"/>
                  </a:ext>
                </a:extLst>
              </a:tr>
              <a:tr h="370840">
                <a:tc>
                  <a:txBody>
                    <a:bodyPr/>
                    <a:lstStyle/>
                    <a:p>
                      <a:r>
                        <a:rPr lang="en-US" dirty="0"/>
                        <a:t>Natalizumab</a:t>
                      </a:r>
                    </a:p>
                  </a:txBody>
                  <a:tcPr/>
                </a:tc>
                <a:tc>
                  <a:txBody>
                    <a:bodyPr/>
                    <a:lstStyle/>
                    <a:p>
                      <a:r>
                        <a:rPr lang="en-US" dirty="0"/>
                        <a:t>16 </a:t>
                      </a:r>
                      <a:r>
                        <a:rPr lang="en-US" dirty="0" err="1"/>
                        <a:t>dagen</a:t>
                      </a:r>
                      <a:endParaRPr lang="en-US" dirty="0"/>
                    </a:p>
                  </a:txBody>
                  <a:tcPr/>
                </a:tc>
                <a:extLst>
                  <a:ext uri="{0D108BD9-81ED-4DB2-BD59-A6C34878D82A}">
                    <a16:rowId xmlns:a16="http://schemas.microsoft.com/office/drawing/2014/main" val="4274145542"/>
                  </a:ext>
                </a:extLst>
              </a:tr>
              <a:tr h="370840">
                <a:tc>
                  <a:txBody>
                    <a:bodyPr/>
                    <a:lstStyle/>
                    <a:p>
                      <a:r>
                        <a:rPr lang="en-US" dirty="0"/>
                        <a:t>Ocrelizumab</a:t>
                      </a:r>
                    </a:p>
                  </a:txBody>
                  <a:tcPr/>
                </a:tc>
                <a:tc>
                  <a:txBody>
                    <a:bodyPr/>
                    <a:lstStyle/>
                    <a:p>
                      <a:r>
                        <a:rPr lang="en-US" dirty="0"/>
                        <a:t>26 </a:t>
                      </a:r>
                      <a:r>
                        <a:rPr lang="en-US" dirty="0" err="1"/>
                        <a:t>dagen</a:t>
                      </a:r>
                      <a:endParaRPr lang="en-US" dirty="0"/>
                    </a:p>
                  </a:txBody>
                  <a:tcPr/>
                </a:tc>
                <a:extLst>
                  <a:ext uri="{0D108BD9-81ED-4DB2-BD59-A6C34878D82A}">
                    <a16:rowId xmlns:a16="http://schemas.microsoft.com/office/drawing/2014/main" val="1227847177"/>
                  </a:ext>
                </a:extLst>
              </a:tr>
              <a:tr h="370840">
                <a:tc>
                  <a:txBody>
                    <a:bodyPr/>
                    <a:lstStyle/>
                    <a:p>
                      <a:r>
                        <a:rPr lang="en-US" dirty="0"/>
                        <a:t>Teriflunomide</a:t>
                      </a:r>
                    </a:p>
                  </a:txBody>
                  <a:tcPr/>
                </a:tc>
                <a:tc>
                  <a:txBody>
                    <a:bodyPr/>
                    <a:lstStyle/>
                    <a:p>
                      <a:r>
                        <a:rPr lang="en-US" dirty="0"/>
                        <a:t>19 </a:t>
                      </a:r>
                      <a:r>
                        <a:rPr lang="en-US" dirty="0" err="1"/>
                        <a:t>dagen</a:t>
                      </a:r>
                      <a:endParaRPr lang="en-US" dirty="0"/>
                    </a:p>
                  </a:txBody>
                  <a:tcPr/>
                </a:tc>
                <a:extLst>
                  <a:ext uri="{0D108BD9-81ED-4DB2-BD59-A6C34878D82A}">
                    <a16:rowId xmlns:a16="http://schemas.microsoft.com/office/drawing/2014/main" val="3383790476"/>
                  </a:ext>
                </a:extLst>
              </a:tr>
            </a:tbl>
          </a:graphicData>
        </a:graphic>
      </p:graphicFrame>
      <p:sp>
        <p:nvSpPr>
          <p:cNvPr id="4" name="Title 1">
            <a:extLst>
              <a:ext uri="{FF2B5EF4-FFF2-40B4-BE49-F238E27FC236}">
                <a16:creationId xmlns:a16="http://schemas.microsoft.com/office/drawing/2014/main" id="{ACE6BC84-7FEC-4382-B393-5D6EFA924835}"/>
              </a:ext>
            </a:extLst>
          </p:cNvPr>
          <p:cNvSpPr>
            <a:spLocks noGrp="1"/>
          </p:cNvSpPr>
          <p:nvPr>
            <p:ph type="title"/>
          </p:nvPr>
        </p:nvSpPr>
        <p:spPr>
          <a:xfrm>
            <a:off x="1076325" y="617538"/>
            <a:ext cx="6677025" cy="609600"/>
          </a:xfrm>
        </p:spPr>
        <p:txBody>
          <a:bodyPr/>
          <a:lstStyle/>
          <a:p>
            <a:r>
              <a:rPr lang="nl-NL" dirty="0"/>
              <a:t>Als je zorgt dat een MS middel een ander aangrijpinspunt heeft dan de vorige behandeling, kan je altijd direct van therapie wisselen.</a:t>
            </a:r>
          </a:p>
        </p:txBody>
      </p:sp>
      <p:sp>
        <p:nvSpPr>
          <p:cNvPr id="7" name="Slide Number Placeholder 5">
            <a:extLst>
              <a:ext uri="{FF2B5EF4-FFF2-40B4-BE49-F238E27FC236}">
                <a16:creationId xmlns:a16="http://schemas.microsoft.com/office/drawing/2014/main" id="{660AE094-4C6C-4A67-8C0C-A569D4B2A3D3}"/>
              </a:ext>
            </a:extLst>
          </p:cNvPr>
          <p:cNvSpPr txBox="1">
            <a:spLocks/>
          </p:cNvSpPr>
          <p:nvPr/>
        </p:nvSpPr>
        <p:spPr>
          <a:xfrm>
            <a:off x="189690" y="6624730"/>
            <a:ext cx="8764620" cy="138499"/>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r>
              <a:rPr lang="nl-NL" sz="900" dirty="0" err="1">
                <a:solidFill>
                  <a:schemeClr val="tx1"/>
                </a:solidFill>
                <a:latin typeface="+mn-lt"/>
              </a:rPr>
              <a:t>SPCs</a:t>
            </a:r>
            <a:r>
              <a:rPr lang="nl-NL" sz="900" dirty="0">
                <a:solidFill>
                  <a:schemeClr val="tx1"/>
                </a:solidFill>
                <a:latin typeface="+mn-lt"/>
              </a:rPr>
              <a:t> van </a:t>
            </a:r>
            <a:r>
              <a:rPr lang="nl-NL" sz="900" dirty="0" err="1">
                <a:solidFill>
                  <a:schemeClr val="tx1"/>
                </a:solidFill>
                <a:latin typeface="+mn-lt"/>
              </a:rPr>
              <a:t>Lemtrada</a:t>
            </a:r>
            <a:r>
              <a:rPr lang="nl-NL" sz="900" dirty="0">
                <a:solidFill>
                  <a:schemeClr val="tx1"/>
                </a:solidFill>
                <a:latin typeface="+mn-lt"/>
              </a:rPr>
              <a:t>, </a:t>
            </a:r>
            <a:r>
              <a:rPr lang="nl-NL" sz="900" dirty="0" err="1">
                <a:solidFill>
                  <a:schemeClr val="tx1"/>
                </a:solidFill>
                <a:latin typeface="+mn-lt"/>
              </a:rPr>
              <a:t>Mavenclad</a:t>
            </a:r>
            <a:r>
              <a:rPr lang="nl-NL" sz="900" dirty="0">
                <a:solidFill>
                  <a:schemeClr val="tx1"/>
                </a:solidFill>
                <a:latin typeface="+mn-lt"/>
              </a:rPr>
              <a:t>, </a:t>
            </a:r>
            <a:r>
              <a:rPr lang="nl-NL" sz="900" dirty="0" err="1">
                <a:solidFill>
                  <a:schemeClr val="tx1"/>
                </a:solidFill>
                <a:latin typeface="+mn-lt"/>
              </a:rPr>
              <a:t>Tecfidera</a:t>
            </a:r>
            <a:r>
              <a:rPr lang="nl-NL" sz="900" dirty="0">
                <a:solidFill>
                  <a:schemeClr val="tx1"/>
                </a:solidFill>
                <a:latin typeface="+mn-lt"/>
              </a:rPr>
              <a:t>, </a:t>
            </a:r>
            <a:r>
              <a:rPr lang="nl-NL" sz="900" dirty="0" err="1">
                <a:solidFill>
                  <a:schemeClr val="tx1"/>
                </a:solidFill>
                <a:latin typeface="+mn-lt"/>
              </a:rPr>
              <a:t>Gilenya</a:t>
            </a:r>
            <a:r>
              <a:rPr lang="nl-NL" sz="900" dirty="0">
                <a:solidFill>
                  <a:schemeClr val="tx1"/>
                </a:solidFill>
                <a:latin typeface="+mn-lt"/>
              </a:rPr>
              <a:t>, </a:t>
            </a:r>
            <a:r>
              <a:rPr lang="nl-NL" sz="900" dirty="0" err="1">
                <a:solidFill>
                  <a:schemeClr val="tx1"/>
                </a:solidFill>
                <a:latin typeface="+mn-lt"/>
              </a:rPr>
              <a:t>Copanxone</a:t>
            </a:r>
            <a:r>
              <a:rPr lang="nl-NL" sz="900" dirty="0">
                <a:solidFill>
                  <a:schemeClr val="tx1"/>
                </a:solidFill>
                <a:latin typeface="+mn-lt"/>
              </a:rPr>
              <a:t>, </a:t>
            </a:r>
            <a:r>
              <a:rPr lang="nl-NL" sz="900" dirty="0" err="1">
                <a:solidFill>
                  <a:schemeClr val="tx1"/>
                </a:solidFill>
                <a:latin typeface="+mn-lt"/>
              </a:rPr>
              <a:t>glatirameeracetaat</a:t>
            </a:r>
            <a:r>
              <a:rPr lang="nl-NL" sz="900" dirty="0">
                <a:solidFill>
                  <a:schemeClr val="tx1"/>
                </a:solidFill>
                <a:latin typeface="+mn-lt"/>
              </a:rPr>
              <a:t>, </a:t>
            </a:r>
            <a:r>
              <a:rPr lang="nl-NL" sz="900" dirty="0" err="1">
                <a:solidFill>
                  <a:schemeClr val="tx1"/>
                </a:solidFill>
                <a:latin typeface="+mn-lt"/>
              </a:rPr>
              <a:t>Avonex</a:t>
            </a:r>
            <a:r>
              <a:rPr lang="nl-NL" sz="900" dirty="0">
                <a:solidFill>
                  <a:schemeClr val="tx1"/>
                </a:solidFill>
                <a:latin typeface="+mn-lt"/>
              </a:rPr>
              <a:t>, </a:t>
            </a:r>
            <a:r>
              <a:rPr lang="nl-NL" sz="900" dirty="0" err="1">
                <a:solidFill>
                  <a:schemeClr val="tx1"/>
                </a:solidFill>
                <a:latin typeface="+mn-lt"/>
              </a:rPr>
              <a:t>Plegridy</a:t>
            </a:r>
            <a:r>
              <a:rPr lang="nl-NL" sz="900" dirty="0">
                <a:solidFill>
                  <a:schemeClr val="tx1"/>
                </a:solidFill>
                <a:latin typeface="+mn-lt"/>
              </a:rPr>
              <a:t>, Tysabri, </a:t>
            </a:r>
            <a:r>
              <a:rPr lang="nl-NL" sz="900" dirty="0" err="1">
                <a:solidFill>
                  <a:schemeClr val="tx1"/>
                </a:solidFill>
                <a:latin typeface="+mn-lt"/>
              </a:rPr>
              <a:t>Ocrevus</a:t>
            </a:r>
            <a:r>
              <a:rPr lang="nl-NL" sz="900" dirty="0">
                <a:solidFill>
                  <a:schemeClr val="tx1"/>
                </a:solidFill>
                <a:latin typeface="+mn-lt"/>
              </a:rPr>
              <a:t> en </a:t>
            </a:r>
            <a:r>
              <a:rPr lang="nl-NL" sz="900" dirty="0" err="1">
                <a:solidFill>
                  <a:schemeClr val="tx1"/>
                </a:solidFill>
                <a:latin typeface="+mn-lt"/>
              </a:rPr>
              <a:t>Aubagio</a:t>
            </a:r>
            <a:endParaRPr lang="en-US" sz="900" dirty="0">
              <a:solidFill>
                <a:schemeClr val="tx1"/>
              </a:solidFill>
              <a:latin typeface="+mn-lt"/>
            </a:endParaRPr>
          </a:p>
        </p:txBody>
      </p:sp>
    </p:spTree>
    <p:extLst>
      <p:ext uri="{BB962C8B-B14F-4D97-AF65-F5344CB8AC3E}">
        <p14:creationId xmlns:p14="http://schemas.microsoft.com/office/powerpoint/2010/main" val="7902470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18C8F1C-DAD5-469C-8EEB-466426DF048F}"/>
              </a:ext>
            </a:extLst>
          </p:cNvPr>
          <p:cNvPicPr>
            <a:picLocks noChangeAspect="1"/>
          </p:cNvPicPr>
          <p:nvPr/>
        </p:nvPicPr>
        <p:blipFill>
          <a:blip r:embed="rId3"/>
          <a:stretch>
            <a:fillRect/>
          </a:stretch>
        </p:blipFill>
        <p:spPr>
          <a:xfrm>
            <a:off x="-1" y="0"/>
            <a:ext cx="9144000" cy="2392601"/>
          </a:xfrm>
          <a:prstGeom prst="rect">
            <a:avLst/>
          </a:prstGeom>
        </p:spPr>
      </p:pic>
      <p:sp>
        <p:nvSpPr>
          <p:cNvPr id="2" name="Title 1">
            <a:extLst>
              <a:ext uri="{FF2B5EF4-FFF2-40B4-BE49-F238E27FC236}">
                <a16:creationId xmlns:a16="http://schemas.microsoft.com/office/drawing/2014/main" id="{D36E0136-2530-431E-BBDB-2FD66FD44E20}"/>
              </a:ext>
            </a:extLst>
          </p:cNvPr>
          <p:cNvSpPr>
            <a:spLocks noGrp="1"/>
          </p:cNvSpPr>
          <p:nvPr>
            <p:ph type="title"/>
          </p:nvPr>
        </p:nvSpPr>
        <p:spPr>
          <a:xfrm>
            <a:off x="136186" y="5917479"/>
            <a:ext cx="8064228" cy="609781"/>
          </a:xfrm>
        </p:spPr>
        <p:txBody>
          <a:bodyPr/>
          <a:lstStyle/>
          <a:p>
            <a:pPr algn="l"/>
            <a:r>
              <a:rPr lang="en-US" sz="1400" b="0" dirty="0"/>
              <a:t>Last verified 20-06-2019</a:t>
            </a:r>
            <a:endParaRPr lang="nl-NL" sz="1400" b="0" dirty="0"/>
          </a:p>
        </p:txBody>
      </p:sp>
      <p:sp>
        <p:nvSpPr>
          <p:cNvPr id="4" name="Content Placeholder 3">
            <a:extLst>
              <a:ext uri="{FF2B5EF4-FFF2-40B4-BE49-F238E27FC236}">
                <a16:creationId xmlns:a16="http://schemas.microsoft.com/office/drawing/2014/main" id="{E2F5A9BF-F22E-4644-A8B0-A35D91365C60}"/>
              </a:ext>
            </a:extLst>
          </p:cNvPr>
          <p:cNvSpPr>
            <a:spLocks noGrp="1"/>
          </p:cNvSpPr>
          <p:nvPr>
            <p:ph idx="1"/>
          </p:nvPr>
        </p:nvSpPr>
        <p:spPr>
          <a:xfrm>
            <a:off x="364786" y="2332037"/>
            <a:ext cx="8550613" cy="3789723"/>
          </a:xfrm>
        </p:spPr>
        <p:txBody>
          <a:bodyPr/>
          <a:lstStyle/>
          <a:p>
            <a:r>
              <a:rPr lang="en-US" sz="1600" dirty="0"/>
              <a:t>Alemtuzumab (Lemtrada)</a:t>
            </a:r>
            <a:r>
              <a:rPr lang="en-US" dirty="0"/>
              <a:t> </a:t>
            </a:r>
            <a:r>
              <a:rPr lang="en-US" sz="1100" dirty="0"/>
              <a:t>https://ec.europa.eu/health/documents/community-register/2016/20160621135036/anx_135036_nl.pdf</a:t>
            </a:r>
            <a:endParaRPr lang="nl-NL" sz="1100" dirty="0"/>
          </a:p>
          <a:p>
            <a:r>
              <a:rPr lang="en-US" sz="1600" dirty="0"/>
              <a:t>Cladribine (</a:t>
            </a:r>
            <a:r>
              <a:rPr lang="en-US" sz="1600" dirty="0" err="1"/>
              <a:t>Mavenclad</a:t>
            </a:r>
            <a:r>
              <a:rPr lang="en-US" sz="1600" dirty="0"/>
              <a:t>) </a:t>
            </a:r>
            <a:r>
              <a:rPr lang="en-US" sz="1100" dirty="0"/>
              <a:t>https://www.merckgroup.com/content/dam/web/corporate/non-images/country-specifics/netherlands/mavenclad/NL%20SPC%20cladribine%20Mavenclad%2010mg%20tablets%202018Jul09%20nl%20v3.0.pdf</a:t>
            </a:r>
          </a:p>
          <a:p>
            <a:r>
              <a:rPr lang="en-US" sz="1600" dirty="0" err="1"/>
              <a:t>Dimethylfumaraat</a:t>
            </a:r>
            <a:r>
              <a:rPr lang="en-US" sz="1600" dirty="0"/>
              <a:t> (Tecfidera) </a:t>
            </a:r>
            <a:r>
              <a:rPr lang="en-US" sz="1100" dirty="0"/>
              <a:t>https://www.ema.europa.eu/en/documents/product-information/tecfidera-epar-product-information_nl.pdf</a:t>
            </a:r>
          </a:p>
          <a:p>
            <a:r>
              <a:rPr lang="en-US" sz="1600" dirty="0"/>
              <a:t>Fingolimod (</a:t>
            </a:r>
            <a:r>
              <a:rPr lang="en-US" sz="1600" dirty="0" err="1"/>
              <a:t>Gilenya</a:t>
            </a:r>
            <a:r>
              <a:rPr lang="en-US" sz="1600" dirty="0"/>
              <a:t>) </a:t>
            </a:r>
            <a:r>
              <a:rPr lang="en-US" sz="1100" dirty="0"/>
              <a:t>https://www.ema.europa.eu/en/documents/product-information/gilenya-epar-product-information_nl.pdf</a:t>
            </a:r>
          </a:p>
          <a:p>
            <a:r>
              <a:rPr lang="en-US" sz="1600" dirty="0" err="1"/>
              <a:t>Glatirameeracetaat</a:t>
            </a:r>
            <a:r>
              <a:rPr lang="en-US" sz="1600" dirty="0"/>
              <a:t> (Copaxone) </a:t>
            </a:r>
            <a:r>
              <a:rPr lang="en-US" sz="1100" dirty="0"/>
              <a:t>https://www.geneesmiddeleninformatiebank.nl/smpc/h113849_smpc.pdf</a:t>
            </a:r>
          </a:p>
          <a:p>
            <a:r>
              <a:rPr lang="en-US" sz="1600" dirty="0" err="1"/>
              <a:t>Interfon</a:t>
            </a:r>
            <a:r>
              <a:rPr lang="en-US" sz="1600" dirty="0"/>
              <a:t> (</a:t>
            </a:r>
            <a:r>
              <a:rPr lang="en-US" sz="1600" dirty="0" err="1"/>
              <a:t>Plegridy</a:t>
            </a:r>
            <a:r>
              <a:rPr lang="en-US" sz="1600" dirty="0"/>
              <a:t>) </a:t>
            </a:r>
            <a:r>
              <a:rPr lang="en-US" sz="1100" dirty="0"/>
              <a:t>https://www.ema.europa.eu/en/documents/product-information/plegridy-epar-product-information_nl.pdf</a:t>
            </a:r>
          </a:p>
          <a:p>
            <a:r>
              <a:rPr lang="en-US" sz="1600" dirty="0"/>
              <a:t>Natalizumab (Tysabri) </a:t>
            </a:r>
            <a:r>
              <a:rPr lang="en-US" sz="1100" dirty="0"/>
              <a:t>https://www.ema.europa.eu/en/documents/product-information/tysabri-epar-product-information_nl.pdf</a:t>
            </a:r>
          </a:p>
          <a:p>
            <a:r>
              <a:rPr lang="en-US" sz="1600" dirty="0"/>
              <a:t>Ocrelizumab (Ocrevus) </a:t>
            </a:r>
            <a:r>
              <a:rPr lang="en-US" sz="1100" dirty="0"/>
              <a:t>https://www.ema.europa.eu/en/documents/product-information/ocrevus-epar-product-information_nl.pdf</a:t>
            </a:r>
          </a:p>
          <a:p>
            <a:r>
              <a:rPr lang="en-US" sz="1600" dirty="0"/>
              <a:t>Teriflunomide (</a:t>
            </a:r>
            <a:r>
              <a:rPr lang="en-US" sz="1600" dirty="0" err="1"/>
              <a:t>Aubagio</a:t>
            </a:r>
            <a:r>
              <a:rPr lang="en-US" sz="1600" dirty="0"/>
              <a:t>) </a:t>
            </a:r>
            <a:r>
              <a:rPr lang="en-US" sz="1100" dirty="0"/>
              <a:t>https://ec.europa.eu/health/documents/community-register/2015/20151216133467/anx_133467_nl.pdf</a:t>
            </a:r>
          </a:p>
        </p:txBody>
      </p:sp>
      <p:sp>
        <p:nvSpPr>
          <p:cNvPr id="5" name="Slide Number Placeholder 5">
            <a:extLst>
              <a:ext uri="{FF2B5EF4-FFF2-40B4-BE49-F238E27FC236}">
                <a16:creationId xmlns:a16="http://schemas.microsoft.com/office/drawing/2014/main" id="{E3DEE007-F7EF-4CDE-841E-2282CE024C27}"/>
              </a:ext>
            </a:extLst>
          </p:cNvPr>
          <p:cNvSpPr txBox="1">
            <a:spLocks/>
          </p:cNvSpPr>
          <p:nvPr/>
        </p:nvSpPr>
        <p:spPr>
          <a:xfrm>
            <a:off x="150779" y="6434927"/>
            <a:ext cx="8764620" cy="276999"/>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a:defRPr/>
            </a:pPr>
            <a:r>
              <a:rPr lang="en-US" sz="600" dirty="0" err="1">
                <a:solidFill>
                  <a:schemeClr val="tx1"/>
                </a:solidFill>
              </a:rPr>
              <a:t>Avonex</a:t>
            </a:r>
            <a:r>
              <a:rPr lang="en-US" sz="600" dirty="0">
                <a:solidFill>
                  <a:schemeClr val="tx1"/>
                </a:solidFill>
              </a:rPr>
              <a:t> https://www.ema.europa.eu/en/documents/product-information/avonex-epar-product-information_nl.pdf</a:t>
            </a:r>
          </a:p>
          <a:p>
            <a:pPr>
              <a:defRPr/>
            </a:pPr>
            <a:r>
              <a:rPr lang="en-US" sz="600" dirty="0" err="1">
                <a:solidFill>
                  <a:schemeClr val="tx1"/>
                </a:solidFill>
              </a:rPr>
              <a:t>Betaferon</a:t>
            </a:r>
            <a:r>
              <a:rPr lang="en-US" sz="600" dirty="0">
                <a:solidFill>
                  <a:schemeClr val="tx1"/>
                </a:solidFill>
              </a:rPr>
              <a:t> hhttps://www.ema.europa.eu/en/documents/product-information/betaferon-epar-product-information_nl.pdf</a:t>
            </a:r>
          </a:p>
          <a:p>
            <a:pPr>
              <a:defRPr/>
            </a:pPr>
            <a:r>
              <a:rPr lang="en-US" sz="600" dirty="0" err="1">
                <a:solidFill>
                  <a:schemeClr val="tx1"/>
                </a:solidFill>
              </a:rPr>
              <a:t>Rebif</a:t>
            </a:r>
            <a:r>
              <a:rPr lang="en-US" sz="600" dirty="0">
                <a:solidFill>
                  <a:schemeClr val="tx1"/>
                </a:solidFill>
              </a:rPr>
              <a:t> https://www.ema.europa.eu/en/documents/product-information/rebif-epar-product-information_nl.pdf</a:t>
            </a:r>
          </a:p>
        </p:txBody>
      </p:sp>
    </p:spTree>
    <p:extLst>
      <p:ext uri="{BB962C8B-B14F-4D97-AF65-F5344CB8AC3E}">
        <p14:creationId xmlns:p14="http://schemas.microsoft.com/office/powerpoint/2010/main" val="216884344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A4BA45-2553-4FCB-B436-1C965FCF3144}"/>
              </a:ext>
            </a:extLst>
          </p:cNvPr>
          <p:cNvSpPr>
            <a:spLocks noGrp="1"/>
          </p:cNvSpPr>
          <p:nvPr>
            <p:ph type="title"/>
          </p:nvPr>
        </p:nvSpPr>
        <p:spPr>
          <a:xfrm>
            <a:off x="457200" y="426940"/>
            <a:ext cx="6677025" cy="609781"/>
          </a:xfrm>
        </p:spPr>
        <p:txBody>
          <a:bodyPr/>
          <a:lstStyle/>
          <a:p>
            <a:r>
              <a:rPr lang="nl-NL" dirty="0"/>
              <a:t>5	MS is niet te behandelen tijdens zwangerschap</a:t>
            </a:r>
            <a:br>
              <a:rPr lang="nl-NL" dirty="0"/>
            </a:br>
            <a:endParaRPr lang="nl-NL" dirty="0"/>
          </a:p>
        </p:txBody>
      </p:sp>
      <p:sp>
        <p:nvSpPr>
          <p:cNvPr id="3" name="Content Placeholder 2">
            <a:extLst>
              <a:ext uri="{FF2B5EF4-FFF2-40B4-BE49-F238E27FC236}">
                <a16:creationId xmlns:a16="http://schemas.microsoft.com/office/drawing/2014/main" id="{47FF1653-F682-4BE4-A190-8680BF068BA1}"/>
              </a:ext>
            </a:extLst>
          </p:cNvPr>
          <p:cNvSpPr>
            <a:spLocks noGrp="1"/>
          </p:cNvSpPr>
          <p:nvPr>
            <p:ph idx="1"/>
          </p:nvPr>
        </p:nvSpPr>
        <p:spPr/>
        <p:txBody>
          <a:bodyPr/>
          <a:lstStyle/>
          <a:p>
            <a:pPr marL="514350" indent="-514350">
              <a:buFont typeface="+mj-lt"/>
              <a:buAutoNum type="arabicPeriod"/>
            </a:pPr>
            <a:r>
              <a:rPr lang="nl-NL" dirty="0"/>
              <a:t>Dat kan nooit</a:t>
            </a:r>
          </a:p>
          <a:p>
            <a:pPr marL="514350" indent="-514350">
              <a:buFont typeface="+mj-lt"/>
              <a:buAutoNum type="arabicPeriod"/>
            </a:pPr>
            <a:r>
              <a:rPr lang="nl-NL" dirty="0"/>
              <a:t>Dat kan onder bepaalde omstandigheden</a:t>
            </a:r>
          </a:p>
          <a:p>
            <a:pPr marL="514350" indent="-514350">
              <a:buFont typeface="+mj-lt"/>
              <a:buAutoNum type="arabicPeriod"/>
            </a:pPr>
            <a:r>
              <a:rPr lang="nl-NL" dirty="0"/>
              <a:t>Dat kan met een aantal middelen op een veilige manier</a:t>
            </a:r>
          </a:p>
          <a:p>
            <a:pPr marL="514350" indent="-514350">
              <a:buFont typeface="+mj-lt"/>
              <a:buAutoNum type="arabicPeriod"/>
            </a:pPr>
            <a:endParaRPr lang="nl-NL" dirty="0"/>
          </a:p>
          <a:p>
            <a:endParaRPr lang="nl-NL" dirty="0"/>
          </a:p>
        </p:txBody>
      </p:sp>
    </p:spTree>
    <p:extLst>
      <p:ext uri="{BB962C8B-B14F-4D97-AF65-F5344CB8AC3E}">
        <p14:creationId xmlns:p14="http://schemas.microsoft.com/office/powerpoint/2010/main" val="267188050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A4BA45-2553-4FCB-B436-1C965FCF3144}"/>
              </a:ext>
            </a:extLst>
          </p:cNvPr>
          <p:cNvSpPr>
            <a:spLocks noGrp="1"/>
          </p:cNvSpPr>
          <p:nvPr>
            <p:ph type="title"/>
          </p:nvPr>
        </p:nvSpPr>
        <p:spPr>
          <a:xfrm>
            <a:off x="457200" y="426940"/>
            <a:ext cx="6677025" cy="609781"/>
          </a:xfrm>
        </p:spPr>
        <p:txBody>
          <a:bodyPr/>
          <a:lstStyle/>
          <a:p>
            <a:r>
              <a:rPr lang="nl-NL" dirty="0"/>
              <a:t>5	MS is niet te behandelen tijdens zwangerschap</a:t>
            </a:r>
            <a:br>
              <a:rPr lang="nl-NL" dirty="0"/>
            </a:br>
            <a:endParaRPr lang="nl-NL" dirty="0"/>
          </a:p>
        </p:txBody>
      </p:sp>
      <p:sp>
        <p:nvSpPr>
          <p:cNvPr id="3" name="Content Placeholder 2">
            <a:extLst>
              <a:ext uri="{FF2B5EF4-FFF2-40B4-BE49-F238E27FC236}">
                <a16:creationId xmlns:a16="http://schemas.microsoft.com/office/drawing/2014/main" id="{47FF1653-F682-4BE4-A190-8680BF068BA1}"/>
              </a:ext>
            </a:extLst>
          </p:cNvPr>
          <p:cNvSpPr>
            <a:spLocks noGrp="1"/>
          </p:cNvSpPr>
          <p:nvPr>
            <p:ph idx="1"/>
          </p:nvPr>
        </p:nvSpPr>
        <p:spPr/>
        <p:txBody>
          <a:bodyPr/>
          <a:lstStyle/>
          <a:p>
            <a:pPr marL="514350" indent="-514350">
              <a:buFont typeface="+mj-lt"/>
              <a:buAutoNum type="arabicPeriod"/>
            </a:pPr>
            <a:r>
              <a:rPr lang="nl-NL" dirty="0"/>
              <a:t>Dat kan nooit</a:t>
            </a:r>
          </a:p>
          <a:p>
            <a:pPr marL="514350" indent="-514350">
              <a:buFont typeface="+mj-lt"/>
              <a:buAutoNum type="arabicPeriod"/>
            </a:pPr>
            <a:r>
              <a:rPr lang="nl-NL" dirty="0"/>
              <a:t>Dat kan onder bepaalde omstandigheden</a:t>
            </a:r>
          </a:p>
          <a:p>
            <a:pPr marL="514350" indent="-514350">
              <a:buFont typeface="+mj-lt"/>
              <a:buAutoNum type="arabicPeriod"/>
            </a:pPr>
            <a:r>
              <a:rPr lang="nl-NL" dirty="0">
                <a:solidFill>
                  <a:srgbClr val="00B050"/>
                </a:solidFill>
              </a:rPr>
              <a:t>Dat kan met een aantal middelen op een veilige manier</a:t>
            </a:r>
          </a:p>
          <a:p>
            <a:pPr marL="514350" indent="-514350">
              <a:buFont typeface="+mj-lt"/>
              <a:buAutoNum type="arabicPeriod"/>
            </a:pPr>
            <a:endParaRPr lang="nl-NL" dirty="0"/>
          </a:p>
          <a:p>
            <a:endParaRPr lang="nl-NL" dirty="0"/>
          </a:p>
        </p:txBody>
      </p:sp>
      <p:sp>
        <p:nvSpPr>
          <p:cNvPr id="6" name="Slide Number Placeholder 5">
            <a:extLst>
              <a:ext uri="{FF2B5EF4-FFF2-40B4-BE49-F238E27FC236}">
                <a16:creationId xmlns:a16="http://schemas.microsoft.com/office/drawing/2014/main" id="{781B867D-98B2-4359-8C21-E28AFB5FF019}"/>
              </a:ext>
            </a:extLst>
          </p:cNvPr>
          <p:cNvSpPr txBox="1">
            <a:spLocks/>
          </p:cNvSpPr>
          <p:nvPr/>
        </p:nvSpPr>
        <p:spPr>
          <a:xfrm>
            <a:off x="136187" y="6541545"/>
            <a:ext cx="8550613" cy="138499"/>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r>
              <a:rPr lang="nl-NL" sz="900" dirty="0" err="1">
                <a:solidFill>
                  <a:schemeClr val="tx1"/>
                </a:solidFill>
                <a:latin typeface="+mn-lt"/>
              </a:rPr>
              <a:t>SPCs</a:t>
            </a:r>
            <a:r>
              <a:rPr lang="nl-NL" sz="900" dirty="0">
                <a:solidFill>
                  <a:schemeClr val="tx1"/>
                </a:solidFill>
                <a:latin typeface="+mn-lt"/>
              </a:rPr>
              <a:t> van </a:t>
            </a:r>
            <a:r>
              <a:rPr lang="nl-NL" sz="900" dirty="0" err="1">
                <a:solidFill>
                  <a:schemeClr val="tx1"/>
                </a:solidFill>
                <a:latin typeface="+mn-lt"/>
              </a:rPr>
              <a:t>Lemtrada</a:t>
            </a:r>
            <a:r>
              <a:rPr lang="nl-NL" sz="900" dirty="0">
                <a:solidFill>
                  <a:schemeClr val="tx1"/>
                </a:solidFill>
                <a:latin typeface="+mn-lt"/>
              </a:rPr>
              <a:t>, </a:t>
            </a:r>
            <a:r>
              <a:rPr lang="nl-NL" sz="900" dirty="0" err="1">
                <a:solidFill>
                  <a:schemeClr val="tx1"/>
                </a:solidFill>
                <a:latin typeface="+mn-lt"/>
              </a:rPr>
              <a:t>Mavenclad</a:t>
            </a:r>
            <a:r>
              <a:rPr lang="nl-NL" sz="900" dirty="0">
                <a:solidFill>
                  <a:schemeClr val="tx1"/>
                </a:solidFill>
                <a:latin typeface="+mn-lt"/>
              </a:rPr>
              <a:t>, </a:t>
            </a:r>
            <a:r>
              <a:rPr lang="nl-NL" sz="900" dirty="0" err="1">
                <a:solidFill>
                  <a:schemeClr val="tx1"/>
                </a:solidFill>
                <a:latin typeface="+mn-lt"/>
              </a:rPr>
              <a:t>Tecfidera</a:t>
            </a:r>
            <a:r>
              <a:rPr lang="nl-NL" sz="900" dirty="0">
                <a:solidFill>
                  <a:schemeClr val="tx1"/>
                </a:solidFill>
                <a:latin typeface="+mn-lt"/>
              </a:rPr>
              <a:t>, </a:t>
            </a:r>
            <a:r>
              <a:rPr lang="nl-NL" sz="900" dirty="0" err="1">
                <a:solidFill>
                  <a:schemeClr val="tx1"/>
                </a:solidFill>
                <a:latin typeface="+mn-lt"/>
              </a:rPr>
              <a:t>Gilenya</a:t>
            </a:r>
            <a:r>
              <a:rPr lang="nl-NL" sz="900" dirty="0">
                <a:solidFill>
                  <a:schemeClr val="tx1"/>
                </a:solidFill>
                <a:latin typeface="+mn-lt"/>
              </a:rPr>
              <a:t>, </a:t>
            </a:r>
            <a:r>
              <a:rPr lang="nl-NL" sz="900" dirty="0" err="1">
                <a:solidFill>
                  <a:schemeClr val="tx1"/>
                </a:solidFill>
                <a:latin typeface="+mn-lt"/>
              </a:rPr>
              <a:t>Copanxone</a:t>
            </a:r>
            <a:r>
              <a:rPr lang="nl-NL" sz="900" dirty="0">
                <a:solidFill>
                  <a:schemeClr val="tx1"/>
                </a:solidFill>
                <a:latin typeface="+mn-lt"/>
              </a:rPr>
              <a:t>, </a:t>
            </a:r>
            <a:r>
              <a:rPr lang="nl-NL" sz="900" dirty="0" err="1">
                <a:solidFill>
                  <a:schemeClr val="tx1"/>
                </a:solidFill>
                <a:latin typeface="+mn-lt"/>
              </a:rPr>
              <a:t>glatirameeracetaat</a:t>
            </a:r>
            <a:r>
              <a:rPr lang="nl-NL" sz="900" dirty="0">
                <a:solidFill>
                  <a:schemeClr val="tx1"/>
                </a:solidFill>
                <a:latin typeface="+mn-lt"/>
              </a:rPr>
              <a:t>, </a:t>
            </a:r>
            <a:r>
              <a:rPr lang="nl-NL" sz="900" dirty="0" err="1">
                <a:solidFill>
                  <a:schemeClr val="tx1"/>
                </a:solidFill>
                <a:latin typeface="+mn-lt"/>
              </a:rPr>
              <a:t>Avonex</a:t>
            </a:r>
            <a:r>
              <a:rPr lang="nl-NL" sz="900" dirty="0">
                <a:solidFill>
                  <a:schemeClr val="tx1"/>
                </a:solidFill>
                <a:latin typeface="+mn-lt"/>
              </a:rPr>
              <a:t>, </a:t>
            </a:r>
            <a:r>
              <a:rPr lang="nl-NL" sz="900" dirty="0" err="1">
                <a:solidFill>
                  <a:schemeClr val="tx1"/>
                </a:solidFill>
                <a:latin typeface="+mn-lt"/>
              </a:rPr>
              <a:t>Plegridy</a:t>
            </a:r>
            <a:r>
              <a:rPr lang="nl-NL" sz="900" dirty="0">
                <a:solidFill>
                  <a:schemeClr val="tx1"/>
                </a:solidFill>
                <a:latin typeface="+mn-lt"/>
              </a:rPr>
              <a:t>, Tysabri, </a:t>
            </a:r>
            <a:r>
              <a:rPr lang="nl-NL" sz="900" dirty="0" err="1">
                <a:solidFill>
                  <a:schemeClr val="tx1"/>
                </a:solidFill>
                <a:latin typeface="+mn-lt"/>
              </a:rPr>
              <a:t>Ocrevus</a:t>
            </a:r>
            <a:r>
              <a:rPr lang="nl-NL" sz="900" dirty="0">
                <a:solidFill>
                  <a:schemeClr val="tx1"/>
                </a:solidFill>
                <a:latin typeface="+mn-lt"/>
              </a:rPr>
              <a:t> en </a:t>
            </a:r>
            <a:r>
              <a:rPr lang="nl-NL" sz="900" dirty="0" err="1">
                <a:solidFill>
                  <a:schemeClr val="tx1"/>
                </a:solidFill>
                <a:latin typeface="+mn-lt"/>
              </a:rPr>
              <a:t>Aubagio</a:t>
            </a:r>
            <a:endParaRPr lang="en-US" sz="900" dirty="0">
              <a:solidFill>
                <a:schemeClr val="tx1"/>
              </a:solidFill>
              <a:latin typeface="+mn-lt"/>
            </a:endParaRPr>
          </a:p>
        </p:txBody>
      </p:sp>
    </p:spTree>
    <p:extLst>
      <p:ext uri="{BB962C8B-B14F-4D97-AF65-F5344CB8AC3E}">
        <p14:creationId xmlns:p14="http://schemas.microsoft.com/office/powerpoint/2010/main" val="332902946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A4BA45-2553-4FCB-B436-1C965FCF3144}"/>
              </a:ext>
            </a:extLst>
          </p:cNvPr>
          <p:cNvSpPr>
            <a:spLocks noGrp="1"/>
          </p:cNvSpPr>
          <p:nvPr>
            <p:ph type="title"/>
          </p:nvPr>
        </p:nvSpPr>
        <p:spPr>
          <a:xfrm>
            <a:off x="907610" y="442329"/>
            <a:ext cx="6677025" cy="609781"/>
          </a:xfrm>
        </p:spPr>
        <p:txBody>
          <a:bodyPr/>
          <a:lstStyle/>
          <a:p>
            <a:r>
              <a:rPr lang="nl-NL" dirty="0"/>
              <a:t>MS behandelen tijdens zwangerschap</a:t>
            </a:r>
            <a:br>
              <a:rPr lang="nl-NL" dirty="0"/>
            </a:br>
            <a:endParaRPr lang="nl-NL" dirty="0"/>
          </a:p>
        </p:txBody>
      </p:sp>
      <p:sp>
        <p:nvSpPr>
          <p:cNvPr id="3" name="Content Placeholder 2">
            <a:extLst>
              <a:ext uri="{FF2B5EF4-FFF2-40B4-BE49-F238E27FC236}">
                <a16:creationId xmlns:a16="http://schemas.microsoft.com/office/drawing/2014/main" id="{47FF1653-F682-4BE4-A190-8680BF068BA1}"/>
              </a:ext>
            </a:extLst>
          </p:cNvPr>
          <p:cNvSpPr>
            <a:spLocks noGrp="1"/>
          </p:cNvSpPr>
          <p:nvPr>
            <p:ph idx="1"/>
          </p:nvPr>
        </p:nvSpPr>
        <p:spPr/>
        <p:txBody>
          <a:bodyPr/>
          <a:lstStyle/>
          <a:p>
            <a:r>
              <a:rPr lang="nl-NL" dirty="0"/>
              <a:t>MS is een ernstige ziekte </a:t>
            </a:r>
          </a:p>
          <a:p>
            <a:r>
              <a:rPr lang="nl-NL" dirty="0"/>
              <a:t>Houd rekening met kind en moeder</a:t>
            </a:r>
          </a:p>
          <a:p>
            <a:r>
              <a:rPr lang="nl-NL" dirty="0"/>
              <a:t>Per werkingsmechanisme verschillende risico’s</a:t>
            </a:r>
          </a:p>
          <a:p>
            <a:pPr marL="457200" lvl="1" indent="0">
              <a:buNone/>
            </a:pPr>
            <a:endParaRPr lang="nl-NL" dirty="0"/>
          </a:p>
          <a:p>
            <a:pPr marL="514350" indent="-514350">
              <a:buFont typeface="+mj-lt"/>
              <a:buAutoNum type="arabicPeriod"/>
            </a:pPr>
            <a:endParaRPr lang="nl-NL" dirty="0"/>
          </a:p>
          <a:p>
            <a:endParaRPr lang="nl-NL" dirty="0"/>
          </a:p>
        </p:txBody>
      </p:sp>
      <p:sp>
        <p:nvSpPr>
          <p:cNvPr id="4" name="TextBox 3">
            <a:extLst>
              <a:ext uri="{FF2B5EF4-FFF2-40B4-BE49-F238E27FC236}">
                <a16:creationId xmlns:a16="http://schemas.microsoft.com/office/drawing/2014/main" id="{E457DC9B-7EBA-4D7A-918F-1DE2ED181B83}"/>
              </a:ext>
            </a:extLst>
          </p:cNvPr>
          <p:cNvSpPr txBox="1"/>
          <p:nvPr/>
        </p:nvSpPr>
        <p:spPr>
          <a:xfrm>
            <a:off x="544749" y="6184839"/>
            <a:ext cx="7402749" cy="230832"/>
          </a:xfrm>
          <a:prstGeom prst="rect">
            <a:avLst/>
          </a:prstGeom>
          <a:noFill/>
        </p:spPr>
        <p:txBody>
          <a:bodyPr wrap="square" rtlCol="0">
            <a:spAutoFit/>
          </a:bodyPr>
          <a:lstStyle/>
          <a:p>
            <a:r>
              <a:rPr lang="en-US" sz="900" dirty="0"/>
              <a:t>Dobson R, et al. </a:t>
            </a:r>
            <a:r>
              <a:rPr lang="en-US" sz="900" dirty="0" err="1"/>
              <a:t>Pract</a:t>
            </a:r>
            <a:r>
              <a:rPr lang="en-US" sz="900" dirty="0"/>
              <a:t> Neurol. 2019 Apr;19(2):106-114. </a:t>
            </a:r>
            <a:r>
              <a:rPr lang="en-US" sz="900" dirty="0" err="1"/>
              <a:t>doi</a:t>
            </a:r>
            <a:r>
              <a:rPr lang="en-US" sz="900" dirty="0"/>
              <a:t>: 10.1136/practneurol-2018-002060. </a:t>
            </a:r>
            <a:endParaRPr lang="nl-NL" sz="900" dirty="0"/>
          </a:p>
        </p:txBody>
      </p:sp>
    </p:spTree>
    <p:extLst>
      <p:ext uri="{BB962C8B-B14F-4D97-AF65-F5344CB8AC3E}">
        <p14:creationId xmlns:p14="http://schemas.microsoft.com/office/powerpoint/2010/main" val="201125348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6D5FB3-C231-46C7-8C6F-1FEA3EC61D3E}"/>
              </a:ext>
            </a:extLst>
          </p:cNvPr>
          <p:cNvSpPr>
            <a:spLocks noGrp="1"/>
          </p:cNvSpPr>
          <p:nvPr>
            <p:ph type="title"/>
          </p:nvPr>
        </p:nvSpPr>
        <p:spPr>
          <a:xfrm>
            <a:off x="457200" y="426940"/>
            <a:ext cx="6677025" cy="609781"/>
          </a:xfrm>
        </p:spPr>
        <p:txBody>
          <a:bodyPr/>
          <a:lstStyle/>
          <a:p>
            <a:r>
              <a:rPr lang="nl-NL" dirty="0"/>
              <a:t>6	Welke cellen zijn onderdeel van de verworven immuniteit?</a:t>
            </a:r>
            <a:br>
              <a:rPr lang="nl-NL" dirty="0"/>
            </a:br>
            <a:endParaRPr lang="nl-NL" dirty="0"/>
          </a:p>
        </p:txBody>
      </p:sp>
      <p:sp>
        <p:nvSpPr>
          <p:cNvPr id="3" name="Content Placeholder 2">
            <a:extLst>
              <a:ext uri="{FF2B5EF4-FFF2-40B4-BE49-F238E27FC236}">
                <a16:creationId xmlns:a16="http://schemas.microsoft.com/office/drawing/2014/main" id="{3DDA6A92-92AB-4B4D-92CF-C62ABF19658B}"/>
              </a:ext>
            </a:extLst>
          </p:cNvPr>
          <p:cNvSpPr>
            <a:spLocks noGrp="1"/>
          </p:cNvSpPr>
          <p:nvPr>
            <p:ph idx="1"/>
          </p:nvPr>
        </p:nvSpPr>
        <p:spPr/>
        <p:txBody>
          <a:bodyPr/>
          <a:lstStyle/>
          <a:p>
            <a:pPr marL="514350" indent="-514350">
              <a:buFont typeface="+mj-lt"/>
              <a:buAutoNum type="arabicPeriod"/>
            </a:pPr>
            <a:r>
              <a:rPr lang="nl-NL" dirty="0"/>
              <a:t>NK-cellen, T-cellen, B-cellen</a:t>
            </a:r>
          </a:p>
          <a:p>
            <a:pPr marL="514350" indent="-514350">
              <a:buFont typeface="+mj-lt"/>
              <a:buAutoNum type="arabicPeriod"/>
            </a:pPr>
            <a:r>
              <a:rPr lang="nl-NL" dirty="0"/>
              <a:t>Dendritische cellen, B-cellen, cytotoxische T-cellen</a:t>
            </a:r>
          </a:p>
          <a:p>
            <a:pPr marL="514350" indent="-514350">
              <a:buFont typeface="+mj-lt"/>
              <a:buAutoNum type="arabicPeriod"/>
            </a:pPr>
            <a:r>
              <a:rPr lang="nl-NL" dirty="0"/>
              <a:t>Monocyten, NK-cellen, Dendritische cellen</a:t>
            </a:r>
          </a:p>
          <a:p>
            <a:pPr marL="514350" indent="-514350">
              <a:buFont typeface="+mj-lt"/>
              <a:buAutoNum type="arabicPeriod"/>
            </a:pPr>
            <a:r>
              <a:rPr lang="nl-NL" dirty="0"/>
              <a:t>T-helper cellen, B-cellen, plasmacellen</a:t>
            </a:r>
          </a:p>
          <a:p>
            <a:pPr marL="514350" indent="-514350">
              <a:buFont typeface="+mj-lt"/>
              <a:buAutoNum type="arabicPeriod"/>
            </a:pPr>
            <a:endParaRPr lang="nl-NL" dirty="0"/>
          </a:p>
          <a:p>
            <a:endParaRPr lang="nl-NL" dirty="0"/>
          </a:p>
        </p:txBody>
      </p:sp>
    </p:spTree>
    <p:extLst>
      <p:ext uri="{BB962C8B-B14F-4D97-AF65-F5344CB8AC3E}">
        <p14:creationId xmlns:p14="http://schemas.microsoft.com/office/powerpoint/2010/main" val="224855901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6D5FB3-C231-46C7-8C6F-1FEA3EC61D3E}"/>
              </a:ext>
            </a:extLst>
          </p:cNvPr>
          <p:cNvSpPr>
            <a:spLocks noGrp="1"/>
          </p:cNvSpPr>
          <p:nvPr>
            <p:ph type="title"/>
          </p:nvPr>
        </p:nvSpPr>
        <p:spPr>
          <a:xfrm>
            <a:off x="457200" y="426940"/>
            <a:ext cx="6677025" cy="609781"/>
          </a:xfrm>
        </p:spPr>
        <p:txBody>
          <a:bodyPr/>
          <a:lstStyle/>
          <a:p>
            <a:r>
              <a:rPr lang="nl-NL" dirty="0"/>
              <a:t>6	Welke cellen zijn onderdeel van de verworven immuniteit?</a:t>
            </a:r>
            <a:br>
              <a:rPr lang="nl-NL" dirty="0"/>
            </a:br>
            <a:endParaRPr lang="nl-NL" dirty="0"/>
          </a:p>
        </p:txBody>
      </p:sp>
      <p:sp>
        <p:nvSpPr>
          <p:cNvPr id="3" name="Content Placeholder 2">
            <a:extLst>
              <a:ext uri="{FF2B5EF4-FFF2-40B4-BE49-F238E27FC236}">
                <a16:creationId xmlns:a16="http://schemas.microsoft.com/office/drawing/2014/main" id="{3DDA6A92-92AB-4B4D-92CF-C62ABF19658B}"/>
              </a:ext>
            </a:extLst>
          </p:cNvPr>
          <p:cNvSpPr>
            <a:spLocks noGrp="1"/>
          </p:cNvSpPr>
          <p:nvPr>
            <p:ph idx="1"/>
          </p:nvPr>
        </p:nvSpPr>
        <p:spPr/>
        <p:txBody>
          <a:bodyPr/>
          <a:lstStyle/>
          <a:p>
            <a:pPr marL="514350" indent="-514350">
              <a:buFont typeface="+mj-lt"/>
              <a:buAutoNum type="arabicPeriod"/>
            </a:pPr>
            <a:r>
              <a:rPr lang="nl-NL" dirty="0"/>
              <a:t>NK-cellen, T-cellen, B-cellen</a:t>
            </a:r>
          </a:p>
          <a:p>
            <a:pPr marL="514350" indent="-514350">
              <a:buFont typeface="+mj-lt"/>
              <a:buAutoNum type="arabicPeriod"/>
            </a:pPr>
            <a:r>
              <a:rPr lang="nl-NL" dirty="0"/>
              <a:t>Dendritische cellen, B-cellen, cytotoxische T-cellen</a:t>
            </a:r>
          </a:p>
          <a:p>
            <a:pPr marL="514350" indent="-514350">
              <a:buFont typeface="+mj-lt"/>
              <a:buAutoNum type="arabicPeriod"/>
            </a:pPr>
            <a:r>
              <a:rPr lang="nl-NL" dirty="0"/>
              <a:t>Monocyten, NK-cellen, Dendritische cellen</a:t>
            </a:r>
          </a:p>
          <a:p>
            <a:pPr marL="514350" indent="-514350">
              <a:buFont typeface="+mj-lt"/>
              <a:buAutoNum type="arabicPeriod"/>
            </a:pPr>
            <a:r>
              <a:rPr lang="nl-NL" dirty="0">
                <a:solidFill>
                  <a:srgbClr val="00B050"/>
                </a:solidFill>
              </a:rPr>
              <a:t>T-helper cellen, B-cellen, plasmacellen</a:t>
            </a:r>
          </a:p>
          <a:p>
            <a:pPr marL="514350" indent="-514350">
              <a:buFont typeface="+mj-lt"/>
              <a:buAutoNum type="arabicPeriod"/>
            </a:pPr>
            <a:endParaRPr lang="nl-NL" dirty="0"/>
          </a:p>
          <a:p>
            <a:endParaRPr lang="nl-NL" dirty="0"/>
          </a:p>
        </p:txBody>
      </p:sp>
    </p:spTree>
    <p:extLst>
      <p:ext uri="{BB962C8B-B14F-4D97-AF65-F5344CB8AC3E}">
        <p14:creationId xmlns:p14="http://schemas.microsoft.com/office/powerpoint/2010/main" val="289588720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F92408-7C84-41D4-9CA9-B0C32DF4119A}"/>
              </a:ext>
            </a:extLst>
          </p:cNvPr>
          <p:cNvSpPr>
            <a:spLocks noGrp="1"/>
          </p:cNvSpPr>
          <p:nvPr>
            <p:ph type="title"/>
          </p:nvPr>
        </p:nvSpPr>
        <p:spPr/>
        <p:txBody>
          <a:bodyPr/>
          <a:lstStyle/>
          <a:p>
            <a:r>
              <a:rPr lang="en-US" sz="3600" dirty="0" err="1">
                <a:solidFill>
                  <a:srgbClr val="2573BA"/>
                </a:solidFill>
              </a:rPr>
              <a:t>Programma</a:t>
            </a:r>
            <a:endParaRPr lang="nl-NL" sz="3600" dirty="0">
              <a:solidFill>
                <a:srgbClr val="2573BA"/>
              </a:solidFill>
            </a:endParaRPr>
          </a:p>
        </p:txBody>
      </p:sp>
      <p:sp>
        <p:nvSpPr>
          <p:cNvPr id="3" name="Content Placeholder 2">
            <a:extLst>
              <a:ext uri="{FF2B5EF4-FFF2-40B4-BE49-F238E27FC236}">
                <a16:creationId xmlns:a16="http://schemas.microsoft.com/office/drawing/2014/main" id="{9F13994C-AF1B-4F4C-AE78-4FDBAD65077A}"/>
              </a:ext>
            </a:extLst>
          </p:cNvPr>
          <p:cNvSpPr>
            <a:spLocks noGrp="1"/>
          </p:cNvSpPr>
          <p:nvPr>
            <p:ph idx="1"/>
          </p:nvPr>
        </p:nvSpPr>
        <p:spPr>
          <a:xfrm>
            <a:off x="427839" y="1166018"/>
            <a:ext cx="8523214" cy="4525963"/>
          </a:xfrm>
        </p:spPr>
        <p:txBody>
          <a:bodyPr/>
          <a:lstStyle/>
          <a:p>
            <a:r>
              <a:rPr lang="nl-NL" sz="2000" dirty="0"/>
              <a:t>9.30 		Ontvangst</a:t>
            </a:r>
          </a:p>
          <a:p>
            <a:r>
              <a:rPr lang="nl-NL" sz="2000" dirty="0"/>
              <a:t>10.00 	Welkom</a:t>
            </a:r>
          </a:p>
          <a:p>
            <a:r>
              <a:rPr lang="nl-NL" sz="2000" dirty="0"/>
              <a:t>10.10 	Interactief nabespreken instaptoets</a:t>
            </a:r>
          </a:p>
          <a:p>
            <a:r>
              <a:rPr lang="nl-NL" sz="2000" dirty="0"/>
              <a:t>11.00 	Korte pauze</a:t>
            </a:r>
          </a:p>
          <a:p>
            <a:r>
              <a:rPr lang="nl-NL" sz="2000" dirty="0"/>
              <a:t>11.15 	Immunologische concepten achter bijwerkingen van medicatie </a:t>
            </a:r>
          </a:p>
          <a:p>
            <a:r>
              <a:rPr lang="nl-NL" sz="2000" dirty="0"/>
              <a:t>12.00 	Lunch </a:t>
            </a:r>
          </a:p>
          <a:p>
            <a:r>
              <a:rPr lang="nl-NL" sz="2000" dirty="0"/>
              <a:t>13.00	Vervolg Immunologische concepten etc</a:t>
            </a:r>
          </a:p>
          <a:p>
            <a:r>
              <a:rPr lang="nl-NL" sz="2000" dirty="0"/>
              <a:t>13.30 	Immunologie en therapie in de praktijk; </a:t>
            </a:r>
          </a:p>
          <a:p>
            <a:pPr marL="0" indent="0">
              <a:buNone/>
            </a:pPr>
            <a:r>
              <a:rPr lang="nl-NL" sz="2000" dirty="0"/>
              <a:t>		Instructie</a:t>
            </a:r>
          </a:p>
          <a:p>
            <a:r>
              <a:rPr lang="nl-NL" sz="2000" dirty="0"/>
              <a:t>13.45	Korte pauze</a:t>
            </a:r>
            <a:r>
              <a:rPr lang="nl-NL" sz="2000" dirty="0">
                <a:solidFill>
                  <a:srgbClr val="FF0000"/>
                </a:solidFill>
              </a:rPr>
              <a:t> </a:t>
            </a:r>
          </a:p>
          <a:p>
            <a:r>
              <a:rPr lang="nl-NL" sz="2000" dirty="0"/>
              <a:t>14.00 	Immunologie en therapie in de praktijk; </a:t>
            </a:r>
          </a:p>
          <a:p>
            <a:pPr marL="0" indent="0">
              <a:buNone/>
            </a:pPr>
            <a:r>
              <a:rPr lang="nl-NL" sz="2000" dirty="0"/>
              <a:t>		Aan de slag</a:t>
            </a:r>
          </a:p>
          <a:p>
            <a:r>
              <a:rPr lang="nl-NL" sz="2000" dirty="0"/>
              <a:t>15.30 	Terugkoppeling &amp; eindtoets</a:t>
            </a:r>
          </a:p>
          <a:p>
            <a:r>
              <a:rPr lang="nl-NL" sz="2000" dirty="0"/>
              <a:t>16.00 	Einde</a:t>
            </a:r>
          </a:p>
          <a:p>
            <a:endParaRPr lang="nl-NL" dirty="0"/>
          </a:p>
        </p:txBody>
      </p:sp>
    </p:spTree>
    <p:extLst>
      <p:ext uri="{BB962C8B-B14F-4D97-AF65-F5344CB8AC3E}">
        <p14:creationId xmlns:p14="http://schemas.microsoft.com/office/powerpoint/2010/main" val="82916806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Celtypen van het immuunsysteem</a:t>
            </a:r>
          </a:p>
        </p:txBody>
      </p:sp>
      <p:pic>
        <p:nvPicPr>
          <p:cNvPr id="6" name="Bild 19" descr="6-Cells-Immune-System.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482" y="1721796"/>
            <a:ext cx="8823593" cy="4578141"/>
          </a:xfrm>
          <a:prstGeom prst="rect">
            <a:avLst/>
          </a:prstGeom>
        </p:spPr>
      </p:pic>
      <p:sp>
        <p:nvSpPr>
          <p:cNvPr id="5" name="Slide Number Placeholder 5"/>
          <p:cNvSpPr txBox="1">
            <a:spLocks/>
          </p:cNvSpPr>
          <p:nvPr/>
        </p:nvSpPr>
        <p:spPr>
          <a:xfrm>
            <a:off x="715065" y="6361569"/>
            <a:ext cx="6155123" cy="215444"/>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r>
              <a:rPr lang="en-US" sz="900" dirty="0" err="1">
                <a:solidFill>
                  <a:schemeClr val="tx1"/>
                </a:solidFill>
                <a:latin typeface="+mn-lt"/>
              </a:rPr>
              <a:t>Roitt’s</a:t>
            </a:r>
            <a:r>
              <a:rPr lang="en-US" sz="900" dirty="0">
                <a:solidFill>
                  <a:schemeClr val="tx1"/>
                </a:solidFill>
                <a:latin typeface="+mn-lt"/>
              </a:rPr>
              <a:t> Essential Immunology, 12th edition. 2011. Wiley-Blackwell Publishing. ISBN 978-1-4051-9683-3</a:t>
            </a:r>
          </a:p>
          <a:p>
            <a:endParaRPr lang="en-US" sz="500" dirty="0">
              <a:solidFill>
                <a:schemeClr val="tx1"/>
              </a:solidFill>
              <a:latin typeface="+mn-lt"/>
            </a:endParaRPr>
          </a:p>
        </p:txBody>
      </p:sp>
      <p:cxnSp>
        <p:nvCxnSpPr>
          <p:cNvPr id="4" name="Straight Connector 3"/>
          <p:cNvCxnSpPr/>
          <p:nvPr/>
        </p:nvCxnSpPr>
        <p:spPr>
          <a:xfrm>
            <a:off x="2881423" y="2280683"/>
            <a:ext cx="0" cy="122274"/>
          </a:xfrm>
          <a:prstGeom prst="line">
            <a:avLst/>
          </a:prstGeom>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BC88FADC-D07F-4C4D-8CDC-F4F3CCA6EB89}"/>
              </a:ext>
            </a:extLst>
          </p:cNvPr>
          <p:cNvSpPr/>
          <p:nvPr/>
        </p:nvSpPr>
        <p:spPr bwMode="auto">
          <a:xfrm>
            <a:off x="7134227" y="1643974"/>
            <a:ext cx="1144009" cy="1712069"/>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0" name="Rectangle 9">
            <a:extLst>
              <a:ext uri="{FF2B5EF4-FFF2-40B4-BE49-F238E27FC236}">
                <a16:creationId xmlns:a16="http://schemas.microsoft.com/office/drawing/2014/main" id="{1AE33352-1DFD-4EC5-9B74-95381C9536FB}"/>
              </a:ext>
            </a:extLst>
          </p:cNvPr>
          <p:cNvSpPr/>
          <p:nvPr/>
        </p:nvSpPr>
        <p:spPr bwMode="auto">
          <a:xfrm>
            <a:off x="6255497" y="3229583"/>
            <a:ext cx="1144009" cy="165371"/>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Tree>
    <p:extLst>
      <p:ext uri="{BB962C8B-B14F-4D97-AF65-F5344CB8AC3E}">
        <p14:creationId xmlns:p14="http://schemas.microsoft.com/office/powerpoint/2010/main" val="224914933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Cellen van het verworven immuunsysteem</a:t>
            </a:r>
          </a:p>
        </p:txBody>
      </p:sp>
      <p:pic>
        <p:nvPicPr>
          <p:cNvPr id="205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6680" y="3131114"/>
            <a:ext cx="8857320" cy="29713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311792" y="3206701"/>
            <a:ext cx="1378647" cy="646331"/>
          </a:xfrm>
          <a:prstGeom prst="rect">
            <a:avLst/>
          </a:prstGeom>
          <a:solidFill>
            <a:schemeClr val="bg1"/>
          </a:solidFill>
        </p:spPr>
        <p:txBody>
          <a:bodyPr wrap="none" rtlCol="0">
            <a:spAutoFit/>
          </a:bodyPr>
          <a:lstStyle/>
          <a:p>
            <a:r>
              <a:rPr lang="nl-NL" dirty="0"/>
              <a:t>T helper</a:t>
            </a:r>
          </a:p>
          <a:p>
            <a:r>
              <a:rPr lang="nl-NL" dirty="0"/>
              <a:t>(T</a:t>
            </a:r>
            <a:r>
              <a:rPr lang="nl-NL" baseline="-25000" dirty="0"/>
              <a:t>h</a:t>
            </a:r>
            <a:r>
              <a:rPr lang="nl-NL" dirty="0"/>
              <a:t>) lymfocyt</a:t>
            </a:r>
          </a:p>
        </p:txBody>
      </p:sp>
      <p:sp>
        <p:nvSpPr>
          <p:cNvPr id="6" name="TextBox 5"/>
          <p:cNvSpPr txBox="1"/>
          <p:nvPr/>
        </p:nvSpPr>
        <p:spPr>
          <a:xfrm>
            <a:off x="4317120" y="3166075"/>
            <a:ext cx="1435458" cy="923330"/>
          </a:xfrm>
          <a:prstGeom prst="rect">
            <a:avLst/>
          </a:prstGeom>
          <a:solidFill>
            <a:schemeClr val="bg1"/>
          </a:solidFill>
        </p:spPr>
        <p:txBody>
          <a:bodyPr wrap="none" rtlCol="0">
            <a:spAutoFit/>
          </a:bodyPr>
          <a:lstStyle/>
          <a:p>
            <a:r>
              <a:rPr lang="nl-NL" dirty="0"/>
              <a:t>Cytotoxische</a:t>
            </a:r>
          </a:p>
          <a:p>
            <a:r>
              <a:rPr lang="nl-NL" dirty="0"/>
              <a:t>T lymfocyt</a:t>
            </a:r>
          </a:p>
          <a:p>
            <a:r>
              <a:rPr lang="nl-NL" dirty="0"/>
              <a:t>(CTL of T</a:t>
            </a:r>
            <a:r>
              <a:rPr lang="nl-NL" baseline="-25000" dirty="0"/>
              <a:t>c</a:t>
            </a:r>
            <a:r>
              <a:rPr lang="nl-NL" dirty="0"/>
              <a:t> cel)</a:t>
            </a:r>
          </a:p>
        </p:txBody>
      </p:sp>
      <p:sp>
        <p:nvSpPr>
          <p:cNvPr id="7" name="TextBox 6"/>
          <p:cNvSpPr txBox="1"/>
          <p:nvPr/>
        </p:nvSpPr>
        <p:spPr>
          <a:xfrm>
            <a:off x="3684005" y="4940241"/>
            <a:ext cx="1233052" cy="923330"/>
          </a:xfrm>
          <a:prstGeom prst="rect">
            <a:avLst/>
          </a:prstGeom>
          <a:solidFill>
            <a:schemeClr val="bg1"/>
          </a:solidFill>
        </p:spPr>
        <p:txBody>
          <a:bodyPr wrap="square" rtlCol="0">
            <a:spAutoFit/>
          </a:bodyPr>
          <a:lstStyle/>
          <a:p>
            <a:r>
              <a:rPr lang="nl-NL" dirty="0"/>
              <a:t>T cel</a:t>
            </a:r>
          </a:p>
          <a:p>
            <a:r>
              <a:rPr lang="nl-NL" dirty="0"/>
              <a:t>voorloper</a:t>
            </a:r>
          </a:p>
          <a:p>
            <a:endParaRPr lang="nl-NL" dirty="0"/>
          </a:p>
        </p:txBody>
      </p:sp>
      <p:sp>
        <p:nvSpPr>
          <p:cNvPr id="8" name="TextBox 7"/>
          <p:cNvSpPr txBox="1"/>
          <p:nvPr/>
        </p:nvSpPr>
        <p:spPr>
          <a:xfrm>
            <a:off x="7683788" y="4940241"/>
            <a:ext cx="1233052" cy="923330"/>
          </a:xfrm>
          <a:prstGeom prst="rect">
            <a:avLst/>
          </a:prstGeom>
          <a:solidFill>
            <a:schemeClr val="bg1"/>
          </a:solidFill>
        </p:spPr>
        <p:txBody>
          <a:bodyPr wrap="square" rtlCol="0">
            <a:spAutoFit/>
          </a:bodyPr>
          <a:lstStyle/>
          <a:p>
            <a:r>
              <a:rPr lang="nl-NL" dirty="0"/>
              <a:t>B lymfocyt</a:t>
            </a:r>
          </a:p>
          <a:p>
            <a:r>
              <a:rPr lang="nl-NL" dirty="0"/>
              <a:t>voorloper</a:t>
            </a:r>
          </a:p>
          <a:p>
            <a:endParaRPr lang="nl-NL" dirty="0"/>
          </a:p>
        </p:txBody>
      </p:sp>
      <p:sp>
        <p:nvSpPr>
          <p:cNvPr id="9" name="TextBox 8"/>
          <p:cNvSpPr txBox="1"/>
          <p:nvPr/>
        </p:nvSpPr>
        <p:spPr>
          <a:xfrm>
            <a:off x="7836188" y="3157449"/>
            <a:ext cx="1233052" cy="861774"/>
          </a:xfrm>
          <a:prstGeom prst="rect">
            <a:avLst/>
          </a:prstGeom>
          <a:solidFill>
            <a:schemeClr val="bg1"/>
          </a:solidFill>
        </p:spPr>
        <p:txBody>
          <a:bodyPr wrap="square" rtlCol="0">
            <a:spAutoFit/>
          </a:bodyPr>
          <a:lstStyle/>
          <a:p>
            <a:r>
              <a:rPr lang="en-US" dirty="0"/>
              <a:t>B lymfocyt</a:t>
            </a:r>
          </a:p>
          <a:p>
            <a:endParaRPr lang="en-US" sz="1400" dirty="0"/>
          </a:p>
          <a:p>
            <a:endParaRPr lang="en-US" dirty="0"/>
          </a:p>
        </p:txBody>
      </p:sp>
      <p:pic>
        <p:nvPicPr>
          <p:cNvPr id="10" name="Bild 4" descr="7-Components-Adaptive-Imm-Response.png"/>
          <p:cNvPicPr>
            <a:picLocks noChangeAspect="1"/>
          </p:cNvPicPr>
          <p:nvPr/>
        </p:nvPicPr>
        <p:blipFill rotWithShape="1">
          <a:blip r:embed="rId4" cstate="print">
            <a:lum bright="-5000" contrast="10000"/>
            <a:extLst>
              <a:ext uri="{28A0092B-C50C-407E-A947-70E740481C1C}">
                <a14:useLocalDpi xmlns:a14="http://schemas.microsoft.com/office/drawing/2010/main" val="0"/>
              </a:ext>
            </a:extLst>
          </a:blip>
          <a:srcRect l="67804" r="20073" b="86708"/>
          <a:stretch/>
        </p:blipFill>
        <p:spPr>
          <a:xfrm>
            <a:off x="6485119" y="1407197"/>
            <a:ext cx="1976872" cy="1197779"/>
          </a:xfrm>
          <a:prstGeom prst="rect">
            <a:avLst/>
          </a:prstGeom>
        </p:spPr>
      </p:pic>
      <p:cxnSp>
        <p:nvCxnSpPr>
          <p:cNvPr id="4" name="Straight Arrow Connector 3"/>
          <p:cNvCxnSpPr/>
          <p:nvPr/>
        </p:nvCxnSpPr>
        <p:spPr>
          <a:xfrm flipV="1">
            <a:off x="7081284" y="2589053"/>
            <a:ext cx="0" cy="568396"/>
          </a:xfrm>
          <a:prstGeom prst="straightConnector1">
            <a:avLst/>
          </a:prstGeom>
          <a:ln w="76200">
            <a:solidFill>
              <a:schemeClr val="accent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4815967" y="1582250"/>
            <a:ext cx="1696069" cy="923330"/>
          </a:xfrm>
          <a:prstGeom prst="rect">
            <a:avLst/>
          </a:prstGeom>
          <a:solidFill>
            <a:schemeClr val="bg1"/>
          </a:solidFill>
        </p:spPr>
        <p:txBody>
          <a:bodyPr wrap="square" rtlCol="0">
            <a:spAutoFit/>
          </a:bodyPr>
          <a:lstStyle/>
          <a:p>
            <a:pPr algn="r"/>
            <a:r>
              <a:rPr lang="en-US" dirty="0"/>
              <a:t>Antilichaam producerende plasmacel</a:t>
            </a:r>
          </a:p>
        </p:txBody>
      </p:sp>
      <p:sp>
        <p:nvSpPr>
          <p:cNvPr id="3" name="Rectangle 2"/>
          <p:cNvSpPr/>
          <p:nvPr/>
        </p:nvSpPr>
        <p:spPr>
          <a:xfrm>
            <a:off x="143340" y="6622074"/>
            <a:ext cx="5933610" cy="230832"/>
          </a:xfrm>
          <a:prstGeom prst="rect">
            <a:avLst/>
          </a:prstGeom>
        </p:spPr>
        <p:txBody>
          <a:bodyPr wrap="square">
            <a:spAutoFit/>
          </a:bodyPr>
          <a:lstStyle/>
          <a:p>
            <a:r>
              <a:rPr lang="nl-NL" sz="900" u="sng" dirty="0">
                <a:latin typeface="Calibri" panose="020F0502020204030204" pitchFamily="34" charset="0"/>
                <a:ea typeface="Calibri" panose="020F0502020204030204" pitchFamily="34" charset="0"/>
                <a:cs typeface="Times New Roman" panose="02020603050405020304" pitchFamily="18" charset="0"/>
              </a:rPr>
              <a:t>http://what-when-how.com/acp-medicine/organs-and-cells-of-the-immune-system-part-1/</a:t>
            </a:r>
            <a:r>
              <a:rPr lang="nl-NL" sz="900" dirty="0">
                <a:latin typeface="Calibri" panose="020F0502020204030204" pitchFamily="34" charset="0"/>
                <a:ea typeface="Calibri" panose="020F0502020204030204" pitchFamily="34" charset="0"/>
                <a:cs typeface="Times New Roman" panose="02020603050405020304" pitchFamily="18" charset="0"/>
              </a:rPr>
              <a:t> -Last </a:t>
            </a:r>
            <a:r>
              <a:rPr lang="nl-NL" sz="900" dirty="0" err="1">
                <a:latin typeface="Calibri" panose="020F0502020204030204" pitchFamily="34" charset="0"/>
                <a:ea typeface="Calibri" panose="020F0502020204030204" pitchFamily="34" charset="0"/>
                <a:cs typeface="Times New Roman" panose="02020603050405020304" pitchFamily="18" charset="0"/>
              </a:rPr>
              <a:t>verified</a:t>
            </a:r>
            <a:r>
              <a:rPr lang="nl-NL" sz="900" dirty="0">
                <a:latin typeface="Calibri" panose="020F0502020204030204" pitchFamily="34" charset="0"/>
                <a:ea typeface="Calibri" panose="020F0502020204030204" pitchFamily="34" charset="0"/>
                <a:cs typeface="Times New Roman" panose="02020603050405020304" pitchFamily="18" charset="0"/>
              </a:rPr>
              <a:t> on 31Jul2019</a:t>
            </a:r>
            <a:endParaRPr lang="nl-NL" sz="900" dirty="0"/>
          </a:p>
        </p:txBody>
      </p:sp>
    </p:spTree>
    <p:extLst>
      <p:ext uri="{BB962C8B-B14F-4D97-AF65-F5344CB8AC3E}">
        <p14:creationId xmlns:p14="http://schemas.microsoft.com/office/powerpoint/2010/main" val="192372818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646315-64E3-45D1-A8C1-1C653FAF0EC6}"/>
              </a:ext>
            </a:extLst>
          </p:cNvPr>
          <p:cNvSpPr>
            <a:spLocks noGrp="1"/>
          </p:cNvSpPr>
          <p:nvPr>
            <p:ph type="title"/>
          </p:nvPr>
        </p:nvSpPr>
        <p:spPr>
          <a:xfrm>
            <a:off x="457200" y="426940"/>
            <a:ext cx="6677025" cy="609781"/>
          </a:xfrm>
        </p:spPr>
        <p:txBody>
          <a:bodyPr/>
          <a:lstStyle/>
          <a:p>
            <a:r>
              <a:rPr lang="nl-NL" dirty="0"/>
              <a:t>7	Kunnen T-cellen rechtstreeks pathogenen herkennen?</a:t>
            </a:r>
            <a:br>
              <a:rPr lang="nl-NL" dirty="0"/>
            </a:br>
            <a:endParaRPr lang="nl-NL" dirty="0"/>
          </a:p>
        </p:txBody>
      </p:sp>
      <p:sp>
        <p:nvSpPr>
          <p:cNvPr id="3" name="Content Placeholder 2">
            <a:extLst>
              <a:ext uri="{FF2B5EF4-FFF2-40B4-BE49-F238E27FC236}">
                <a16:creationId xmlns:a16="http://schemas.microsoft.com/office/drawing/2014/main" id="{636A70E1-7643-4D75-A490-CB5BFE21C122}"/>
              </a:ext>
            </a:extLst>
          </p:cNvPr>
          <p:cNvSpPr>
            <a:spLocks noGrp="1"/>
          </p:cNvSpPr>
          <p:nvPr>
            <p:ph idx="1"/>
          </p:nvPr>
        </p:nvSpPr>
        <p:spPr/>
        <p:txBody>
          <a:bodyPr/>
          <a:lstStyle/>
          <a:p>
            <a:pPr marL="514350" indent="-514350">
              <a:buFont typeface="+mj-lt"/>
              <a:buAutoNum type="arabicPeriod"/>
            </a:pPr>
            <a:r>
              <a:rPr lang="nl-NL" dirty="0"/>
              <a:t>Ja, afhankelijk van het pathogeen zijn er specifieke T-cellen</a:t>
            </a:r>
          </a:p>
          <a:p>
            <a:pPr marL="514350" indent="-514350">
              <a:buFont typeface="+mj-lt"/>
              <a:buAutoNum type="arabicPeriod"/>
            </a:pPr>
            <a:r>
              <a:rPr lang="nl-NL" dirty="0"/>
              <a:t>Alleen T- helper cellen kunnen dit</a:t>
            </a:r>
          </a:p>
          <a:p>
            <a:pPr marL="514350" indent="-514350">
              <a:buFont typeface="+mj-lt"/>
              <a:buAutoNum type="arabicPeriod"/>
            </a:pPr>
            <a:r>
              <a:rPr lang="nl-NL" dirty="0"/>
              <a:t>Alleen cytotoxsche T-cellen kunnen dit</a:t>
            </a:r>
          </a:p>
          <a:p>
            <a:pPr marL="514350" indent="-514350">
              <a:buFont typeface="+mj-lt"/>
              <a:buAutoNum type="arabicPeriod"/>
            </a:pPr>
            <a:r>
              <a:rPr lang="nl-NL" dirty="0"/>
              <a:t>Nee, ze herkennen alleen peptiden in de context van MHC</a:t>
            </a:r>
          </a:p>
          <a:p>
            <a:endParaRPr lang="nl-NL" dirty="0"/>
          </a:p>
        </p:txBody>
      </p:sp>
    </p:spTree>
    <p:extLst>
      <p:ext uri="{BB962C8B-B14F-4D97-AF65-F5344CB8AC3E}">
        <p14:creationId xmlns:p14="http://schemas.microsoft.com/office/powerpoint/2010/main" val="11819312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646315-64E3-45D1-A8C1-1C653FAF0EC6}"/>
              </a:ext>
            </a:extLst>
          </p:cNvPr>
          <p:cNvSpPr>
            <a:spLocks noGrp="1"/>
          </p:cNvSpPr>
          <p:nvPr>
            <p:ph type="title"/>
          </p:nvPr>
        </p:nvSpPr>
        <p:spPr>
          <a:xfrm>
            <a:off x="457200" y="426940"/>
            <a:ext cx="6677025" cy="609781"/>
          </a:xfrm>
        </p:spPr>
        <p:txBody>
          <a:bodyPr/>
          <a:lstStyle/>
          <a:p>
            <a:r>
              <a:rPr lang="nl-NL" dirty="0"/>
              <a:t>7	Kunnen T-cellen rechtstreeks pathogenen herkennen?</a:t>
            </a:r>
            <a:br>
              <a:rPr lang="nl-NL" dirty="0"/>
            </a:br>
            <a:endParaRPr lang="nl-NL" dirty="0"/>
          </a:p>
        </p:txBody>
      </p:sp>
      <p:sp>
        <p:nvSpPr>
          <p:cNvPr id="3" name="Content Placeholder 2">
            <a:extLst>
              <a:ext uri="{FF2B5EF4-FFF2-40B4-BE49-F238E27FC236}">
                <a16:creationId xmlns:a16="http://schemas.microsoft.com/office/drawing/2014/main" id="{636A70E1-7643-4D75-A490-CB5BFE21C122}"/>
              </a:ext>
            </a:extLst>
          </p:cNvPr>
          <p:cNvSpPr>
            <a:spLocks noGrp="1"/>
          </p:cNvSpPr>
          <p:nvPr>
            <p:ph idx="1"/>
          </p:nvPr>
        </p:nvSpPr>
        <p:spPr/>
        <p:txBody>
          <a:bodyPr/>
          <a:lstStyle/>
          <a:p>
            <a:pPr marL="514350" indent="-514350">
              <a:buFont typeface="+mj-lt"/>
              <a:buAutoNum type="arabicPeriod"/>
            </a:pPr>
            <a:r>
              <a:rPr lang="nl-NL" dirty="0"/>
              <a:t>Ja, afhankelijk van het pathogeen zijn er specifieke T-cellen</a:t>
            </a:r>
          </a:p>
          <a:p>
            <a:pPr marL="514350" indent="-514350">
              <a:buFont typeface="+mj-lt"/>
              <a:buAutoNum type="arabicPeriod"/>
            </a:pPr>
            <a:r>
              <a:rPr lang="nl-NL" dirty="0"/>
              <a:t>Alleen T- helper cellen kunnen dit</a:t>
            </a:r>
          </a:p>
          <a:p>
            <a:pPr marL="514350" indent="-514350">
              <a:buFont typeface="+mj-lt"/>
              <a:buAutoNum type="arabicPeriod"/>
            </a:pPr>
            <a:r>
              <a:rPr lang="nl-NL" dirty="0"/>
              <a:t>Alleen cytotoxsche T-cellen kunnen dit</a:t>
            </a:r>
          </a:p>
          <a:p>
            <a:pPr marL="514350" indent="-514350">
              <a:buFont typeface="+mj-lt"/>
              <a:buAutoNum type="arabicPeriod"/>
            </a:pPr>
            <a:r>
              <a:rPr lang="nl-NL" dirty="0">
                <a:solidFill>
                  <a:srgbClr val="00B050"/>
                </a:solidFill>
              </a:rPr>
              <a:t>Nee, ze herkennen alleen peptiden in de context van MHC</a:t>
            </a:r>
          </a:p>
          <a:p>
            <a:endParaRPr lang="nl-NL" dirty="0"/>
          </a:p>
        </p:txBody>
      </p:sp>
      <p:sp>
        <p:nvSpPr>
          <p:cNvPr id="6" name="Tekstvak 2">
            <a:extLst>
              <a:ext uri="{FF2B5EF4-FFF2-40B4-BE49-F238E27FC236}">
                <a16:creationId xmlns:a16="http://schemas.microsoft.com/office/drawing/2014/main" id="{C50FE579-FD7F-430A-8CD4-B82D80261679}"/>
              </a:ext>
            </a:extLst>
          </p:cNvPr>
          <p:cNvSpPr txBox="1"/>
          <p:nvPr/>
        </p:nvSpPr>
        <p:spPr>
          <a:xfrm>
            <a:off x="468358" y="6271166"/>
            <a:ext cx="5446059" cy="253916"/>
          </a:xfrm>
          <a:prstGeom prst="rect">
            <a:avLst/>
          </a:prstGeom>
          <a:noFill/>
        </p:spPr>
        <p:txBody>
          <a:bodyPr wrap="square" rtlCol="0">
            <a:spAutoFit/>
          </a:bodyPr>
          <a:lstStyle/>
          <a:p>
            <a:r>
              <a:rPr lang="en-GB" sz="1050" dirty="0"/>
              <a:t>Janeway’s Immunobiology, 9</a:t>
            </a:r>
            <a:r>
              <a:rPr lang="en-GB" sz="1050" baseline="30000" dirty="0"/>
              <a:t>th</a:t>
            </a:r>
            <a:r>
              <a:rPr lang="en-GB" sz="1050" dirty="0"/>
              <a:t> Edition. 2017. Garland Science. ISBN 978-0-8153-4505-3</a:t>
            </a:r>
          </a:p>
        </p:txBody>
      </p:sp>
    </p:spTree>
    <p:extLst>
      <p:ext uri="{BB962C8B-B14F-4D97-AF65-F5344CB8AC3E}">
        <p14:creationId xmlns:p14="http://schemas.microsoft.com/office/powerpoint/2010/main" val="210869786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Herkenning antigen en antigenpresentatie</a:t>
            </a:r>
          </a:p>
        </p:txBody>
      </p:sp>
      <p:sp>
        <p:nvSpPr>
          <p:cNvPr id="5" name="Slide Number Placeholder 5"/>
          <p:cNvSpPr txBox="1">
            <a:spLocks/>
          </p:cNvSpPr>
          <p:nvPr/>
        </p:nvSpPr>
        <p:spPr>
          <a:xfrm>
            <a:off x="319968" y="6573835"/>
            <a:ext cx="6155123" cy="138499"/>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a:defRPr/>
            </a:pPr>
            <a:r>
              <a:rPr lang="en-US" sz="900" dirty="0" err="1">
                <a:solidFill>
                  <a:schemeClr val="tx1"/>
                </a:solidFill>
                <a:latin typeface="+mn-lt"/>
              </a:rPr>
              <a:t>Kono</a:t>
            </a:r>
            <a:r>
              <a:rPr lang="en-US" sz="900" dirty="0">
                <a:solidFill>
                  <a:schemeClr val="tx1"/>
                </a:solidFill>
                <a:latin typeface="+mn-lt"/>
              </a:rPr>
              <a:t> H, et al. Nature Reviews Immunology 2008;8(4):279–289</a:t>
            </a:r>
          </a:p>
        </p:txBody>
      </p:sp>
      <p:pic>
        <p:nvPicPr>
          <p:cNvPr id="7" name="Bild 1" descr="6-Initiation-Adaptive-Stranger-Model.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008" y="1216152"/>
            <a:ext cx="9428493" cy="5314694"/>
          </a:xfrm>
          <a:prstGeom prst="rect">
            <a:avLst/>
          </a:prstGeom>
        </p:spPr>
      </p:pic>
      <p:sp>
        <p:nvSpPr>
          <p:cNvPr id="6" name="TextBox 5"/>
          <p:cNvSpPr txBox="1"/>
          <p:nvPr/>
        </p:nvSpPr>
        <p:spPr>
          <a:xfrm>
            <a:off x="0" y="4274052"/>
            <a:ext cx="1242204" cy="954107"/>
          </a:xfrm>
          <a:prstGeom prst="rect">
            <a:avLst/>
          </a:prstGeom>
          <a:solidFill>
            <a:schemeClr val="bg1"/>
          </a:solidFill>
        </p:spPr>
        <p:txBody>
          <a:bodyPr wrap="square" rtlCol="0">
            <a:spAutoFit/>
          </a:bodyPr>
          <a:lstStyle/>
          <a:p>
            <a:r>
              <a:rPr lang="nl-NL" sz="1400" dirty="0"/>
              <a:t>Pathogeen</a:t>
            </a:r>
          </a:p>
          <a:p>
            <a:r>
              <a:rPr lang="en-US" sz="1400" dirty="0"/>
              <a:t>met </a:t>
            </a:r>
            <a:r>
              <a:rPr lang="nl-NL" sz="1400" dirty="0"/>
              <a:t>antigenen</a:t>
            </a:r>
            <a:r>
              <a:rPr lang="en-US" sz="1400" dirty="0"/>
              <a:t> </a:t>
            </a:r>
            <a:r>
              <a:rPr lang="nl-NL" sz="1400" dirty="0"/>
              <a:t>aan</a:t>
            </a:r>
            <a:r>
              <a:rPr lang="en-US" sz="1400" dirty="0"/>
              <a:t> </a:t>
            </a:r>
            <a:r>
              <a:rPr lang="nl-NL" sz="1400" dirty="0"/>
              <a:t>celoppervlak</a:t>
            </a:r>
          </a:p>
        </p:txBody>
      </p:sp>
      <p:sp>
        <p:nvSpPr>
          <p:cNvPr id="8" name="TextBox 7"/>
          <p:cNvSpPr txBox="1"/>
          <p:nvPr/>
        </p:nvSpPr>
        <p:spPr>
          <a:xfrm>
            <a:off x="1152524" y="4407402"/>
            <a:ext cx="1247776" cy="523220"/>
          </a:xfrm>
          <a:prstGeom prst="rect">
            <a:avLst/>
          </a:prstGeom>
          <a:solidFill>
            <a:schemeClr val="bg1"/>
          </a:solidFill>
        </p:spPr>
        <p:txBody>
          <a:bodyPr wrap="square" rtlCol="0">
            <a:spAutoFit/>
          </a:bodyPr>
          <a:lstStyle/>
          <a:p>
            <a:r>
              <a:rPr lang="nl-NL" sz="1400" dirty="0"/>
              <a:t>Dendritische cel</a:t>
            </a:r>
          </a:p>
        </p:txBody>
      </p:sp>
      <p:sp>
        <p:nvSpPr>
          <p:cNvPr id="9" name="TextBox 8"/>
          <p:cNvSpPr txBox="1"/>
          <p:nvPr/>
        </p:nvSpPr>
        <p:spPr>
          <a:xfrm>
            <a:off x="2695575" y="4428214"/>
            <a:ext cx="1022062" cy="738664"/>
          </a:xfrm>
          <a:prstGeom prst="rect">
            <a:avLst/>
          </a:prstGeom>
          <a:solidFill>
            <a:schemeClr val="bg1"/>
          </a:solidFill>
        </p:spPr>
        <p:txBody>
          <a:bodyPr wrap="square" rtlCol="0">
            <a:spAutoFit/>
          </a:bodyPr>
          <a:lstStyle/>
          <a:p>
            <a:pPr algn="ctr"/>
            <a:r>
              <a:rPr lang="nl-NL" sz="1400" dirty="0"/>
              <a:t>Fagocytose</a:t>
            </a:r>
          </a:p>
          <a:p>
            <a:pPr algn="ctr"/>
            <a:r>
              <a:rPr lang="nl-NL" sz="1400" dirty="0"/>
              <a:t>en </a:t>
            </a:r>
          </a:p>
          <a:p>
            <a:pPr algn="ctr"/>
            <a:r>
              <a:rPr lang="nl-NL" sz="1400" dirty="0"/>
              <a:t>processing</a:t>
            </a:r>
          </a:p>
        </p:txBody>
      </p:sp>
      <p:sp>
        <p:nvSpPr>
          <p:cNvPr id="10" name="TextBox 9"/>
          <p:cNvSpPr txBox="1"/>
          <p:nvPr/>
        </p:nvSpPr>
        <p:spPr>
          <a:xfrm>
            <a:off x="754350" y="1656439"/>
            <a:ext cx="1474500" cy="738664"/>
          </a:xfrm>
          <a:prstGeom prst="rect">
            <a:avLst/>
          </a:prstGeom>
          <a:solidFill>
            <a:schemeClr val="bg1"/>
          </a:solidFill>
        </p:spPr>
        <p:txBody>
          <a:bodyPr wrap="square" rtlCol="0">
            <a:spAutoFit/>
          </a:bodyPr>
          <a:lstStyle/>
          <a:p>
            <a:pPr algn="ctr"/>
            <a:r>
              <a:rPr lang="nl-NL" sz="1400" dirty="0"/>
              <a:t>Patroon Herkennende Receptor</a:t>
            </a:r>
          </a:p>
        </p:txBody>
      </p:sp>
      <p:sp>
        <p:nvSpPr>
          <p:cNvPr id="3" name="Rectangle 2"/>
          <p:cNvSpPr/>
          <p:nvPr/>
        </p:nvSpPr>
        <p:spPr bwMode="auto">
          <a:xfrm>
            <a:off x="3717637" y="2572386"/>
            <a:ext cx="790575" cy="305437"/>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0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12" name="Rectangle 11"/>
          <p:cNvSpPr/>
          <p:nvPr/>
        </p:nvSpPr>
        <p:spPr bwMode="auto">
          <a:xfrm rot="5400000">
            <a:off x="4301202" y="2432052"/>
            <a:ext cx="790575" cy="376556"/>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92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11" name="TextBox 10"/>
          <p:cNvSpPr txBox="1"/>
          <p:nvPr/>
        </p:nvSpPr>
        <p:spPr>
          <a:xfrm>
            <a:off x="3533775" y="2175117"/>
            <a:ext cx="1022062" cy="738664"/>
          </a:xfrm>
          <a:prstGeom prst="rect">
            <a:avLst/>
          </a:prstGeom>
          <a:solidFill>
            <a:schemeClr val="bg1"/>
          </a:solidFill>
        </p:spPr>
        <p:txBody>
          <a:bodyPr wrap="square" rtlCol="0">
            <a:spAutoFit/>
          </a:bodyPr>
          <a:lstStyle/>
          <a:p>
            <a:r>
              <a:rPr lang="nl-NL" sz="1400" dirty="0"/>
              <a:t>Antigeen peptide in MHC-II</a:t>
            </a:r>
          </a:p>
        </p:txBody>
      </p:sp>
      <p:sp>
        <p:nvSpPr>
          <p:cNvPr id="13" name="TextBox 12"/>
          <p:cNvSpPr txBox="1"/>
          <p:nvPr/>
        </p:nvSpPr>
        <p:spPr>
          <a:xfrm>
            <a:off x="4352924" y="1686189"/>
            <a:ext cx="1571626" cy="523220"/>
          </a:xfrm>
          <a:prstGeom prst="rect">
            <a:avLst/>
          </a:prstGeom>
          <a:solidFill>
            <a:schemeClr val="bg1"/>
          </a:solidFill>
        </p:spPr>
        <p:txBody>
          <a:bodyPr wrap="square" rtlCol="0">
            <a:spAutoFit/>
          </a:bodyPr>
          <a:lstStyle/>
          <a:p>
            <a:r>
              <a:rPr lang="nl-NL" sz="1400" dirty="0"/>
              <a:t>Co-</a:t>
            </a:r>
            <a:r>
              <a:rPr lang="nl-NL" sz="1400" dirty="0" err="1"/>
              <a:t>stimulatoire</a:t>
            </a:r>
            <a:r>
              <a:rPr lang="nl-NL" sz="1400" dirty="0"/>
              <a:t> moleculen</a:t>
            </a:r>
          </a:p>
        </p:txBody>
      </p:sp>
      <p:sp>
        <p:nvSpPr>
          <p:cNvPr id="14" name="TextBox 13"/>
          <p:cNvSpPr txBox="1"/>
          <p:nvPr/>
        </p:nvSpPr>
        <p:spPr>
          <a:xfrm>
            <a:off x="4260880" y="5026527"/>
            <a:ext cx="1663670" cy="523220"/>
          </a:xfrm>
          <a:prstGeom prst="rect">
            <a:avLst/>
          </a:prstGeom>
          <a:solidFill>
            <a:schemeClr val="bg1"/>
          </a:solidFill>
        </p:spPr>
        <p:txBody>
          <a:bodyPr wrap="square" rtlCol="0">
            <a:spAutoFit/>
          </a:bodyPr>
          <a:lstStyle/>
          <a:p>
            <a:r>
              <a:rPr lang="nl-NL" sz="1400" dirty="0"/>
              <a:t>Geactiveerde dendritische cel</a:t>
            </a:r>
          </a:p>
        </p:txBody>
      </p:sp>
      <p:sp>
        <p:nvSpPr>
          <p:cNvPr id="15" name="TextBox 14"/>
          <p:cNvSpPr txBox="1"/>
          <p:nvPr/>
        </p:nvSpPr>
        <p:spPr>
          <a:xfrm>
            <a:off x="6143624" y="3966275"/>
            <a:ext cx="809626" cy="307777"/>
          </a:xfrm>
          <a:prstGeom prst="rect">
            <a:avLst/>
          </a:prstGeom>
          <a:solidFill>
            <a:schemeClr val="bg1"/>
          </a:solidFill>
        </p:spPr>
        <p:txBody>
          <a:bodyPr wrap="square" rtlCol="0">
            <a:spAutoFit/>
          </a:bodyPr>
          <a:lstStyle/>
          <a:p>
            <a:r>
              <a:rPr lang="nl-NL" sz="1400" dirty="0"/>
              <a:t>Migratie</a:t>
            </a:r>
          </a:p>
        </p:txBody>
      </p:sp>
      <p:sp>
        <p:nvSpPr>
          <p:cNvPr id="16" name="TextBox 15"/>
          <p:cNvSpPr txBox="1"/>
          <p:nvPr/>
        </p:nvSpPr>
        <p:spPr>
          <a:xfrm>
            <a:off x="6186539" y="5395858"/>
            <a:ext cx="1104901" cy="307777"/>
          </a:xfrm>
          <a:prstGeom prst="rect">
            <a:avLst/>
          </a:prstGeom>
          <a:solidFill>
            <a:schemeClr val="bg1"/>
          </a:solidFill>
        </p:spPr>
        <p:txBody>
          <a:bodyPr wrap="square" rtlCol="0">
            <a:spAutoFit/>
          </a:bodyPr>
          <a:lstStyle/>
          <a:p>
            <a:r>
              <a:rPr lang="nl-NL" sz="1400" b="1" dirty="0">
                <a:solidFill>
                  <a:schemeClr val="accent1"/>
                </a:solidFill>
              </a:rPr>
              <a:t>Lymfeklier</a:t>
            </a:r>
          </a:p>
        </p:txBody>
      </p:sp>
      <p:pic>
        <p:nvPicPr>
          <p:cNvPr id="18" name="Bild 1" descr="6-Initiation-Adaptive-Stranger-Model.png"/>
          <p:cNvPicPr>
            <a:picLocks noChangeAspect="1"/>
          </p:cNvPicPr>
          <p:nvPr/>
        </p:nvPicPr>
        <p:blipFill rotWithShape="1">
          <a:blip r:embed="rId3" cstate="print">
            <a:extLst>
              <a:ext uri="{28A0092B-C50C-407E-A947-70E740481C1C}">
                <a14:useLocalDpi xmlns:a14="http://schemas.microsoft.com/office/drawing/2010/main" val="0"/>
              </a:ext>
            </a:extLst>
          </a:blip>
          <a:srcRect l="88827" t="38948" r="3798" b="51122"/>
          <a:stretch/>
        </p:blipFill>
        <p:spPr>
          <a:xfrm>
            <a:off x="7148512" y="2950329"/>
            <a:ext cx="566738" cy="527750"/>
          </a:xfrm>
          <a:prstGeom prst="rect">
            <a:avLst/>
          </a:prstGeom>
        </p:spPr>
      </p:pic>
      <p:pic>
        <p:nvPicPr>
          <p:cNvPr id="20" name="Bild 1" descr="6-Initiation-Adaptive-Stranger-Model.png"/>
          <p:cNvPicPr>
            <a:picLocks noChangeAspect="1"/>
          </p:cNvPicPr>
          <p:nvPr/>
        </p:nvPicPr>
        <p:blipFill rotWithShape="1">
          <a:blip r:embed="rId4" cstate="print">
            <a:extLst>
              <a:ext uri="{28A0092B-C50C-407E-A947-70E740481C1C}">
                <a14:useLocalDpi xmlns:a14="http://schemas.microsoft.com/office/drawing/2010/main" val="0"/>
              </a:ext>
            </a:extLst>
          </a:blip>
          <a:srcRect l="88827" t="38948" r="3798" b="51122"/>
          <a:stretch/>
        </p:blipFill>
        <p:spPr>
          <a:xfrm>
            <a:off x="8652228" y="2611356"/>
            <a:ext cx="240507" cy="373861"/>
          </a:xfrm>
          <a:prstGeom prst="rect">
            <a:avLst/>
          </a:prstGeom>
        </p:spPr>
      </p:pic>
      <p:sp>
        <p:nvSpPr>
          <p:cNvPr id="17" name="TextBox 16"/>
          <p:cNvSpPr txBox="1"/>
          <p:nvPr/>
        </p:nvSpPr>
        <p:spPr>
          <a:xfrm>
            <a:off x="7050881" y="2974692"/>
            <a:ext cx="847725" cy="461665"/>
          </a:xfrm>
          <a:prstGeom prst="rect">
            <a:avLst/>
          </a:prstGeom>
          <a:noFill/>
        </p:spPr>
        <p:txBody>
          <a:bodyPr wrap="square" rtlCol="0">
            <a:spAutoFit/>
          </a:bodyPr>
          <a:lstStyle/>
          <a:p>
            <a:r>
              <a:rPr lang="en-US" sz="1200" dirty="0"/>
              <a:t>Co-</a:t>
            </a:r>
          </a:p>
          <a:p>
            <a:r>
              <a:rPr lang="en-US" sz="1200" dirty="0"/>
              <a:t>stimulatie</a:t>
            </a:r>
          </a:p>
        </p:txBody>
      </p:sp>
      <p:sp>
        <p:nvSpPr>
          <p:cNvPr id="4" name="Rectangle 3"/>
          <p:cNvSpPr/>
          <p:nvPr/>
        </p:nvSpPr>
        <p:spPr bwMode="auto">
          <a:xfrm>
            <a:off x="7396424" y="5443109"/>
            <a:ext cx="1149051" cy="301214"/>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0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1" name="TextBox 20"/>
          <p:cNvSpPr txBox="1"/>
          <p:nvPr/>
        </p:nvSpPr>
        <p:spPr>
          <a:xfrm>
            <a:off x="7390879" y="5405910"/>
            <a:ext cx="1381602" cy="523220"/>
          </a:xfrm>
          <a:prstGeom prst="rect">
            <a:avLst/>
          </a:prstGeom>
          <a:noFill/>
        </p:spPr>
        <p:txBody>
          <a:bodyPr wrap="square" rtlCol="0">
            <a:spAutoFit/>
          </a:bodyPr>
          <a:lstStyle/>
          <a:p>
            <a:pPr algn="ctr"/>
            <a:r>
              <a:rPr lang="nl-NL" sz="1400" b="1" dirty="0"/>
              <a:t>T celactivatie in de lymfeklier</a:t>
            </a:r>
          </a:p>
        </p:txBody>
      </p:sp>
    </p:spTree>
    <p:extLst>
      <p:ext uri="{BB962C8B-B14F-4D97-AF65-F5344CB8AC3E}">
        <p14:creationId xmlns:p14="http://schemas.microsoft.com/office/powerpoint/2010/main" val="275231814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Het 3-signaal model voor T-cel activatie</a:t>
            </a:r>
          </a:p>
        </p:txBody>
      </p:sp>
      <p:pic>
        <p:nvPicPr>
          <p:cNvPr id="4" name="Bild 16" descr="9-T-Cell-3-Signals-400-7.png"/>
          <p:cNvPicPr>
            <a:picLocks noChangeAspect="1"/>
          </p:cNvPicPr>
          <p:nvPr/>
        </p:nvPicPr>
        <p:blipFill>
          <a:blip r:embed="rId3" cstate="print">
            <a:lum bright="-5000" contrast="10000"/>
            <a:extLst>
              <a:ext uri="{28A0092B-C50C-407E-A947-70E740481C1C}">
                <a14:useLocalDpi xmlns:a14="http://schemas.microsoft.com/office/drawing/2010/main" val="0"/>
              </a:ext>
            </a:extLst>
          </a:blip>
          <a:stretch>
            <a:fillRect/>
          </a:stretch>
        </p:blipFill>
        <p:spPr>
          <a:xfrm>
            <a:off x="0" y="1591057"/>
            <a:ext cx="9144000" cy="4790856"/>
          </a:xfrm>
          <a:prstGeom prst="rect">
            <a:avLst/>
          </a:prstGeom>
        </p:spPr>
      </p:pic>
      <p:sp>
        <p:nvSpPr>
          <p:cNvPr id="8" name="Slide Number Placeholder 5"/>
          <p:cNvSpPr txBox="1">
            <a:spLocks/>
          </p:cNvSpPr>
          <p:nvPr/>
        </p:nvSpPr>
        <p:spPr>
          <a:xfrm>
            <a:off x="277184" y="6515787"/>
            <a:ext cx="6155123" cy="138499"/>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r>
              <a:rPr lang="nl-NL" sz="900" dirty="0" err="1">
                <a:solidFill>
                  <a:schemeClr val="tx1"/>
                </a:solidFill>
                <a:latin typeface="+mn-lt"/>
              </a:rPr>
              <a:t>Snanoudj</a:t>
            </a:r>
            <a:r>
              <a:rPr lang="nl-NL" sz="900" dirty="0">
                <a:solidFill>
                  <a:schemeClr val="tx1"/>
                </a:solidFill>
                <a:latin typeface="+mn-lt"/>
              </a:rPr>
              <a:t> R, et al. </a:t>
            </a:r>
            <a:r>
              <a:rPr lang="nl-NL" sz="900" dirty="0" err="1">
                <a:solidFill>
                  <a:schemeClr val="tx1"/>
                </a:solidFill>
                <a:latin typeface="+mn-lt"/>
              </a:rPr>
              <a:t>Biologics</a:t>
            </a:r>
            <a:r>
              <a:rPr lang="nl-NL" sz="900" dirty="0">
                <a:solidFill>
                  <a:schemeClr val="tx1"/>
                </a:solidFill>
                <a:latin typeface="+mn-lt"/>
              </a:rPr>
              <a:t> 2007;1(3):203–213. </a:t>
            </a:r>
            <a:endParaRPr lang="en-US" sz="900" dirty="0">
              <a:solidFill>
                <a:schemeClr val="tx1"/>
              </a:solidFill>
              <a:latin typeface="+mn-lt"/>
            </a:endParaRPr>
          </a:p>
        </p:txBody>
      </p:sp>
    </p:spTree>
    <p:extLst>
      <p:ext uri="{BB962C8B-B14F-4D97-AF65-F5344CB8AC3E}">
        <p14:creationId xmlns:p14="http://schemas.microsoft.com/office/powerpoint/2010/main" val="1362990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6758" y="207951"/>
            <a:ext cx="6677025" cy="609781"/>
          </a:xfrm>
        </p:spPr>
        <p:txBody>
          <a:bodyPr/>
          <a:lstStyle/>
          <a:p>
            <a:r>
              <a:rPr lang="nl-NL" dirty="0"/>
              <a:t>Aangeboren en verworven immuunrespons</a:t>
            </a:r>
          </a:p>
        </p:txBody>
      </p:sp>
      <p:grpSp>
        <p:nvGrpSpPr>
          <p:cNvPr id="14" name="Group 13"/>
          <p:cNvGrpSpPr/>
          <p:nvPr/>
        </p:nvGrpSpPr>
        <p:grpSpPr>
          <a:xfrm>
            <a:off x="140180" y="804098"/>
            <a:ext cx="8863639" cy="5875475"/>
            <a:chOff x="158441" y="923310"/>
            <a:chExt cx="8863639" cy="5875475"/>
          </a:xfrm>
        </p:grpSpPr>
        <p:grpSp>
          <p:nvGrpSpPr>
            <p:cNvPr id="26" name="Group 25"/>
            <p:cNvGrpSpPr/>
            <p:nvPr/>
          </p:nvGrpSpPr>
          <p:grpSpPr>
            <a:xfrm>
              <a:off x="158441" y="923310"/>
              <a:ext cx="8863639" cy="5875475"/>
              <a:chOff x="158441" y="923310"/>
              <a:chExt cx="8863639" cy="5875475"/>
            </a:xfrm>
          </p:grpSpPr>
          <p:pic>
            <p:nvPicPr>
              <p:cNvPr id="50"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43138" t="-2928" r="-459" b="79179"/>
              <a:stretch/>
            </p:blipFill>
            <p:spPr>
              <a:xfrm>
                <a:off x="3884588" y="1634212"/>
                <a:ext cx="4741252" cy="1084328"/>
              </a:xfrm>
              <a:prstGeom prst="rect">
                <a:avLst/>
              </a:prstGeom>
            </p:spPr>
          </p:pic>
          <p:sp>
            <p:nvSpPr>
              <p:cNvPr id="6" name="TextBox 5"/>
              <p:cNvSpPr txBox="1"/>
              <p:nvPr/>
            </p:nvSpPr>
            <p:spPr>
              <a:xfrm>
                <a:off x="310960" y="923310"/>
                <a:ext cx="1370247" cy="461665"/>
              </a:xfrm>
              <a:prstGeom prst="rect">
                <a:avLst/>
              </a:prstGeom>
              <a:noFill/>
            </p:spPr>
            <p:txBody>
              <a:bodyPr wrap="none" rtlCol="0">
                <a:spAutoFit/>
              </a:bodyPr>
              <a:lstStyle/>
              <a:p>
                <a:pPr algn="ctr"/>
                <a:r>
                  <a:rPr lang="nl-NL" sz="1200" dirty="0"/>
                  <a:t>Microben </a:t>
                </a:r>
              </a:p>
              <a:p>
                <a:pPr algn="ctr"/>
                <a:r>
                  <a:rPr lang="nl-NL" sz="1200" dirty="0"/>
                  <a:t>(bv. virus, bacterie)</a:t>
                </a:r>
              </a:p>
            </p:txBody>
          </p:sp>
          <p:pic>
            <p:nvPicPr>
              <p:cNvPr id="7"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50755" b="78521"/>
              <a:stretch/>
            </p:blipFill>
            <p:spPr>
              <a:xfrm>
                <a:off x="311875" y="2114853"/>
                <a:ext cx="1279937" cy="667914"/>
              </a:xfrm>
              <a:prstGeom prst="rect">
                <a:avLst/>
              </a:prstGeom>
            </p:spPr>
          </p:pic>
          <p:cxnSp>
            <p:nvCxnSpPr>
              <p:cNvPr id="10" name="Straight Arrow Connector 9"/>
              <p:cNvCxnSpPr>
                <a:cxnSpLocks/>
              </p:cNvCxnSpPr>
              <p:nvPr/>
            </p:nvCxnSpPr>
            <p:spPr>
              <a:xfrm>
                <a:off x="657958" y="1841594"/>
                <a:ext cx="1201" cy="414505"/>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11"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3381" t="31359" r="74762" b="49980"/>
              <a:stretch/>
            </p:blipFill>
            <p:spPr>
              <a:xfrm>
                <a:off x="1326830" y="3702565"/>
                <a:ext cx="612168" cy="625304"/>
              </a:xfrm>
              <a:prstGeom prst="rect">
                <a:avLst/>
              </a:prstGeom>
            </p:spPr>
          </p:pic>
          <p:pic>
            <p:nvPicPr>
              <p:cNvPr id="13"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63325" t="60839" r="3289" b="22700"/>
              <a:stretch/>
            </p:blipFill>
            <p:spPr>
              <a:xfrm>
                <a:off x="2538052" y="1627951"/>
                <a:ext cx="1123901" cy="662984"/>
              </a:xfrm>
              <a:prstGeom prst="rect">
                <a:avLst/>
              </a:prstGeom>
            </p:spPr>
          </p:pic>
          <p:sp>
            <p:nvSpPr>
              <p:cNvPr id="15" name="TextBox 14"/>
              <p:cNvSpPr txBox="1"/>
              <p:nvPr/>
            </p:nvSpPr>
            <p:spPr>
              <a:xfrm>
                <a:off x="2363646" y="952215"/>
                <a:ext cx="1230111" cy="830997"/>
              </a:xfrm>
              <a:prstGeom prst="rect">
                <a:avLst/>
              </a:prstGeom>
              <a:noFill/>
            </p:spPr>
            <p:txBody>
              <a:bodyPr wrap="square" rtlCol="0">
                <a:spAutoFit/>
              </a:bodyPr>
              <a:lstStyle/>
              <a:p>
                <a:r>
                  <a:rPr lang="nl-NL" sz="1200" b="1" dirty="0"/>
                  <a:t>NK-cel</a:t>
                </a:r>
              </a:p>
              <a:p>
                <a:r>
                  <a:rPr lang="nl-NL" sz="1200" dirty="0"/>
                  <a:t>doodt virus-geïnfecteerde – en kankercellen</a:t>
                </a:r>
              </a:p>
            </p:txBody>
          </p:sp>
          <p:cxnSp>
            <p:nvCxnSpPr>
              <p:cNvPr id="20" name="Straight Arrow Connector 19"/>
              <p:cNvCxnSpPr>
                <a:cxnSpLocks/>
              </p:cNvCxnSpPr>
              <p:nvPr/>
            </p:nvCxnSpPr>
            <p:spPr>
              <a:xfrm>
                <a:off x="1362277" y="2910919"/>
                <a:ext cx="342110" cy="827905"/>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2" name="Straight Arrow Connector 21"/>
              <p:cNvCxnSpPr>
                <a:cxnSpLocks/>
                <a:endCxn id="53" idx="1"/>
              </p:cNvCxnSpPr>
              <p:nvPr/>
            </p:nvCxnSpPr>
            <p:spPr>
              <a:xfrm>
                <a:off x="1547320" y="2782767"/>
                <a:ext cx="1630442" cy="456939"/>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34"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t="31576" r="93127" b="61966"/>
              <a:stretch/>
            </p:blipFill>
            <p:spPr>
              <a:xfrm>
                <a:off x="659159" y="1365853"/>
                <a:ext cx="638050" cy="330926"/>
              </a:xfrm>
              <a:prstGeom prst="rect">
                <a:avLst/>
              </a:prstGeom>
            </p:spPr>
          </p:pic>
          <p:pic>
            <p:nvPicPr>
              <p:cNvPr id="35" name="Bild 4" descr="7-Components-Adaptive-Imm-Response.png"/>
              <p:cNvPicPr>
                <a:picLocks noChangeAspect="1"/>
              </p:cNvPicPr>
              <p:nvPr/>
            </p:nvPicPr>
            <p:blipFill rotWithShape="1">
              <a:blip r:embed="rId5" cstate="print">
                <a:lum bright="-5000" contrast="10000"/>
                <a:extLst>
                  <a:ext uri="{28A0092B-C50C-407E-A947-70E740481C1C}">
                    <a14:useLocalDpi xmlns:a14="http://schemas.microsoft.com/office/drawing/2010/main" val="0"/>
                  </a:ext>
                </a:extLst>
              </a:blip>
              <a:srcRect l="3824" t="47550" r="92142" b="44632"/>
              <a:stretch/>
            </p:blipFill>
            <p:spPr>
              <a:xfrm>
                <a:off x="613448" y="1598625"/>
                <a:ext cx="193779" cy="207298"/>
              </a:xfrm>
              <a:prstGeom prst="rect">
                <a:avLst/>
              </a:prstGeom>
            </p:spPr>
          </p:pic>
          <p:sp>
            <p:nvSpPr>
              <p:cNvPr id="38" name="TextBox 37"/>
              <p:cNvSpPr txBox="1"/>
              <p:nvPr/>
            </p:nvSpPr>
            <p:spPr>
              <a:xfrm>
                <a:off x="613448" y="6106344"/>
                <a:ext cx="2908232" cy="369332"/>
              </a:xfrm>
              <a:prstGeom prst="rect">
                <a:avLst/>
              </a:prstGeom>
              <a:noFill/>
            </p:spPr>
            <p:txBody>
              <a:bodyPr wrap="none" rtlCol="0">
                <a:spAutoFit/>
              </a:bodyPr>
              <a:lstStyle/>
              <a:p>
                <a:r>
                  <a:rPr lang="nl-NL" dirty="0"/>
                  <a:t>Aangeboren immuunrespons</a:t>
                </a:r>
              </a:p>
            </p:txBody>
          </p:sp>
          <p:cxnSp>
            <p:nvCxnSpPr>
              <p:cNvPr id="41" name="Straight Arrow Connector 40"/>
              <p:cNvCxnSpPr>
                <a:cxnSpLocks/>
              </p:cNvCxnSpPr>
              <p:nvPr/>
            </p:nvCxnSpPr>
            <p:spPr>
              <a:xfrm>
                <a:off x="363158" y="6489631"/>
                <a:ext cx="3476974" cy="0"/>
              </a:xfrm>
              <a:prstGeom prst="straightConnector1">
                <a:avLst/>
              </a:prstGeom>
              <a:ln w="2857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43" name="TextBox 42"/>
              <p:cNvSpPr txBox="1"/>
              <p:nvPr/>
            </p:nvSpPr>
            <p:spPr>
              <a:xfrm>
                <a:off x="1246926" y="6429453"/>
                <a:ext cx="1322542" cy="369332"/>
              </a:xfrm>
              <a:prstGeom prst="rect">
                <a:avLst/>
              </a:prstGeom>
              <a:noFill/>
            </p:spPr>
            <p:txBody>
              <a:bodyPr wrap="none" rtlCol="0">
                <a:spAutoFit/>
              </a:bodyPr>
              <a:lstStyle/>
              <a:p>
                <a:r>
                  <a:rPr lang="nl-NL" dirty="0"/>
                  <a:t>Direct actief</a:t>
                </a:r>
              </a:p>
            </p:txBody>
          </p:sp>
          <p:cxnSp>
            <p:nvCxnSpPr>
              <p:cNvPr id="46" name="Straight Arrow Connector 45"/>
              <p:cNvCxnSpPr>
                <a:cxnSpLocks/>
                <a:endCxn id="13" idx="1"/>
              </p:cNvCxnSpPr>
              <p:nvPr/>
            </p:nvCxnSpPr>
            <p:spPr>
              <a:xfrm flipV="1">
                <a:off x="1686151" y="1959443"/>
                <a:ext cx="851901" cy="385817"/>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24" name="TextBox 23"/>
              <p:cNvSpPr txBox="1"/>
              <p:nvPr/>
            </p:nvSpPr>
            <p:spPr>
              <a:xfrm>
                <a:off x="158441" y="4532678"/>
                <a:ext cx="1398273" cy="1200329"/>
              </a:xfrm>
              <a:prstGeom prst="rect">
                <a:avLst/>
              </a:prstGeom>
              <a:noFill/>
            </p:spPr>
            <p:txBody>
              <a:bodyPr wrap="square" rtlCol="0">
                <a:spAutoFit/>
              </a:bodyPr>
              <a:lstStyle/>
              <a:p>
                <a:r>
                  <a:rPr lang="nl-NL" sz="1200" b="1" dirty="0"/>
                  <a:t>Complement</a:t>
                </a:r>
                <a:r>
                  <a:rPr lang="nl-NL" sz="1200" dirty="0"/>
                  <a:t> </a:t>
                </a:r>
              </a:p>
              <a:p>
                <a:r>
                  <a:rPr lang="nl-NL" sz="1200" dirty="0"/>
                  <a:t>Markeert bacteriën en geinfecteerde cellen voor fagocyten en kan direct cellen doden</a:t>
                </a:r>
              </a:p>
            </p:txBody>
          </p:sp>
          <p:cxnSp>
            <p:nvCxnSpPr>
              <p:cNvPr id="49" name="Straight Arrow Connector 48"/>
              <p:cNvCxnSpPr>
                <a:cxnSpLocks/>
              </p:cNvCxnSpPr>
              <p:nvPr/>
            </p:nvCxnSpPr>
            <p:spPr>
              <a:xfrm>
                <a:off x="4005030" y="6489631"/>
                <a:ext cx="4620810" cy="0"/>
              </a:xfrm>
              <a:prstGeom prst="straightConnector1">
                <a:avLst/>
              </a:prstGeom>
              <a:ln w="2857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53" name="Bild 9" descr="4-Innate-Adaptive-rechts.png"/>
              <p:cNvPicPr>
                <a:picLocks noChangeAspect="1"/>
              </p:cNvPicPr>
              <p:nvPr/>
            </p:nvPicPr>
            <p:blipFill rotWithShape="1">
              <a:blip r:embed="rId6" cstate="print">
                <a:extLst>
                  <a:ext uri="{28A0092B-C50C-407E-A947-70E740481C1C}">
                    <a14:useLocalDpi xmlns:a14="http://schemas.microsoft.com/office/drawing/2010/main" val="0"/>
                  </a:ext>
                </a:extLst>
              </a:blip>
              <a:srcRect t="42461" r="70346" b="31757"/>
              <a:stretch/>
            </p:blipFill>
            <p:spPr>
              <a:xfrm>
                <a:off x="3177762" y="2725341"/>
                <a:ext cx="1652959" cy="1028730"/>
              </a:xfrm>
              <a:prstGeom prst="rect">
                <a:avLst/>
              </a:prstGeom>
            </p:spPr>
          </p:pic>
          <p:sp>
            <p:nvSpPr>
              <p:cNvPr id="60" name="TextBox 59"/>
              <p:cNvSpPr txBox="1"/>
              <p:nvPr/>
            </p:nvSpPr>
            <p:spPr>
              <a:xfrm>
                <a:off x="5059153" y="6429453"/>
                <a:ext cx="3543791" cy="369332"/>
              </a:xfrm>
              <a:prstGeom prst="rect">
                <a:avLst/>
              </a:prstGeom>
              <a:noFill/>
            </p:spPr>
            <p:txBody>
              <a:bodyPr wrap="none" rtlCol="0">
                <a:spAutoFit/>
              </a:bodyPr>
              <a:lstStyle/>
              <a:p>
                <a:r>
                  <a:rPr lang="nl-NL" dirty="0"/>
                  <a:t>Duurt dagen tot weken tot activiteit</a:t>
                </a:r>
              </a:p>
            </p:txBody>
          </p:sp>
          <p:sp>
            <p:nvSpPr>
              <p:cNvPr id="61" name="TextBox 60"/>
              <p:cNvSpPr txBox="1"/>
              <p:nvPr/>
            </p:nvSpPr>
            <p:spPr>
              <a:xfrm>
                <a:off x="5430888" y="6120299"/>
                <a:ext cx="2767232" cy="369332"/>
              </a:xfrm>
              <a:prstGeom prst="rect">
                <a:avLst/>
              </a:prstGeom>
              <a:noFill/>
            </p:spPr>
            <p:txBody>
              <a:bodyPr wrap="none" rtlCol="0">
                <a:spAutoFit/>
              </a:bodyPr>
              <a:lstStyle/>
              <a:p>
                <a:r>
                  <a:rPr lang="nl-NL" dirty="0"/>
                  <a:t>Verworven immuunrespons</a:t>
                </a:r>
              </a:p>
            </p:txBody>
          </p:sp>
          <p:sp>
            <p:nvSpPr>
              <p:cNvPr id="3" name="TextBox 2"/>
              <p:cNvSpPr txBox="1"/>
              <p:nvPr/>
            </p:nvSpPr>
            <p:spPr>
              <a:xfrm>
                <a:off x="675178" y="1707319"/>
                <a:ext cx="1170599" cy="523220"/>
              </a:xfrm>
              <a:prstGeom prst="rect">
                <a:avLst/>
              </a:prstGeom>
              <a:noFill/>
            </p:spPr>
            <p:txBody>
              <a:bodyPr wrap="square" rtlCol="0">
                <a:spAutoFit/>
              </a:bodyPr>
              <a:lstStyle/>
              <a:p>
                <a:r>
                  <a:rPr lang="nl-NL" sz="1400" dirty="0"/>
                  <a:t>Infectie bij huidschade</a:t>
                </a:r>
                <a:endParaRPr lang="nl-NL" dirty="0"/>
              </a:p>
            </p:txBody>
          </p:sp>
          <p:sp>
            <p:nvSpPr>
              <p:cNvPr id="51" name="Rectangle 50"/>
              <p:cNvSpPr/>
              <p:nvPr/>
            </p:nvSpPr>
            <p:spPr bwMode="auto">
              <a:xfrm>
                <a:off x="5072117" y="3110089"/>
                <a:ext cx="1314960" cy="1340444"/>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58"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55653" t="70483" r="-460" b="-283"/>
              <a:stretch/>
            </p:blipFill>
            <p:spPr>
              <a:xfrm>
                <a:off x="4312832" y="4297293"/>
                <a:ext cx="3706123" cy="1360612"/>
              </a:xfrm>
              <a:prstGeom prst="rect">
                <a:avLst/>
              </a:prstGeom>
            </p:spPr>
          </p:pic>
          <p:sp>
            <p:nvSpPr>
              <p:cNvPr id="65" name="Rectangle 64"/>
              <p:cNvSpPr/>
              <p:nvPr/>
            </p:nvSpPr>
            <p:spPr bwMode="auto">
              <a:xfrm>
                <a:off x="5611091" y="3688901"/>
                <a:ext cx="427068" cy="444730"/>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0" name="Rectangle 39"/>
              <p:cNvSpPr/>
              <p:nvPr/>
            </p:nvSpPr>
            <p:spPr bwMode="auto">
              <a:xfrm>
                <a:off x="5665546" y="3979526"/>
                <a:ext cx="525013" cy="567742"/>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66" name="Rectangle 65"/>
              <p:cNvSpPr/>
              <p:nvPr/>
            </p:nvSpPr>
            <p:spPr bwMode="auto">
              <a:xfrm>
                <a:off x="5322349" y="4263397"/>
                <a:ext cx="525013" cy="567742"/>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67" name="Rectangle 66"/>
              <p:cNvSpPr/>
              <p:nvPr/>
            </p:nvSpPr>
            <p:spPr bwMode="auto">
              <a:xfrm>
                <a:off x="5363995" y="2500222"/>
                <a:ext cx="321040" cy="383366"/>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92500" lnSpcReduction="1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64" name="Straight Arrow Connector 63"/>
              <p:cNvCxnSpPr>
                <a:cxnSpLocks/>
              </p:cNvCxnSpPr>
              <p:nvPr/>
            </p:nvCxnSpPr>
            <p:spPr>
              <a:xfrm>
                <a:off x="4467887" y="3832926"/>
                <a:ext cx="233199" cy="692588"/>
              </a:xfrm>
              <a:prstGeom prst="straightConnector1">
                <a:avLst/>
              </a:prstGeom>
              <a:ln w="19050">
                <a:prstDash val="solid"/>
                <a:tailEnd type="triangle"/>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bwMode="auto">
              <a:xfrm>
                <a:off x="4188823" y="4531437"/>
                <a:ext cx="248018" cy="226621"/>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59"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81781" t="43418" r="-461" b="42193"/>
              <a:stretch/>
            </p:blipFill>
            <p:spPr>
              <a:xfrm>
                <a:off x="4758041" y="2915125"/>
                <a:ext cx="1546055" cy="657437"/>
              </a:xfrm>
              <a:prstGeom prst="rect">
                <a:avLst/>
              </a:prstGeom>
            </p:spPr>
          </p:pic>
          <p:sp>
            <p:nvSpPr>
              <p:cNvPr id="33" name="Rectangle 32"/>
              <p:cNvSpPr/>
              <p:nvPr/>
            </p:nvSpPr>
            <p:spPr bwMode="auto">
              <a:xfrm>
                <a:off x="5473757" y="3379748"/>
                <a:ext cx="373605" cy="335566"/>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nvGrpSpPr>
              <p:cNvPr id="99" name="Group 98"/>
              <p:cNvGrpSpPr/>
              <p:nvPr/>
            </p:nvGrpSpPr>
            <p:grpSpPr>
              <a:xfrm>
                <a:off x="329102" y="3848538"/>
                <a:ext cx="856634" cy="746937"/>
                <a:chOff x="1278020" y="3575381"/>
                <a:chExt cx="856634" cy="746937"/>
              </a:xfrm>
            </p:grpSpPr>
            <p:pic>
              <p:nvPicPr>
                <p:cNvPr id="45" name="Bild 9" descr="6-Inflammatory-Response-m.png"/>
                <p:cNvPicPr>
                  <a:picLocks noChangeAspect="1"/>
                </p:cNvPicPr>
                <p:nvPr/>
              </p:nvPicPr>
              <p:blipFill rotWithShape="1">
                <a:blip r:embed="rId7" cstate="print">
                  <a:lum bright="-5000" contrast="10000"/>
                  <a:extLst>
                    <a:ext uri="{28A0092B-C50C-407E-A947-70E740481C1C}">
                      <a14:useLocalDpi xmlns:a14="http://schemas.microsoft.com/office/drawing/2010/main" val="0"/>
                    </a:ext>
                  </a:extLst>
                </a:blip>
                <a:srcRect l="72318" t="872" r="18843" b="80360"/>
                <a:stretch/>
              </p:blipFill>
              <p:spPr>
                <a:xfrm>
                  <a:off x="1411497" y="3575381"/>
                  <a:ext cx="605187" cy="707619"/>
                </a:xfrm>
                <a:prstGeom prst="rect">
                  <a:avLst/>
                </a:prstGeom>
              </p:spPr>
            </p:pic>
            <p:sp>
              <p:nvSpPr>
                <p:cNvPr id="83" name="Rectangle 82"/>
                <p:cNvSpPr/>
                <p:nvPr/>
              </p:nvSpPr>
              <p:spPr bwMode="auto">
                <a:xfrm>
                  <a:off x="1879342" y="3997678"/>
                  <a:ext cx="255312" cy="324640"/>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4" name="Rectangle 83"/>
                <p:cNvSpPr/>
                <p:nvPr/>
              </p:nvSpPr>
              <p:spPr bwMode="auto">
                <a:xfrm>
                  <a:off x="1278020" y="3947944"/>
                  <a:ext cx="255312" cy="324640"/>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sp>
            <p:nvSpPr>
              <p:cNvPr id="70" name="Rectangle 69"/>
              <p:cNvSpPr/>
              <p:nvPr/>
            </p:nvSpPr>
            <p:spPr bwMode="auto">
              <a:xfrm>
                <a:off x="4686737" y="2877753"/>
                <a:ext cx="213725" cy="274498"/>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8" name="TextBox 87"/>
              <p:cNvSpPr txBox="1"/>
              <p:nvPr/>
            </p:nvSpPr>
            <p:spPr>
              <a:xfrm>
                <a:off x="4326424" y="1230099"/>
                <a:ext cx="4695656" cy="461665"/>
              </a:xfrm>
              <a:prstGeom prst="rect">
                <a:avLst/>
              </a:prstGeom>
              <a:noFill/>
            </p:spPr>
            <p:txBody>
              <a:bodyPr wrap="square" rtlCol="0">
                <a:spAutoFit/>
              </a:bodyPr>
              <a:lstStyle/>
              <a:p>
                <a:r>
                  <a:rPr lang="nl-NL" sz="1200" b="1" dirty="0"/>
                  <a:t>B-cel</a:t>
                </a:r>
              </a:p>
              <a:p>
                <a:r>
                  <a:rPr lang="nl-NL" sz="1200" dirty="0"/>
                  <a:t>verandert na activatie in plasmacel die specifiek antilichaam maakt</a:t>
                </a:r>
              </a:p>
            </p:txBody>
          </p:sp>
          <p:cxnSp>
            <p:nvCxnSpPr>
              <p:cNvPr id="16" name="Straight Arrow Connector 15"/>
              <p:cNvCxnSpPr>
                <a:cxnSpLocks/>
              </p:cNvCxnSpPr>
              <p:nvPr/>
            </p:nvCxnSpPr>
            <p:spPr>
              <a:xfrm flipH="1">
                <a:off x="753983" y="3013354"/>
                <a:ext cx="205566" cy="984324"/>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48" name="TextBox 47"/>
              <p:cNvSpPr txBox="1"/>
              <p:nvPr/>
            </p:nvSpPr>
            <p:spPr>
              <a:xfrm>
                <a:off x="2207298" y="3509499"/>
                <a:ext cx="1650542" cy="461665"/>
              </a:xfrm>
              <a:prstGeom prst="rect">
                <a:avLst/>
              </a:prstGeom>
              <a:solidFill>
                <a:schemeClr val="bg1"/>
              </a:solidFill>
            </p:spPr>
            <p:txBody>
              <a:bodyPr wrap="square" rtlCol="0">
                <a:spAutoFit/>
              </a:bodyPr>
              <a:lstStyle/>
              <a:p>
                <a:pPr algn="ctr"/>
                <a:r>
                  <a:rPr lang="nl-NL" sz="1200" b="1" dirty="0"/>
                  <a:t>Dendritische cel</a:t>
                </a:r>
              </a:p>
              <a:p>
                <a:pPr algn="ctr"/>
                <a:r>
                  <a:rPr lang="nl-NL" sz="1200" dirty="0"/>
                  <a:t>presenteert antigenen</a:t>
                </a:r>
              </a:p>
            </p:txBody>
          </p:sp>
          <p:cxnSp>
            <p:nvCxnSpPr>
              <p:cNvPr id="63" name="Straight Arrow Connector 62"/>
              <p:cNvCxnSpPr>
                <a:cxnSpLocks/>
              </p:cNvCxnSpPr>
              <p:nvPr/>
            </p:nvCxnSpPr>
            <p:spPr>
              <a:xfrm flipV="1">
                <a:off x="4246669" y="2563637"/>
                <a:ext cx="53296" cy="340971"/>
              </a:xfrm>
              <a:prstGeom prst="straightConnector1">
                <a:avLst/>
              </a:prstGeom>
              <a:ln w="19050">
                <a:prstDash val="solid"/>
                <a:tailEnd type="triangle"/>
              </a:ln>
              <a:effectLst/>
            </p:spPr>
            <p:style>
              <a:lnRef idx="2">
                <a:schemeClr val="accent1"/>
              </a:lnRef>
              <a:fillRef idx="0">
                <a:schemeClr val="accent1"/>
              </a:fillRef>
              <a:effectRef idx="1">
                <a:schemeClr val="accent1"/>
              </a:effectRef>
              <a:fontRef idx="minor">
                <a:schemeClr val="tx1"/>
              </a:fontRef>
            </p:style>
          </p:cxnSp>
          <p:pic>
            <p:nvPicPr>
              <p:cNvPr id="115" name="Bild 5" descr="8-Adapt-Imm-Resp-Timing.png"/>
              <p:cNvPicPr>
                <a:picLocks noChangeAspect="1"/>
              </p:cNvPicPr>
              <p:nvPr/>
            </p:nvPicPr>
            <p:blipFill rotWithShape="1">
              <a:blip r:embed="rId8" cstate="print">
                <a:lum bright="-5000" contrast="10000"/>
                <a:extLst>
                  <a:ext uri="{28A0092B-C50C-407E-A947-70E740481C1C}">
                    <a14:useLocalDpi xmlns:a14="http://schemas.microsoft.com/office/drawing/2010/main" val="0"/>
                  </a:ext>
                </a:extLst>
              </a:blip>
              <a:srcRect l="88762" t="59918" r="1428" b="25545"/>
              <a:stretch/>
            </p:blipFill>
            <p:spPr>
              <a:xfrm>
                <a:off x="7587466" y="2912418"/>
                <a:ext cx="1199163" cy="1024528"/>
              </a:xfrm>
              <a:prstGeom prst="rect">
                <a:avLst/>
              </a:prstGeom>
            </p:spPr>
          </p:pic>
          <p:sp>
            <p:nvSpPr>
              <p:cNvPr id="116" name="TextBox 115"/>
              <p:cNvSpPr txBox="1"/>
              <p:nvPr/>
            </p:nvSpPr>
            <p:spPr>
              <a:xfrm>
                <a:off x="6436418" y="3288193"/>
                <a:ext cx="1737592" cy="830997"/>
              </a:xfrm>
              <a:prstGeom prst="rect">
                <a:avLst/>
              </a:prstGeom>
              <a:noFill/>
            </p:spPr>
            <p:txBody>
              <a:bodyPr wrap="square" rtlCol="0">
                <a:spAutoFit/>
              </a:bodyPr>
              <a:lstStyle/>
              <a:p>
                <a:r>
                  <a:rPr lang="nl-NL" sz="1200" b="1" dirty="0"/>
                  <a:t>Geheugencellen</a:t>
                </a:r>
              </a:p>
              <a:p>
                <a:r>
                  <a:rPr lang="nl-NL" sz="1200" dirty="0"/>
                  <a:t>zorgen voor een snellere en sterkere reactie na herhaalde infectie</a:t>
                </a:r>
              </a:p>
            </p:txBody>
          </p:sp>
          <p:cxnSp>
            <p:nvCxnSpPr>
              <p:cNvPr id="117" name="Straight Arrow Connector 116"/>
              <p:cNvCxnSpPr>
                <a:cxnSpLocks/>
              </p:cNvCxnSpPr>
              <p:nvPr/>
            </p:nvCxnSpPr>
            <p:spPr>
              <a:xfrm>
                <a:off x="5611091" y="2447744"/>
                <a:ext cx="2086253" cy="63018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120" name="Straight Arrow Connector 119"/>
              <p:cNvCxnSpPr>
                <a:cxnSpLocks/>
              </p:cNvCxnSpPr>
              <p:nvPr/>
            </p:nvCxnSpPr>
            <p:spPr>
              <a:xfrm flipV="1">
                <a:off x="6637309" y="3918790"/>
                <a:ext cx="1381646" cy="673118"/>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124" name="Rectangle 123"/>
              <p:cNvSpPr/>
              <p:nvPr/>
            </p:nvSpPr>
            <p:spPr bwMode="auto">
              <a:xfrm>
                <a:off x="4362609" y="5240694"/>
                <a:ext cx="1001386" cy="281279"/>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25" name="Rectangle 124"/>
              <p:cNvSpPr/>
              <p:nvPr/>
            </p:nvSpPr>
            <p:spPr bwMode="auto">
              <a:xfrm>
                <a:off x="6008551" y="5423634"/>
                <a:ext cx="1506946" cy="225391"/>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9" name="TextBox 88"/>
              <p:cNvSpPr txBox="1"/>
              <p:nvPr/>
            </p:nvSpPr>
            <p:spPr>
              <a:xfrm>
                <a:off x="4216009" y="5351181"/>
                <a:ext cx="4409831" cy="461665"/>
              </a:xfrm>
              <a:prstGeom prst="rect">
                <a:avLst/>
              </a:prstGeom>
              <a:noFill/>
            </p:spPr>
            <p:txBody>
              <a:bodyPr wrap="square" rtlCol="0">
                <a:spAutoFit/>
              </a:bodyPr>
              <a:lstStyle/>
              <a:p>
                <a:r>
                  <a:rPr lang="nl-NL" sz="1200" b="1" dirty="0"/>
                  <a:t>Cytotoxische T-cel</a:t>
                </a:r>
              </a:p>
              <a:p>
                <a:r>
                  <a:rPr lang="nl-NL" sz="1200" dirty="0"/>
                  <a:t>doodt cellen die specifieke antigenen op hun oppervlak vertonen  </a:t>
                </a:r>
              </a:p>
            </p:txBody>
          </p:sp>
          <p:sp>
            <p:nvSpPr>
              <p:cNvPr id="25" name="TextBox 24"/>
              <p:cNvSpPr txBox="1"/>
              <p:nvPr/>
            </p:nvSpPr>
            <p:spPr>
              <a:xfrm>
                <a:off x="1395073" y="4250383"/>
                <a:ext cx="1536709" cy="646331"/>
              </a:xfrm>
              <a:prstGeom prst="rect">
                <a:avLst/>
              </a:prstGeom>
              <a:noFill/>
            </p:spPr>
            <p:txBody>
              <a:bodyPr wrap="square" rtlCol="0">
                <a:spAutoFit/>
              </a:bodyPr>
              <a:lstStyle/>
              <a:p>
                <a:r>
                  <a:rPr lang="nl-NL" sz="1200" b="1" dirty="0"/>
                  <a:t>Macrofaag</a:t>
                </a:r>
              </a:p>
              <a:p>
                <a:r>
                  <a:rPr lang="nl-NL" sz="1200" dirty="0"/>
                  <a:t>doodt bacteriën en produceert cytokines </a:t>
                </a:r>
              </a:p>
            </p:txBody>
          </p:sp>
          <p:sp>
            <p:nvSpPr>
              <p:cNvPr id="4" name="Rectangle 3"/>
              <p:cNvSpPr/>
              <p:nvPr/>
            </p:nvSpPr>
            <p:spPr bwMode="auto">
              <a:xfrm>
                <a:off x="3848603" y="3446925"/>
                <a:ext cx="944995" cy="184666"/>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32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82" name="TextBox 81"/>
              <p:cNvSpPr txBox="1"/>
              <p:nvPr/>
            </p:nvSpPr>
            <p:spPr>
              <a:xfrm>
                <a:off x="3964337" y="3437688"/>
                <a:ext cx="1422040" cy="369332"/>
              </a:xfrm>
              <a:prstGeom prst="rect">
                <a:avLst/>
              </a:prstGeom>
              <a:solidFill>
                <a:schemeClr val="bg1"/>
              </a:solidFill>
            </p:spPr>
            <p:txBody>
              <a:bodyPr wrap="square" lIns="0" tIns="0" rIns="0" bIns="0" rtlCol="0">
                <a:spAutoFit/>
              </a:bodyPr>
              <a:lstStyle/>
              <a:p>
                <a:r>
                  <a:rPr lang="nl-NL" sz="1200" b="1" dirty="0"/>
                  <a:t>Helper T-cel</a:t>
                </a:r>
              </a:p>
              <a:p>
                <a:r>
                  <a:rPr lang="nl-NL" sz="1200" dirty="0"/>
                  <a:t>produceert cytokines</a:t>
                </a:r>
              </a:p>
            </p:txBody>
          </p:sp>
          <p:sp>
            <p:nvSpPr>
              <p:cNvPr id="5" name="Rectangle 4"/>
              <p:cNvSpPr/>
              <p:nvPr/>
            </p:nvSpPr>
            <p:spPr bwMode="auto">
              <a:xfrm>
                <a:off x="4136318" y="2345259"/>
                <a:ext cx="564768" cy="216327"/>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5" name="TextBox 54"/>
              <p:cNvSpPr txBox="1"/>
              <p:nvPr/>
            </p:nvSpPr>
            <p:spPr>
              <a:xfrm>
                <a:off x="4141916" y="2310310"/>
                <a:ext cx="745429" cy="276999"/>
              </a:xfrm>
              <a:prstGeom prst="rect">
                <a:avLst/>
              </a:prstGeom>
              <a:noFill/>
            </p:spPr>
            <p:txBody>
              <a:bodyPr wrap="square" rtlCol="0">
                <a:spAutoFit/>
              </a:bodyPr>
              <a:lstStyle/>
              <a:p>
                <a:r>
                  <a:rPr lang="en-US" sz="1200" dirty="0"/>
                  <a:t>B cel +</a:t>
                </a:r>
              </a:p>
            </p:txBody>
          </p:sp>
          <p:sp>
            <p:nvSpPr>
              <p:cNvPr id="57" name="TextBox 56"/>
              <p:cNvSpPr txBox="1"/>
              <p:nvPr/>
            </p:nvSpPr>
            <p:spPr>
              <a:xfrm>
                <a:off x="4937372" y="1828638"/>
                <a:ext cx="853245" cy="261610"/>
              </a:xfrm>
              <a:prstGeom prst="rect">
                <a:avLst/>
              </a:prstGeom>
              <a:solidFill>
                <a:schemeClr val="bg1"/>
              </a:solidFill>
            </p:spPr>
            <p:txBody>
              <a:bodyPr wrap="square" rtlCol="0">
                <a:spAutoFit/>
              </a:bodyPr>
              <a:lstStyle/>
              <a:p>
                <a:r>
                  <a:rPr lang="en-US" sz="1100" dirty="0"/>
                  <a:t>Activatie</a:t>
                </a:r>
              </a:p>
            </p:txBody>
          </p:sp>
          <p:sp>
            <p:nvSpPr>
              <p:cNvPr id="62" name="TextBox 61"/>
              <p:cNvSpPr txBox="1"/>
              <p:nvPr/>
            </p:nvSpPr>
            <p:spPr>
              <a:xfrm>
                <a:off x="5050793" y="2179505"/>
                <a:ext cx="858787" cy="261610"/>
              </a:xfrm>
              <a:prstGeom prst="rect">
                <a:avLst/>
              </a:prstGeom>
              <a:solidFill>
                <a:schemeClr val="bg1"/>
              </a:solidFill>
            </p:spPr>
            <p:txBody>
              <a:bodyPr wrap="square" rtlCol="0">
                <a:spAutoFit/>
              </a:bodyPr>
              <a:lstStyle/>
              <a:p>
                <a:r>
                  <a:rPr lang="en-US" sz="1100" dirty="0"/>
                  <a:t>Proliferatie</a:t>
                </a:r>
              </a:p>
            </p:txBody>
          </p:sp>
          <p:sp>
            <p:nvSpPr>
              <p:cNvPr id="68" name="TextBox 67"/>
              <p:cNvSpPr txBox="1"/>
              <p:nvPr/>
            </p:nvSpPr>
            <p:spPr>
              <a:xfrm>
                <a:off x="6880788" y="2392981"/>
                <a:ext cx="944416" cy="261610"/>
              </a:xfrm>
              <a:prstGeom prst="rect">
                <a:avLst/>
              </a:prstGeom>
              <a:solidFill>
                <a:schemeClr val="bg1"/>
              </a:solidFill>
            </p:spPr>
            <p:txBody>
              <a:bodyPr wrap="square" rtlCol="0">
                <a:spAutoFit/>
              </a:bodyPr>
              <a:lstStyle/>
              <a:p>
                <a:r>
                  <a:rPr lang="en-US" sz="1050" dirty="0"/>
                  <a:t>Antilichaam</a:t>
                </a:r>
              </a:p>
            </p:txBody>
          </p:sp>
          <p:sp>
            <p:nvSpPr>
              <p:cNvPr id="71" name="TextBox 70"/>
              <p:cNvSpPr txBox="1"/>
              <p:nvPr/>
            </p:nvSpPr>
            <p:spPr>
              <a:xfrm>
                <a:off x="7905676" y="1836609"/>
                <a:ext cx="853245" cy="430887"/>
              </a:xfrm>
              <a:prstGeom prst="rect">
                <a:avLst/>
              </a:prstGeom>
              <a:solidFill>
                <a:schemeClr val="bg1"/>
              </a:solidFill>
            </p:spPr>
            <p:txBody>
              <a:bodyPr wrap="square" rtlCol="0">
                <a:spAutoFit/>
              </a:bodyPr>
              <a:lstStyle/>
              <a:p>
                <a:r>
                  <a:rPr lang="en-US" sz="1050" dirty="0"/>
                  <a:t>Eliminatie</a:t>
                </a:r>
              </a:p>
              <a:p>
                <a:r>
                  <a:rPr lang="en-US" sz="1050" dirty="0"/>
                  <a:t>antigen</a:t>
                </a:r>
              </a:p>
            </p:txBody>
          </p:sp>
          <p:sp>
            <p:nvSpPr>
              <p:cNvPr id="72" name="TextBox 71"/>
              <p:cNvSpPr txBox="1"/>
              <p:nvPr/>
            </p:nvSpPr>
            <p:spPr>
              <a:xfrm>
                <a:off x="5847362" y="2390766"/>
                <a:ext cx="1097854" cy="577081"/>
              </a:xfrm>
              <a:prstGeom prst="rect">
                <a:avLst/>
              </a:prstGeom>
              <a:solidFill>
                <a:schemeClr val="bg1"/>
              </a:solidFill>
            </p:spPr>
            <p:txBody>
              <a:bodyPr wrap="square" rtlCol="0">
                <a:spAutoFit/>
              </a:bodyPr>
              <a:lstStyle/>
              <a:p>
                <a:r>
                  <a:rPr lang="en-US" sz="1050" dirty="0"/>
                  <a:t>Antilichaam-producerende plasmacel</a:t>
                </a:r>
              </a:p>
            </p:txBody>
          </p:sp>
          <p:cxnSp>
            <p:nvCxnSpPr>
              <p:cNvPr id="73" name="Straight Arrow Connector 72"/>
              <p:cNvCxnSpPr>
                <a:cxnSpLocks/>
              </p:cNvCxnSpPr>
              <p:nvPr/>
            </p:nvCxnSpPr>
            <p:spPr>
              <a:xfrm>
                <a:off x="4807911" y="3346406"/>
                <a:ext cx="1645852" cy="164556"/>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4" name="Straight Arrow Connector 73"/>
              <p:cNvCxnSpPr>
                <a:cxnSpLocks/>
              </p:cNvCxnSpPr>
              <p:nvPr/>
            </p:nvCxnSpPr>
            <p:spPr>
              <a:xfrm flipV="1">
                <a:off x="4901559" y="2132432"/>
                <a:ext cx="937177" cy="1"/>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5" name="Straight Arrow Connector 74"/>
              <p:cNvCxnSpPr>
                <a:cxnSpLocks/>
              </p:cNvCxnSpPr>
              <p:nvPr/>
            </p:nvCxnSpPr>
            <p:spPr>
              <a:xfrm>
                <a:off x="7453223" y="2120939"/>
                <a:ext cx="357999" cy="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6" name="Straight Arrow Connector 75"/>
              <p:cNvCxnSpPr>
                <a:cxnSpLocks/>
              </p:cNvCxnSpPr>
              <p:nvPr/>
            </p:nvCxnSpPr>
            <p:spPr>
              <a:xfrm>
                <a:off x="5388961" y="4999443"/>
                <a:ext cx="357999" cy="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7" name="Straight Arrow Connector 76"/>
              <p:cNvCxnSpPr>
                <a:cxnSpLocks/>
              </p:cNvCxnSpPr>
              <p:nvPr/>
            </p:nvCxnSpPr>
            <p:spPr>
              <a:xfrm>
                <a:off x="6732758" y="4759931"/>
                <a:ext cx="45186" cy="239512"/>
              </a:xfrm>
              <a:prstGeom prst="straightConnector1">
                <a:avLst/>
              </a:prstGeom>
              <a:ln w="28575" cap="flat" cmpd="sng" algn="ctr">
                <a:solidFill>
                  <a:srgbClr val="00B0F0"/>
                </a:solidFill>
                <a:prstDash val="solid"/>
                <a:round/>
                <a:headEnd type="none" w="med" len="med"/>
                <a:tailEnd type="oval" w="med" len="med"/>
              </a:ln>
            </p:spPr>
            <p:style>
              <a:lnRef idx="0">
                <a:scrgbClr r="0" g="0" b="0"/>
              </a:lnRef>
              <a:fillRef idx="0">
                <a:scrgbClr r="0" g="0" b="0"/>
              </a:fillRef>
              <a:effectRef idx="0">
                <a:scrgbClr r="0" g="0" b="0"/>
              </a:effectRef>
              <a:fontRef idx="minor">
                <a:schemeClr val="tx1"/>
              </a:fontRef>
            </p:style>
          </p:cxnSp>
        </p:grpSp>
        <p:cxnSp>
          <p:nvCxnSpPr>
            <p:cNvPr id="78" name="Straight Arrow Connector 77"/>
            <p:cNvCxnSpPr>
              <a:cxnSpLocks/>
            </p:cNvCxnSpPr>
            <p:nvPr/>
          </p:nvCxnSpPr>
          <p:spPr>
            <a:xfrm flipV="1">
              <a:off x="4226642" y="2523786"/>
              <a:ext cx="62313" cy="388632"/>
            </a:xfrm>
            <a:prstGeom prst="straightConnector1">
              <a:avLst/>
            </a:prstGeom>
            <a:ln w="28575" cap="flat" cmpd="sng" algn="ctr">
              <a:solidFill>
                <a:srgbClr val="00B0F0"/>
              </a:solidFill>
              <a:prstDash val="solid"/>
              <a:round/>
              <a:headEnd type="arrow" w="med" len="med"/>
              <a:tailEnd type="arrow" w="med" len="med"/>
            </a:ln>
          </p:spPr>
          <p:style>
            <a:lnRef idx="0">
              <a:scrgbClr r="0" g="0" b="0"/>
            </a:lnRef>
            <a:fillRef idx="0">
              <a:scrgbClr r="0" g="0" b="0"/>
            </a:fillRef>
            <a:effectRef idx="0">
              <a:scrgbClr r="0" g="0" b="0"/>
            </a:effectRef>
            <a:fontRef idx="minor">
              <a:schemeClr val="tx1"/>
            </a:fontRef>
          </p:style>
        </p:cxnSp>
      </p:grpSp>
      <p:sp>
        <p:nvSpPr>
          <p:cNvPr id="12" name="Rectangle 11"/>
          <p:cNvSpPr/>
          <p:nvPr/>
        </p:nvSpPr>
        <p:spPr>
          <a:xfrm>
            <a:off x="198109" y="6679573"/>
            <a:ext cx="3653564" cy="246221"/>
          </a:xfrm>
          <a:prstGeom prst="rect">
            <a:avLst/>
          </a:prstGeom>
        </p:spPr>
        <p:txBody>
          <a:bodyPr wrap="none">
            <a:spAutoFit/>
          </a:bodyPr>
          <a:lstStyle/>
          <a:p>
            <a:r>
              <a:rPr lang="nl-NL" sz="1000" u="sng" dirty="0">
                <a:latin typeface="Calibri" panose="020F0502020204030204" pitchFamily="34" charset="0"/>
                <a:ea typeface="Calibri" panose="020F0502020204030204" pitchFamily="34" charset="0"/>
                <a:cs typeface="Times New Roman" panose="02020603050405020304" pitchFamily="18" charset="0"/>
              </a:rPr>
              <a:t>http://www.pathophys.org/immunology/</a:t>
            </a:r>
            <a:r>
              <a:rPr lang="nl-NL" sz="900" dirty="0">
                <a:latin typeface="Calibri" panose="020F0502020204030204" pitchFamily="34" charset="0"/>
                <a:ea typeface="Calibri" panose="020F0502020204030204" pitchFamily="34" charset="0"/>
                <a:cs typeface="Times New Roman" panose="02020603050405020304" pitchFamily="18" charset="0"/>
              </a:rPr>
              <a:t>- Last </a:t>
            </a:r>
            <a:r>
              <a:rPr lang="nl-NL" sz="900" dirty="0" err="1">
                <a:latin typeface="Calibri" panose="020F0502020204030204" pitchFamily="34" charset="0"/>
                <a:ea typeface="Calibri" panose="020F0502020204030204" pitchFamily="34" charset="0"/>
                <a:cs typeface="Times New Roman" panose="02020603050405020304" pitchFamily="18" charset="0"/>
              </a:rPr>
              <a:t>verified</a:t>
            </a:r>
            <a:r>
              <a:rPr lang="nl-NL" sz="900" dirty="0">
                <a:latin typeface="Calibri" panose="020F0502020204030204" pitchFamily="34" charset="0"/>
                <a:ea typeface="Calibri" panose="020F0502020204030204" pitchFamily="34" charset="0"/>
                <a:cs typeface="Times New Roman" panose="02020603050405020304" pitchFamily="18" charset="0"/>
              </a:rPr>
              <a:t> on 31Jul2019</a:t>
            </a:r>
            <a:endParaRPr lang="nl-NL" sz="1000" dirty="0"/>
          </a:p>
        </p:txBody>
      </p:sp>
    </p:spTree>
    <p:extLst>
      <p:ext uri="{BB962C8B-B14F-4D97-AF65-F5344CB8AC3E}">
        <p14:creationId xmlns:p14="http://schemas.microsoft.com/office/powerpoint/2010/main" val="177784393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FFA85D-BEE8-4F1A-9328-A9E87AF1414B}"/>
              </a:ext>
            </a:extLst>
          </p:cNvPr>
          <p:cNvSpPr>
            <a:spLocks noGrp="1"/>
          </p:cNvSpPr>
          <p:nvPr>
            <p:ph type="title"/>
          </p:nvPr>
        </p:nvSpPr>
        <p:spPr>
          <a:xfrm>
            <a:off x="457200" y="426940"/>
            <a:ext cx="6677025" cy="609781"/>
          </a:xfrm>
        </p:spPr>
        <p:txBody>
          <a:bodyPr/>
          <a:lstStyle/>
          <a:p>
            <a:r>
              <a:rPr lang="nl-NL" dirty="0"/>
              <a:t>8	Cellen die de meeste antilichamen produceren zijn:</a:t>
            </a:r>
            <a:br>
              <a:rPr lang="nl-NL" dirty="0"/>
            </a:br>
            <a:endParaRPr lang="nl-NL" dirty="0"/>
          </a:p>
        </p:txBody>
      </p:sp>
      <p:sp>
        <p:nvSpPr>
          <p:cNvPr id="3" name="Content Placeholder 2">
            <a:extLst>
              <a:ext uri="{FF2B5EF4-FFF2-40B4-BE49-F238E27FC236}">
                <a16:creationId xmlns:a16="http://schemas.microsoft.com/office/drawing/2014/main" id="{0405D809-A787-4310-9548-BB384183969F}"/>
              </a:ext>
            </a:extLst>
          </p:cNvPr>
          <p:cNvSpPr>
            <a:spLocks noGrp="1"/>
          </p:cNvSpPr>
          <p:nvPr>
            <p:ph idx="1"/>
          </p:nvPr>
        </p:nvSpPr>
        <p:spPr/>
        <p:txBody>
          <a:bodyPr/>
          <a:lstStyle/>
          <a:p>
            <a:pPr marL="0" indent="0">
              <a:buNone/>
            </a:pPr>
            <a:r>
              <a:rPr lang="nl-NL" dirty="0"/>
              <a:t>1.	Cytotoxische T-cellen</a:t>
            </a:r>
          </a:p>
          <a:p>
            <a:pPr marL="0" indent="0">
              <a:buNone/>
            </a:pPr>
            <a:r>
              <a:rPr lang="nl-NL" dirty="0"/>
              <a:t>2.	Plasmacellen</a:t>
            </a:r>
          </a:p>
          <a:p>
            <a:pPr marL="0" indent="0">
              <a:buNone/>
            </a:pPr>
            <a:r>
              <a:rPr lang="nl-NL" dirty="0"/>
              <a:t>3.	B-cellen</a:t>
            </a:r>
          </a:p>
          <a:p>
            <a:pPr marL="0" indent="0">
              <a:buNone/>
            </a:pPr>
            <a:r>
              <a:rPr lang="nl-NL" dirty="0"/>
              <a:t>4.	T-helper cellen</a:t>
            </a:r>
          </a:p>
          <a:p>
            <a:endParaRPr lang="nl-NL" dirty="0"/>
          </a:p>
        </p:txBody>
      </p:sp>
    </p:spTree>
    <p:extLst>
      <p:ext uri="{BB962C8B-B14F-4D97-AF65-F5344CB8AC3E}">
        <p14:creationId xmlns:p14="http://schemas.microsoft.com/office/powerpoint/2010/main" val="364308756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FFA85D-BEE8-4F1A-9328-A9E87AF1414B}"/>
              </a:ext>
            </a:extLst>
          </p:cNvPr>
          <p:cNvSpPr>
            <a:spLocks noGrp="1"/>
          </p:cNvSpPr>
          <p:nvPr>
            <p:ph type="title"/>
          </p:nvPr>
        </p:nvSpPr>
        <p:spPr>
          <a:xfrm>
            <a:off x="457200" y="426940"/>
            <a:ext cx="6677025" cy="609781"/>
          </a:xfrm>
        </p:spPr>
        <p:txBody>
          <a:bodyPr/>
          <a:lstStyle/>
          <a:p>
            <a:r>
              <a:rPr lang="nl-NL" dirty="0"/>
              <a:t>8	Cellen die de meeste antilichamen produceren zijn:</a:t>
            </a:r>
            <a:br>
              <a:rPr lang="nl-NL" dirty="0"/>
            </a:br>
            <a:endParaRPr lang="nl-NL" dirty="0"/>
          </a:p>
        </p:txBody>
      </p:sp>
      <p:sp>
        <p:nvSpPr>
          <p:cNvPr id="3" name="Content Placeholder 2">
            <a:extLst>
              <a:ext uri="{FF2B5EF4-FFF2-40B4-BE49-F238E27FC236}">
                <a16:creationId xmlns:a16="http://schemas.microsoft.com/office/drawing/2014/main" id="{0405D809-A787-4310-9548-BB384183969F}"/>
              </a:ext>
            </a:extLst>
          </p:cNvPr>
          <p:cNvSpPr>
            <a:spLocks noGrp="1"/>
          </p:cNvSpPr>
          <p:nvPr>
            <p:ph idx="1"/>
          </p:nvPr>
        </p:nvSpPr>
        <p:spPr/>
        <p:txBody>
          <a:bodyPr/>
          <a:lstStyle/>
          <a:p>
            <a:pPr marL="0" indent="0">
              <a:buNone/>
            </a:pPr>
            <a:r>
              <a:rPr lang="nl-NL" dirty="0"/>
              <a:t>1.	Cytotoxische T-cellen</a:t>
            </a:r>
          </a:p>
          <a:p>
            <a:pPr marL="0" indent="0">
              <a:buNone/>
            </a:pPr>
            <a:r>
              <a:rPr lang="nl-NL" dirty="0">
                <a:solidFill>
                  <a:srgbClr val="00B050"/>
                </a:solidFill>
              </a:rPr>
              <a:t>2.	Plasmacellen</a:t>
            </a:r>
          </a:p>
          <a:p>
            <a:pPr marL="0" indent="0">
              <a:buNone/>
            </a:pPr>
            <a:r>
              <a:rPr lang="nl-NL" dirty="0"/>
              <a:t>3.	B-cellen</a:t>
            </a:r>
          </a:p>
          <a:p>
            <a:pPr marL="0" indent="0">
              <a:buNone/>
            </a:pPr>
            <a:r>
              <a:rPr lang="nl-NL" dirty="0"/>
              <a:t>4.	T-helper cellen</a:t>
            </a:r>
          </a:p>
          <a:p>
            <a:endParaRPr lang="nl-NL" dirty="0"/>
          </a:p>
        </p:txBody>
      </p:sp>
      <p:sp>
        <p:nvSpPr>
          <p:cNvPr id="7" name="Tekstvak 2">
            <a:extLst>
              <a:ext uri="{FF2B5EF4-FFF2-40B4-BE49-F238E27FC236}">
                <a16:creationId xmlns:a16="http://schemas.microsoft.com/office/drawing/2014/main" id="{2AEDDA83-C0C4-4DC4-9ED4-282D8922717F}"/>
              </a:ext>
            </a:extLst>
          </p:cNvPr>
          <p:cNvSpPr txBox="1"/>
          <p:nvPr/>
        </p:nvSpPr>
        <p:spPr>
          <a:xfrm>
            <a:off x="468358" y="6271166"/>
            <a:ext cx="5446059" cy="253916"/>
          </a:xfrm>
          <a:prstGeom prst="rect">
            <a:avLst/>
          </a:prstGeom>
          <a:noFill/>
        </p:spPr>
        <p:txBody>
          <a:bodyPr wrap="square" rtlCol="0">
            <a:spAutoFit/>
          </a:bodyPr>
          <a:lstStyle/>
          <a:p>
            <a:r>
              <a:rPr lang="en-GB" sz="1050" dirty="0"/>
              <a:t>Janeway’s Immunobiology, 9</a:t>
            </a:r>
            <a:r>
              <a:rPr lang="en-GB" sz="1050" baseline="30000" dirty="0"/>
              <a:t>th</a:t>
            </a:r>
            <a:r>
              <a:rPr lang="en-GB" sz="1050" dirty="0"/>
              <a:t> Edition. 2017. Garland Science. ISBN 978-0-8153-4505-3</a:t>
            </a:r>
          </a:p>
        </p:txBody>
      </p:sp>
    </p:spTree>
    <p:extLst>
      <p:ext uri="{BB962C8B-B14F-4D97-AF65-F5344CB8AC3E}">
        <p14:creationId xmlns:p14="http://schemas.microsoft.com/office/powerpoint/2010/main" val="398636478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Cellen van het verworven immuunsysteem</a:t>
            </a:r>
          </a:p>
        </p:txBody>
      </p:sp>
      <p:pic>
        <p:nvPicPr>
          <p:cNvPr id="205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6680" y="3131114"/>
            <a:ext cx="8857320" cy="29713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extBox 4"/>
          <p:cNvSpPr txBox="1"/>
          <p:nvPr/>
        </p:nvSpPr>
        <p:spPr>
          <a:xfrm>
            <a:off x="311792" y="3206701"/>
            <a:ext cx="1378647" cy="646331"/>
          </a:xfrm>
          <a:prstGeom prst="rect">
            <a:avLst/>
          </a:prstGeom>
          <a:solidFill>
            <a:schemeClr val="bg1"/>
          </a:solidFill>
        </p:spPr>
        <p:txBody>
          <a:bodyPr wrap="none" rtlCol="0">
            <a:spAutoFit/>
          </a:bodyPr>
          <a:lstStyle/>
          <a:p>
            <a:r>
              <a:rPr lang="nl-NL" dirty="0"/>
              <a:t>T helper</a:t>
            </a:r>
          </a:p>
          <a:p>
            <a:r>
              <a:rPr lang="nl-NL" dirty="0"/>
              <a:t>(T</a:t>
            </a:r>
            <a:r>
              <a:rPr lang="nl-NL" baseline="-25000" dirty="0"/>
              <a:t>h</a:t>
            </a:r>
            <a:r>
              <a:rPr lang="nl-NL" dirty="0"/>
              <a:t>) lymfocyt</a:t>
            </a:r>
          </a:p>
        </p:txBody>
      </p:sp>
      <p:sp>
        <p:nvSpPr>
          <p:cNvPr id="6" name="TextBox 5"/>
          <p:cNvSpPr txBox="1"/>
          <p:nvPr/>
        </p:nvSpPr>
        <p:spPr>
          <a:xfrm>
            <a:off x="4317120" y="3166075"/>
            <a:ext cx="1435458" cy="923330"/>
          </a:xfrm>
          <a:prstGeom prst="rect">
            <a:avLst/>
          </a:prstGeom>
          <a:solidFill>
            <a:schemeClr val="bg1"/>
          </a:solidFill>
        </p:spPr>
        <p:txBody>
          <a:bodyPr wrap="none" rtlCol="0">
            <a:spAutoFit/>
          </a:bodyPr>
          <a:lstStyle/>
          <a:p>
            <a:r>
              <a:rPr lang="nl-NL" dirty="0"/>
              <a:t>Cytotoxische</a:t>
            </a:r>
          </a:p>
          <a:p>
            <a:r>
              <a:rPr lang="nl-NL" dirty="0"/>
              <a:t>T lymfocyt</a:t>
            </a:r>
          </a:p>
          <a:p>
            <a:r>
              <a:rPr lang="nl-NL" dirty="0"/>
              <a:t>(CTL of T</a:t>
            </a:r>
            <a:r>
              <a:rPr lang="nl-NL" baseline="-25000" dirty="0"/>
              <a:t>c</a:t>
            </a:r>
            <a:r>
              <a:rPr lang="nl-NL" dirty="0"/>
              <a:t> cel)</a:t>
            </a:r>
          </a:p>
        </p:txBody>
      </p:sp>
      <p:sp>
        <p:nvSpPr>
          <p:cNvPr id="7" name="TextBox 6"/>
          <p:cNvSpPr txBox="1"/>
          <p:nvPr/>
        </p:nvSpPr>
        <p:spPr>
          <a:xfrm>
            <a:off x="3684005" y="4940241"/>
            <a:ext cx="1233052" cy="923330"/>
          </a:xfrm>
          <a:prstGeom prst="rect">
            <a:avLst/>
          </a:prstGeom>
          <a:solidFill>
            <a:schemeClr val="bg1"/>
          </a:solidFill>
        </p:spPr>
        <p:txBody>
          <a:bodyPr wrap="square" rtlCol="0">
            <a:spAutoFit/>
          </a:bodyPr>
          <a:lstStyle/>
          <a:p>
            <a:r>
              <a:rPr lang="nl-NL" dirty="0"/>
              <a:t>T cel</a:t>
            </a:r>
          </a:p>
          <a:p>
            <a:r>
              <a:rPr lang="nl-NL" dirty="0"/>
              <a:t>voorloper</a:t>
            </a:r>
          </a:p>
          <a:p>
            <a:endParaRPr lang="nl-NL" dirty="0"/>
          </a:p>
        </p:txBody>
      </p:sp>
      <p:sp>
        <p:nvSpPr>
          <p:cNvPr id="8" name="TextBox 7"/>
          <p:cNvSpPr txBox="1"/>
          <p:nvPr/>
        </p:nvSpPr>
        <p:spPr>
          <a:xfrm>
            <a:off x="7683788" y="4940241"/>
            <a:ext cx="1233052" cy="923330"/>
          </a:xfrm>
          <a:prstGeom prst="rect">
            <a:avLst/>
          </a:prstGeom>
          <a:solidFill>
            <a:schemeClr val="bg1"/>
          </a:solidFill>
        </p:spPr>
        <p:txBody>
          <a:bodyPr wrap="square" rtlCol="0">
            <a:spAutoFit/>
          </a:bodyPr>
          <a:lstStyle/>
          <a:p>
            <a:r>
              <a:rPr lang="nl-NL" dirty="0"/>
              <a:t>B lymfocyt</a:t>
            </a:r>
          </a:p>
          <a:p>
            <a:r>
              <a:rPr lang="nl-NL" dirty="0"/>
              <a:t>voorloper</a:t>
            </a:r>
          </a:p>
          <a:p>
            <a:endParaRPr lang="nl-NL" dirty="0"/>
          </a:p>
        </p:txBody>
      </p:sp>
      <p:sp>
        <p:nvSpPr>
          <p:cNvPr id="9" name="TextBox 8"/>
          <p:cNvSpPr txBox="1"/>
          <p:nvPr/>
        </p:nvSpPr>
        <p:spPr>
          <a:xfrm>
            <a:off x="7836188" y="3157449"/>
            <a:ext cx="1233052" cy="861774"/>
          </a:xfrm>
          <a:prstGeom prst="rect">
            <a:avLst/>
          </a:prstGeom>
          <a:solidFill>
            <a:schemeClr val="bg1"/>
          </a:solidFill>
        </p:spPr>
        <p:txBody>
          <a:bodyPr wrap="square" rtlCol="0">
            <a:spAutoFit/>
          </a:bodyPr>
          <a:lstStyle/>
          <a:p>
            <a:r>
              <a:rPr lang="en-US" dirty="0"/>
              <a:t>B lymfocyt</a:t>
            </a:r>
          </a:p>
          <a:p>
            <a:endParaRPr lang="en-US" sz="1400" dirty="0"/>
          </a:p>
          <a:p>
            <a:endParaRPr lang="en-US" dirty="0"/>
          </a:p>
        </p:txBody>
      </p:sp>
      <p:pic>
        <p:nvPicPr>
          <p:cNvPr id="10" name="Bild 4" descr="7-Components-Adaptive-Imm-Response.png"/>
          <p:cNvPicPr>
            <a:picLocks noChangeAspect="1"/>
          </p:cNvPicPr>
          <p:nvPr/>
        </p:nvPicPr>
        <p:blipFill rotWithShape="1">
          <a:blip r:embed="rId4" cstate="print">
            <a:lum bright="-5000" contrast="10000"/>
            <a:extLst>
              <a:ext uri="{28A0092B-C50C-407E-A947-70E740481C1C}">
                <a14:useLocalDpi xmlns:a14="http://schemas.microsoft.com/office/drawing/2010/main" val="0"/>
              </a:ext>
            </a:extLst>
          </a:blip>
          <a:srcRect l="67804" r="20073" b="86708"/>
          <a:stretch/>
        </p:blipFill>
        <p:spPr>
          <a:xfrm>
            <a:off x="6485119" y="1407197"/>
            <a:ext cx="1976872" cy="1197779"/>
          </a:xfrm>
          <a:prstGeom prst="rect">
            <a:avLst/>
          </a:prstGeom>
        </p:spPr>
      </p:pic>
      <p:cxnSp>
        <p:nvCxnSpPr>
          <p:cNvPr id="4" name="Straight Arrow Connector 3"/>
          <p:cNvCxnSpPr/>
          <p:nvPr/>
        </p:nvCxnSpPr>
        <p:spPr>
          <a:xfrm flipV="1">
            <a:off x="7081284" y="2589053"/>
            <a:ext cx="0" cy="568396"/>
          </a:xfrm>
          <a:prstGeom prst="straightConnector1">
            <a:avLst/>
          </a:prstGeom>
          <a:ln w="76200">
            <a:solidFill>
              <a:schemeClr val="accent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4815967" y="1582250"/>
            <a:ext cx="1696069" cy="923330"/>
          </a:xfrm>
          <a:prstGeom prst="rect">
            <a:avLst/>
          </a:prstGeom>
          <a:solidFill>
            <a:schemeClr val="bg1"/>
          </a:solidFill>
        </p:spPr>
        <p:txBody>
          <a:bodyPr wrap="square" rtlCol="0">
            <a:spAutoFit/>
          </a:bodyPr>
          <a:lstStyle/>
          <a:p>
            <a:pPr algn="r"/>
            <a:r>
              <a:rPr lang="en-US" dirty="0"/>
              <a:t>Antilichaam producerende plasmacel</a:t>
            </a:r>
          </a:p>
        </p:txBody>
      </p:sp>
      <p:sp>
        <p:nvSpPr>
          <p:cNvPr id="14" name="Rectangle 13">
            <a:extLst>
              <a:ext uri="{FF2B5EF4-FFF2-40B4-BE49-F238E27FC236}">
                <a16:creationId xmlns:a16="http://schemas.microsoft.com/office/drawing/2014/main" id="{1D8F7034-15B4-411D-B116-E334CC2629E5}"/>
              </a:ext>
            </a:extLst>
          </p:cNvPr>
          <p:cNvSpPr/>
          <p:nvPr/>
        </p:nvSpPr>
        <p:spPr>
          <a:xfrm>
            <a:off x="143340" y="6622074"/>
            <a:ext cx="5933610" cy="230832"/>
          </a:xfrm>
          <a:prstGeom prst="rect">
            <a:avLst/>
          </a:prstGeom>
        </p:spPr>
        <p:txBody>
          <a:bodyPr wrap="square">
            <a:spAutoFit/>
          </a:bodyPr>
          <a:lstStyle/>
          <a:p>
            <a:r>
              <a:rPr lang="nl-NL" sz="900" dirty="0">
                <a:latin typeface="Calibri" panose="020F0502020204030204" pitchFamily="34" charset="0"/>
                <a:ea typeface="Calibri" panose="020F0502020204030204" pitchFamily="34" charset="0"/>
                <a:cs typeface="Times New Roman" panose="02020603050405020304" pitchFamily="18" charset="0"/>
              </a:rPr>
              <a:t>http://what-when-how.com/acp-medicine/organs-and-cells-of-the-immune-system-part-1/ - Last </a:t>
            </a:r>
            <a:r>
              <a:rPr lang="nl-NL" sz="900" dirty="0" err="1">
                <a:latin typeface="Calibri" panose="020F0502020204030204" pitchFamily="34" charset="0"/>
                <a:ea typeface="Calibri" panose="020F0502020204030204" pitchFamily="34" charset="0"/>
                <a:cs typeface="Times New Roman" panose="02020603050405020304" pitchFamily="18" charset="0"/>
              </a:rPr>
              <a:t>verified</a:t>
            </a:r>
            <a:r>
              <a:rPr lang="nl-NL" sz="900" dirty="0">
                <a:latin typeface="Calibri" panose="020F0502020204030204" pitchFamily="34" charset="0"/>
                <a:ea typeface="Calibri" panose="020F0502020204030204" pitchFamily="34" charset="0"/>
                <a:cs typeface="Times New Roman" panose="02020603050405020304" pitchFamily="18" charset="0"/>
              </a:rPr>
              <a:t> on 31Jul2019</a:t>
            </a:r>
            <a:endParaRPr lang="nl-NL" sz="900" dirty="0"/>
          </a:p>
        </p:txBody>
      </p:sp>
    </p:spTree>
    <p:extLst>
      <p:ext uri="{BB962C8B-B14F-4D97-AF65-F5344CB8AC3E}">
        <p14:creationId xmlns:p14="http://schemas.microsoft.com/office/powerpoint/2010/main" val="75395963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151779" cy="3482472"/>
          </a:xfrm>
        </p:spPr>
        <p:txBody>
          <a:bodyPr/>
          <a:lstStyle/>
          <a:p>
            <a:pPr marL="0" indent="0">
              <a:buNone/>
            </a:pPr>
            <a:r>
              <a:rPr lang="nl-NL" sz="2800" dirty="0">
                <a:solidFill>
                  <a:schemeClr val="tx1"/>
                </a:solidFill>
              </a:rPr>
              <a:t>Na het volgen van deze </a:t>
            </a:r>
            <a:r>
              <a:rPr lang="nl-NL" sz="2800" dirty="0" err="1">
                <a:solidFill>
                  <a:schemeClr val="tx1"/>
                </a:solidFill>
              </a:rPr>
              <a:t>scholingsdag</a:t>
            </a:r>
            <a:r>
              <a:rPr lang="nl-NL" sz="2800" dirty="0">
                <a:solidFill>
                  <a:schemeClr val="tx1"/>
                </a:solidFill>
              </a:rPr>
              <a:t> bent u in staat het volgende uit te leggen aan uw patiënt:</a:t>
            </a:r>
            <a:endParaRPr lang="en-US" sz="2800" dirty="0">
              <a:solidFill>
                <a:schemeClr val="tx1"/>
              </a:solidFill>
            </a:endParaRPr>
          </a:p>
          <a:p>
            <a:pPr lvl="2"/>
            <a:r>
              <a:rPr lang="nl-NL" sz="2800" dirty="0">
                <a:solidFill>
                  <a:schemeClr val="tx1"/>
                </a:solidFill>
              </a:rPr>
              <a:t> de werking van het immuunsysteem</a:t>
            </a:r>
          </a:p>
          <a:p>
            <a:pPr lvl="2"/>
            <a:r>
              <a:rPr lang="nl-NL" sz="2800" dirty="0">
                <a:solidFill>
                  <a:schemeClr val="tx1"/>
                </a:solidFill>
              </a:rPr>
              <a:t> hoe de immuunreactie verloopt tijdens een MS relapse</a:t>
            </a:r>
          </a:p>
          <a:p>
            <a:pPr lvl="2"/>
            <a:r>
              <a:rPr lang="nl-NL" sz="2800" dirty="0">
                <a:solidFill>
                  <a:schemeClr val="tx1"/>
                </a:solidFill>
              </a:rPr>
              <a:t> de werkingsmechanismen van de beschikbare MS medicatie</a:t>
            </a:r>
          </a:p>
          <a:p>
            <a:pPr lvl="2"/>
            <a:r>
              <a:rPr lang="nl-NL" sz="2800" dirty="0">
                <a:solidFill>
                  <a:schemeClr val="tx1"/>
                </a:solidFill>
              </a:rPr>
              <a:t> waarom de mogelijke bijwerkingen kunnen ontstaan</a:t>
            </a:r>
            <a:endParaRPr lang="en-US" sz="2800" dirty="0">
              <a:solidFill>
                <a:schemeClr val="tx1"/>
              </a:solidFill>
            </a:endParaRPr>
          </a:p>
          <a:p>
            <a:pPr lvl="0"/>
            <a:endParaRPr lang="en-US" dirty="0"/>
          </a:p>
          <a:p>
            <a:endParaRPr lang="en-US" dirty="0"/>
          </a:p>
          <a:p>
            <a:pPr lvl="0"/>
            <a:endParaRPr lang="en-US" dirty="0"/>
          </a:p>
          <a:p>
            <a:endParaRPr lang="en-US" dirty="0"/>
          </a:p>
        </p:txBody>
      </p:sp>
      <p:sp>
        <p:nvSpPr>
          <p:cNvPr id="2" name="Title 1"/>
          <p:cNvSpPr>
            <a:spLocks noGrp="1"/>
          </p:cNvSpPr>
          <p:nvPr>
            <p:ph type="title"/>
          </p:nvPr>
        </p:nvSpPr>
        <p:spPr>
          <a:xfrm>
            <a:off x="457200" y="0"/>
            <a:ext cx="8229600" cy="1143000"/>
          </a:xfrm>
        </p:spPr>
        <p:txBody>
          <a:bodyPr/>
          <a:lstStyle/>
          <a:p>
            <a:r>
              <a:rPr lang="nl-NL" dirty="0"/>
              <a:t>Leerdoelen</a:t>
            </a:r>
            <a:endParaRPr lang="en-US" dirty="0"/>
          </a:p>
        </p:txBody>
      </p:sp>
    </p:spTree>
    <p:extLst>
      <p:ext uri="{BB962C8B-B14F-4D97-AF65-F5344CB8AC3E}">
        <p14:creationId xmlns:p14="http://schemas.microsoft.com/office/powerpoint/2010/main" val="155743195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930BC5-D937-4338-B237-30143DAB5857}"/>
              </a:ext>
            </a:extLst>
          </p:cNvPr>
          <p:cNvSpPr>
            <a:spLocks noGrp="1"/>
          </p:cNvSpPr>
          <p:nvPr>
            <p:ph type="title"/>
          </p:nvPr>
        </p:nvSpPr>
        <p:spPr>
          <a:xfrm>
            <a:off x="457200" y="517924"/>
            <a:ext cx="6677025" cy="609781"/>
          </a:xfrm>
        </p:spPr>
        <p:txBody>
          <a:bodyPr/>
          <a:lstStyle/>
          <a:p>
            <a:r>
              <a:rPr lang="nl-NL" dirty="0"/>
              <a:t>9	De beste antigen presenterende cellen zijn:</a:t>
            </a:r>
            <a:br>
              <a:rPr lang="nl-NL" dirty="0"/>
            </a:br>
            <a:endParaRPr lang="nl-NL" dirty="0"/>
          </a:p>
        </p:txBody>
      </p:sp>
      <p:sp>
        <p:nvSpPr>
          <p:cNvPr id="3" name="Content Placeholder 2">
            <a:extLst>
              <a:ext uri="{FF2B5EF4-FFF2-40B4-BE49-F238E27FC236}">
                <a16:creationId xmlns:a16="http://schemas.microsoft.com/office/drawing/2014/main" id="{FC72DF05-B90E-4757-9B00-3C8692E1057D}"/>
              </a:ext>
            </a:extLst>
          </p:cNvPr>
          <p:cNvSpPr>
            <a:spLocks noGrp="1"/>
          </p:cNvSpPr>
          <p:nvPr>
            <p:ph idx="1"/>
          </p:nvPr>
        </p:nvSpPr>
        <p:spPr/>
        <p:txBody>
          <a:bodyPr/>
          <a:lstStyle/>
          <a:p>
            <a:pPr marL="0" indent="0">
              <a:buNone/>
            </a:pPr>
            <a:r>
              <a:rPr lang="nl-NL" dirty="0"/>
              <a:t>1.	Dendritische cellen</a:t>
            </a:r>
          </a:p>
          <a:p>
            <a:pPr marL="0" indent="0">
              <a:buNone/>
            </a:pPr>
            <a:r>
              <a:rPr lang="nl-NL" dirty="0"/>
              <a:t>2.	NK-cellen</a:t>
            </a:r>
          </a:p>
          <a:p>
            <a:pPr marL="0" indent="0">
              <a:buNone/>
            </a:pPr>
            <a:r>
              <a:rPr lang="nl-NL" dirty="0"/>
              <a:t>3.	Macrofagen</a:t>
            </a:r>
          </a:p>
          <a:p>
            <a:pPr marL="0" indent="0">
              <a:buNone/>
            </a:pPr>
            <a:r>
              <a:rPr lang="nl-NL" dirty="0"/>
              <a:t>4.	Microglia</a:t>
            </a:r>
          </a:p>
          <a:p>
            <a:endParaRPr lang="nl-NL" dirty="0"/>
          </a:p>
        </p:txBody>
      </p:sp>
    </p:spTree>
    <p:extLst>
      <p:ext uri="{BB962C8B-B14F-4D97-AF65-F5344CB8AC3E}">
        <p14:creationId xmlns:p14="http://schemas.microsoft.com/office/powerpoint/2010/main" val="289534056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930BC5-D937-4338-B237-30143DAB5857}"/>
              </a:ext>
            </a:extLst>
          </p:cNvPr>
          <p:cNvSpPr>
            <a:spLocks noGrp="1"/>
          </p:cNvSpPr>
          <p:nvPr>
            <p:ph type="title"/>
          </p:nvPr>
        </p:nvSpPr>
        <p:spPr>
          <a:xfrm>
            <a:off x="457200" y="517924"/>
            <a:ext cx="6677025" cy="609781"/>
          </a:xfrm>
        </p:spPr>
        <p:txBody>
          <a:bodyPr/>
          <a:lstStyle/>
          <a:p>
            <a:r>
              <a:rPr lang="nl-NL" dirty="0"/>
              <a:t>9	De beste antigen presenterende cellen zijn:</a:t>
            </a:r>
            <a:br>
              <a:rPr lang="nl-NL" dirty="0"/>
            </a:br>
            <a:endParaRPr lang="nl-NL" dirty="0"/>
          </a:p>
        </p:txBody>
      </p:sp>
      <p:sp>
        <p:nvSpPr>
          <p:cNvPr id="3" name="Content Placeholder 2">
            <a:extLst>
              <a:ext uri="{FF2B5EF4-FFF2-40B4-BE49-F238E27FC236}">
                <a16:creationId xmlns:a16="http://schemas.microsoft.com/office/drawing/2014/main" id="{FC72DF05-B90E-4757-9B00-3C8692E1057D}"/>
              </a:ext>
            </a:extLst>
          </p:cNvPr>
          <p:cNvSpPr>
            <a:spLocks noGrp="1"/>
          </p:cNvSpPr>
          <p:nvPr>
            <p:ph idx="1"/>
          </p:nvPr>
        </p:nvSpPr>
        <p:spPr/>
        <p:txBody>
          <a:bodyPr/>
          <a:lstStyle/>
          <a:p>
            <a:pPr marL="0" indent="0">
              <a:buNone/>
            </a:pPr>
            <a:r>
              <a:rPr lang="nl-NL" dirty="0">
                <a:solidFill>
                  <a:srgbClr val="00B050"/>
                </a:solidFill>
              </a:rPr>
              <a:t>1.	Dendritische cellen</a:t>
            </a:r>
          </a:p>
          <a:p>
            <a:pPr marL="0" indent="0">
              <a:buNone/>
            </a:pPr>
            <a:r>
              <a:rPr lang="nl-NL" dirty="0"/>
              <a:t>2.	NK-cellen</a:t>
            </a:r>
          </a:p>
          <a:p>
            <a:pPr marL="0" indent="0">
              <a:buNone/>
            </a:pPr>
            <a:r>
              <a:rPr lang="nl-NL" dirty="0"/>
              <a:t>3.	Macrofagen</a:t>
            </a:r>
          </a:p>
          <a:p>
            <a:pPr marL="0" indent="0">
              <a:buNone/>
            </a:pPr>
            <a:r>
              <a:rPr lang="nl-NL" dirty="0"/>
              <a:t>4.	Microglia</a:t>
            </a:r>
          </a:p>
          <a:p>
            <a:endParaRPr lang="nl-NL" dirty="0"/>
          </a:p>
        </p:txBody>
      </p:sp>
      <p:sp>
        <p:nvSpPr>
          <p:cNvPr id="5" name="Tekstvak 2">
            <a:extLst>
              <a:ext uri="{FF2B5EF4-FFF2-40B4-BE49-F238E27FC236}">
                <a16:creationId xmlns:a16="http://schemas.microsoft.com/office/drawing/2014/main" id="{AA97E1A8-C07A-4422-81EC-5F2F0AF8FFAE}"/>
              </a:ext>
            </a:extLst>
          </p:cNvPr>
          <p:cNvSpPr txBox="1"/>
          <p:nvPr/>
        </p:nvSpPr>
        <p:spPr>
          <a:xfrm>
            <a:off x="620758" y="6423566"/>
            <a:ext cx="5446059" cy="230832"/>
          </a:xfrm>
          <a:prstGeom prst="rect">
            <a:avLst/>
          </a:prstGeom>
          <a:noFill/>
        </p:spPr>
        <p:txBody>
          <a:bodyPr wrap="square" rtlCol="0">
            <a:spAutoFit/>
          </a:bodyPr>
          <a:lstStyle/>
          <a:p>
            <a:r>
              <a:rPr lang="en-GB" sz="900" dirty="0"/>
              <a:t>Janeway’s Immunobiology, 9</a:t>
            </a:r>
            <a:r>
              <a:rPr lang="en-GB" sz="900" baseline="30000" dirty="0"/>
              <a:t>th</a:t>
            </a:r>
            <a:r>
              <a:rPr lang="en-GB" sz="900" dirty="0"/>
              <a:t> Edition. 2017. Garland Science. ISBN 978-0-8153-4505-3</a:t>
            </a:r>
          </a:p>
        </p:txBody>
      </p:sp>
    </p:spTree>
    <p:extLst>
      <p:ext uri="{BB962C8B-B14F-4D97-AF65-F5344CB8AC3E}">
        <p14:creationId xmlns:p14="http://schemas.microsoft.com/office/powerpoint/2010/main" val="3571434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Aangeboren en verworven immuunrespons</a:t>
            </a:r>
          </a:p>
        </p:txBody>
      </p:sp>
      <p:grpSp>
        <p:nvGrpSpPr>
          <p:cNvPr id="14" name="Group 13"/>
          <p:cNvGrpSpPr/>
          <p:nvPr/>
        </p:nvGrpSpPr>
        <p:grpSpPr>
          <a:xfrm>
            <a:off x="158441" y="923310"/>
            <a:ext cx="8863639" cy="5875475"/>
            <a:chOff x="158441" y="923310"/>
            <a:chExt cx="8863639" cy="5875475"/>
          </a:xfrm>
        </p:grpSpPr>
        <p:grpSp>
          <p:nvGrpSpPr>
            <p:cNvPr id="26" name="Group 25"/>
            <p:cNvGrpSpPr/>
            <p:nvPr/>
          </p:nvGrpSpPr>
          <p:grpSpPr>
            <a:xfrm>
              <a:off x="158441" y="923310"/>
              <a:ext cx="8863639" cy="5875475"/>
              <a:chOff x="158441" y="923310"/>
              <a:chExt cx="8863639" cy="5875475"/>
            </a:xfrm>
          </p:grpSpPr>
          <p:pic>
            <p:nvPicPr>
              <p:cNvPr id="50"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43138" t="-2928" r="-459" b="79179"/>
              <a:stretch/>
            </p:blipFill>
            <p:spPr>
              <a:xfrm>
                <a:off x="3884588" y="1634212"/>
                <a:ext cx="4741252" cy="1084328"/>
              </a:xfrm>
              <a:prstGeom prst="rect">
                <a:avLst/>
              </a:prstGeom>
            </p:spPr>
          </p:pic>
          <p:sp>
            <p:nvSpPr>
              <p:cNvPr id="6" name="TextBox 5"/>
              <p:cNvSpPr txBox="1"/>
              <p:nvPr/>
            </p:nvSpPr>
            <p:spPr>
              <a:xfrm>
                <a:off x="310960" y="923310"/>
                <a:ext cx="1370247" cy="461665"/>
              </a:xfrm>
              <a:prstGeom prst="rect">
                <a:avLst/>
              </a:prstGeom>
              <a:noFill/>
            </p:spPr>
            <p:txBody>
              <a:bodyPr wrap="none" rtlCol="0">
                <a:spAutoFit/>
              </a:bodyPr>
              <a:lstStyle/>
              <a:p>
                <a:pPr algn="ctr"/>
                <a:r>
                  <a:rPr lang="nl-NL" sz="1200" dirty="0"/>
                  <a:t>Microben </a:t>
                </a:r>
              </a:p>
              <a:p>
                <a:pPr algn="ctr"/>
                <a:r>
                  <a:rPr lang="nl-NL" sz="1200" dirty="0"/>
                  <a:t>(bv. virus, bacterie)</a:t>
                </a:r>
              </a:p>
            </p:txBody>
          </p:sp>
          <p:pic>
            <p:nvPicPr>
              <p:cNvPr id="7"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50755" b="78521"/>
              <a:stretch/>
            </p:blipFill>
            <p:spPr>
              <a:xfrm>
                <a:off x="311875" y="2114853"/>
                <a:ext cx="1279937" cy="667914"/>
              </a:xfrm>
              <a:prstGeom prst="rect">
                <a:avLst/>
              </a:prstGeom>
            </p:spPr>
          </p:pic>
          <p:cxnSp>
            <p:nvCxnSpPr>
              <p:cNvPr id="10" name="Straight Arrow Connector 9"/>
              <p:cNvCxnSpPr>
                <a:cxnSpLocks/>
              </p:cNvCxnSpPr>
              <p:nvPr/>
            </p:nvCxnSpPr>
            <p:spPr>
              <a:xfrm>
                <a:off x="657958" y="1841594"/>
                <a:ext cx="1201" cy="414505"/>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11"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3381" t="31359" r="74762" b="49980"/>
              <a:stretch/>
            </p:blipFill>
            <p:spPr>
              <a:xfrm>
                <a:off x="1326830" y="3702565"/>
                <a:ext cx="612168" cy="625304"/>
              </a:xfrm>
              <a:prstGeom prst="rect">
                <a:avLst/>
              </a:prstGeom>
            </p:spPr>
          </p:pic>
          <p:pic>
            <p:nvPicPr>
              <p:cNvPr id="13" name="Bild 15" descr="4-Innate-Adaptive-links.png"/>
              <p:cNvPicPr>
                <a:picLocks noChangeAspect="1"/>
              </p:cNvPicPr>
              <p:nvPr/>
            </p:nvPicPr>
            <p:blipFill rotWithShape="1">
              <a:blip r:embed="rId4" cstate="print">
                <a:extLst>
                  <a:ext uri="{28A0092B-C50C-407E-A947-70E740481C1C}">
                    <a14:useLocalDpi xmlns:a14="http://schemas.microsoft.com/office/drawing/2010/main" val="0"/>
                  </a:ext>
                </a:extLst>
              </a:blip>
              <a:srcRect l="63325" t="60839" r="3289" b="22700"/>
              <a:stretch/>
            </p:blipFill>
            <p:spPr>
              <a:xfrm>
                <a:off x="2538052" y="1627951"/>
                <a:ext cx="1123901" cy="662984"/>
              </a:xfrm>
              <a:prstGeom prst="rect">
                <a:avLst/>
              </a:prstGeom>
            </p:spPr>
          </p:pic>
          <p:sp>
            <p:nvSpPr>
              <p:cNvPr id="15" name="TextBox 14"/>
              <p:cNvSpPr txBox="1"/>
              <p:nvPr/>
            </p:nvSpPr>
            <p:spPr>
              <a:xfrm>
                <a:off x="2363646" y="952215"/>
                <a:ext cx="1230111" cy="830997"/>
              </a:xfrm>
              <a:prstGeom prst="rect">
                <a:avLst/>
              </a:prstGeom>
              <a:noFill/>
            </p:spPr>
            <p:txBody>
              <a:bodyPr wrap="square" rtlCol="0">
                <a:spAutoFit/>
              </a:bodyPr>
              <a:lstStyle/>
              <a:p>
                <a:r>
                  <a:rPr lang="nl-NL" sz="1200" b="1" dirty="0"/>
                  <a:t>NK-cel</a:t>
                </a:r>
              </a:p>
              <a:p>
                <a:r>
                  <a:rPr lang="nl-NL" sz="1200" dirty="0"/>
                  <a:t>doodt virus-geïnfecteerde – en kankercellen</a:t>
                </a:r>
              </a:p>
            </p:txBody>
          </p:sp>
          <p:cxnSp>
            <p:nvCxnSpPr>
              <p:cNvPr id="20" name="Straight Arrow Connector 19"/>
              <p:cNvCxnSpPr>
                <a:cxnSpLocks/>
              </p:cNvCxnSpPr>
              <p:nvPr/>
            </p:nvCxnSpPr>
            <p:spPr>
              <a:xfrm>
                <a:off x="1362277" y="2910919"/>
                <a:ext cx="342110" cy="827905"/>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2" name="Straight Arrow Connector 21"/>
              <p:cNvCxnSpPr>
                <a:cxnSpLocks/>
                <a:endCxn id="53" idx="1"/>
              </p:cNvCxnSpPr>
              <p:nvPr/>
            </p:nvCxnSpPr>
            <p:spPr>
              <a:xfrm>
                <a:off x="1547320" y="2782767"/>
                <a:ext cx="1630442" cy="456939"/>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34"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t="31576" r="93127" b="61966"/>
              <a:stretch/>
            </p:blipFill>
            <p:spPr>
              <a:xfrm>
                <a:off x="659159" y="1365853"/>
                <a:ext cx="638050" cy="330926"/>
              </a:xfrm>
              <a:prstGeom prst="rect">
                <a:avLst/>
              </a:prstGeom>
            </p:spPr>
          </p:pic>
          <p:pic>
            <p:nvPicPr>
              <p:cNvPr id="35" name="Bild 4" descr="7-Components-Adaptive-Imm-Response.png"/>
              <p:cNvPicPr>
                <a:picLocks noChangeAspect="1"/>
              </p:cNvPicPr>
              <p:nvPr/>
            </p:nvPicPr>
            <p:blipFill rotWithShape="1">
              <a:blip r:embed="rId5" cstate="print">
                <a:lum bright="-5000" contrast="10000"/>
                <a:extLst>
                  <a:ext uri="{28A0092B-C50C-407E-A947-70E740481C1C}">
                    <a14:useLocalDpi xmlns:a14="http://schemas.microsoft.com/office/drawing/2010/main" val="0"/>
                  </a:ext>
                </a:extLst>
              </a:blip>
              <a:srcRect l="3824" t="47550" r="92142" b="44632"/>
              <a:stretch/>
            </p:blipFill>
            <p:spPr>
              <a:xfrm>
                <a:off x="613448" y="1598625"/>
                <a:ext cx="193779" cy="207298"/>
              </a:xfrm>
              <a:prstGeom prst="rect">
                <a:avLst/>
              </a:prstGeom>
            </p:spPr>
          </p:pic>
          <p:sp>
            <p:nvSpPr>
              <p:cNvPr id="38" name="TextBox 37"/>
              <p:cNvSpPr txBox="1"/>
              <p:nvPr/>
            </p:nvSpPr>
            <p:spPr>
              <a:xfrm>
                <a:off x="1142922" y="6120299"/>
                <a:ext cx="2908232" cy="369332"/>
              </a:xfrm>
              <a:prstGeom prst="rect">
                <a:avLst/>
              </a:prstGeom>
              <a:noFill/>
            </p:spPr>
            <p:txBody>
              <a:bodyPr wrap="none" rtlCol="0">
                <a:spAutoFit/>
              </a:bodyPr>
              <a:lstStyle/>
              <a:p>
                <a:r>
                  <a:rPr lang="nl-NL" dirty="0"/>
                  <a:t>Aangeboren immuunrespons</a:t>
                </a:r>
              </a:p>
            </p:txBody>
          </p:sp>
          <p:cxnSp>
            <p:nvCxnSpPr>
              <p:cNvPr id="41" name="Straight Arrow Connector 40"/>
              <p:cNvCxnSpPr>
                <a:cxnSpLocks/>
              </p:cNvCxnSpPr>
              <p:nvPr/>
            </p:nvCxnSpPr>
            <p:spPr>
              <a:xfrm>
                <a:off x="363158" y="6489631"/>
                <a:ext cx="3476974" cy="0"/>
              </a:xfrm>
              <a:prstGeom prst="straightConnector1">
                <a:avLst/>
              </a:prstGeom>
              <a:ln w="2857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43" name="TextBox 42"/>
              <p:cNvSpPr txBox="1"/>
              <p:nvPr/>
            </p:nvSpPr>
            <p:spPr>
              <a:xfrm>
                <a:off x="1246926" y="6429453"/>
                <a:ext cx="1322542" cy="369332"/>
              </a:xfrm>
              <a:prstGeom prst="rect">
                <a:avLst/>
              </a:prstGeom>
              <a:noFill/>
            </p:spPr>
            <p:txBody>
              <a:bodyPr wrap="none" rtlCol="0">
                <a:spAutoFit/>
              </a:bodyPr>
              <a:lstStyle/>
              <a:p>
                <a:r>
                  <a:rPr lang="nl-NL" dirty="0"/>
                  <a:t>Direct actief</a:t>
                </a:r>
              </a:p>
            </p:txBody>
          </p:sp>
          <p:cxnSp>
            <p:nvCxnSpPr>
              <p:cNvPr id="46" name="Straight Arrow Connector 45"/>
              <p:cNvCxnSpPr>
                <a:cxnSpLocks/>
                <a:endCxn id="13" idx="1"/>
              </p:cNvCxnSpPr>
              <p:nvPr/>
            </p:nvCxnSpPr>
            <p:spPr>
              <a:xfrm flipV="1">
                <a:off x="1686151" y="1959443"/>
                <a:ext cx="851901" cy="385817"/>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24" name="TextBox 23"/>
              <p:cNvSpPr txBox="1"/>
              <p:nvPr/>
            </p:nvSpPr>
            <p:spPr>
              <a:xfrm>
                <a:off x="158441" y="4532678"/>
                <a:ext cx="1398273" cy="1200329"/>
              </a:xfrm>
              <a:prstGeom prst="rect">
                <a:avLst/>
              </a:prstGeom>
              <a:noFill/>
            </p:spPr>
            <p:txBody>
              <a:bodyPr wrap="square" rtlCol="0">
                <a:spAutoFit/>
              </a:bodyPr>
              <a:lstStyle/>
              <a:p>
                <a:r>
                  <a:rPr lang="nl-NL" sz="1200" b="1" dirty="0"/>
                  <a:t>Complement</a:t>
                </a:r>
                <a:r>
                  <a:rPr lang="nl-NL" sz="1200" dirty="0"/>
                  <a:t> </a:t>
                </a:r>
              </a:p>
              <a:p>
                <a:r>
                  <a:rPr lang="nl-NL" sz="1200" dirty="0"/>
                  <a:t>Markeert bacteriën en geinfecteerde cellen voor fagocyten en kan direct cellen doden</a:t>
                </a:r>
              </a:p>
            </p:txBody>
          </p:sp>
          <p:cxnSp>
            <p:nvCxnSpPr>
              <p:cNvPr id="49" name="Straight Arrow Connector 48"/>
              <p:cNvCxnSpPr>
                <a:cxnSpLocks/>
              </p:cNvCxnSpPr>
              <p:nvPr/>
            </p:nvCxnSpPr>
            <p:spPr>
              <a:xfrm>
                <a:off x="4005030" y="6489631"/>
                <a:ext cx="4620810" cy="0"/>
              </a:xfrm>
              <a:prstGeom prst="straightConnector1">
                <a:avLst/>
              </a:prstGeom>
              <a:ln w="28575" cap="flat" cmpd="sng" algn="ctr">
                <a:solidFill>
                  <a:schemeClr val="dk1"/>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pic>
            <p:nvPicPr>
              <p:cNvPr id="53" name="Bild 9" descr="4-Innate-Adaptive-rechts.png"/>
              <p:cNvPicPr>
                <a:picLocks noChangeAspect="1"/>
              </p:cNvPicPr>
              <p:nvPr/>
            </p:nvPicPr>
            <p:blipFill rotWithShape="1">
              <a:blip r:embed="rId6" cstate="print">
                <a:extLst>
                  <a:ext uri="{28A0092B-C50C-407E-A947-70E740481C1C}">
                    <a14:useLocalDpi xmlns:a14="http://schemas.microsoft.com/office/drawing/2010/main" val="0"/>
                  </a:ext>
                </a:extLst>
              </a:blip>
              <a:srcRect t="42461" r="70346" b="31757"/>
              <a:stretch/>
            </p:blipFill>
            <p:spPr>
              <a:xfrm>
                <a:off x="3177762" y="2725341"/>
                <a:ext cx="1652959" cy="1028730"/>
              </a:xfrm>
              <a:prstGeom prst="rect">
                <a:avLst/>
              </a:prstGeom>
            </p:spPr>
          </p:pic>
          <p:sp>
            <p:nvSpPr>
              <p:cNvPr id="60" name="TextBox 59"/>
              <p:cNvSpPr txBox="1"/>
              <p:nvPr/>
            </p:nvSpPr>
            <p:spPr>
              <a:xfrm>
                <a:off x="5059153" y="6429453"/>
                <a:ext cx="3543791" cy="369332"/>
              </a:xfrm>
              <a:prstGeom prst="rect">
                <a:avLst/>
              </a:prstGeom>
              <a:noFill/>
            </p:spPr>
            <p:txBody>
              <a:bodyPr wrap="none" rtlCol="0">
                <a:spAutoFit/>
              </a:bodyPr>
              <a:lstStyle/>
              <a:p>
                <a:r>
                  <a:rPr lang="nl-NL" dirty="0"/>
                  <a:t>Duurt dagen tot weken tot activiteit</a:t>
                </a:r>
              </a:p>
            </p:txBody>
          </p:sp>
          <p:sp>
            <p:nvSpPr>
              <p:cNvPr id="61" name="TextBox 60"/>
              <p:cNvSpPr txBox="1"/>
              <p:nvPr/>
            </p:nvSpPr>
            <p:spPr>
              <a:xfrm>
                <a:off x="5430888" y="6120299"/>
                <a:ext cx="2767232" cy="369332"/>
              </a:xfrm>
              <a:prstGeom prst="rect">
                <a:avLst/>
              </a:prstGeom>
              <a:noFill/>
            </p:spPr>
            <p:txBody>
              <a:bodyPr wrap="none" rtlCol="0">
                <a:spAutoFit/>
              </a:bodyPr>
              <a:lstStyle/>
              <a:p>
                <a:r>
                  <a:rPr lang="nl-NL" dirty="0"/>
                  <a:t>Verworven immuunrespons</a:t>
                </a:r>
              </a:p>
            </p:txBody>
          </p:sp>
          <p:sp>
            <p:nvSpPr>
              <p:cNvPr id="3" name="TextBox 2"/>
              <p:cNvSpPr txBox="1"/>
              <p:nvPr/>
            </p:nvSpPr>
            <p:spPr>
              <a:xfrm>
                <a:off x="675178" y="1707319"/>
                <a:ext cx="1170599" cy="523220"/>
              </a:xfrm>
              <a:prstGeom prst="rect">
                <a:avLst/>
              </a:prstGeom>
              <a:noFill/>
            </p:spPr>
            <p:txBody>
              <a:bodyPr wrap="square" rtlCol="0">
                <a:spAutoFit/>
              </a:bodyPr>
              <a:lstStyle/>
              <a:p>
                <a:r>
                  <a:rPr lang="nl-NL" sz="1400" dirty="0"/>
                  <a:t>Infectie bij huidschade</a:t>
                </a:r>
                <a:endParaRPr lang="nl-NL" dirty="0"/>
              </a:p>
            </p:txBody>
          </p:sp>
          <p:sp>
            <p:nvSpPr>
              <p:cNvPr id="51" name="Rectangle 50"/>
              <p:cNvSpPr/>
              <p:nvPr/>
            </p:nvSpPr>
            <p:spPr bwMode="auto">
              <a:xfrm>
                <a:off x="5072117" y="3110089"/>
                <a:ext cx="1314960" cy="1340444"/>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58"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55653" t="70483" r="-460" b="-283"/>
              <a:stretch/>
            </p:blipFill>
            <p:spPr>
              <a:xfrm>
                <a:off x="4312832" y="4297293"/>
                <a:ext cx="3706123" cy="1360612"/>
              </a:xfrm>
              <a:prstGeom prst="rect">
                <a:avLst/>
              </a:prstGeom>
            </p:spPr>
          </p:pic>
          <p:sp>
            <p:nvSpPr>
              <p:cNvPr id="65" name="Rectangle 64"/>
              <p:cNvSpPr/>
              <p:nvPr/>
            </p:nvSpPr>
            <p:spPr bwMode="auto">
              <a:xfrm>
                <a:off x="5611091" y="3688901"/>
                <a:ext cx="427068" cy="444730"/>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40" name="Rectangle 39"/>
              <p:cNvSpPr/>
              <p:nvPr/>
            </p:nvSpPr>
            <p:spPr bwMode="auto">
              <a:xfrm>
                <a:off x="5665546" y="3979526"/>
                <a:ext cx="525013" cy="567742"/>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66" name="Rectangle 65"/>
              <p:cNvSpPr/>
              <p:nvPr/>
            </p:nvSpPr>
            <p:spPr bwMode="auto">
              <a:xfrm>
                <a:off x="5322349" y="4263397"/>
                <a:ext cx="525013" cy="567742"/>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67" name="Rectangle 66"/>
              <p:cNvSpPr/>
              <p:nvPr/>
            </p:nvSpPr>
            <p:spPr bwMode="auto">
              <a:xfrm>
                <a:off x="5363995" y="2500222"/>
                <a:ext cx="321040" cy="383366"/>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92500" lnSpcReduction="1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cxnSp>
            <p:nvCxnSpPr>
              <p:cNvPr id="64" name="Straight Arrow Connector 63"/>
              <p:cNvCxnSpPr>
                <a:cxnSpLocks/>
              </p:cNvCxnSpPr>
              <p:nvPr/>
            </p:nvCxnSpPr>
            <p:spPr>
              <a:xfrm>
                <a:off x="4467887" y="3832926"/>
                <a:ext cx="233199" cy="692588"/>
              </a:xfrm>
              <a:prstGeom prst="straightConnector1">
                <a:avLst/>
              </a:prstGeom>
              <a:ln w="19050">
                <a:prstDash val="solid"/>
                <a:tailEnd type="triangle"/>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bwMode="auto">
              <a:xfrm>
                <a:off x="4188823" y="4531437"/>
                <a:ext cx="248018" cy="226621"/>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pic>
            <p:nvPicPr>
              <p:cNvPr id="59" name="Bild 4" descr="7-Components-Adaptive-Imm-Response.png"/>
              <p:cNvPicPr>
                <a:picLocks noChangeAspect="1"/>
              </p:cNvPicPr>
              <p:nvPr/>
            </p:nvPicPr>
            <p:blipFill rotWithShape="1">
              <a:blip r:embed="rId3" cstate="print">
                <a:lum bright="-5000" contrast="10000"/>
                <a:extLst>
                  <a:ext uri="{28A0092B-C50C-407E-A947-70E740481C1C}">
                    <a14:useLocalDpi xmlns:a14="http://schemas.microsoft.com/office/drawing/2010/main" val="0"/>
                  </a:ext>
                </a:extLst>
              </a:blip>
              <a:srcRect l="81781" t="43418" r="-461" b="42193"/>
              <a:stretch/>
            </p:blipFill>
            <p:spPr>
              <a:xfrm>
                <a:off x="4758041" y="2915125"/>
                <a:ext cx="1546055" cy="657437"/>
              </a:xfrm>
              <a:prstGeom prst="rect">
                <a:avLst/>
              </a:prstGeom>
            </p:spPr>
          </p:pic>
          <p:sp>
            <p:nvSpPr>
              <p:cNvPr id="33" name="Rectangle 32"/>
              <p:cNvSpPr/>
              <p:nvPr/>
            </p:nvSpPr>
            <p:spPr bwMode="auto">
              <a:xfrm>
                <a:off x="5473757" y="3379748"/>
                <a:ext cx="373605" cy="335566"/>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850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nvGrpSpPr>
              <p:cNvPr id="99" name="Group 98"/>
              <p:cNvGrpSpPr/>
              <p:nvPr/>
            </p:nvGrpSpPr>
            <p:grpSpPr>
              <a:xfrm>
                <a:off x="329102" y="3848538"/>
                <a:ext cx="856634" cy="746937"/>
                <a:chOff x="1278020" y="3575381"/>
                <a:chExt cx="856634" cy="746937"/>
              </a:xfrm>
            </p:grpSpPr>
            <p:pic>
              <p:nvPicPr>
                <p:cNvPr id="45" name="Bild 9" descr="6-Inflammatory-Response-m.png"/>
                <p:cNvPicPr>
                  <a:picLocks noChangeAspect="1"/>
                </p:cNvPicPr>
                <p:nvPr/>
              </p:nvPicPr>
              <p:blipFill rotWithShape="1">
                <a:blip r:embed="rId7" cstate="print">
                  <a:lum bright="-5000" contrast="10000"/>
                  <a:extLst>
                    <a:ext uri="{28A0092B-C50C-407E-A947-70E740481C1C}">
                      <a14:useLocalDpi xmlns:a14="http://schemas.microsoft.com/office/drawing/2010/main" val="0"/>
                    </a:ext>
                  </a:extLst>
                </a:blip>
                <a:srcRect l="72318" t="872" r="18843" b="80360"/>
                <a:stretch/>
              </p:blipFill>
              <p:spPr>
                <a:xfrm>
                  <a:off x="1411497" y="3575381"/>
                  <a:ext cx="605187" cy="707619"/>
                </a:xfrm>
                <a:prstGeom prst="rect">
                  <a:avLst/>
                </a:prstGeom>
              </p:spPr>
            </p:pic>
            <p:sp>
              <p:nvSpPr>
                <p:cNvPr id="83" name="Rectangle 82"/>
                <p:cNvSpPr/>
                <p:nvPr/>
              </p:nvSpPr>
              <p:spPr bwMode="auto">
                <a:xfrm>
                  <a:off x="1879342" y="3997678"/>
                  <a:ext cx="255312" cy="324640"/>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4" name="Rectangle 83"/>
                <p:cNvSpPr/>
                <p:nvPr/>
              </p:nvSpPr>
              <p:spPr bwMode="auto">
                <a:xfrm>
                  <a:off x="1278020" y="3947944"/>
                  <a:ext cx="255312" cy="324640"/>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7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grpSp>
          <p:sp>
            <p:nvSpPr>
              <p:cNvPr id="70" name="Rectangle 69"/>
              <p:cNvSpPr/>
              <p:nvPr/>
            </p:nvSpPr>
            <p:spPr bwMode="auto">
              <a:xfrm>
                <a:off x="4686737" y="2877753"/>
                <a:ext cx="213725" cy="274498"/>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8" name="TextBox 87"/>
              <p:cNvSpPr txBox="1"/>
              <p:nvPr/>
            </p:nvSpPr>
            <p:spPr>
              <a:xfrm>
                <a:off x="4326424" y="1230099"/>
                <a:ext cx="4695656" cy="461665"/>
              </a:xfrm>
              <a:prstGeom prst="rect">
                <a:avLst/>
              </a:prstGeom>
              <a:noFill/>
            </p:spPr>
            <p:txBody>
              <a:bodyPr wrap="square" rtlCol="0">
                <a:spAutoFit/>
              </a:bodyPr>
              <a:lstStyle/>
              <a:p>
                <a:r>
                  <a:rPr lang="nl-NL" sz="1200" b="1" dirty="0"/>
                  <a:t>B-cel</a:t>
                </a:r>
              </a:p>
              <a:p>
                <a:r>
                  <a:rPr lang="nl-NL" sz="1200" dirty="0"/>
                  <a:t>verandert na activatie in plasmacel die specifiek antilichaam maakt</a:t>
                </a:r>
              </a:p>
            </p:txBody>
          </p:sp>
          <p:cxnSp>
            <p:nvCxnSpPr>
              <p:cNvPr id="16" name="Straight Arrow Connector 15"/>
              <p:cNvCxnSpPr>
                <a:cxnSpLocks/>
              </p:cNvCxnSpPr>
              <p:nvPr/>
            </p:nvCxnSpPr>
            <p:spPr>
              <a:xfrm flipH="1">
                <a:off x="753983" y="3013354"/>
                <a:ext cx="205566" cy="984324"/>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48" name="TextBox 47"/>
              <p:cNvSpPr txBox="1"/>
              <p:nvPr/>
            </p:nvSpPr>
            <p:spPr>
              <a:xfrm>
                <a:off x="2207298" y="3509499"/>
                <a:ext cx="1650542" cy="461665"/>
              </a:xfrm>
              <a:prstGeom prst="rect">
                <a:avLst/>
              </a:prstGeom>
              <a:solidFill>
                <a:schemeClr val="bg1"/>
              </a:solidFill>
            </p:spPr>
            <p:txBody>
              <a:bodyPr wrap="square" rtlCol="0">
                <a:spAutoFit/>
              </a:bodyPr>
              <a:lstStyle/>
              <a:p>
                <a:pPr algn="ctr"/>
                <a:r>
                  <a:rPr lang="nl-NL" sz="1200" b="1" dirty="0"/>
                  <a:t>Dendritische cel</a:t>
                </a:r>
              </a:p>
              <a:p>
                <a:pPr algn="ctr"/>
                <a:r>
                  <a:rPr lang="nl-NL" sz="1200" dirty="0"/>
                  <a:t>presenteert antigenen</a:t>
                </a:r>
              </a:p>
            </p:txBody>
          </p:sp>
          <p:cxnSp>
            <p:nvCxnSpPr>
              <p:cNvPr id="63" name="Straight Arrow Connector 62"/>
              <p:cNvCxnSpPr>
                <a:cxnSpLocks/>
              </p:cNvCxnSpPr>
              <p:nvPr/>
            </p:nvCxnSpPr>
            <p:spPr>
              <a:xfrm flipV="1">
                <a:off x="4246669" y="2563637"/>
                <a:ext cx="53296" cy="340971"/>
              </a:xfrm>
              <a:prstGeom prst="straightConnector1">
                <a:avLst/>
              </a:prstGeom>
              <a:ln w="19050">
                <a:prstDash val="solid"/>
                <a:tailEnd type="triangle"/>
              </a:ln>
              <a:effectLst/>
            </p:spPr>
            <p:style>
              <a:lnRef idx="2">
                <a:schemeClr val="accent1"/>
              </a:lnRef>
              <a:fillRef idx="0">
                <a:schemeClr val="accent1"/>
              </a:fillRef>
              <a:effectRef idx="1">
                <a:schemeClr val="accent1"/>
              </a:effectRef>
              <a:fontRef idx="minor">
                <a:schemeClr val="tx1"/>
              </a:fontRef>
            </p:style>
          </p:cxnSp>
          <p:pic>
            <p:nvPicPr>
              <p:cNvPr id="115" name="Bild 5" descr="8-Adapt-Imm-Resp-Timing.png"/>
              <p:cNvPicPr>
                <a:picLocks noChangeAspect="1"/>
              </p:cNvPicPr>
              <p:nvPr/>
            </p:nvPicPr>
            <p:blipFill rotWithShape="1">
              <a:blip r:embed="rId8" cstate="print">
                <a:lum bright="-5000" contrast="10000"/>
                <a:extLst>
                  <a:ext uri="{28A0092B-C50C-407E-A947-70E740481C1C}">
                    <a14:useLocalDpi xmlns:a14="http://schemas.microsoft.com/office/drawing/2010/main" val="0"/>
                  </a:ext>
                </a:extLst>
              </a:blip>
              <a:srcRect l="88762" t="59918" r="1428" b="25545"/>
              <a:stretch/>
            </p:blipFill>
            <p:spPr>
              <a:xfrm>
                <a:off x="7587466" y="2912418"/>
                <a:ext cx="1199163" cy="1024528"/>
              </a:xfrm>
              <a:prstGeom prst="rect">
                <a:avLst/>
              </a:prstGeom>
            </p:spPr>
          </p:pic>
          <p:sp>
            <p:nvSpPr>
              <p:cNvPr id="116" name="TextBox 115"/>
              <p:cNvSpPr txBox="1"/>
              <p:nvPr/>
            </p:nvSpPr>
            <p:spPr>
              <a:xfrm>
                <a:off x="6436418" y="3288193"/>
                <a:ext cx="1737592" cy="830997"/>
              </a:xfrm>
              <a:prstGeom prst="rect">
                <a:avLst/>
              </a:prstGeom>
              <a:noFill/>
            </p:spPr>
            <p:txBody>
              <a:bodyPr wrap="square" rtlCol="0">
                <a:spAutoFit/>
              </a:bodyPr>
              <a:lstStyle/>
              <a:p>
                <a:r>
                  <a:rPr lang="nl-NL" sz="1200" b="1" dirty="0"/>
                  <a:t>Geheugencellen</a:t>
                </a:r>
              </a:p>
              <a:p>
                <a:r>
                  <a:rPr lang="nl-NL" sz="1200" dirty="0"/>
                  <a:t>zorgen voor een snellere en sterkere reactie na herhaalde infectie</a:t>
                </a:r>
              </a:p>
            </p:txBody>
          </p:sp>
          <p:cxnSp>
            <p:nvCxnSpPr>
              <p:cNvPr id="117" name="Straight Arrow Connector 116"/>
              <p:cNvCxnSpPr>
                <a:cxnSpLocks/>
              </p:cNvCxnSpPr>
              <p:nvPr/>
            </p:nvCxnSpPr>
            <p:spPr>
              <a:xfrm>
                <a:off x="5611091" y="2447744"/>
                <a:ext cx="2086253" cy="63018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120" name="Straight Arrow Connector 119"/>
              <p:cNvCxnSpPr>
                <a:cxnSpLocks/>
              </p:cNvCxnSpPr>
              <p:nvPr/>
            </p:nvCxnSpPr>
            <p:spPr>
              <a:xfrm flipV="1">
                <a:off x="6637309" y="3918790"/>
                <a:ext cx="1381646" cy="673118"/>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124" name="Rectangle 123"/>
              <p:cNvSpPr/>
              <p:nvPr/>
            </p:nvSpPr>
            <p:spPr bwMode="auto">
              <a:xfrm>
                <a:off x="4362609" y="5240694"/>
                <a:ext cx="1001386" cy="281279"/>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62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25" name="Rectangle 124"/>
              <p:cNvSpPr/>
              <p:nvPr/>
            </p:nvSpPr>
            <p:spPr bwMode="auto">
              <a:xfrm>
                <a:off x="6008551" y="5423634"/>
                <a:ext cx="1506946" cy="225391"/>
              </a:xfrm>
              <a:prstGeom prst="rect">
                <a:avLst/>
              </a:prstGeom>
              <a:solidFill>
                <a:schemeClr val="bg1"/>
              </a:solidFill>
              <a:ln w="25400" cap="flat" cmpd="sng" algn="ctr">
                <a:solidFill>
                  <a:schemeClr val="bg1"/>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89" name="TextBox 88"/>
              <p:cNvSpPr txBox="1"/>
              <p:nvPr/>
            </p:nvSpPr>
            <p:spPr>
              <a:xfrm>
                <a:off x="4216009" y="5351181"/>
                <a:ext cx="4409831" cy="461665"/>
              </a:xfrm>
              <a:prstGeom prst="rect">
                <a:avLst/>
              </a:prstGeom>
              <a:noFill/>
            </p:spPr>
            <p:txBody>
              <a:bodyPr wrap="square" rtlCol="0">
                <a:spAutoFit/>
              </a:bodyPr>
              <a:lstStyle/>
              <a:p>
                <a:r>
                  <a:rPr lang="nl-NL" sz="1200" b="1" dirty="0"/>
                  <a:t>Cytotoxische T-cel</a:t>
                </a:r>
              </a:p>
              <a:p>
                <a:r>
                  <a:rPr lang="nl-NL" sz="1200" dirty="0"/>
                  <a:t>doodt cellen die specifieke antigenen op hun oppervlak vertonen  </a:t>
                </a:r>
              </a:p>
            </p:txBody>
          </p:sp>
          <p:sp>
            <p:nvSpPr>
              <p:cNvPr id="25" name="TextBox 24"/>
              <p:cNvSpPr txBox="1"/>
              <p:nvPr/>
            </p:nvSpPr>
            <p:spPr>
              <a:xfrm>
                <a:off x="1395073" y="4250383"/>
                <a:ext cx="1536709" cy="646331"/>
              </a:xfrm>
              <a:prstGeom prst="rect">
                <a:avLst/>
              </a:prstGeom>
              <a:noFill/>
            </p:spPr>
            <p:txBody>
              <a:bodyPr wrap="square" rtlCol="0">
                <a:spAutoFit/>
              </a:bodyPr>
              <a:lstStyle/>
              <a:p>
                <a:r>
                  <a:rPr lang="nl-NL" sz="1200" b="1" dirty="0"/>
                  <a:t>Macrofaag</a:t>
                </a:r>
              </a:p>
              <a:p>
                <a:r>
                  <a:rPr lang="nl-NL" sz="1200" dirty="0"/>
                  <a:t>doodt bacteriën en produceert cytokines </a:t>
                </a:r>
              </a:p>
            </p:txBody>
          </p:sp>
          <p:sp>
            <p:nvSpPr>
              <p:cNvPr id="4" name="Rectangle 3"/>
              <p:cNvSpPr/>
              <p:nvPr/>
            </p:nvSpPr>
            <p:spPr bwMode="auto">
              <a:xfrm>
                <a:off x="3848603" y="3446925"/>
                <a:ext cx="944995" cy="184666"/>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32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82" name="TextBox 81"/>
              <p:cNvSpPr txBox="1"/>
              <p:nvPr/>
            </p:nvSpPr>
            <p:spPr>
              <a:xfrm>
                <a:off x="3964337" y="3437688"/>
                <a:ext cx="1422040" cy="369332"/>
              </a:xfrm>
              <a:prstGeom prst="rect">
                <a:avLst/>
              </a:prstGeom>
              <a:solidFill>
                <a:schemeClr val="bg1"/>
              </a:solidFill>
            </p:spPr>
            <p:txBody>
              <a:bodyPr wrap="square" lIns="0" tIns="0" rIns="0" bIns="0" rtlCol="0">
                <a:spAutoFit/>
              </a:bodyPr>
              <a:lstStyle/>
              <a:p>
                <a:r>
                  <a:rPr lang="nl-NL" sz="1200" b="1" dirty="0"/>
                  <a:t>Helper T-cel</a:t>
                </a:r>
              </a:p>
              <a:p>
                <a:r>
                  <a:rPr lang="nl-NL" sz="1200" dirty="0"/>
                  <a:t>produceert cytokines</a:t>
                </a:r>
              </a:p>
            </p:txBody>
          </p:sp>
          <p:sp>
            <p:nvSpPr>
              <p:cNvPr id="5" name="Rectangle 4"/>
              <p:cNvSpPr/>
              <p:nvPr/>
            </p:nvSpPr>
            <p:spPr bwMode="auto">
              <a:xfrm>
                <a:off x="4136318" y="2345259"/>
                <a:ext cx="564768" cy="216327"/>
              </a:xfrm>
              <a:prstGeom prst="rect">
                <a:avLst/>
              </a:prstGeom>
              <a:solidFill>
                <a:schemeClr val="bg1"/>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475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5" name="TextBox 54"/>
              <p:cNvSpPr txBox="1"/>
              <p:nvPr/>
            </p:nvSpPr>
            <p:spPr>
              <a:xfrm>
                <a:off x="4141916" y="2310310"/>
                <a:ext cx="745429" cy="276999"/>
              </a:xfrm>
              <a:prstGeom prst="rect">
                <a:avLst/>
              </a:prstGeom>
              <a:noFill/>
            </p:spPr>
            <p:txBody>
              <a:bodyPr wrap="square" rtlCol="0">
                <a:spAutoFit/>
              </a:bodyPr>
              <a:lstStyle/>
              <a:p>
                <a:r>
                  <a:rPr lang="en-US" sz="1200" dirty="0"/>
                  <a:t>B cel +</a:t>
                </a:r>
              </a:p>
            </p:txBody>
          </p:sp>
          <p:sp>
            <p:nvSpPr>
              <p:cNvPr id="57" name="TextBox 56"/>
              <p:cNvSpPr txBox="1"/>
              <p:nvPr/>
            </p:nvSpPr>
            <p:spPr>
              <a:xfrm>
                <a:off x="4937372" y="1828638"/>
                <a:ext cx="853245" cy="261610"/>
              </a:xfrm>
              <a:prstGeom prst="rect">
                <a:avLst/>
              </a:prstGeom>
              <a:solidFill>
                <a:schemeClr val="bg1"/>
              </a:solidFill>
            </p:spPr>
            <p:txBody>
              <a:bodyPr wrap="square" rtlCol="0">
                <a:spAutoFit/>
              </a:bodyPr>
              <a:lstStyle/>
              <a:p>
                <a:r>
                  <a:rPr lang="en-US" sz="1100" dirty="0"/>
                  <a:t>Activatie</a:t>
                </a:r>
              </a:p>
            </p:txBody>
          </p:sp>
          <p:sp>
            <p:nvSpPr>
              <p:cNvPr id="62" name="TextBox 61"/>
              <p:cNvSpPr txBox="1"/>
              <p:nvPr/>
            </p:nvSpPr>
            <p:spPr>
              <a:xfrm>
                <a:off x="5050793" y="2179505"/>
                <a:ext cx="858787" cy="261610"/>
              </a:xfrm>
              <a:prstGeom prst="rect">
                <a:avLst/>
              </a:prstGeom>
              <a:solidFill>
                <a:schemeClr val="bg1"/>
              </a:solidFill>
            </p:spPr>
            <p:txBody>
              <a:bodyPr wrap="square" rtlCol="0">
                <a:spAutoFit/>
              </a:bodyPr>
              <a:lstStyle/>
              <a:p>
                <a:r>
                  <a:rPr lang="en-US" sz="1100" dirty="0"/>
                  <a:t>Proliferatie</a:t>
                </a:r>
              </a:p>
            </p:txBody>
          </p:sp>
          <p:sp>
            <p:nvSpPr>
              <p:cNvPr id="68" name="TextBox 67"/>
              <p:cNvSpPr txBox="1"/>
              <p:nvPr/>
            </p:nvSpPr>
            <p:spPr>
              <a:xfrm>
                <a:off x="6880788" y="2392981"/>
                <a:ext cx="944416" cy="261610"/>
              </a:xfrm>
              <a:prstGeom prst="rect">
                <a:avLst/>
              </a:prstGeom>
              <a:solidFill>
                <a:schemeClr val="bg1"/>
              </a:solidFill>
            </p:spPr>
            <p:txBody>
              <a:bodyPr wrap="square" rtlCol="0">
                <a:spAutoFit/>
              </a:bodyPr>
              <a:lstStyle/>
              <a:p>
                <a:r>
                  <a:rPr lang="en-US" sz="1050" dirty="0"/>
                  <a:t>Antilichaam</a:t>
                </a:r>
              </a:p>
            </p:txBody>
          </p:sp>
          <p:sp>
            <p:nvSpPr>
              <p:cNvPr id="71" name="TextBox 70"/>
              <p:cNvSpPr txBox="1"/>
              <p:nvPr/>
            </p:nvSpPr>
            <p:spPr>
              <a:xfrm>
                <a:off x="7905676" y="1836609"/>
                <a:ext cx="853245" cy="430887"/>
              </a:xfrm>
              <a:prstGeom prst="rect">
                <a:avLst/>
              </a:prstGeom>
              <a:solidFill>
                <a:schemeClr val="bg1"/>
              </a:solidFill>
            </p:spPr>
            <p:txBody>
              <a:bodyPr wrap="square" rtlCol="0">
                <a:spAutoFit/>
              </a:bodyPr>
              <a:lstStyle/>
              <a:p>
                <a:r>
                  <a:rPr lang="en-US" sz="1050" dirty="0"/>
                  <a:t>Eliminatie</a:t>
                </a:r>
              </a:p>
              <a:p>
                <a:r>
                  <a:rPr lang="en-US" sz="1050" dirty="0"/>
                  <a:t>antigen</a:t>
                </a:r>
              </a:p>
            </p:txBody>
          </p:sp>
          <p:sp>
            <p:nvSpPr>
              <p:cNvPr id="72" name="TextBox 71"/>
              <p:cNvSpPr txBox="1"/>
              <p:nvPr/>
            </p:nvSpPr>
            <p:spPr>
              <a:xfrm>
                <a:off x="5847362" y="2390766"/>
                <a:ext cx="1097854" cy="577081"/>
              </a:xfrm>
              <a:prstGeom prst="rect">
                <a:avLst/>
              </a:prstGeom>
              <a:solidFill>
                <a:schemeClr val="bg1"/>
              </a:solidFill>
            </p:spPr>
            <p:txBody>
              <a:bodyPr wrap="square" rtlCol="0">
                <a:spAutoFit/>
              </a:bodyPr>
              <a:lstStyle/>
              <a:p>
                <a:r>
                  <a:rPr lang="en-US" sz="1050" dirty="0"/>
                  <a:t>Antilichaam-producerende plasmacel</a:t>
                </a:r>
              </a:p>
            </p:txBody>
          </p:sp>
          <p:cxnSp>
            <p:nvCxnSpPr>
              <p:cNvPr id="73" name="Straight Arrow Connector 72"/>
              <p:cNvCxnSpPr>
                <a:cxnSpLocks/>
              </p:cNvCxnSpPr>
              <p:nvPr/>
            </p:nvCxnSpPr>
            <p:spPr>
              <a:xfrm>
                <a:off x="4807911" y="3346406"/>
                <a:ext cx="1645852" cy="164556"/>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4" name="Straight Arrow Connector 73"/>
              <p:cNvCxnSpPr>
                <a:cxnSpLocks/>
              </p:cNvCxnSpPr>
              <p:nvPr/>
            </p:nvCxnSpPr>
            <p:spPr>
              <a:xfrm flipV="1">
                <a:off x="4901559" y="2132432"/>
                <a:ext cx="937177" cy="1"/>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5" name="Straight Arrow Connector 74"/>
              <p:cNvCxnSpPr>
                <a:cxnSpLocks/>
              </p:cNvCxnSpPr>
              <p:nvPr/>
            </p:nvCxnSpPr>
            <p:spPr>
              <a:xfrm>
                <a:off x="7453223" y="2120939"/>
                <a:ext cx="357999" cy="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6" name="Straight Arrow Connector 75"/>
              <p:cNvCxnSpPr>
                <a:cxnSpLocks/>
              </p:cNvCxnSpPr>
              <p:nvPr/>
            </p:nvCxnSpPr>
            <p:spPr>
              <a:xfrm>
                <a:off x="5388961" y="4999443"/>
                <a:ext cx="357999" cy="0"/>
              </a:xfrm>
              <a:prstGeom prst="straightConnector1">
                <a:avLst/>
              </a:prstGeom>
              <a:ln w="28575" cap="flat" cmpd="sng" algn="ctr">
                <a:solidFill>
                  <a:srgbClr val="00B0F0"/>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77" name="Straight Arrow Connector 76"/>
              <p:cNvCxnSpPr>
                <a:cxnSpLocks/>
              </p:cNvCxnSpPr>
              <p:nvPr/>
            </p:nvCxnSpPr>
            <p:spPr>
              <a:xfrm>
                <a:off x="6732758" y="4759931"/>
                <a:ext cx="45186" cy="239512"/>
              </a:xfrm>
              <a:prstGeom prst="straightConnector1">
                <a:avLst/>
              </a:prstGeom>
              <a:ln w="28575" cap="flat" cmpd="sng" algn="ctr">
                <a:solidFill>
                  <a:srgbClr val="00B0F0"/>
                </a:solidFill>
                <a:prstDash val="solid"/>
                <a:round/>
                <a:headEnd type="none" w="med" len="med"/>
                <a:tailEnd type="oval" w="med" len="med"/>
              </a:ln>
            </p:spPr>
            <p:style>
              <a:lnRef idx="0">
                <a:scrgbClr r="0" g="0" b="0"/>
              </a:lnRef>
              <a:fillRef idx="0">
                <a:scrgbClr r="0" g="0" b="0"/>
              </a:fillRef>
              <a:effectRef idx="0">
                <a:scrgbClr r="0" g="0" b="0"/>
              </a:effectRef>
              <a:fontRef idx="minor">
                <a:schemeClr val="tx1"/>
              </a:fontRef>
            </p:style>
          </p:cxnSp>
        </p:grpSp>
        <p:cxnSp>
          <p:nvCxnSpPr>
            <p:cNvPr id="78" name="Straight Arrow Connector 77"/>
            <p:cNvCxnSpPr>
              <a:cxnSpLocks/>
            </p:cNvCxnSpPr>
            <p:nvPr/>
          </p:nvCxnSpPr>
          <p:spPr>
            <a:xfrm flipV="1">
              <a:off x="4226642" y="2523786"/>
              <a:ext cx="62313" cy="388632"/>
            </a:xfrm>
            <a:prstGeom prst="straightConnector1">
              <a:avLst/>
            </a:prstGeom>
            <a:ln w="28575" cap="flat" cmpd="sng" algn="ctr">
              <a:solidFill>
                <a:srgbClr val="00B0F0"/>
              </a:solidFill>
              <a:prstDash val="solid"/>
              <a:round/>
              <a:headEnd type="arrow" w="med" len="med"/>
              <a:tailEnd type="arrow" w="med" len="med"/>
            </a:ln>
          </p:spPr>
          <p:style>
            <a:lnRef idx="0">
              <a:scrgbClr r="0" g="0" b="0"/>
            </a:lnRef>
            <a:fillRef idx="0">
              <a:scrgbClr r="0" g="0" b="0"/>
            </a:fillRef>
            <a:effectRef idx="0">
              <a:scrgbClr r="0" g="0" b="0"/>
            </a:effectRef>
            <a:fontRef idx="minor">
              <a:schemeClr val="tx1"/>
            </a:fontRef>
          </p:style>
        </p:cxnSp>
      </p:grpSp>
      <p:sp>
        <p:nvSpPr>
          <p:cNvPr id="8" name="Oval 7">
            <a:extLst>
              <a:ext uri="{FF2B5EF4-FFF2-40B4-BE49-F238E27FC236}">
                <a16:creationId xmlns:a16="http://schemas.microsoft.com/office/drawing/2014/main" id="{A7026B92-E4CC-4E65-87CE-8EE3D48CB8FB}"/>
              </a:ext>
            </a:extLst>
          </p:cNvPr>
          <p:cNvSpPr/>
          <p:nvPr/>
        </p:nvSpPr>
        <p:spPr bwMode="auto">
          <a:xfrm>
            <a:off x="2414302" y="2654591"/>
            <a:ext cx="2551318" cy="1487761"/>
          </a:xfrm>
          <a:prstGeom prst="ellipse">
            <a:avLst/>
          </a:prstGeom>
          <a:noFill/>
          <a:ln w="38100" cap="flat" cmpd="sng" algn="ctr">
            <a:solidFill>
              <a:srgbClr val="00B05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79" name="Rectangle 78">
            <a:extLst>
              <a:ext uri="{FF2B5EF4-FFF2-40B4-BE49-F238E27FC236}">
                <a16:creationId xmlns:a16="http://schemas.microsoft.com/office/drawing/2014/main" id="{3BDFDB85-46F8-40FE-85EB-DA1E927BDB7A}"/>
              </a:ext>
            </a:extLst>
          </p:cNvPr>
          <p:cNvSpPr/>
          <p:nvPr/>
        </p:nvSpPr>
        <p:spPr>
          <a:xfrm>
            <a:off x="198109" y="6689098"/>
            <a:ext cx="3653564" cy="246221"/>
          </a:xfrm>
          <a:prstGeom prst="rect">
            <a:avLst/>
          </a:prstGeom>
        </p:spPr>
        <p:txBody>
          <a:bodyPr wrap="none">
            <a:spAutoFit/>
          </a:bodyPr>
          <a:lstStyle/>
          <a:p>
            <a:r>
              <a:rPr lang="nl-NL" sz="1000" u="sng" dirty="0">
                <a:latin typeface="Calibri" panose="020F0502020204030204" pitchFamily="34" charset="0"/>
                <a:ea typeface="Calibri" panose="020F0502020204030204" pitchFamily="34" charset="0"/>
                <a:cs typeface="Times New Roman" panose="02020603050405020304" pitchFamily="18" charset="0"/>
              </a:rPr>
              <a:t>http://www.pathophys.org/immunology/</a:t>
            </a:r>
            <a:r>
              <a:rPr lang="nl-NL" sz="900" dirty="0">
                <a:latin typeface="Calibri" panose="020F0502020204030204" pitchFamily="34" charset="0"/>
                <a:ea typeface="Calibri" panose="020F0502020204030204" pitchFamily="34" charset="0"/>
                <a:cs typeface="Times New Roman" panose="02020603050405020304" pitchFamily="18" charset="0"/>
              </a:rPr>
              <a:t>- Last </a:t>
            </a:r>
            <a:r>
              <a:rPr lang="nl-NL" sz="900" dirty="0" err="1">
                <a:latin typeface="Calibri" panose="020F0502020204030204" pitchFamily="34" charset="0"/>
                <a:ea typeface="Calibri" panose="020F0502020204030204" pitchFamily="34" charset="0"/>
                <a:cs typeface="Times New Roman" panose="02020603050405020304" pitchFamily="18" charset="0"/>
              </a:rPr>
              <a:t>verified</a:t>
            </a:r>
            <a:r>
              <a:rPr lang="nl-NL" sz="900" dirty="0">
                <a:latin typeface="Calibri" panose="020F0502020204030204" pitchFamily="34" charset="0"/>
                <a:ea typeface="Calibri" panose="020F0502020204030204" pitchFamily="34" charset="0"/>
                <a:cs typeface="Times New Roman" panose="02020603050405020304" pitchFamily="18" charset="0"/>
              </a:rPr>
              <a:t> on 31Jul2019</a:t>
            </a:r>
            <a:endParaRPr lang="nl-NL" sz="1000" dirty="0"/>
          </a:p>
        </p:txBody>
      </p:sp>
    </p:spTree>
    <p:extLst>
      <p:ext uri="{BB962C8B-B14F-4D97-AF65-F5344CB8AC3E}">
        <p14:creationId xmlns:p14="http://schemas.microsoft.com/office/powerpoint/2010/main" val="1096044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FCE937-19D6-45E5-8698-B3746152045D}"/>
              </a:ext>
            </a:extLst>
          </p:cNvPr>
          <p:cNvSpPr>
            <a:spLocks noGrp="1"/>
          </p:cNvSpPr>
          <p:nvPr>
            <p:ph type="title"/>
          </p:nvPr>
        </p:nvSpPr>
        <p:spPr>
          <a:xfrm>
            <a:off x="58914" y="426940"/>
            <a:ext cx="9026172" cy="609781"/>
          </a:xfrm>
        </p:spPr>
        <p:txBody>
          <a:bodyPr/>
          <a:lstStyle/>
          <a:p>
            <a:r>
              <a:rPr lang="nl-NL" dirty="0"/>
              <a:t>10	Waarschijnlijk is MS een auto-immuunziekte waarbij: (kies het juiste antwoord)</a:t>
            </a:r>
            <a:br>
              <a:rPr lang="nl-NL" dirty="0"/>
            </a:br>
            <a:endParaRPr lang="nl-NL" dirty="0"/>
          </a:p>
        </p:txBody>
      </p:sp>
      <p:sp>
        <p:nvSpPr>
          <p:cNvPr id="3" name="Content Placeholder 2">
            <a:extLst>
              <a:ext uri="{FF2B5EF4-FFF2-40B4-BE49-F238E27FC236}">
                <a16:creationId xmlns:a16="http://schemas.microsoft.com/office/drawing/2014/main" id="{DC19B9B5-34E7-403B-B72F-F579D1DECE8F}"/>
              </a:ext>
            </a:extLst>
          </p:cNvPr>
          <p:cNvSpPr>
            <a:spLocks noGrp="1"/>
          </p:cNvSpPr>
          <p:nvPr>
            <p:ph idx="1"/>
          </p:nvPr>
        </p:nvSpPr>
        <p:spPr/>
        <p:txBody>
          <a:bodyPr/>
          <a:lstStyle/>
          <a:p>
            <a:pPr marL="514350" indent="-514350">
              <a:buFont typeface="+mj-lt"/>
              <a:buAutoNum type="arabicPeriod"/>
            </a:pPr>
            <a:r>
              <a:rPr lang="nl-NL" dirty="0"/>
              <a:t>Th-cellen en NK cellen een rol spelen</a:t>
            </a:r>
          </a:p>
          <a:p>
            <a:pPr marL="514350" indent="-514350">
              <a:buFont typeface="+mj-lt"/>
              <a:buAutoNum type="arabicPeriod"/>
            </a:pPr>
            <a:r>
              <a:rPr lang="nl-NL" dirty="0"/>
              <a:t>Antilichamen tegen myeline en Th2 cellen een rol spelen</a:t>
            </a:r>
          </a:p>
          <a:p>
            <a:pPr marL="514350" indent="-514350">
              <a:buFont typeface="+mj-lt"/>
              <a:buAutoNum type="arabicPeriod"/>
            </a:pPr>
            <a:r>
              <a:rPr lang="nl-NL" dirty="0"/>
              <a:t>Cytoxische T-cellen en neutrofiele granulocyten een rol spelen</a:t>
            </a:r>
          </a:p>
          <a:p>
            <a:pPr marL="514350" indent="-514350">
              <a:buFont typeface="+mj-lt"/>
              <a:buAutoNum type="arabicPeriod"/>
            </a:pPr>
            <a:r>
              <a:rPr lang="nl-NL" dirty="0"/>
              <a:t>Auto reactieve T-cellen en B-cellen een rol spelen</a:t>
            </a:r>
          </a:p>
          <a:p>
            <a:endParaRPr lang="nl-NL" dirty="0"/>
          </a:p>
        </p:txBody>
      </p:sp>
    </p:spTree>
    <p:extLst>
      <p:ext uri="{BB962C8B-B14F-4D97-AF65-F5344CB8AC3E}">
        <p14:creationId xmlns:p14="http://schemas.microsoft.com/office/powerpoint/2010/main" val="51587024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FCE937-19D6-45E5-8698-B3746152045D}"/>
              </a:ext>
            </a:extLst>
          </p:cNvPr>
          <p:cNvSpPr>
            <a:spLocks noGrp="1"/>
          </p:cNvSpPr>
          <p:nvPr>
            <p:ph type="title"/>
          </p:nvPr>
        </p:nvSpPr>
        <p:spPr>
          <a:xfrm>
            <a:off x="58914" y="426940"/>
            <a:ext cx="9026172" cy="609781"/>
          </a:xfrm>
        </p:spPr>
        <p:txBody>
          <a:bodyPr/>
          <a:lstStyle/>
          <a:p>
            <a:r>
              <a:rPr lang="nl-NL" dirty="0"/>
              <a:t>10	Waarschijnlijk is MS een auto-immuunziekte waarbij: (kies het juiste antwoord)</a:t>
            </a:r>
            <a:br>
              <a:rPr lang="nl-NL" dirty="0"/>
            </a:br>
            <a:endParaRPr lang="nl-NL" dirty="0"/>
          </a:p>
        </p:txBody>
      </p:sp>
      <p:sp>
        <p:nvSpPr>
          <p:cNvPr id="3" name="Content Placeholder 2">
            <a:extLst>
              <a:ext uri="{FF2B5EF4-FFF2-40B4-BE49-F238E27FC236}">
                <a16:creationId xmlns:a16="http://schemas.microsoft.com/office/drawing/2014/main" id="{DC19B9B5-34E7-403B-B72F-F579D1DECE8F}"/>
              </a:ext>
            </a:extLst>
          </p:cNvPr>
          <p:cNvSpPr>
            <a:spLocks noGrp="1"/>
          </p:cNvSpPr>
          <p:nvPr>
            <p:ph idx="1"/>
          </p:nvPr>
        </p:nvSpPr>
        <p:spPr/>
        <p:txBody>
          <a:bodyPr/>
          <a:lstStyle/>
          <a:p>
            <a:pPr marL="514350" indent="-514350">
              <a:buFont typeface="+mj-lt"/>
              <a:buAutoNum type="arabicPeriod"/>
            </a:pPr>
            <a:r>
              <a:rPr lang="nl-NL" dirty="0"/>
              <a:t>Th-cellen en NK cellen een rol spelen</a:t>
            </a:r>
          </a:p>
          <a:p>
            <a:pPr marL="514350" indent="-514350">
              <a:buFont typeface="+mj-lt"/>
              <a:buAutoNum type="arabicPeriod"/>
            </a:pPr>
            <a:r>
              <a:rPr lang="nl-NL" dirty="0"/>
              <a:t>Antilichamen tegen myeline en Th2 cellen een rol spelen</a:t>
            </a:r>
          </a:p>
          <a:p>
            <a:pPr marL="514350" indent="-514350">
              <a:buFont typeface="+mj-lt"/>
              <a:buAutoNum type="arabicPeriod"/>
            </a:pPr>
            <a:r>
              <a:rPr lang="nl-NL" dirty="0"/>
              <a:t>Cytoxische T-cellen en neutrofiele granulocyten een rol spelen</a:t>
            </a:r>
          </a:p>
          <a:p>
            <a:pPr marL="514350" indent="-514350">
              <a:buFont typeface="+mj-lt"/>
              <a:buAutoNum type="arabicPeriod"/>
            </a:pPr>
            <a:r>
              <a:rPr lang="nl-NL" dirty="0">
                <a:solidFill>
                  <a:srgbClr val="00B050"/>
                </a:solidFill>
              </a:rPr>
              <a:t>Auto reactieve T-cellen en B-cellen een rol spelen</a:t>
            </a:r>
          </a:p>
          <a:p>
            <a:endParaRPr lang="nl-NL" dirty="0"/>
          </a:p>
        </p:txBody>
      </p:sp>
      <p:sp>
        <p:nvSpPr>
          <p:cNvPr id="5" name="Rectangle 4">
            <a:extLst>
              <a:ext uri="{FF2B5EF4-FFF2-40B4-BE49-F238E27FC236}">
                <a16:creationId xmlns:a16="http://schemas.microsoft.com/office/drawing/2014/main" id="{E25C2077-124E-4450-A676-1896F26C2BD4}"/>
              </a:ext>
            </a:extLst>
          </p:cNvPr>
          <p:cNvSpPr/>
          <p:nvPr/>
        </p:nvSpPr>
        <p:spPr>
          <a:xfrm>
            <a:off x="729573" y="6126169"/>
            <a:ext cx="7188741" cy="369332"/>
          </a:xfrm>
          <a:prstGeom prst="rect">
            <a:avLst/>
          </a:prstGeom>
        </p:spPr>
        <p:txBody>
          <a:bodyPr wrap="square">
            <a:spAutoFit/>
          </a:bodyPr>
          <a:lstStyle/>
          <a:p>
            <a:r>
              <a:rPr lang="nl-NL" sz="900" dirty="0">
                <a:hlinkClick r:id="rId2">
                  <a:extLst>
                    <a:ext uri="{A12FA001-AC4F-418D-AE19-62706E023703}">
                      <ahyp:hlinkClr xmlns:ahyp="http://schemas.microsoft.com/office/drawing/2018/hyperlinkcolor" val="tx"/>
                    </a:ext>
                  </a:extLst>
                </a:hlinkClick>
              </a:rPr>
              <a:t>https://msresearch.nl/“ms-wel-een-auto-immuunziekte</a:t>
            </a:r>
            <a:r>
              <a:rPr lang="nl-NL" sz="900" dirty="0"/>
              <a:t>” – last </a:t>
            </a:r>
            <a:r>
              <a:rPr lang="nl-NL" sz="900" dirty="0" err="1"/>
              <a:t>verfied</a:t>
            </a:r>
            <a:r>
              <a:rPr lang="nl-NL" sz="900" dirty="0"/>
              <a:t> on 31Jul19</a:t>
            </a:r>
          </a:p>
          <a:p>
            <a:r>
              <a:rPr lang="nl-NL" sz="900" dirty="0" err="1"/>
              <a:t>Hauser</a:t>
            </a:r>
            <a:r>
              <a:rPr lang="nl-NL" sz="900" dirty="0"/>
              <a:t> S, et al. </a:t>
            </a:r>
            <a:r>
              <a:rPr lang="en-US" sz="900" dirty="0"/>
              <a:t>N </a:t>
            </a:r>
            <a:r>
              <a:rPr lang="en-US" sz="900" dirty="0" err="1"/>
              <a:t>Engl</a:t>
            </a:r>
            <a:r>
              <a:rPr lang="en-US" sz="900" dirty="0"/>
              <a:t> J Med 2008; 358:676-688</a:t>
            </a:r>
            <a:endParaRPr lang="nl-NL" sz="900" dirty="0"/>
          </a:p>
        </p:txBody>
      </p:sp>
    </p:spTree>
    <p:extLst>
      <p:ext uri="{BB962C8B-B14F-4D97-AF65-F5344CB8AC3E}">
        <p14:creationId xmlns:p14="http://schemas.microsoft.com/office/powerpoint/2010/main" val="4051402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l-NL" dirty="0"/>
              <a:t>Immunologisch model MS</a:t>
            </a:r>
          </a:p>
        </p:txBody>
      </p:sp>
      <p:sp>
        <p:nvSpPr>
          <p:cNvPr id="6" name="Slide Number Placeholder 5"/>
          <p:cNvSpPr txBox="1">
            <a:spLocks/>
          </p:cNvSpPr>
          <p:nvPr/>
        </p:nvSpPr>
        <p:spPr>
          <a:xfrm>
            <a:off x="144062" y="6583648"/>
            <a:ext cx="6155123" cy="138499"/>
          </a:xfrm>
          <a:prstGeom prst="rect">
            <a:avLst/>
          </a:prstGeom>
        </p:spPr>
        <p:txBody>
          <a:bodyPr vert="horz" wrap="square" lIns="0" tIns="0" rIns="0" bIns="0" numCol="1" anchor="b" anchorCtr="0" compatLnSpc="1">
            <a:prstTxWarp prst="textNoShape">
              <a:avLst/>
            </a:prstTxWarp>
            <a:spAutoFit/>
          </a:bodyPr>
          <a:lstStyle>
            <a:defPPr>
              <a:defRPr lang="en-US"/>
            </a:defPPr>
            <a:lvl1pPr algn="l" rtl="0" fontAlgn="base">
              <a:spcBef>
                <a:spcPct val="0"/>
              </a:spcBef>
              <a:spcAft>
                <a:spcPct val="0"/>
              </a:spcAft>
              <a:defRPr sz="1000" kern="1200">
                <a:solidFill>
                  <a:srgbClr val="909090"/>
                </a:solidFill>
                <a:latin typeface="Helvetica"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a:defRPr/>
            </a:pPr>
            <a:r>
              <a:rPr lang="en-US" sz="900" dirty="0">
                <a:solidFill>
                  <a:schemeClr val="tx1"/>
                </a:solidFill>
                <a:latin typeface="+mn-lt"/>
              </a:rPr>
              <a:t>Adapted from: </a:t>
            </a:r>
            <a:r>
              <a:rPr lang="en-US" sz="900" dirty="0" err="1">
                <a:solidFill>
                  <a:schemeClr val="tx1"/>
                </a:solidFill>
                <a:latin typeface="+mn-lt"/>
              </a:rPr>
              <a:t>Goverman</a:t>
            </a:r>
            <a:r>
              <a:rPr lang="en-US" sz="900" dirty="0">
                <a:solidFill>
                  <a:schemeClr val="tx1"/>
                </a:solidFill>
                <a:latin typeface="+mn-lt"/>
              </a:rPr>
              <a:t> J. </a:t>
            </a:r>
            <a:r>
              <a:rPr lang="da-DK" sz="900" u="sng" dirty="0">
                <a:solidFill>
                  <a:schemeClr val="tx1"/>
                </a:solidFill>
                <a:latin typeface="+mn-lt"/>
                <a:hlinkClick r:id="rId3" tooltip="Nature reviews. Immunology.">
                  <a:extLst>
                    <a:ext uri="{A12FA001-AC4F-418D-AE19-62706E023703}">
                      <ahyp:hlinkClr xmlns:ahyp="http://schemas.microsoft.com/office/drawing/2018/hyperlinkcolor" val="tx"/>
                    </a:ext>
                  </a:extLst>
                </a:hlinkClick>
              </a:rPr>
              <a:t>Nat Rev Immunol.</a:t>
            </a:r>
            <a:r>
              <a:rPr lang="da-DK" sz="900" dirty="0">
                <a:solidFill>
                  <a:schemeClr val="tx1"/>
                </a:solidFill>
                <a:latin typeface="+mn-lt"/>
              </a:rPr>
              <a:t> 2009 Jun;9(6):393-407</a:t>
            </a:r>
            <a:endParaRPr lang="en-US" sz="900" dirty="0">
              <a:solidFill>
                <a:schemeClr val="tx1"/>
              </a:solidFill>
              <a:latin typeface="+mn-lt"/>
            </a:endParaRPr>
          </a:p>
        </p:txBody>
      </p:sp>
      <p:grpSp>
        <p:nvGrpSpPr>
          <p:cNvPr id="5" name="Group 4"/>
          <p:cNvGrpSpPr/>
          <p:nvPr/>
        </p:nvGrpSpPr>
        <p:grpSpPr>
          <a:xfrm>
            <a:off x="0" y="1353050"/>
            <a:ext cx="9131747" cy="4776281"/>
            <a:chOff x="0" y="1353050"/>
            <a:chExt cx="9131747" cy="4776281"/>
          </a:xfrm>
        </p:grpSpPr>
        <p:pic>
          <p:nvPicPr>
            <p:cNvPr id="8" name="Bild 2" descr="5-Immunologic-Model-MS.pn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1353050"/>
              <a:ext cx="9131747" cy="4776281"/>
            </a:xfrm>
            <a:prstGeom prst="rect">
              <a:avLst/>
            </a:prstGeom>
            <a:solidFill>
              <a:schemeClr val="bg1"/>
            </a:solidFill>
          </p:spPr>
        </p:pic>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2433" y="3924757"/>
              <a:ext cx="142875" cy="133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393" y="3939868"/>
              <a:ext cx="85725" cy="104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Tree>
    <p:extLst>
      <p:ext uri="{BB962C8B-B14F-4D97-AF65-F5344CB8AC3E}">
        <p14:creationId xmlns:p14="http://schemas.microsoft.com/office/powerpoint/2010/main" val="136252045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AA14CE-D120-4992-BC3A-22713C6273D1}"/>
              </a:ext>
            </a:extLst>
          </p:cNvPr>
          <p:cNvSpPr>
            <a:spLocks noGrp="1"/>
          </p:cNvSpPr>
          <p:nvPr>
            <p:ph type="title"/>
          </p:nvPr>
        </p:nvSpPr>
        <p:spPr/>
        <p:txBody>
          <a:bodyPr/>
          <a:lstStyle/>
          <a:p>
            <a:r>
              <a:rPr lang="nl-NL" dirty="0"/>
              <a:t>11	Wat is onjuist?</a:t>
            </a:r>
            <a:br>
              <a:rPr lang="nl-NL" dirty="0"/>
            </a:br>
            <a:endParaRPr lang="nl-NL" dirty="0"/>
          </a:p>
        </p:txBody>
      </p:sp>
      <p:sp>
        <p:nvSpPr>
          <p:cNvPr id="3" name="Content Placeholder 2">
            <a:extLst>
              <a:ext uri="{FF2B5EF4-FFF2-40B4-BE49-F238E27FC236}">
                <a16:creationId xmlns:a16="http://schemas.microsoft.com/office/drawing/2014/main" id="{4294AB7C-E6CF-49F8-BC60-94836ABE530A}"/>
              </a:ext>
            </a:extLst>
          </p:cNvPr>
          <p:cNvSpPr>
            <a:spLocks noGrp="1"/>
          </p:cNvSpPr>
          <p:nvPr>
            <p:ph idx="1"/>
          </p:nvPr>
        </p:nvSpPr>
        <p:spPr/>
        <p:txBody>
          <a:bodyPr/>
          <a:lstStyle/>
          <a:p>
            <a:pPr marL="514350" indent="-514350">
              <a:buFont typeface="+mj-lt"/>
              <a:buAutoNum type="arabicPeriod"/>
            </a:pPr>
            <a:r>
              <a:rPr lang="nl-NL" dirty="0"/>
              <a:t>Bij het toedienen van een interferon bèta wapent het lichaam zich tegen een virusinfectie, vandaar de griepachtige verschijnselen.</a:t>
            </a:r>
          </a:p>
          <a:p>
            <a:pPr marL="514350" indent="-514350">
              <a:buFont typeface="+mj-lt"/>
              <a:buAutoNum type="arabicPeriod"/>
            </a:pPr>
            <a:r>
              <a:rPr lang="nl-NL" dirty="0"/>
              <a:t>Bij het toedienen van glatirameer acetaat neemt dit middel de plaats in van echt myeline, waardoor T-cellen moeilijker worden geactiveerd.</a:t>
            </a:r>
          </a:p>
          <a:p>
            <a:pPr marL="514350" indent="-514350">
              <a:buFont typeface="+mj-lt"/>
              <a:buAutoNum type="arabicPeriod"/>
            </a:pPr>
            <a:r>
              <a:rPr lang="nl-NL" dirty="0"/>
              <a:t>Bij het toedienen van dimethylfumaraat wapent het lichaam zich tegen oxidatieve stress, hierdoor vermindert de schade van MS</a:t>
            </a:r>
          </a:p>
          <a:p>
            <a:pPr marL="514350" indent="-514350">
              <a:buFont typeface="+mj-lt"/>
              <a:buAutoNum type="arabicPeriod"/>
            </a:pPr>
            <a:r>
              <a:rPr lang="nl-NL" dirty="0"/>
              <a:t>Een hoge dosering methylpredinsolon werkt uitsluitend depleterend op lymfocyten</a:t>
            </a:r>
          </a:p>
          <a:p>
            <a:endParaRPr lang="nl-NL" dirty="0"/>
          </a:p>
        </p:txBody>
      </p:sp>
    </p:spTree>
    <p:extLst>
      <p:ext uri="{BB962C8B-B14F-4D97-AF65-F5344CB8AC3E}">
        <p14:creationId xmlns:p14="http://schemas.microsoft.com/office/powerpoint/2010/main" val="1601445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AA14CE-D120-4992-BC3A-22713C6273D1}"/>
              </a:ext>
            </a:extLst>
          </p:cNvPr>
          <p:cNvSpPr>
            <a:spLocks noGrp="1"/>
          </p:cNvSpPr>
          <p:nvPr>
            <p:ph type="title"/>
          </p:nvPr>
        </p:nvSpPr>
        <p:spPr/>
        <p:txBody>
          <a:bodyPr/>
          <a:lstStyle/>
          <a:p>
            <a:r>
              <a:rPr lang="nl-NL" dirty="0"/>
              <a:t>11	Wat is onjuist?</a:t>
            </a:r>
            <a:br>
              <a:rPr lang="nl-NL" dirty="0"/>
            </a:br>
            <a:endParaRPr lang="nl-NL" dirty="0"/>
          </a:p>
        </p:txBody>
      </p:sp>
      <p:sp>
        <p:nvSpPr>
          <p:cNvPr id="3" name="Content Placeholder 2">
            <a:extLst>
              <a:ext uri="{FF2B5EF4-FFF2-40B4-BE49-F238E27FC236}">
                <a16:creationId xmlns:a16="http://schemas.microsoft.com/office/drawing/2014/main" id="{4294AB7C-E6CF-49F8-BC60-94836ABE530A}"/>
              </a:ext>
            </a:extLst>
          </p:cNvPr>
          <p:cNvSpPr>
            <a:spLocks noGrp="1"/>
          </p:cNvSpPr>
          <p:nvPr>
            <p:ph idx="1"/>
          </p:nvPr>
        </p:nvSpPr>
        <p:spPr/>
        <p:txBody>
          <a:bodyPr/>
          <a:lstStyle/>
          <a:p>
            <a:pPr marL="514350" indent="-514350">
              <a:buFont typeface="+mj-lt"/>
              <a:buAutoNum type="arabicPeriod"/>
            </a:pPr>
            <a:r>
              <a:rPr lang="nl-NL" dirty="0"/>
              <a:t>Bij het toedienen van een interferon bèta wapent het lichaam zich tegen een virusinfectie, vandaar de griepachtige verschijnselen.</a:t>
            </a:r>
          </a:p>
          <a:p>
            <a:pPr marL="514350" indent="-514350">
              <a:buFont typeface="+mj-lt"/>
              <a:buAutoNum type="arabicPeriod"/>
            </a:pPr>
            <a:r>
              <a:rPr lang="nl-NL" dirty="0"/>
              <a:t>Bij het toedienen van glatirameer acetaat neemt dit middel de plaats in van echt myeline, waardoor T-cellen moeilijker worden geactiveerd.</a:t>
            </a:r>
          </a:p>
          <a:p>
            <a:pPr marL="514350" indent="-514350">
              <a:buFont typeface="+mj-lt"/>
              <a:buAutoNum type="arabicPeriod"/>
            </a:pPr>
            <a:r>
              <a:rPr lang="nl-NL" dirty="0"/>
              <a:t>Bij het toedienen van dimethylfumaraat wapent het lichaam zich tegen oxidatieve stress, hierdoor vermindert de schade van MS</a:t>
            </a:r>
          </a:p>
          <a:p>
            <a:pPr marL="514350" indent="-514350">
              <a:buFont typeface="+mj-lt"/>
              <a:buAutoNum type="arabicPeriod"/>
            </a:pPr>
            <a:r>
              <a:rPr lang="nl-NL" dirty="0">
                <a:solidFill>
                  <a:srgbClr val="FF0000"/>
                </a:solidFill>
              </a:rPr>
              <a:t>Een hoge dosering methylpredinsolon werkt uitsluitend depleterend op lymfocyten</a:t>
            </a:r>
          </a:p>
          <a:p>
            <a:endParaRPr lang="nl-NL" dirty="0"/>
          </a:p>
        </p:txBody>
      </p:sp>
      <p:sp>
        <p:nvSpPr>
          <p:cNvPr id="6" name="Rectangle 5">
            <a:extLst>
              <a:ext uri="{FF2B5EF4-FFF2-40B4-BE49-F238E27FC236}">
                <a16:creationId xmlns:a16="http://schemas.microsoft.com/office/drawing/2014/main" id="{C4A21FEB-5ADB-46EC-B7AE-CD5265835665}"/>
              </a:ext>
            </a:extLst>
          </p:cNvPr>
          <p:cNvSpPr/>
          <p:nvPr/>
        </p:nvSpPr>
        <p:spPr>
          <a:xfrm>
            <a:off x="157858" y="6611118"/>
            <a:ext cx="9221821" cy="230832"/>
          </a:xfrm>
          <a:prstGeom prst="rect">
            <a:avLst/>
          </a:prstGeom>
        </p:spPr>
        <p:txBody>
          <a:bodyPr wrap="square">
            <a:spAutoFit/>
          </a:bodyPr>
          <a:lstStyle/>
          <a:p>
            <a:r>
              <a:rPr lang="en-US" sz="900" dirty="0"/>
              <a:t>Sloka JS, </a:t>
            </a:r>
            <a:r>
              <a:rPr lang="en-US" sz="900" dirty="0" err="1"/>
              <a:t>Stefanelli</a:t>
            </a:r>
            <a:r>
              <a:rPr lang="en-US" sz="900" dirty="0"/>
              <a:t> M.  </a:t>
            </a:r>
            <a:r>
              <a:rPr lang="en-US" sz="900" u="sng" dirty="0" err="1">
                <a:hlinkClick r:id="rId2" tooltip="Multiple sclerosis (Houndmills, Basingstoke, England).">
                  <a:extLst>
                    <a:ext uri="{A12FA001-AC4F-418D-AE19-62706E023703}">
                      <ahyp:hlinkClr xmlns:ahyp="http://schemas.microsoft.com/office/drawing/2018/hyperlinkcolor" val="tx"/>
                    </a:ext>
                  </a:extLst>
                </a:hlinkClick>
              </a:rPr>
              <a:t>Mult</a:t>
            </a:r>
            <a:r>
              <a:rPr lang="en-US" sz="900" u="sng" dirty="0">
                <a:hlinkClick r:id="rId2" tooltip="Multiple sclerosis (Houndmills, Basingstoke, England).">
                  <a:extLst>
                    <a:ext uri="{A12FA001-AC4F-418D-AE19-62706E023703}">
                      <ahyp:hlinkClr xmlns:ahyp="http://schemas.microsoft.com/office/drawing/2018/hyperlinkcolor" val="tx"/>
                    </a:ext>
                  </a:extLst>
                </a:hlinkClick>
              </a:rPr>
              <a:t> </a:t>
            </a:r>
            <a:r>
              <a:rPr lang="en-US" sz="900" u="sng" dirty="0" err="1">
                <a:hlinkClick r:id="rId2" tooltip="Multiple sclerosis (Houndmills, Basingstoke, England).">
                  <a:extLst>
                    <a:ext uri="{A12FA001-AC4F-418D-AE19-62706E023703}">
                      <ahyp:hlinkClr xmlns:ahyp="http://schemas.microsoft.com/office/drawing/2018/hyperlinkcolor" val="tx"/>
                    </a:ext>
                  </a:extLst>
                </a:hlinkClick>
              </a:rPr>
              <a:t>Scler</a:t>
            </a:r>
            <a:r>
              <a:rPr lang="en-US" sz="900" u="sng" dirty="0">
                <a:hlinkClick r:id="rId2" tooltip="Multiple sclerosis (Houndmills, Basingstoke, England).">
                  <a:extLst>
                    <a:ext uri="{A12FA001-AC4F-418D-AE19-62706E023703}">
                      <ahyp:hlinkClr xmlns:ahyp="http://schemas.microsoft.com/office/drawing/2018/hyperlinkcolor" val="tx"/>
                    </a:ext>
                  </a:extLst>
                </a:hlinkClick>
              </a:rPr>
              <a:t>.</a:t>
            </a:r>
            <a:r>
              <a:rPr lang="en-US" sz="900" dirty="0"/>
              <a:t> 2005 Aug;11(4):425-32.</a:t>
            </a:r>
            <a:endParaRPr lang="nl-NL" sz="900" dirty="0"/>
          </a:p>
        </p:txBody>
      </p:sp>
    </p:spTree>
    <p:extLst>
      <p:ext uri="{BB962C8B-B14F-4D97-AF65-F5344CB8AC3E}">
        <p14:creationId xmlns:p14="http://schemas.microsoft.com/office/powerpoint/2010/main" val="53603586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9E6D68-1322-4425-B8D9-18A83A0536A3}"/>
              </a:ext>
            </a:extLst>
          </p:cNvPr>
          <p:cNvSpPr>
            <a:spLocks noGrp="1"/>
          </p:cNvSpPr>
          <p:nvPr>
            <p:ph type="title"/>
          </p:nvPr>
        </p:nvSpPr>
        <p:spPr/>
        <p:txBody>
          <a:bodyPr/>
          <a:lstStyle/>
          <a:p>
            <a:r>
              <a:rPr lang="nl-NL" dirty="0"/>
              <a:t>Methylprednisolon IV</a:t>
            </a:r>
          </a:p>
        </p:txBody>
      </p:sp>
      <p:sp>
        <p:nvSpPr>
          <p:cNvPr id="3" name="Content Placeholder 2">
            <a:extLst>
              <a:ext uri="{FF2B5EF4-FFF2-40B4-BE49-F238E27FC236}">
                <a16:creationId xmlns:a16="http://schemas.microsoft.com/office/drawing/2014/main" id="{E114DF4E-83AF-4731-A18E-ACA2243E7D07}"/>
              </a:ext>
            </a:extLst>
          </p:cNvPr>
          <p:cNvSpPr>
            <a:spLocks noGrp="1"/>
          </p:cNvSpPr>
          <p:nvPr>
            <p:ph idx="1"/>
          </p:nvPr>
        </p:nvSpPr>
        <p:spPr>
          <a:xfrm>
            <a:off x="447472" y="1639109"/>
            <a:ext cx="8229600" cy="4525963"/>
          </a:xfrm>
        </p:spPr>
        <p:txBody>
          <a:bodyPr/>
          <a:lstStyle/>
          <a:p>
            <a:r>
              <a:rPr lang="nl-NL" dirty="0"/>
              <a:t>Methylprednisolon IV heeft diverse effecten en is werkzaam in alle compartimenten.</a:t>
            </a:r>
          </a:p>
          <a:p>
            <a:r>
              <a:rPr lang="nl-NL" dirty="0"/>
              <a:t>De effecten van methylprednisolon zorgen voor :</a:t>
            </a:r>
          </a:p>
          <a:p>
            <a:pPr lvl="1"/>
            <a:r>
              <a:rPr lang="nl-NL" dirty="0"/>
              <a:t>Remming T-cel activatie</a:t>
            </a:r>
          </a:p>
          <a:p>
            <a:pPr lvl="1"/>
            <a:r>
              <a:rPr lang="nl-NL" dirty="0"/>
              <a:t>Vermindering van productie van ontstekingscytokines</a:t>
            </a:r>
          </a:p>
          <a:p>
            <a:pPr lvl="1"/>
            <a:r>
              <a:rPr lang="nl-NL" dirty="0"/>
              <a:t>Stimulering apoptose geactiveerde leukocyten</a:t>
            </a:r>
          </a:p>
          <a:p>
            <a:pPr lvl="1"/>
            <a:r>
              <a:rPr lang="nl-NL" dirty="0"/>
              <a:t>Vermindering extravasatie leukocyten naar CNS</a:t>
            </a:r>
          </a:p>
          <a:p>
            <a:pPr lvl="1"/>
            <a:r>
              <a:rPr lang="nl-NL" dirty="0"/>
              <a:t>Vermindering cytotoxiciteit door vrije zuurstofradicalen en TNF-</a:t>
            </a:r>
            <a:r>
              <a:rPr lang="el-GR" dirty="0"/>
              <a:t>α</a:t>
            </a:r>
            <a:endParaRPr lang="nl-NL" dirty="0"/>
          </a:p>
        </p:txBody>
      </p:sp>
      <p:sp>
        <p:nvSpPr>
          <p:cNvPr id="4" name="Rectangle 3">
            <a:extLst>
              <a:ext uri="{FF2B5EF4-FFF2-40B4-BE49-F238E27FC236}">
                <a16:creationId xmlns:a16="http://schemas.microsoft.com/office/drawing/2014/main" id="{BB98AC08-B49C-4419-B545-4338AFC0926F}"/>
              </a:ext>
            </a:extLst>
          </p:cNvPr>
          <p:cNvSpPr/>
          <p:nvPr/>
        </p:nvSpPr>
        <p:spPr>
          <a:xfrm>
            <a:off x="0" y="6535078"/>
            <a:ext cx="9143999" cy="230832"/>
          </a:xfrm>
          <a:prstGeom prst="rect">
            <a:avLst/>
          </a:prstGeom>
        </p:spPr>
        <p:txBody>
          <a:bodyPr wrap="square">
            <a:spAutoFit/>
          </a:bodyPr>
          <a:lstStyle/>
          <a:p>
            <a:r>
              <a:rPr lang="en-US" sz="900" dirty="0"/>
              <a:t>Sloka JS, </a:t>
            </a:r>
            <a:r>
              <a:rPr lang="en-US" sz="900" dirty="0" err="1"/>
              <a:t>Stefanelli</a:t>
            </a:r>
            <a:r>
              <a:rPr lang="en-US" sz="900" dirty="0"/>
              <a:t> M.  </a:t>
            </a:r>
            <a:r>
              <a:rPr lang="en-US" sz="900" u="sng" dirty="0" err="1">
                <a:hlinkClick r:id="rId2" tooltip="Multiple sclerosis (Houndmills, Basingstoke, England).">
                  <a:extLst>
                    <a:ext uri="{A12FA001-AC4F-418D-AE19-62706E023703}">
                      <ahyp:hlinkClr xmlns:ahyp="http://schemas.microsoft.com/office/drawing/2018/hyperlinkcolor" val="tx"/>
                    </a:ext>
                  </a:extLst>
                </a:hlinkClick>
              </a:rPr>
              <a:t>Mult</a:t>
            </a:r>
            <a:r>
              <a:rPr lang="en-US" sz="900" u="sng" dirty="0">
                <a:hlinkClick r:id="rId2" tooltip="Multiple sclerosis (Houndmills, Basingstoke, England).">
                  <a:extLst>
                    <a:ext uri="{A12FA001-AC4F-418D-AE19-62706E023703}">
                      <ahyp:hlinkClr xmlns:ahyp="http://schemas.microsoft.com/office/drawing/2018/hyperlinkcolor" val="tx"/>
                    </a:ext>
                  </a:extLst>
                </a:hlinkClick>
              </a:rPr>
              <a:t> </a:t>
            </a:r>
            <a:r>
              <a:rPr lang="en-US" sz="900" u="sng" dirty="0" err="1">
                <a:hlinkClick r:id="rId2" tooltip="Multiple sclerosis (Houndmills, Basingstoke, England).">
                  <a:extLst>
                    <a:ext uri="{A12FA001-AC4F-418D-AE19-62706E023703}">
                      <ahyp:hlinkClr xmlns:ahyp="http://schemas.microsoft.com/office/drawing/2018/hyperlinkcolor" val="tx"/>
                    </a:ext>
                  </a:extLst>
                </a:hlinkClick>
              </a:rPr>
              <a:t>Scler</a:t>
            </a:r>
            <a:r>
              <a:rPr lang="en-US" sz="900" u="sng" dirty="0">
                <a:hlinkClick r:id="rId2" tooltip="Multiple sclerosis (Houndmills, Basingstoke, England).">
                  <a:extLst>
                    <a:ext uri="{A12FA001-AC4F-418D-AE19-62706E023703}">
                      <ahyp:hlinkClr xmlns:ahyp="http://schemas.microsoft.com/office/drawing/2018/hyperlinkcolor" val="tx"/>
                    </a:ext>
                  </a:extLst>
                </a:hlinkClick>
              </a:rPr>
              <a:t>.</a:t>
            </a:r>
            <a:r>
              <a:rPr lang="en-US" sz="900" dirty="0"/>
              <a:t> 2005 Aug;11(4):425-32.</a:t>
            </a:r>
            <a:endParaRPr lang="nl-NL" sz="900" dirty="0"/>
          </a:p>
        </p:txBody>
      </p:sp>
    </p:spTree>
    <p:extLst>
      <p:ext uri="{BB962C8B-B14F-4D97-AF65-F5344CB8AC3E}">
        <p14:creationId xmlns:p14="http://schemas.microsoft.com/office/powerpoint/2010/main" val="401304992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AEA678-80A7-4D97-92F4-F86489A6D9BE}"/>
              </a:ext>
            </a:extLst>
          </p:cNvPr>
          <p:cNvSpPr>
            <a:spLocks noGrp="1"/>
          </p:cNvSpPr>
          <p:nvPr>
            <p:ph type="title"/>
          </p:nvPr>
        </p:nvSpPr>
        <p:spPr>
          <a:xfrm>
            <a:off x="457200" y="501146"/>
            <a:ext cx="6677025" cy="609781"/>
          </a:xfrm>
        </p:spPr>
        <p:txBody>
          <a:bodyPr/>
          <a:lstStyle/>
          <a:p>
            <a:r>
              <a:rPr lang="nl-NL" dirty="0"/>
              <a:t>12	Wat is juist? Meerdere antwoorden zijn mogelijk</a:t>
            </a:r>
            <a:br>
              <a:rPr lang="nl-NL" dirty="0"/>
            </a:br>
            <a:endParaRPr lang="nl-NL" dirty="0"/>
          </a:p>
        </p:txBody>
      </p:sp>
      <p:sp>
        <p:nvSpPr>
          <p:cNvPr id="3" name="Content Placeholder 2">
            <a:extLst>
              <a:ext uri="{FF2B5EF4-FFF2-40B4-BE49-F238E27FC236}">
                <a16:creationId xmlns:a16="http://schemas.microsoft.com/office/drawing/2014/main" id="{5CA89445-8F6F-4996-9A38-48D6A382D3DD}"/>
              </a:ext>
            </a:extLst>
          </p:cNvPr>
          <p:cNvSpPr>
            <a:spLocks noGrp="1"/>
          </p:cNvSpPr>
          <p:nvPr>
            <p:ph idx="1"/>
          </p:nvPr>
        </p:nvSpPr>
        <p:spPr/>
        <p:txBody>
          <a:bodyPr/>
          <a:lstStyle/>
          <a:p>
            <a:pPr marL="514350" indent="-514350">
              <a:buFont typeface="+mj-lt"/>
              <a:buAutoNum type="arabicPeriod"/>
            </a:pPr>
            <a:r>
              <a:rPr lang="nl-NL" dirty="0"/>
              <a:t>Zodra cladribine uit de circulatie is verdwenen is de werkzaamheid ook verdwenen</a:t>
            </a:r>
          </a:p>
          <a:p>
            <a:pPr marL="514350" indent="-514350">
              <a:buFont typeface="+mj-lt"/>
              <a:buAutoNum type="arabicPeriod"/>
            </a:pPr>
            <a:r>
              <a:rPr lang="nl-NL" dirty="0"/>
              <a:t>Zodra alemtuzumab uit de circulatie is verdwenen is de werkzaamheid ook verdwenen</a:t>
            </a:r>
          </a:p>
          <a:p>
            <a:pPr marL="514350" indent="-514350">
              <a:buFont typeface="+mj-lt"/>
              <a:buAutoNum type="arabicPeriod"/>
            </a:pPr>
            <a:r>
              <a:rPr lang="nl-NL" dirty="0"/>
              <a:t>Zodra natalizumab uit de circulatie is verdwenen is de werkzaamheid ook verdwenen</a:t>
            </a:r>
          </a:p>
          <a:p>
            <a:pPr marL="514350" indent="-514350">
              <a:buFont typeface="+mj-lt"/>
              <a:buAutoNum type="arabicPeriod"/>
            </a:pPr>
            <a:r>
              <a:rPr lang="nl-NL" dirty="0"/>
              <a:t>Zodra glatirameer acetaat uit de circulatie is verdwenen is de werkzaamheid ook verdwenen</a:t>
            </a:r>
          </a:p>
          <a:p>
            <a:pPr marL="0" indent="0">
              <a:buNone/>
            </a:pPr>
            <a:endParaRPr lang="nl-NL" dirty="0"/>
          </a:p>
          <a:p>
            <a:endParaRPr lang="nl-NL" dirty="0"/>
          </a:p>
        </p:txBody>
      </p:sp>
    </p:spTree>
    <p:extLst>
      <p:ext uri="{BB962C8B-B14F-4D97-AF65-F5344CB8AC3E}">
        <p14:creationId xmlns:p14="http://schemas.microsoft.com/office/powerpoint/2010/main" val="25303086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F92408-7C84-41D4-9CA9-B0C32DF4119A}"/>
              </a:ext>
            </a:extLst>
          </p:cNvPr>
          <p:cNvSpPr>
            <a:spLocks noGrp="1"/>
          </p:cNvSpPr>
          <p:nvPr>
            <p:ph type="title"/>
          </p:nvPr>
        </p:nvSpPr>
        <p:spPr/>
        <p:txBody>
          <a:bodyPr/>
          <a:lstStyle/>
          <a:p>
            <a:r>
              <a:rPr lang="en-US" sz="3600" dirty="0" err="1">
                <a:solidFill>
                  <a:srgbClr val="2573BA"/>
                </a:solidFill>
              </a:rPr>
              <a:t>Programma</a:t>
            </a:r>
            <a:endParaRPr lang="nl-NL" sz="3600" dirty="0">
              <a:solidFill>
                <a:srgbClr val="2573BA"/>
              </a:solidFill>
            </a:endParaRPr>
          </a:p>
        </p:txBody>
      </p:sp>
      <p:sp>
        <p:nvSpPr>
          <p:cNvPr id="3" name="Content Placeholder 2">
            <a:extLst>
              <a:ext uri="{FF2B5EF4-FFF2-40B4-BE49-F238E27FC236}">
                <a16:creationId xmlns:a16="http://schemas.microsoft.com/office/drawing/2014/main" id="{9F13994C-AF1B-4F4C-AE78-4FDBAD65077A}"/>
              </a:ext>
            </a:extLst>
          </p:cNvPr>
          <p:cNvSpPr>
            <a:spLocks noGrp="1"/>
          </p:cNvSpPr>
          <p:nvPr>
            <p:ph idx="1"/>
          </p:nvPr>
        </p:nvSpPr>
        <p:spPr>
          <a:xfrm>
            <a:off x="427839" y="1166018"/>
            <a:ext cx="8523214" cy="4525963"/>
          </a:xfrm>
        </p:spPr>
        <p:txBody>
          <a:bodyPr/>
          <a:lstStyle/>
          <a:p>
            <a:r>
              <a:rPr lang="nl-NL" sz="2000" dirty="0">
                <a:solidFill>
                  <a:schemeClr val="bg2">
                    <a:lumMod val="40000"/>
                    <a:lumOff val="60000"/>
                  </a:schemeClr>
                </a:solidFill>
              </a:rPr>
              <a:t>9.30 		Ontvangst</a:t>
            </a:r>
          </a:p>
          <a:p>
            <a:r>
              <a:rPr lang="nl-NL" sz="2000" dirty="0">
                <a:solidFill>
                  <a:schemeClr val="bg2">
                    <a:lumMod val="40000"/>
                    <a:lumOff val="60000"/>
                  </a:schemeClr>
                </a:solidFill>
              </a:rPr>
              <a:t>10.00 	Welkom</a:t>
            </a:r>
          </a:p>
          <a:p>
            <a:r>
              <a:rPr lang="nl-NL" sz="2000" dirty="0"/>
              <a:t>10.10 	Interactief nabespreken instaptoets</a:t>
            </a:r>
          </a:p>
          <a:p>
            <a:r>
              <a:rPr lang="nl-NL" sz="2000" dirty="0">
                <a:solidFill>
                  <a:schemeClr val="bg2">
                    <a:lumMod val="40000"/>
                    <a:lumOff val="60000"/>
                  </a:schemeClr>
                </a:solidFill>
              </a:rPr>
              <a:t>11.00 	Korte pauze</a:t>
            </a:r>
          </a:p>
          <a:p>
            <a:r>
              <a:rPr lang="nl-NL" sz="2000" dirty="0">
                <a:solidFill>
                  <a:schemeClr val="bg2">
                    <a:lumMod val="40000"/>
                    <a:lumOff val="60000"/>
                  </a:schemeClr>
                </a:solidFill>
              </a:rPr>
              <a:t>11.15 	Immunologische concepten achter bijwerkingen van medicatie </a:t>
            </a:r>
          </a:p>
          <a:p>
            <a:r>
              <a:rPr lang="nl-NL" sz="2000" dirty="0">
                <a:solidFill>
                  <a:schemeClr val="bg2">
                    <a:lumMod val="40000"/>
                    <a:lumOff val="60000"/>
                  </a:schemeClr>
                </a:solidFill>
              </a:rPr>
              <a:t>12.00 	Lunch </a:t>
            </a:r>
          </a:p>
          <a:p>
            <a:r>
              <a:rPr lang="nl-NL" sz="2000" dirty="0">
                <a:solidFill>
                  <a:schemeClr val="bg2">
                    <a:lumMod val="40000"/>
                    <a:lumOff val="60000"/>
                  </a:schemeClr>
                </a:solidFill>
              </a:rPr>
              <a:t>13.00	Vervolg Immunologische concepten etc</a:t>
            </a:r>
          </a:p>
          <a:p>
            <a:r>
              <a:rPr lang="nl-NL" sz="2000" dirty="0">
                <a:solidFill>
                  <a:schemeClr val="bg2">
                    <a:lumMod val="40000"/>
                    <a:lumOff val="60000"/>
                  </a:schemeClr>
                </a:solidFill>
              </a:rPr>
              <a:t>13.30 	Immunologie en therapie in de praktijk; </a:t>
            </a:r>
          </a:p>
          <a:p>
            <a:pPr marL="0" indent="0">
              <a:buNone/>
            </a:pPr>
            <a:r>
              <a:rPr lang="nl-NL" sz="2000" dirty="0">
                <a:solidFill>
                  <a:schemeClr val="bg2">
                    <a:lumMod val="40000"/>
                    <a:lumOff val="60000"/>
                  </a:schemeClr>
                </a:solidFill>
              </a:rPr>
              <a:t>		Instructie</a:t>
            </a:r>
          </a:p>
          <a:p>
            <a:r>
              <a:rPr lang="nl-NL" sz="2000" dirty="0">
                <a:solidFill>
                  <a:schemeClr val="bg2">
                    <a:lumMod val="40000"/>
                    <a:lumOff val="60000"/>
                  </a:schemeClr>
                </a:solidFill>
              </a:rPr>
              <a:t>13.45	Korte pauze </a:t>
            </a:r>
          </a:p>
          <a:p>
            <a:r>
              <a:rPr lang="nl-NL" sz="2000" dirty="0">
                <a:solidFill>
                  <a:schemeClr val="bg2">
                    <a:lumMod val="40000"/>
                    <a:lumOff val="60000"/>
                  </a:schemeClr>
                </a:solidFill>
              </a:rPr>
              <a:t>14.00 	Immunologie en therapie in de praktijk; </a:t>
            </a:r>
          </a:p>
          <a:p>
            <a:pPr marL="0" indent="0">
              <a:buNone/>
            </a:pPr>
            <a:r>
              <a:rPr lang="nl-NL" sz="2000" dirty="0">
                <a:solidFill>
                  <a:schemeClr val="bg2">
                    <a:lumMod val="40000"/>
                    <a:lumOff val="60000"/>
                  </a:schemeClr>
                </a:solidFill>
              </a:rPr>
              <a:t>		Aan de slag</a:t>
            </a:r>
          </a:p>
          <a:p>
            <a:r>
              <a:rPr lang="nl-NL" sz="2000" dirty="0">
                <a:solidFill>
                  <a:schemeClr val="bg2">
                    <a:lumMod val="40000"/>
                    <a:lumOff val="60000"/>
                  </a:schemeClr>
                </a:solidFill>
              </a:rPr>
              <a:t>15.30 	Terugkoppeling &amp; eindtoets</a:t>
            </a:r>
          </a:p>
          <a:p>
            <a:r>
              <a:rPr lang="nl-NL" sz="2000" dirty="0">
                <a:solidFill>
                  <a:schemeClr val="bg2">
                    <a:lumMod val="40000"/>
                    <a:lumOff val="60000"/>
                  </a:schemeClr>
                </a:solidFill>
              </a:rPr>
              <a:t>16.00 	Einde</a:t>
            </a:r>
          </a:p>
          <a:p>
            <a:endParaRPr lang="nl-NL" dirty="0"/>
          </a:p>
        </p:txBody>
      </p:sp>
    </p:spTree>
    <p:extLst>
      <p:ext uri="{BB962C8B-B14F-4D97-AF65-F5344CB8AC3E}">
        <p14:creationId xmlns:p14="http://schemas.microsoft.com/office/powerpoint/2010/main" val="307275810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AEA678-80A7-4D97-92F4-F86489A6D9BE}"/>
              </a:ext>
            </a:extLst>
          </p:cNvPr>
          <p:cNvSpPr>
            <a:spLocks noGrp="1"/>
          </p:cNvSpPr>
          <p:nvPr>
            <p:ph type="title"/>
          </p:nvPr>
        </p:nvSpPr>
        <p:spPr>
          <a:xfrm>
            <a:off x="457200" y="501146"/>
            <a:ext cx="6677025" cy="609781"/>
          </a:xfrm>
        </p:spPr>
        <p:txBody>
          <a:bodyPr/>
          <a:lstStyle/>
          <a:p>
            <a:r>
              <a:rPr lang="nl-NL" dirty="0"/>
              <a:t>12	Wat is juist? Meerdere antwoorden zijn mogelijk</a:t>
            </a:r>
            <a:br>
              <a:rPr lang="nl-NL" dirty="0"/>
            </a:br>
            <a:endParaRPr lang="nl-NL" dirty="0"/>
          </a:p>
        </p:txBody>
      </p:sp>
      <p:sp>
        <p:nvSpPr>
          <p:cNvPr id="3" name="Content Placeholder 2">
            <a:extLst>
              <a:ext uri="{FF2B5EF4-FFF2-40B4-BE49-F238E27FC236}">
                <a16:creationId xmlns:a16="http://schemas.microsoft.com/office/drawing/2014/main" id="{5CA89445-8F6F-4996-9A38-48D6A382D3DD}"/>
              </a:ext>
            </a:extLst>
          </p:cNvPr>
          <p:cNvSpPr>
            <a:spLocks noGrp="1"/>
          </p:cNvSpPr>
          <p:nvPr>
            <p:ph idx="1"/>
          </p:nvPr>
        </p:nvSpPr>
        <p:spPr>
          <a:xfrm>
            <a:off x="457200" y="1644438"/>
            <a:ext cx="8229600" cy="4525963"/>
          </a:xfrm>
        </p:spPr>
        <p:txBody>
          <a:bodyPr/>
          <a:lstStyle/>
          <a:p>
            <a:pPr marL="514350" indent="-514350">
              <a:buFont typeface="+mj-lt"/>
              <a:buAutoNum type="arabicPeriod"/>
            </a:pPr>
            <a:r>
              <a:rPr lang="nl-NL" dirty="0"/>
              <a:t>Zodra cladribine uit de circulatie is verdwenen is de werkzaamheid ook verdwenen</a:t>
            </a:r>
          </a:p>
          <a:p>
            <a:pPr marL="514350" indent="-514350">
              <a:buFont typeface="+mj-lt"/>
              <a:buAutoNum type="arabicPeriod"/>
            </a:pPr>
            <a:r>
              <a:rPr lang="nl-NL" dirty="0"/>
              <a:t>Zodra alemtuzumab uit de circulatie is verdwenen is de werkzaamheid ook verdwenen</a:t>
            </a:r>
          </a:p>
          <a:p>
            <a:pPr marL="514350" indent="-514350">
              <a:buFont typeface="+mj-lt"/>
              <a:buAutoNum type="arabicPeriod"/>
            </a:pPr>
            <a:r>
              <a:rPr lang="nl-NL" dirty="0">
                <a:solidFill>
                  <a:srgbClr val="00B050"/>
                </a:solidFill>
              </a:rPr>
              <a:t>Zodra natalizumab uit de circulatie is verdwenen is de werkzaamheid ook verdwenen</a:t>
            </a:r>
          </a:p>
          <a:p>
            <a:pPr marL="514350" indent="-514350">
              <a:buFont typeface="+mj-lt"/>
              <a:buAutoNum type="arabicPeriod"/>
            </a:pPr>
            <a:r>
              <a:rPr lang="nl-NL" dirty="0">
                <a:solidFill>
                  <a:srgbClr val="00B050"/>
                </a:solidFill>
              </a:rPr>
              <a:t>Zodra glatirameer acetaat uit de circulatie is verdwenen is de werkzaamheid ook verdwenen</a:t>
            </a:r>
          </a:p>
          <a:p>
            <a:pPr marL="0" indent="0">
              <a:buNone/>
            </a:pPr>
            <a:endParaRPr lang="nl-NL" dirty="0"/>
          </a:p>
          <a:p>
            <a:endParaRPr lang="nl-NL" dirty="0"/>
          </a:p>
        </p:txBody>
      </p:sp>
      <p:sp>
        <p:nvSpPr>
          <p:cNvPr id="6" name="Rectangle 5">
            <a:extLst>
              <a:ext uri="{FF2B5EF4-FFF2-40B4-BE49-F238E27FC236}">
                <a16:creationId xmlns:a16="http://schemas.microsoft.com/office/drawing/2014/main" id="{E3BED486-7E8A-4FE0-B1CB-71D926FF6CB9}"/>
              </a:ext>
            </a:extLst>
          </p:cNvPr>
          <p:cNvSpPr/>
          <p:nvPr/>
        </p:nvSpPr>
        <p:spPr>
          <a:xfrm>
            <a:off x="374150" y="5919082"/>
            <a:ext cx="8395700" cy="784830"/>
          </a:xfrm>
          <a:prstGeom prst="rect">
            <a:avLst/>
          </a:prstGeom>
          <a:noFill/>
        </p:spPr>
        <p:txBody>
          <a:bodyPr wrap="square">
            <a:spAutoFit/>
          </a:bodyPr>
          <a:lstStyle/>
          <a:p>
            <a:r>
              <a:rPr lang="nl-NL" sz="900" dirty="0"/>
              <a:t>https://ec.europa.eu/health/documents/community-register/2016/20160621135036/anx_135036_nl.pdf - last </a:t>
            </a:r>
            <a:r>
              <a:rPr lang="nl-NL" sz="900" dirty="0" err="1"/>
              <a:t>verified</a:t>
            </a:r>
            <a:r>
              <a:rPr lang="nl-NL" sz="900" dirty="0"/>
              <a:t> on 31Jul19</a:t>
            </a:r>
          </a:p>
          <a:p>
            <a:r>
              <a:rPr lang="nl-NL" sz="900" dirty="0"/>
              <a:t>https://www.merckgroup.com/content/dam/web/corporate/non-images/country-specifics/netherlands/mavenclad/NL%20SPC%20cladribine%20Mavenclad%2010mg%20tablets%202018Jul09%20nl%20v3.0.pdf- last </a:t>
            </a:r>
            <a:r>
              <a:rPr lang="nl-NL" sz="900" dirty="0" err="1"/>
              <a:t>verified</a:t>
            </a:r>
            <a:r>
              <a:rPr lang="nl-NL" sz="900" dirty="0"/>
              <a:t> on 31Jul19</a:t>
            </a:r>
          </a:p>
          <a:p>
            <a:r>
              <a:rPr lang="nl-NL" sz="900" dirty="0"/>
              <a:t>https://www.geneesmiddeleninformatiebank.nl/smpc/h113849_smpc.pdf- last </a:t>
            </a:r>
            <a:r>
              <a:rPr lang="nl-NL" sz="900" dirty="0" err="1"/>
              <a:t>verified</a:t>
            </a:r>
            <a:r>
              <a:rPr lang="nl-NL" sz="900" dirty="0"/>
              <a:t> on 31Jul19</a:t>
            </a:r>
          </a:p>
          <a:p>
            <a:r>
              <a:rPr lang="nl-NL" sz="900" dirty="0"/>
              <a:t>https://www.ema.europa.eu/en/documents/product-information/tysabri-epar-product-information_nl.pdf - last </a:t>
            </a:r>
            <a:r>
              <a:rPr lang="nl-NL" sz="900" dirty="0" err="1"/>
              <a:t>verified</a:t>
            </a:r>
            <a:r>
              <a:rPr lang="nl-NL" sz="900" dirty="0"/>
              <a:t> on 31Jul19</a:t>
            </a:r>
          </a:p>
        </p:txBody>
      </p:sp>
    </p:spTree>
    <p:extLst>
      <p:ext uri="{BB962C8B-B14F-4D97-AF65-F5344CB8AC3E}">
        <p14:creationId xmlns:p14="http://schemas.microsoft.com/office/powerpoint/2010/main" val="113048731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515144"/>
            <a:ext cx="8510587" cy="609600"/>
          </a:xfrm>
        </p:spPr>
        <p:txBody>
          <a:bodyPr>
            <a:normAutofit/>
          </a:bodyPr>
          <a:lstStyle/>
          <a:p>
            <a:pPr algn="ctr"/>
            <a:r>
              <a:rPr lang="nl-NL" sz="2800" dirty="0">
                <a:solidFill>
                  <a:schemeClr val="tx1"/>
                </a:solidFill>
              </a:rPr>
              <a:t>Houd</a:t>
            </a:r>
            <a:r>
              <a:rPr lang="nl-NL" sz="2800" dirty="0"/>
              <a:t> </a:t>
            </a:r>
            <a:r>
              <a:rPr lang="nl-NL" sz="2800" dirty="0">
                <a:solidFill>
                  <a:schemeClr val="tx1"/>
                </a:solidFill>
              </a:rPr>
              <a:t>rekening</a:t>
            </a:r>
            <a:r>
              <a:rPr lang="nl-NL" sz="2800" dirty="0"/>
              <a:t> </a:t>
            </a:r>
            <a:r>
              <a:rPr lang="nl-NL" sz="2800" dirty="0">
                <a:solidFill>
                  <a:schemeClr val="tx1"/>
                </a:solidFill>
              </a:rPr>
              <a:t>met:</a:t>
            </a:r>
            <a:endParaRPr lang="en-US" sz="2800" dirty="0">
              <a:solidFill>
                <a:schemeClr val="tx1"/>
              </a:solidFill>
            </a:endParaRPr>
          </a:p>
        </p:txBody>
      </p:sp>
      <p:sp>
        <p:nvSpPr>
          <p:cNvPr id="5" name="TextBox 4"/>
          <p:cNvSpPr txBox="1"/>
          <p:nvPr/>
        </p:nvSpPr>
        <p:spPr>
          <a:xfrm>
            <a:off x="467544" y="1743728"/>
            <a:ext cx="3600400" cy="1754326"/>
          </a:xfrm>
          <a:prstGeom prst="rect">
            <a:avLst/>
          </a:prstGeom>
          <a:solidFill>
            <a:schemeClr val="tx2">
              <a:lumMod val="60000"/>
              <a:lumOff val="40000"/>
            </a:schemeClr>
          </a:solidFill>
        </p:spPr>
        <p:txBody>
          <a:bodyPr wrap="square" rtlCol="0">
            <a:spAutoFit/>
          </a:bodyPr>
          <a:lstStyle/>
          <a:p>
            <a:r>
              <a:rPr lang="nl-NL" dirty="0"/>
              <a:t>Functie beïnvloeding</a:t>
            </a:r>
          </a:p>
          <a:p>
            <a:pPr marL="285750" indent="-285750">
              <a:buFontTx/>
              <a:buChar char="-"/>
            </a:pPr>
            <a:r>
              <a:rPr lang="nl-NL" dirty="0"/>
              <a:t>Halfwaardetijd</a:t>
            </a:r>
          </a:p>
          <a:p>
            <a:pPr marL="285750" indent="-285750">
              <a:buFontTx/>
              <a:buChar char="-"/>
            </a:pPr>
            <a:r>
              <a:rPr lang="nl-NL" dirty="0"/>
              <a:t>Herstel van lymfocytenaantal</a:t>
            </a:r>
          </a:p>
          <a:p>
            <a:endParaRPr lang="nl-NL" dirty="0"/>
          </a:p>
          <a:p>
            <a:endParaRPr lang="nl-NL" dirty="0"/>
          </a:p>
          <a:p>
            <a:endParaRPr lang="nl-NL" dirty="0"/>
          </a:p>
        </p:txBody>
      </p:sp>
      <p:sp>
        <p:nvSpPr>
          <p:cNvPr id="6" name="TextBox 5"/>
          <p:cNvSpPr txBox="1"/>
          <p:nvPr/>
        </p:nvSpPr>
        <p:spPr>
          <a:xfrm>
            <a:off x="4572000" y="1745521"/>
            <a:ext cx="3600400" cy="1754326"/>
          </a:xfrm>
          <a:prstGeom prst="rect">
            <a:avLst/>
          </a:prstGeom>
          <a:solidFill>
            <a:srgbClr val="92D050"/>
          </a:solidFill>
        </p:spPr>
        <p:txBody>
          <a:bodyPr wrap="square" rtlCol="0">
            <a:spAutoFit/>
          </a:bodyPr>
          <a:lstStyle/>
          <a:p>
            <a:r>
              <a:rPr lang="nl-NL" dirty="0"/>
              <a:t>Migratie remming</a:t>
            </a:r>
          </a:p>
          <a:p>
            <a:pPr marL="285750" indent="-285750">
              <a:buFontTx/>
              <a:buChar char="-"/>
            </a:pPr>
            <a:r>
              <a:rPr lang="nl-NL" i="0" dirty="0"/>
              <a:t>Halfwa</a:t>
            </a:r>
            <a:r>
              <a:rPr lang="nl-NL" dirty="0"/>
              <a:t>ardetijd</a:t>
            </a:r>
          </a:p>
          <a:p>
            <a:pPr marL="285750" indent="-285750">
              <a:buFontTx/>
              <a:buChar char="-"/>
            </a:pPr>
            <a:r>
              <a:rPr lang="nl-NL" i="0" dirty="0"/>
              <a:t>Herstel van lymfocyten in c</a:t>
            </a:r>
            <a:r>
              <a:rPr lang="nl-NL" dirty="0"/>
              <a:t>irculatie</a:t>
            </a:r>
            <a:endParaRPr lang="nl-NL" i="0" dirty="0"/>
          </a:p>
          <a:p>
            <a:endParaRPr lang="nl-NL" i="0" dirty="0"/>
          </a:p>
          <a:p>
            <a:endParaRPr lang="nl-NL" dirty="0"/>
          </a:p>
        </p:txBody>
      </p:sp>
      <p:sp>
        <p:nvSpPr>
          <p:cNvPr id="7" name="TextBox 6"/>
          <p:cNvSpPr txBox="1"/>
          <p:nvPr/>
        </p:nvSpPr>
        <p:spPr>
          <a:xfrm>
            <a:off x="453378" y="4149080"/>
            <a:ext cx="3600400" cy="1477328"/>
          </a:xfrm>
          <a:prstGeom prst="rect">
            <a:avLst/>
          </a:prstGeom>
          <a:solidFill>
            <a:srgbClr val="FFFF00"/>
          </a:solidFill>
        </p:spPr>
        <p:txBody>
          <a:bodyPr wrap="square" rtlCol="0">
            <a:spAutoFit/>
          </a:bodyPr>
          <a:lstStyle/>
          <a:p>
            <a:r>
              <a:rPr lang="nl-NL" dirty="0"/>
              <a:t>Depletie van cellen</a:t>
            </a:r>
          </a:p>
          <a:p>
            <a:r>
              <a:rPr lang="nl-NL" dirty="0"/>
              <a:t>- Herstel van lymfocytenaantal</a:t>
            </a:r>
          </a:p>
          <a:p>
            <a:endParaRPr lang="nl-NL" dirty="0"/>
          </a:p>
          <a:p>
            <a:endParaRPr lang="nl-NL" dirty="0"/>
          </a:p>
          <a:p>
            <a:endParaRPr lang="nl-NL" dirty="0"/>
          </a:p>
        </p:txBody>
      </p:sp>
      <p:sp>
        <p:nvSpPr>
          <p:cNvPr id="8" name="TextBox 7"/>
          <p:cNvSpPr txBox="1"/>
          <p:nvPr/>
        </p:nvSpPr>
        <p:spPr>
          <a:xfrm>
            <a:off x="4572000" y="4151515"/>
            <a:ext cx="3600400" cy="1477328"/>
          </a:xfrm>
          <a:prstGeom prst="rect">
            <a:avLst/>
          </a:prstGeom>
          <a:solidFill>
            <a:srgbClr val="F9BA67"/>
          </a:solidFill>
        </p:spPr>
        <p:txBody>
          <a:bodyPr wrap="square" rtlCol="0">
            <a:spAutoFit/>
          </a:bodyPr>
          <a:lstStyle/>
          <a:p>
            <a:r>
              <a:rPr lang="nl-NL" dirty="0"/>
              <a:t>Remming proliferatie</a:t>
            </a:r>
          </a:p>
          <a:p>
            <a:pPr marL="285750" indent="-285750">
              <a:buFontTx/>
              <a:buChar char="-"/>
            </a:pPr>
            <a:r>
              <a:rPr lang="nl-NL" dirty="0"/>
              <a:t>Halfwaardetijd</a:t>
            </a:r>
          </a:p>
          <a:p>
            <a:pPr marL="285750" indent="-285750">
              <a:buFontTx/>
              <a:buChar char="-"/>
            </a:pPr>
            <a:r>
              <a:rPr lang="nl-NL" dirty="0"/>
              <a:t>Herstel van lymfocyten</a:t>
            </a:r>
            <a:endParaRPr lang="nl-NL" i="0" dirty="0"/>
          </a:p>
          <a:p>
            <a:pPr marL="800100" lvl="1" indent="-342900">
              <a:buClr>
                <a:schemeClr val="tx1"/>
              </a:buClr>
              <a:buFont typeface="Wingdings" panose="05000000000000000000" pitchFamily="2" charset="2"/>
              <a:buChar char="Ø"/>
            </a:pPr>
            <a:endParaRPr lang="nl-NL" i="0" dirty="0"/>
          </a:p>
          <a:p>
            <a:pPr lvl="1">
              <a:buClr>
                <a:schemeClr val="tx1"/>
              </a:buClr>
            </a:pPr>
            <a:endParaRPr lang="nl-NL" i="0" dirty="0" err="1"/>
          </a:p>
        </p:txBody>
      </p:sp>
      <p:sp>
        <p:nvSpPr>
          <p:cNvPr id="9" name="Rectangle 8">
            <a:extLst>
              <a:ext uri="{FF2B5EF4-FFF2-40B4-BE49-F238E27FC236}">
                <a16:creationId xmlns:a16="http://schemas.microsoft.com/office/drawing/2014/main" id="{5DF11DD5-8B04-4D09-B763-13277E56E119}"/>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215719532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FB99E5-5122-4A02-8823-B69E7F5F63C8}"/>
              </a:ext>
            </a:extLst>
          </p:cNvPr>
          <p:cNvSpPr>
            <a:spLocks noGrp="1"/>
          </p:cNvSpPr>
          <p:nvPr>
            <p:ph type="title"/>
          </p:nvPr>
        </p:nvSpPr>
        <p:spPr>
          <a:xfrm>
            <a:off x="457200" y="492757"/>
            <a:ext cx="6677025" cy="609781"/>
          </a:xfrm>
        </p:spPr>
        <p:txBody>
          <a:bodyPr/>
          <a:lstStyle/>
          <a:p>
            <a:r>
              <a:rPr lang="nl-NL" dirty="0"/>
              <a:t>13	Zet de fase van de auto immuunrespons bij MS in de juist volgorde</a:t>
            </a:r>
            <a:br>
              <a:rPr lang="nl-NL" dirty="0"/>
            </a:br>
            <a:endParaRPr lang="nl-NL" dirty="0"/>
          </a:p>
        </p:txBody>
      </p:sp>
      <p:sp>
        <p:nvSpPr>
          <p:cNvPr id="3" name="Content Placeholder 2">
            <a:extLst>
              <a:ext uri="{FF2B5EF4-FFF2-40B4-BE49-F238E27FC236}">
                <a16:creationId xmlns:a16="http://schemas.microsoft.com/office/drawing/2014/main" id="{F8577EFA-0FBC-4528-A0DE-3937249816B8}"/>
              </a:ext>
            </a:extLst>
          </p:cNvPr>
          <p:cNvSpPr>
            <a:spLocks noGrp="1"/>
          </p:cNvSpPr>
          <p:nvPr>
            <p:ph idx="1"/>
          </p:nvPr>
        </p:nvSpPr>
        <p:spPr/>
        <p:txBody>
          <a:bodyPr/>
          <a:lstStyle/>
          <a:p>
            <a:pPr marL="457200" indent="-457200">
              <a:buFont typeface="+mj-lt"/>
              <a:buAutoNum type="arabicPeriod"/>
            </a:pPr>
            <a:r>
              <a:rPr lang="nl-NL" sz="2000" dirty="0"/>
              <a:t>Antigen presentatie in de lymfeklier, klonale vermeerdering, migratie naar bloed, passage bloedhersenbarrière, influx meerdere immuuncellen, reactivatie lymfocyten, aanval op de myeline, afbouw van de reactie</a:t>
            </a:r>
          </a:p>
          <a:p>
            <a:pPr marL="457200" indent="-457200">
              <a:buFont typeface="+mj-lt"/>
              <a:buAutoNum type="arabicPeriod"/>
            </a:pPr>
            <a:r>
              <a:rPr lang="nl-NL" sz="2000" dirty="0"/>
              <a:t>Aanval op de myeline, antigen presentatie in de lymfeklier, klonale vermeerdering, migratie naar bloed, passage bloedhersenbarrière, reactivatie lymfocyten, influx meerdere immuuncellen, afbouw van de reactie</a:t>
            </a:r>
          </a:p>
          <a:p>
            <a:pPr marL="457200" indent="-457200">
              <a:buFont typeface="+mj-lt"/>
              <a:buAutoNum type="arabicPeriod"/>
            </a:pPr>
            <a:r>
              <a:rPr lang="nl-NL" sz="2000" dirty="0"/>
              <a:t>Antigen presentatie in de lymfeklier, klonale vermeerdering, migratie naar bloed, passage bloedhersenbarrière, reactivatie lymfocyten, influx meerdere immuuncellen, aanval op de myeline, afbouw van de reactie</a:t>
            </a:r>
          </a:p>
          <a:p>
            <a:pPr marL="457200" indent="-457200">
              <a:buFont typeface="+mj-lt"/>
              <a:buAutoNum type="arabicPeriod"/>
            </a:pPr>
            <a:r>
              <a:rPr lang="nl-NL" sz="2000" dirty="0"/>
              <a:t>Klonale vermeerdering, antigen presentatie in de lymfeklier, migratie naar bloed, passage bloedhersenbarrière, reactivatie lymfocyten, influx meerdere immuuncellen, aanval op de myeline, afbouw van de reactie</a:t>
            </a:r>
          </a:p>
          <a:p>
            <a:pPr marL="514350" indent="-514350">
              <a:buFont typeface="+mj-lt"/>
              <a:buAutoNum type="arabicPeriod"/>
            </a:pPr>
            <a:endParaRPr lang="nl-NL" dirty="0"/>
          </a:p>
          <a:p>
            <a:endParaRPr lang="nl-NL" dirty="0"/>
          </a:p>
        </p:txBody>
      </p:sp>
    </p:spTree>
    <p:extLst>
      <p:ext uri="{BB962C8B-B14F-4D97-AF65-F5344CB8AC3E}">
        <p14:creationId xmlns:p14="http://schemas.microsoft.com/office/powerpoint/2010/main" val="200656881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FB99E5-5122-4A02-8823-B69E7F5F63C8}"/>
              </a:ext>
            </a:extLst>
          </p:cNvPr>
          <p:cNvSpPr>
            <a:spLocks noGrp="1"/>
          </p:cNvSpPr>
          <p:nvPr>
            <p:ph type="title"/>
          </p:nvPr>
        </p:nvSpPr>
        <p:spPr>
          <a:xfrm>
            <a:off x="457200" y="492757"/>
            <a:ext cx="6677025" cy="609781"/>
          </a:xfrm>
        </p:spPr>
        <p:txBody>
          <a:bodyPr/>
          <a:lstStyle/>
          <a:p>
            <a:r>
              <a:rPr lang="nl-NL" dirty="0"/>
              <a:t>13	Zet de fase van de auto immuunrespons bij MS in de juist volgorde</a:t>
            </a:r>
            <a:br>
              <a:rPr lang="nl-NL" dirty="0"/>
            </a:br>
            <a:endParaRPr lang="nl-NL" dirty="0"/>
          </a:p>
        </p:txBody>
      </p:sp>
      <p:sp>
        <p:nvSpPr>
          <p:cNvPr id="3" name="Content Placeholder 2">
            <a:extLst>
              <a:ext uri="{FF2B5EF4-FFF2-40B4-BE49-F238E27FC236}">
                <a16:creationId xmlns:a16="http://schemas.microsoft.com/office/drawing/2014/main" id="{F8577EFA-0FBC-4528-A0DE-3937249816B8}"/>
              </a:ext>
            </a:extLst>
          </p:cNvPr>
          <p:cNvSpPr>
            <a:spLocks noGrp="1"/>
          </p:cNvSpPr>
          <p:nvPr>
            <p:ph idx="1"/>
          </p:nvPr>
        </p:nvSpPr>
        <p:spPr/>
        <p:txBody>
          <a:bodyPr/>
          <a:lstStyle/>
          <a:p>
            <a:pPr marL="457200" indent="-457200">
              <a:buFont typeface="+mj-lt"/>
              <a:buAutoNum type="arabicPeriod"/>
            </a:pPr>
            <a:r>
              <a:rPr lang="nl-NL" sz="2000" dirty="0"/>
              <a:t>Antigen presentatie in de lymfeklier, klonale vermeerdering, migratie naar bloed, passage bloedhersenbarrière, influx meerdere immuuncellen, reactivatie lymfocyten, aanval op de myeline, afbouw van de reactie</a:t>
            </a:r>
          </a:p>
          <a:p>
            <a:pPr marL="457200" indent="-457200">
              <a:buFont typeface="+mj-lt"/>
              <a:buAutoNum type="arabicPeriod"/>
            </a:pPr>
            <a:r>
              <a:rPr lang="nl-NL" sz="2000" dirty="0"/>
              <a:t>Aanval op de myeline, antigen presentatie in de lymfeklier, klonale vermeerdering, migratie naar bloed, passage bloedhersenbarrière, reactivatie lymfocyten, influx meerdere immuuncellen, afbouw van de reactie</a:t>
            </a:r>
          </a:p>
          <a:p>
            <a:pPr marL="457200" indent="-457200">
              <a:buFont typeface="+mj-lt"/>
              <a:buAutoNum type="arabicPeriod"/>
            </a:pPr>
            <a:r>
              <a:rPr lang="nl-NL" sz="2000" dirty="0">
                <a:solidFill>
                  <a:srgbClr val="00B050"/>
                </a:solidFill>
              </a:rPr>
              <a:t>Antigen presentatie in de lymfeklier, klonale vermeerdering, migratie naar bloed, passage bloedhersenbarrière, reactivatie lymfocyten, influx meerdere immuuncellen, aanval op de myeline, afbouw van de reactie</a:t>
            </a:r>
          </a:p>
          <a:p>
            <a:pPr marL="457200" indent="-457200">
              <a:buFont typeface="+mj-lt"/>
              <a:buAutoNum type="arabicPeriod"/>
            </a:pPr>
            <a:r>
              <a:rPr lang="nl-NL" sz="2000" dirty="0"/>
              <a:t>Klonale vermeerdering, antigen presentatie in de lymfeklier, migratie naar bloed, passage bloedhersenbarrière, reactivatie lymfocyten, influx meerdere immuuncellen, aanval op de myeline, afbouw van de reactie</a:t>
            </a:r>
          </a:p>
          <a:p>
            <a:pPr marL="514350" indent="-514350">
              <a:buFont typeface="+mj-lt"/>
              <a:buAutoNum type="arabicPeriod"/>
            </a:pPr>
            <a:endParaRPr lang="nl-NL" dirty="0"/>
          </a:p>
          <a:p>
            <a:endParaRPr lang="nl-NL" dirty="0"/>
          </a:p>
        </p:txBody>
      </p:sp>
      <p:sp>
        <p:nvSpPr>
          <p:cNvPr id="6" name="Rectangle 5">
            <a:extLst>
              <a:ext uri="{FF2B5EF4-FFF2-40B4-BE49-F238E27FC236}">
                <a16:creationId xmlns:a16="http://schemas.microsoft.com/office/drawing/2014/main" id="{E21EE7E6-BF1B-4E38-AFE8-ADC4E60F0767}"/>
              </a:ext>
            </a:extLst>
          </p:cNvPr>
          <p:cNvSpPr/>
          <p:nvPr/>
        </p:nvSpPr>
        <p:spPr>
          <a:xfrm>
            <a:off x="969826" y="6365243"/>
            <a:ext cx="5651771" cy="230832"/>
          </a:xfrm>
          <a:prstGeom prst="rect">
            <a:avLst/>
          </a:prstGeom>
        </p:spPr>
        <p:txBody>
          <a:bodyPr wrap="square">
            <a:spAutoFit/>
          </a:bodyPr>
          <a:lstStyle/>
          <a:p>
            <a:r>
              <a:rPr lang="en-US" sz="900" dirty="0" err="1"/>
              <a:t>Sospedra</a:t>
            </a:r>
            <a:r>
              <a:rPr lang="en-US" sz="900" dirty="0"/>
              <a:t> M, Martin R, </a:t>
            </a:r>
            <a:r>
              <a:rPr lang="en-US" sz="900" dirty="0" err="1"/>
              <a:t>Semin</a:t>
            </a:r>
            <a:r>
              <a:rPr lang="en-US" sz="900" dirty="0"/>
              <a:t> Neurol, 2016 Apr;36(2):115-27. </a:t>
            </a:r>
            <a:endParaRPr lang="nl-NL" sz="900" dirty="0"/>
          </a:p>
        </p:txBody>
      </p:sp>
    </p:spTree>
    <p:extLst>
      <p:ext uri="{BB962C8B-B14F-4D97-AF65-F5344CB8AC3E}">
        <p14:creationId xmlns:p14="http://schemas.microsoft.com/office/powerpoint/2010/main" val="209890353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6929269" cy="609781"/>
          </a:xfrm>
        </p:spPr>
        <p:txBody>
          <a:bodyPr/>
          <a:lstStyle/>
          <a:p>
            <a:pPr algn="l"/>
            <a:r>
              <a:rPr lang="nl-NL" sz="2400" dirty="0"/>
              <a:t>Immunologie van MS – totaaloverzicht</a:t>
            </a:r>
            <a:br>
              <a:rPr lang="nl-NL" sz="2400" dirty="0"/>
            </a:br>
            <a:r>
              <a:rPr lang="nl-NL" sz="2400" dirty="0"/>
              <a:t>                       </a:t>
            </a:r>
          </a:p>
        </p:txBody>
      </p:sp>
      <p:pic>
        <p:nvPicPr>
          <p:cNvPr id="6" name="Picture 5">
            <a:extLst>
              <a:ext uri="{FF2B5EF4-FFF2-40B4-BE49-F238E27FC236}">
                <a16:creationId xmlns:a16="http://schemas.microsoft.com/office/drawing/2014/main" id="{4D83024B-8DBC-41F9-A234-96120A37DD4E}"/>
              </a:ext>
            </a:extLst>
          </p:cNvPr>
          <p:cNvPicPr>
            <a:picLocks noChangeAspect="1"/>
          </p:cNvPicPr>
          <p:nvPr/>
        </p:nvPicPr>
        <p:blipFill rotWithShape="1">
          <a:blip r:embed="rId3"/>
          <a:srcRect b="3232"/>
          <a:stretch/>
        </p:blipFill>
        <p:spPr>
          <a:xfrm>
            <a:off x="0" y="741533"/>
            <a:ext cx="9144000" cy="5374934"/>
          </a:xfrm>
          <a:prstGeom prst="rect">
            <a:avLst/>
          </a:prstGeom>
        </p:spPr>
      </p:pic>
      <p:sp>
        <p:nvSpPr>
          <p:cNvPr id="4" name="Rectangle 3">
            <a:extLst>
              <a:ext uri="{FF2B5EF4-FFF2-40B4-BE49-F238E27FC236}">
                <a16:creationId xmlns:a16="http://schemas.microsoft.com/office/drawing/2014/main" id="{DFE7F29D-9805-486B-8EAE-D486943516E4}"/>
              </a:ext>
            </a:extLst>
          </p:cNvPr>
          <p:cNvSpPr/>
          <p:nvPr/>
        </p:nvSpPr>
        <p:spPr>
          <a:xfrm>
            <a:off x="969826" y="6365243"/>
            <a:ext cx="5651771" cy="230832"/>
          </a:xfrm>
          <a:prstGeom prst="rect">
            <a:avLst/>
          </a:prstGeom>
        </p:spPr>
        <p:txBody>
          <a:bodyPr wrap="square">
            <a:spAutoFit/>
          </a:bodyPr>
          <a:lstStyle/>
          <a:p>
            <a:r>
              <a:rPr lang="nl-NL" sz="900" dirty="0"/>
              <a:t>Hemmer B, et al. Lancet </a:t>
            </a:r>
            <a:r>
              <a:rPr lang="nl-NL" sz="900" dirty="0" err="1"/>
              <a:t>Neurol</a:t>
            </a:r>
            <a:r>
              <a:rPr lang="nl-NL" sz="900" dirty="0"/>
              <a:t> 2015; 14: 406–19</a:t>
            </a:r>
            <a:endParaRPr lang="en-US" sz="900" dirty="0"/>
          </a:p>
        </p:txBody>
      </p:sp>
    </p:spTree>
    <p:extLst>
      <p:ext uri="{BB962C8B-B14F-4D97-AF65-F5344CB8AC3E}">
        <p14:creationId xmlns:p14="http://schemas.microsoft.com/office/powerpoint/2010/main" val="99181513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8801D1-F8DC-4FFE-BD79-D08D2B25641E}"/>
              </a:ext>
            </a:extLst>
          </p:cNvPr>
          <p:cNvSpPr>
            <a:spLocks noGrp="1"/>
          </p:cNvSpPr>
          <p:nvPr>
            <p:ph type="title"/>
          </p:nvPr>
        </p:nvSpPr>
        <p:spPr/>
        <p:txBody>
          <a:bodyPr/>
          <a:lstStyle/>
          <a:p>
            <a:r>
              <a:rPr lang="nl-NL" dirty="0"/>
              <a:t>14	Wat is onjuist?</a:t>
            </a:r>
            <a:br>
              <a:rPr lang="nl-NL" dirty="0"/>
            </a:br>
            <a:endParaRPr lang="nl-NL" dirty="0"/>
          </a:p>
        </p:txBody>
      </p:sp>
      <p:sp>
        <p:nvSpPr>
          <p:cNvPr id="3" name="Content Placeholder 2">
            <a:extLst>
              <a:ext uri="{FF2B5EF4-FFF2-40B4-BE49-F238E27FC236}">
                <a16:creationId xmlns:a16="http://schemas.microsoft.com/office/drawing/2014/main" id="{E36F01E8-6D81-4D83-B839-4D2C65FF855F}"/>
              </a:ext>
            </a:extLst>
          </p:cNvPr>
          <p:cNvSpPr>
            <a:spLocks noGrp="1"/>
          </p:cNvSpPr>
          <p:nvPr>
            <p:ph idx="1"/>
          </p:nvPr>
        </p:nvSpPr>
        <p:spPr/>
        <p:txBody>
          <a:bodyPr/>
          <a:lstStyle/>
          <a:p>
            <a:pPr marL="514350" indent="-514350">
              <a:buFont typeface="+mj-lt"/>
              <a:buAutoNum type="arabicPeriod"/>
            </a:pPr>
            <a:r>
              <a:rPr lang="nl-NL" dirty="0"/>
              <a:t>Onder natalizumab stijgt het aantal lymfocyten in het bloed</a:t>
            </a:r>
          </a:p>
          <a:p>
            <a:pPr marL="514350" indent="-514350">
              <a:buFont typeface="+mj-lt"/>
              <a:buAutoNum type="arabicPeriod"/>
            </a:pPr>
            <a:r>
              <a:rPr lang="nl-NL" dirty="0"/>
              <a:t>Ocrelizumab zorgt voor lysis van T-cellen</a:t>
            </a:r>
          </a:p>
          <a:p>
            <a:pPr marL="514350" indent="-514350">
              <a:buFont typeface="+mj-lt"/>
              <a:buAutoNum type="arabicPeriod"/>
            </a:pPr>
            <a:r>
              <a:rPr lang="nl-NL" dirty="0"/>
              <a:t>Fingolimod vermindert het aantal B-cellen in het bloed</a:t>
            </a:r>
          </a:p>
          <a:p>
            <a:pPr marL="514350" indent="-514350">
              <a:buFont typeface="+mj-lt"/>
              <a:buAutoNum type="arabicPeriod"/>
            </a:pPr>
            <a:r>
              <a:rPr lang="nl-NL" dirty="0"/>
              <a:t>Cladribine verlaagt het aantal B-cellen in het bloed</a:t>
            </a:r>
          </a:p>
          <a:p>
            <a:endParaRPr lang="nl-NL" dirty="0"/>
          </a:p>
        </p:txBody>
      </p:sp>
    </p:spTree>
    <p:extLst>
      <p:ext uri="{BB962C8B-B14F-4D97-AF65-F5344CB8AC3E}">
        <p14:creationId xmlns:p14="http://schemas.microsoft.com/office/powerpoint/2010/main" val="78741222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8801D1-F8DC-4FFE-BD79-D08D2B25641E}"/>
              </a:ext>
            </a:extLst>
          </p:cNvPr>
          <p:cNvSpPr>
            <a:spLocks noGrp="1"/>
          </p:cNvSpPr>
          <p:nvPr>
            <p:ph type="title"/>
          </p:nvPr>
        </p:nvSpPr>
        <p:spPr/>
        <p:txBody>
          <a:bodyPr/>
          <a:lstStyle/>
          <a:p>
            <a:r>
              <a:rPr lang="nl-NL" dirty="0"/>
              <a:t>14	Wat is onjuist?</a:t>
            </a:r>
            <a:br>
              <a:rPr lang="nl-NL" dirty="0"/>
            </a:br>
            <a:endParaRPr lang="nl-NL" dirty="0"/>
          </a:p>
        </p:txBody>
      </p:sp>
      <p:sp>
        <p:nvSpPr>
          <p:cNvPr id="3" name="Content Placeholder 2">
            <a:extLst>
              <a:ext uri="{FF2B5EF4-FFF2-40B4-BE49-F238E27FC236}">
                <a16:creationId xmlns:a16="http://schemas.microsoft.com/office/drawing/2014/main" id="{E36F01E8-6D81-4D83-B839-4D2C65FF855F}"/>
              </a:ext>
            </a:extLst>
          </p:cNvPr>
          <p:cNvSpPr>
            <a:spLocks noGrp="1"/>
          </p:cNvSpPr>
          <p:nvPr>
            <p:ph idx="1"/>
          </p:nvPr>
        </p:nvSpPr>
        <p:spPr/>
        <p:txBody>
          <a:bodyPr/>
          <a:lstStyle/>
          <a:p>
            <a:pPr marL="514350" indent="-514350">
              <a:buFont typeface="+mj-lt"/>
              <a:buAutoNum type="arabicPeriod"/>
            </a:pPr>
            <a:r>
              <a:rPr lang="nl-NL" dirty="0"/>
              <a:t>Onder natalizumab stijgt het aantal lymfocyten in het bloed</a:t>
            </a:r>
          </a:p>
          <a:p>
            <a:pPr marL="514350" indent="-514350">
              <a:buFont typeface="+mj-lt"/>
              <a:buAutoNum type="arabicPeriod"/>
            </a:pPr>
            <a:r>
              <a:rPr lang="nl-NL" dirty="0">
                <a:solidFill>
                  <a:srgbClr val="FF0000"/>
                </a:solidFill>
              </a:rPr>
              <a:t>Ocrelizumab zorgt voor lysis van T-cellen</a:t>
            </a:r>
          </a:p>
          <a:p>
            <a:pPr marL="514350" indent="-514350">
              <a:buFont typeface="+mj-lt"/>
              <a:buAutoNum type="arabicPeriod"/>
            </a:pPr>
            <a:r>
              <a:rPr lang="nl-NL" dirty="0"/>
              <a:t>Fingolimod vermindert het aantal B-cellen in het bloed</a:t>
            </a:r>
          </a:p>
          <a:p>
            <a:pPr marL="514350" indent="-514350">
              <a:buFont typeface="+mj-lt"/>
              <a:buAutoNum type="arabicPeriod"/>
            </a:pPr>
            <a:r>
              <a:rPr lang="nl-NL" dirty="0"/>
              <a:t>Cladribine verlaagt het aantal B-cellen in het bloed</a:t>
            </a:r>
          </a:p>
          <a:p>
            <a:endParaRPr lang="nl-NL" dirty="0"/>
          </a:p>
        </p:txBody>
      </p:sp>
      <p:sp>
        <p:nvSpPr>
          <p:cNvPr id="5" name="Tekstvak 4"/>
          <p:cNvSpPr txBox="1"/>
          <p:nvPr/>
        </p:nvSpPr>
        <p:spPr>
          <a:xfrm>
            <a:off x="352425" y="5689807"/>
            <a:ext cx="7654809" cy="923330"/>
          </a:xfrm>
          <a:prstGeom prst="rect">
            <a:avLst/>
          </a:prstGeom>
          <a:noFill/>
        </p:spPr>
        <p:txBody>
          <a:bodyPr wrap="square" rtlCol="0">
            <a:spAutoFit/>
          </a:bodyPr>
          <a:lstStyle/>
          <a:p>
            <a:r>
              <a:rPr lang="en-US" sz="900" dirty="0"/>
              <a:t>https://www.merckgroup.com/content/dam/web/corporate/non-images/country-specifics/netherlands/mavenclad/NL%20SPC%20cladribine%20Mavenclad%2010mg%20tablets%202018Jul09%20nl%20v3.0.pdf </a:t>
            </a:r>
            <a:r>
              <a:rPr lang="nl-NL" sz="900" dirty="0"/>
              <a:t>- last </a:t>
            </a:r>
            <a:r>
              <a:rPr lang="nl-NL" sz="900" dirty="0" err="1"/>
              <a:t>verified</a:t>
            </a:r>
            <a:r>
              <a:rPr lang="nl-NL" sz="900" dirty="0"/>
              <a:t> on 31Jul19</a:t>
            </a:r>
            <a:endParaRPr lang="en-US" sz="900" dirty="0"/>
          </a:p>
          <a:p>
            <a:r>
              <a:rPr lang="en-US" sz="900" dirty="0"/>
              <a:t>https://www.ema.europa.eu/en/documents/product-information/gilenya-epar-product-information_nl.pdf</a:t>
            </a:r>
            <a:r>
              <a:rPr lang="nl-NL" sz="900" dirty="0"/>
              <a:t> - last </a:t>
            </a:r>
            <a:r>
              <a:rPr lang="nl-NL" sz="900" dirty="0" err="1"/>
              <a:t>verified</a:t>
            </a:r>
            <a:r>
              <a:rPr lang="nl-NL" sz="900" dirty="0"/>
              <a:t> on 31Jul19</a:t>
            </a:r>
            <a:endParaRPr lang="en-US" sz="900" dirty="0"/>
          </a:p>
          <a:p>
            <a:r>
              <a:rPr lang="en-US" sz="900" dirty="0"/>
              <a:t>https://www.ema.europa.eu/en/documents/product-information/tysabri-epar-product-information_nl.pdf</a:t>
            </a:r>
            <a:r>
              <a:rPr lang="nl-NL" sz="900" dirty="0"/>
              <a:t>- last </a:t>
            </a:r>
            <a:r>
              <a:rPr lang="nl-NL" sz="900" dirty="0" err="1"/>
              <a:t>verified</a:t>
            </a:r>
            <a:r>
              <a:rPr lang="nl-NL" sz="900" dirty="0"/>
              <a:t> on 31Jul19</a:t>
            </a:r>
            <a:endParaRPr lang="en-US" sz="900" dirty="0"/>
          </a:p>
          <a:p>
            <a:r>
              <a:rPr lang="en-US" sz="900" dirty="0"/>
              <a:t>https://www.ema.europa.eu/en/documents/product-information/ocrevus-epar-product-information_nl.pdf </a:t>
            </a:r>
            <a:r>
              <a:rPr lang="nl-NL" sz="900" dirty="0"/>
              <a:t>- last </a:t>
            </a:r>
            <a:r>
              <a:rPr lang="nl-NL" sz="900" dirty="0" err="1"/>
              <a:t>verified</a:t>
            </a:r>
            <a:r>
              <a:rPr lang="nl-NL" sz="900" dirty="0"/>
              <a:t> on 31Jul19</a:t>
            </a:r>
            <a:endParaRPr lang="en-US" sz="900" dirty="0"/>
          </a:p>
          <a:p>
            <a:r>
              <a:rPr lang="en-GB" sz="900" dirty="0"/>
              <a:t>Bittner S, et al. </a:t>
            </a:r>
            <a:r>
              <a:rPr lang="en-GB" sz="900" dirty="0" err="1"/>
              <a:t>Ther</a:t>
            </a:r>
            <a:r>
              <a:rPr lang="en-GB" sz="900" dirty="0"/>
              <a:t> Adv </a:t>
            </a:r>
            <a:r>
              <a:rPr lang="en-GB" sz="900" dirty="0" err="1"/>
              <a:t>Neurol</a:t>
            </a:r>
            <a:r>
              <a:rPr lang="en-GB" sz="900" dirty="0"/>
              <a:t> </a:t>
            </a:r>
            <a:r>
              <a:rPr lang="en-GB" sz="900" dirty="0" err="1"/>
              <a:t>Disord</a:t>
            </a:r>
            <a:r>
              <a:rPr lang="en-GB" sz="900" dirty="0"/>
              <a:t>. </a:t>
            </a:r>
            <a:r>
              <a:rPr lang="en-US" sz="900" dirty="0"/>
              <a:t>2017 Jan;10(1):51-66.</a:t>
            </a:r>
            <a:endParaRPr lang="en-GB" sz="900" dirty="0"/>
          </a:p>
        </p:txBody>
      </p:sp>
    </p:spTree>
    <p:extLst>
      <p:ext uri="{BB962C8B-B14F-4D97-AF65-F5344CB8AC3E}">
        <p14:creationId xmlns:p14="http://schemas.microsoft.com/office/powerpoint/2010/main" val="256948261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5FD599-F596-4FCC-858A-DA2366CC7081}"/>
              </a:ext>
            </a:extLst>
          </p:cNvPr>
          <p:cNvSpPr>
            <a:spLocks noGrp="1"/>
          </p:cNvSpPr>
          <p:nvPr>
            <p:ph type="title"/>
          </p:nvPr>
        </p:nvSpPr>
        <p:spPr>
          <a:xfrm>
            <a:off x="524314" y="731831"/>
            <a:ext cx="7637192" cy="609781"/>
          </a:xfrm>
        </p:spPr>
        <p:txBody>
          <a:bodyPr/>
          <a:lstStyle/>
          <a:p>
            <a:r>
              <a:rPr lang="nl-NL" dirty="0"/>
              <a:t>15	Welke middelen geven depletie, gevolgd door geleidelijk herstel van subsets van immuuncellen?</a:t>
            </a:r>
            <a:br>
              <a:rPr lang="nl-NL" dirty="0"/>
            </a:br>
            <a:endParaRPr lang="nl-NL" dirty="0"/>
          </a:p>
        </p:txBody>
      </p:sp>
      <p:sp>
        <p:nvSpPr>
          <p:cNvPr id="3" name="Content Placeholder 2">
            <a:extLst>
              <a:ext uri="{FF2B5EF4-FFF2-40B4-BE49-F238E27FC236}">
                <a16:creationId xmlns:a16="http://schemas.microsoft.com/office/drawing/2014/main" id="{8678E7E0-F169-40AC-9723-9F124419F9CD}"/>
              </a:ext>
            </a:extLst>
          </p:cNvPr>
          <p:cNvSpPr>
            <a:spLocks noGrp="1"/>
          </p:cNvSpPr>
          <p:nvPr>
            <p:ph idx="1"/>
          </p:nvPr>
        </p:nvSpPr>
        <p:spPr/>
        <p:txBody>
          <a:bodyPr/>
          <a:lstStyle/>
          <a:p>
            <a:pPr marL="0" indent="0">
              <a:buNone/>
            </a:pPr>
            <a:r>
              <a:rPr lang="nl-NL" dirty="0"/>
              <a:t>1.	Natalizumab, interferon en dimethylfumaraat</a:t>
            </a:r>
          </a:p>
          <a:p>
            <a:pPr marL="0" indent="0">
              <a:buNone/>
            </a:pPr>
            <a:r>
              <a:rPr lang="nl-NL" dirty="0"/>
              <a:t>2.	Cladribine, ocrelizumab en teriflunomide</a:t>
            </a:r>
          </a:p>
          <a:p>
            <a:pPr marL="0" indent="0">
              <a:buNone/>
            </a:pPr>
            <a:r>
              <a:rPr lang="nl-NL" dirty="0"/>
              <a:t>3.	Alemtuzumab, cladribine en ocrelizumab</a:t>
            </a:r>
          </a:p>
          <a:p>
            <a:pPr marL="0" indent="0">
              <a:buNone/>
            </a:pPr>
            <a:r>
              <a:rPr lang="nl-NL" dirty="0"/>
              <a:t>4.	Glatirameer acetaat, fingolimod en alemtuzumab</a:t>
            </a:r>
          </a:p>
          <a:p>
            <a:endParaRPr lang="nl-NL" dirty="0"/>
          </a:p>
        </p:txBody>
      </p:sp>
    </p:spTree>
    <p:extLst>
      <p:ext uri="{BB962C8B-B14F-4D97-AF65-F5344CB8AC3E}">
        <p14:creationId xmlns:p14="http://schemas.microsoft.com/office/powerpoint/2010/main" val="25422412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678E7E0-F169-40AC-9723-9F124419F9CD}"/>
              </a:ext>
            </a:extLst>
          </p:cNvPr>
          <p:cNvSpPr>
            <a:spLocks noGrp="1"/>
          </p:cNvSpPr>
          <p:nvPr>
            <p:ph idx="1"/>
          </p:nvPr>
        </p:nvSpPr>
        <p:spPr/>
        <p:txBody>
          <a:bodyPr/>
          <a:lstStyle/>
          <a:p>
            <a:pPr marL="0" indent="0">
              <a:buNone/>
            </a:pPr>
            <a:r>
              <a:rPr lang="nl-NL" dirty="0"/>
              <a:t>1.	Natalizumab, interferon en dimethylfumaraat</a:t>
            </a:r>
          </a:p>
          <a:p>
            <a:pPr marL="0" indent="0">
              <a:buNone/>
            </a:pPr>
            <a:r>
              <a:rPr lang="nl-NL" dirty="0"/>
              <a:t>2.	Cladribine, ocrelizumab en teriflunomide</a:t>
            </a:r>
          </a:p>
          <a:p>
            <a:pPr marL="0" indent="0">
              <a:buNone/>
            </a:pPr>
            <a:r>
              <a:rPr lang="nl-NL" dirty="0"/>
              <a:t>3</a:t>
            </a:r>
            <a:r>
              <a:rPr lang="nl-NL" dirty="0">
                <a:solidFill>
                  <a:srgbClr val="00B050"/>
                </a:solidFill>
              </a:rPr>
              <a:t>.	Alemtuzumab, cladribine en ocrelizumab</a:t>
            </a:r>
          </a:p>
          <a:p>
            <a:pPr marL="0" indent="0">
              <a:buNone/>
            </a:pPr>
            <a:r>
              <a:rPr lang="nl-NL" dirty="0"/>
              <a:t>4.	Glatirameer acetaat, fingolimod en alemtuzumab</a:t>
            </a:r>
          </a:p>
          <a:p>
            <a:endParaRPr lang="nl-NL" dirty="0"/>
          </a:p>
        </p:txBody>
      </p:sp>
      <p:sp>
        <p:nvSpPr>
          <p:cNvPr id="7" name="Title 1">
            <a:extLst>
              <a:ext uri="{FF2B5EF4-FFF2-40B4-BE49-F238E27FC236}">
                <a16:creationId xmlns:a16="http://schemas.microsoft.com/office/drawing/2014/main" id="{82509C6E-8F6B-4CE7-9433-C543FBCA73CC}"/>
              </a:ext>
            </a:extLst>
          </p:cNvPr>
          <p:cNvSpPr>
            <a:spLocks noGrp="1"/>
          </p:cNvSpPr>
          <p:nvPr>
            <p:ph type="title"/>
          </p:nvPr>
        </p:nvSpPr>
        <p:spPr>
          <a:xfrm>
            <a:off x="524314" y="731831"/>
            <a:ext cx="7637192" cy="609781"/>
          </a:xfrm>
        </p:spPr>
        <p:txBody>
          <a:bodyPr/>
          <a:lstStyle/>
          <a:p>
            <a:r>
              <a:rPr lang="nl-NL" dirty="0"/>
              <a:t>15	Welke middelen geven depletie, gevolgd door geleidelijk herstel van subsets van immuuncellen?</a:t>
            </a:r>
            <a:br>
              <a:rPr lang="nl-NL" dirty="0"/>
            </a:br>
            <a:endParaRPr lang="nl-NL" dirty="0"/>
          </a:p>
        </p:txBody>
      </p:sp>
      <p:sp>
        <p:nvSpPr>
          <p:cNvPr id="9" name="Rectangle 8">
            <a:extLst>
              <a:ext uri="{FF2B5EF4-FFF2-40B4-BE49-F238E27FC236}">
                <a16:creationId xmlns:a16="http://schemas.microsoft.com/office/drawing/2014/main" id="{E7AFBD13-42AB-42D0-8232-F2CCB5B578CB}"/>
              </a:ext>
            </a:extLst>
          </p:cNvPr>
          <p:cNvSpPr/>
          <p:nvPr/>
        </p:nvSpPr>
        <p:spPr>
          <a:xfrm>
            <a:off x="267511" y="5389378"/>
            <a:ext cx="8608978" cy="1338828"/>
          </a:xfrm>
          <a:prstGeom prst="rect">
            <a:avLst/>
          </a:prstGeom>
          <a:noFill/>
        </p:spPr>
        <p:txBody>
          <a:bodyPr wrap="square">
            <a:spAutoFit/>
          </a:bodyPr>
          <a:lstStyle/>
          <a:p>
            <a:r>
              <a:rPr lang="en-US" sz="800" dirty="0"/>
              <a:t>https://ec.europa.eu/health/documents/community-register/2016/20160621135036/anx_135036_nl.pdf </a:t>
            </a:r>
            <a:r>
              <a:rPr lang="nl-NL" sz="800" dirty="0"/>
              <a:t>- last </a:t>
            </a:r>
            <a:r>
              <a:rPr lang="nl-NL" sz="800" dirty="0" err="1"/>
              <a:t>verified</a:t>
            </a:r>
            <a:r>
              <a:rPr lang="nl-NL" sz="800" dirty="0"/>
              <a:t> on 31Jul19</a:t>
            </a:r>
          </a:p>
          <a:p>
            <a:r>
              <a:rPr lang="en-US" sz="800" dirty="0"/>
              <a:t>https://www.merckgroup.com/content/dam/web/corporate/non-images/country-specifics/netherlands/mavenclad/NL%20SPC%20cladribine%20Mavenclad%2010mg%20tablets%202018Jul09%20nl%20v3.0.pdf </a:t>
            </a:r>
            <a:r>
              <a:rPr lang="nl-NL" sz="800" dirty="0"/>
              <a:t>- last </a:t>
            </a:r>
            <a:r>
              <a:rPr lang="nl-NL" sz="800" dirty="0" err="1"/>
              <a:t>verified</a:t>
            </a:r>
            <a:r>
              <a:rPr lang="nl-NL" sz="800" dirty="0"/>
              <a:t> on 31Jul19</a:t>
            </a:r>
            <a:endParaRPr lang="en-US" sz="800" dirty="0"/>
          </a:p>
          <a:p>
            <a:r>
              <a:rPr lang="en-US" sz="800" dirty="0"/>
              <a:t>https://www.ema.europa.eu/en/documents/product-information/tecfidera-epar-product-information_nl.pdf </a:t>
            </a:r>
            <a:r>
              <a:rPr lang="nl-NL" sz="800" dirty="0"/>
              <a:t>- last </a:t>
            </a:r>
            <a:r>
              <a:rPr lang="nl-NL" sz="800" dirty="0" err="1"/>
              <a:t>verified</a:t>
            </a:r>
            <a:r>
              <a:rPr lang="nl-NL" sz="800" dirty="0"/>
              <a:t> on 31Jul19</a:t>
            </a:r>
            <a:endParaRPr lang="en-US" sz="800" dirty="0"/>
          </a:p>
          <a:p>
            <a:r>
              <a:rPr lang="en-US" sz="800" dirty="0"/>
              <a:t>https://www.ema.europa.eu/en/documents/product-information/gilenya-epar-product-information_nl.pdf </a:t>
            </a:r>
            <a:r>
              <a:rPr lang="nl-NL" sz="800" dirty="0"/>
              <a:t>- last </a:t>
            </a:r>
            <a:r>
              <a:rPr lang="nl-NL" sz="800" dirty="0" err="1"/>
              <a:t>verified</a:t>
            </a:r>
            <a:r>
              <a:rPr lang="nl-NL" sz="800" dirty="0"/>
              <a:t> on 31Jul19</a:t>
            </a:r>
            <a:endParaRPr lang="en-US" sz="800" dirty="0"/>
          </a:p>
          <a:p>
            <a:r>
              <a:rPr lang="en-US" sz="800" dirty="0"/>
              <a:t>https://www.geneesmiddeleninformatiebank.nl/smpc/h113849_smpc.pdf </a:t>
            </a:r>
            <a:r>
              <a:rPr lang="nl-NL" sz="800" dirty="0"/>
              <a:t>- last </a:t>
            </a:r>
            <a:r>
              <a:rPr lang="nl-NL" sz="800" dirty="0" err="1"/>
              <a:t>verified</a:t>
            </a:r>
            <a:r>
              <a:rPr lang="nl-NL" sz="800" dirty="0"/>
              <a:t> on 31Jul19</a:t>
            </a:r>
            <a:endParaRPr lang="en-US" sz="800" dirty="0"/>
          </a:p>
          <a:p>
            <a:r>
              <a:rPr lang="en-US" sz="800" dirty="0"/>
              <a:t>https://www.ema.europa.eu/en/documents/product-information/plegridy-epar-product-information_nl.pdf</a:t>
            </a:r>
            <a:r>
              <a:rPr lang="nl-NL" sz="800" dirty="0"/>
              <a:t> - last </a:t>
            </a:r>
            <a:r>
              <a:rPr lang="nl-NL" sz="800" dirty="0" err="1"/>
              <a:t>verified</a:t>
            </a:r>
            <a:r>
              <a:rPr lang="nl-NL" sz="800" dirty="0"/>
              <a:t> on 31Jul19</a:t>
            </a:r>
            <a:endParaRPr lang="en-US" sz="800" dirty="0"/>
          </a:p>
          <a:p>
            <a:r>
              <a:rPr lang="en-US" sz="800" dirty="0"/>
              <a:t>https://www.ema.europa.eu/en/documents/product-information/tysabri-epar-product-information_nl.pdf </a:t>
            </a:r>
            <a:r>
              <a:rPr lang="nl-NL" sz="800" dirty="0"/>
              <a:t>- last </a:t>
            </a:r>
            <a:r>
              <a:rPr lang="nl-NL" sz="800" dirty="0" err="1"/>
              <a:t>verified</a:t>
            </a:r>
            <a:r>
              <a:rPr lang="nl-NL" sz="800" dirty="0"/>
              <a:t> on 31Jul19</a:t>
            </a:r>
            <a:endParaRPr lang="en-US" sz="800" dirty="0"/>
          </a:p>
          <a:p>
            <a:r>
              <a:rPr lang="en-US" sz="800" dirty="0"/>
              <a:t>https://www.ema.europa.eu/en/documents/product-information/ocrevus-epar-product-information_nl.pdf </a:t>
            </a:r>
            <a:r>
              <a:rPr lang="nl-NL" sz="800" dirty="0"/>
              <a:t>- last </a:t>
            </a:r>
            <a:r>
              <a:rPr lang="nl-NL" sz="800" dirty="0" err="1"/>
              <a:t>verified</a:t>
            </a:r>
            <a:r>
              <a:rPr lang="nl-NL" sz="800" dirty="0"/>
              <a:t> on 31Jul19</a:t>
            </a:r>
            <a:endParaRPr lang="en-US" sz="800" dirty="0"/>
          </a:p>
          <a:p>
            <a:r>
              <a:rPr lang="en-US" sz="800" dirty="0"/>
              <a:t>https://ec.europa.eu/health/documents/community-register/2015/20151216133467/anx_133467_nl.pdf </a:t>
            </a:r>
            <a:r>
              <a:rPr lang="nl-NL" sz="800" dirty="0"/>
              <a:t>- last </a:t>
            </a:r>
            <a:r>
              <a:rPr lang="nl-NL" sz="800" dirty="0" err="1"/>
              <a:t>verified</a:t>
            </a:r>
            <a:r>
              <a:rPr lang="nl-NL" sz="800" dirty="0"/>
              <a:t> on 31Jul19</a:t>
            </a:r>
            <a:endParaRPr lang="en-US" sz="800" dirty="0"/>
          </a:p>
        </p:txBody>
      </p:sp>
    </p:spTree>
    <p:extLst>
      <p:ext uri="{BB962C8B-B14F-4D97-AF65-F5344CB8AC3E}">
        <p14:creationId xmlns:p14="http://schemas.microsoft.com/office/powerpoint/2010/main" val="121743103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515144"/>
            <a:ext cx="8510587" cy="609600"/>
          </a:xfrm>
        </p:spPr>
        <p:txBody>
          <a:bodyPr>
            <a:normAutofit/>
          </a:bodyPr>
          <a:lstStyle/>
          <a:p>
            <a:pPr algn="ctr"/>
            <a:r>
              <a:rPr lang="nl-NL" sz="2600" dirty="0">
                <a:solidFill>
                  <a:schemeClr val="tx1"/>
                </a:solidFill>
              </a:rPr>
              <a:t>Aangrijpingspunten en werkingsmechanisme MS medicatie</a:t>
            </a:r>
            <a:endParaRPr lang="en-US" sz="2600" dirty="0">
              <a:solidFill>
                <a:schemeClr val="tx1"/>
              </a:solidFill>
            </a:endParaRPr>
          </a:p>
        </p:txBody>
      </p:sp>
      <p:sp>
        <p:nvSpPr>
          <p:cNvPr id="5" name="TextBox 4"/>
          <p:cNvSpPr txBox="1"/>
          <p:nvPr/>
        </p:nvSpPr>
        <p:spPr>
          <a:xfrm>
            <a:off x="467544" y="1743728"/>
            <a:ext cx="3600400" cy="1323439"/>
          </a:xfrm>
          <a:prstGeom prst="rect">
            <a:avLst/>
          </a:prstGeom>
          <a:solidFill>
            <a:schemeClr val="tx2">
              <a:lumMod val="60000"/>
              <a:lumOff val="40000"/>
            </a:schemeClr>
          </a:solidFill>
        </p:spPr>
        <p:txBody>
          <a:bodyPr wrap="square" rtlCol="0">
            <a:spAutoFit/>
          </a:bodyPr>
          <a:lstStyle/>
          <a:p>
            <a:r>
              <a:rPr lang="nl-NL" dirty="0"/>
              <a:t>Functie beïnvloeding</a:t>
            </a:r>
          </a:p>
          <a:p>
            <a:endParaRPr lang="nl-NL" dirty="0"/>
          </a:p>
          <a:p>
            <a:endParaRPr lang="nl-NL" dirty="0"/>
          </a:p>
          <a:p>
            <a:endParaRPr lang="nl-NL" dirty="0"/>
          </a:p>
        </p:txBody>
      </p:sp>
      <p:sp>
        <p:nvSpPr>
          <p:cNvPr id="6" name="TextBox 5"/>
          <p:cNvSpPr txBox="1"/>
          <p:nvPr/>
        </p:nvSpPr>
        <p:spPr>
          <a:xfrm>
            <a:off x="4572000" y="1745521"/>
            <a:ext cx="3600400" cy="1323439"/>
          </a:xfrm>
          <a:prstGeom prst="rect">
            <a:avLst/>
          </a:prstGeom>
          <a:solidFill>
            <a:srgbClr val="92D050"/>
          </a:solidFill>
        </p:spPr>
        <p:txBody>
          <a:bodyPr wrap="square" rtlCol="0">
            <a:spAutoFit/>
          </a:bodyPr>
          <a:lstStyle/>
          <a:p>
            <a:r>
              <a:rPr lang="nl-NL" dirty="0"/>
              <a:t>Migratie remming</a:t>
            </a:r>
            <a:endParaRPr lang="nl-NL" i="0" dirty="0"/>
          </a:p>
          <a:p>
            <a:endParaRPr lang="nl-NL" i="0" dirty="0"/>
          </a:p>
          <a:p>
            <a:endParaRPr lang="nl-NL" i="0" dirty="0"/>
          </a:p>
          <a:p>
            <a:endParaRPr lang="nl-NL" dirty="0"/>
          </a:p>
        </p:txBody>
      </p:sp>
      <p:sp>
        <p:nvSpPr>
          <p:cNvPr id="7" name="TextBox 6"/>
          <p:cNvSpPr txBox="1"/>
          <p:nvPr/>
        </p:nvSpPr>
        <p:spPr>
          <a:xfrm>
            <a:off x="453378" y="4149080"/>
            <a:ext cx="3600400" cy="1323439"/>
          </a:xfrm>
          <a:prstGeom prst="rect">
            <a:avLst/>
          </a:prstGeom>
          <a:solidFill>
            <a:srgbClr val="FFFF00"/>
          </a:solidFill>
        </p:spPr>
        <p:txBody>
          <a:bodyPr wrap="square" rtlCol="0">
            <a:spAutoFit/>
          </a:bodyPr>
          <a:lstStyle/>
          <a:p>
            <a:r>
              <a:rPr lang="nl-NL" dirty="0"/>
              <a:t>Depletie van cellen</a:t>
            </a:r>
          </a:p>
          <a:p>
            <a:endParaRPr lang="nl-NL" dirty="0"/>
          </a:p>
          <a:p>
            <a:endParaRPr lang="nl-NL" dirty="0"/>
          </a:p>
          <a:p>
            <a:endParaRPr lang="nl-NL" dirty="0"/>
          </a:p>
        </p:txBody>
      </p:sp>
      <p:sp>
        <p:nvSpPr>
          <p:cNvPr id="8" name="TextBox 7"/>
          <p:cNvSpPr txBox="1"/>
          <p:nvPr/>
        </p:nvSpPr>
        <p:spPr>
          <a:xfrm>
            <a:off x="4572000" y="4151515"/>
            <a:ext cx="3600400" cy="1323439"/>
          </a:xfrm>
          <a:prstGeom prst="rect">
            <a:avLst/>
          </a:prstGeom>
          <a:solidFill>
            <a:srgbClr val="F9BA67"/>
          </a:solidFill>
        </p:spPr>
        <p:txBody>
          <a:bodyPr wrap="square" rtlCol="0">
            <a:spAutoFit/>
          </a:bodyPr>
          <a:lstStyle/>
          <a:p>
            <a:r>
              <a:rPr lang="nl-NL" dirty="0"/>
              <a:t>Remming proliferatie</a:t>
            </a:r>
          </a:p>
          <a:p>
            <a:pPr marL="800100" lvl="1" indent="-342900">
              <a:buClr>
                <a:schemeClr val="tx1"/>
              </a:buClr>
              <a:buFont typeface="Wingdings" panose="05000000000000000000" pitchFamily="2" charset="2"/>
              <a:buChar char="Ø"/>
            </a:pPr>
            <a:endParaRPr lang="nl-NL" i="0" dirty="0"/>
          </a:p>
          <a:p>
            <a:pPr marL="800100" lvl="1" indent="-342900">
              <a:buClr>
                <a:schemeClr val="tx1"/>
              </a:buClr>
              <a:buFont typeface="Wingdings" panose="05000000000000000000" pitchFamily="2" charset="2"/>
              <a:buChar char="Ø"/>
            </a:pPr>
            <a:endParaRPr lang="nl-NL" i="0" dirty="0"/>
          </a:p>
          <a:p>
            <a:pPr lvl="1">
              <a:buClr>
                <a:schemeClr val="tx1"/>
              </a:buClr>
            </a:pPr>
            <a:endParaRPr lang="nl-NL" i="0" dirty="0" err="1"/>
          </a:p>
        </p:txBody>
      </p:sp>
      <p:sp>
        <p:nvSpPr>
          <p:cNvPr id="10" name="Rectangle 9">
            <a:extLst>
              <a:ext uri="{FF2B5EF4-FFF2-40B4-BE49-F238E27FC236}">
                <a16:creationId xmlns:a16="http://schemas.microsoft.com/office/drawing/2014/main" id="{9A02BE77-D02F-4731-A511-89DA27A969A3}"/>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415554370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63AEC1-74B2-4326-B685-61646264EA34}"/>
              </a:ext>
            </a:extLst>
          </p:cNvPr>
          <p:cNvSpPr>
            <a:spLocks noGrp="1"/>
          </p:cNvSpPr>
          <p:nvPr>
            <p:ph type="title"/>
          </p:nvPr>
        </p:nvSpPr>
        <p:spPr/>
        <p:txBody>
          <a:bodyPr/>
          <a:lstStyle/>
          <a:p>
            <a:r>
              <a:rPr lang="nl-NL" dirty="0"/>
              <a:t>1	Welke bewering is juist?</a:t>
            </a:r>
            <a:br>
              <a:rPr lang="nl-NL" dirty="0"/>
            </a:br>
            <a:endParaRPr lang="nl-NL" dirty="0"/>
          </a:p>
        </p:txBody>
      </p:sp>
      <p:sp>
        <p:nvSpPr>
          <p:cNvPr id="3" name="Content Placeholder 2">
            <a:extLst>
              <a:ext uri="{FF2B5EF4-FFF2-40B4-BE49-F238E27FC236}">
                <a16:creationId xmlns:a16="http://schemas.microsoft.com/office/drawing/2014/main" id="{CBBE5D84-EDFF-4F79-BE38-AA15D0397934}"/>
              </a:ext>
            </a:extLst>
          </p:cNvPr>
          <p:cNvSpPr>
            <a:spLocks noGrp="1"/>
          </p:cNvSpPr>
          <p:nvPr>
            <p:ph idx="1"/>
          </p:nvPr>
        </p:nvSpPr>
        <p:spPr/>
        <p:txBody>
          <a:bodyPr/>
          <a:lstStyle/>
          <a:p>
            <a:pPr marL="0" indent="0">
              <a:buNone/>
            </a:pPr>
            <a:endParaRPr lang="nl-NL" dirty="0"/>
          </a:p>
          <a:p>
            <a:pPr marL="514350" indent="-514350">
              <a:buFont typeface="+mj-lt"/>
              <a:buAutoNum type="arabicPeriod"/>
            </a:pPr>
            <a:r>
              <a:rPr lang="nl-NL" dirty="0"/>
              <a:t>De aangeboren immuunrespons treedt eerder in werking dan de verworven immuunrespons</a:t>
            </a:r>
          </a:p>
          <a:p>
            <a:pPr marL="514350" indent="-514350">
              <a:buFont typeface="+mj-lt"/>
              <a:buAutoNum type="arabicPeriod"/>
            </a:pPr>
            <a:r>
              <a:rPr lang="nl-NL" dirty="0"/>
              <a:t>De verworven immuunrespons treedt eerder in werking dan de aangeboren immuunrespons</a:t>
            </a:r>
          </a:p>
          <a:p>
            <a:pPr marL="0" indent="0">
              <a:buNone/>
            </a:pPr>
            <a:endParaRPr lang="nl-NL" dirty="0"/>
          </a:p>
          <a:p>
            <a:endParaRPr lang="nl-NL" dirty="0"/>
          </a:p>
        </p:txBody>
      </p:sp>
    </p:spTree>
    <p:extLst>
      <p:ext uri="{BB962C8B-B14F-4D97-AF65-F5344CB8AC3E}">
        <p14:creationId xmlns:p14="http://schemas.microsoft.com/office/powerpoint/2010/main" val="325362531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3B064FA5-A3DC-4AA2-9D9B-39C7628DD2AE}"/>
              </a:ext>
            </a:extLst>
          </p:cNvPr>
          <p:cNvSpPr txBox="1"/>
          <p:nvPr/>
        </p:nvSpPr>
        <p:spPr>
          <a:xfrm>
            <a:off x="503326" y="3927469"/>
            <a:ext cx="8229599" cy="923330"/>
          </a:xfrm>
          <a:prstGeom prst="rect">
            <a:avLst/>
          </a:prstGeom>
          <a:solidFill>
            <a:srgbClr val="FFFF00"/>
          </a:solidFill>
        </p:spPr>
        <p:txBody>
          <a:bodyPr wrap="square" rtlCol="0">
            <a:spAutoFit/>
          </a:bodyPr>
          <a:lstStyle/>
          <a:p>
            <a:endParaRPr lang="nl-NL" dirty="0"/>
          </a:p>
          <a:p>
            <a:endParaRPr lang="nl-NL" dirty="0"/>
          </a:p>
          <a:p>
            <a:endParaRPr lang="nl-NL" dirty="0"/>
          </a:p>
        </p:txBody>
      </p:sp>
      <p:sp>
        <p:nvSpPr>
          <p:cNvPr id="6" name="TextBox 5">
            <a:extLst>
              <a:ext uri="{FF2B5EF4-FFF2-40B4-BE49-F238E27FC236}">
                <a16:creationId xmlns:a16="http://schemas.microsoft.com/office/drawing/2014/main" id="{74604ECC-B4C9-4E05-9F9D-ABE5C3A36724}"/>
              </a:ext>
            </a:extLst>
          </p:cNvPr>
          <p:cNvSpPr txBox="1"/>
          <p:nvPr/>
        </p:nvSpPr>
        <p:spPr>
          <a:xfrm>
            <a:off x="457197" y="1438913"/>
            <a:ext cx="8229599" cy="923330"/>
          </a:xfrm>
          <a:prstGeom prst="rect">
            <a:avLst/>
          </a:prstGeom>
          <a:solidFill>
            <a:srgbClr val="F9BA67"/>
          </a:solidFill>
        </p:spPr>
        <p:txBody>
          <a:bodyPr wrap="square" rtlCol="0">
            <a:spAutoFit/>
          </a:bodyPr>
          <a:lstStyle/>
          <a:p>
            <a:pPr marL="800100" lvl="1" indent="-342900">
              <a:buClr>
                <a:schemeClr val="tx1"/>
              </a:buClr>
              <a:buFont typeface="Wingdings" panose="05000000000000000000" pitchFamily="2" charset="2"/>
              <a:buChar char="Ø"/>
            </a:pPr>
            <a:endParaRPr lang="nl-NL" i="0" dirty="0"/>
          </a:p>
          <a:p>
            <a:pPr marL="800100" lvl="1" indent="-342900">
              <a:buClr>
                <a:schemeClr val="tx1"/>
              </a:buClr>
              <a:buFont typeface="Wingdings" panose="05000000000000000000" pitchFamily="2" charset="2"/>
              <a:buChar char="Ø"/>
            </a:pPr>
            <a:endParaRPr lang="nl-NL" i="0" dirty="0"/>
          </a:p>
          <a:p>
            <a:pPr lvl="1">
              <a:buClr>
                <a:schemeClr val="tx1"/>
              </a:buClr>
            </a:pPr>
            <a:endParaRPr lang="nl-NL" i="0" dirty="0" err="1"/>
          </a:p>
        </p:txBody>
      </p:sp>
      <p:sp>
        <p:nvSpPr>
          <p:cNvPr id="5" name="TextBox 4">
            <a:extLst>
              <a:ext uri="{FF2B5EF4-FFF2-40B4-BE49-F238E27FC236}">
                <a16:creationId xmlns:a16="http://schemas.microsoft.com/office/drawing/2014/main" id="{FF2B3179-1A1C-406A-B0B5-D0EB4EF8164D}"/>
              </a:ext>
            </a:extLst>
          </p:cNvPr>
          <p:cNvSpPr txBox="1"/>
          <p:nvPr/>
        </p:nvSpPr>
        <p:spPr>
          <a:xfrm>
            <a:off x="457198" y="2564393"/>
            <a:ext cx="8229599" cy="923330"/>
          </a:xfrm>
          <a:prstGeom prst="rect">
            <a:avLst/>
          </a:prstGeom>
          <a:solidFill>
            <a:srgbClr val="92D050"/>
          </a:solidFill>
        </p:spPr>
        <p:txBody>
          <a:bodyPr wrap="square" rtlCol="0">
            <a:spAutoFit/>
          </a:bodyPr>
          <a:lstStyle/>
          <a:p>
            <a:endParaRPr lang="nl-NL" i="0" dirty="0"/>
          </a:p>
          <a:p>
            <a:endParaRPr lang="nl-NL" i="0" dirty="0"/>
          </a:p>
          <a:p>
            <a:endParaRPr lang="nl-NL" dirty="0"/>
          </a:p>
        </p:txBody>
      </p:sp>
      <p:sp>
        <p:nvSpPr>
          <p:cNvPr id="4" name="TextBox 3">
            <a:extLst>
              <a:ext uri="{FF2B5EF4-FFF2-40B4-BE49-F238E27FC236}">
                <a16:creationId xmlns:a16="http://schemas.microsoft.com/office/drawing/2014/main" id="{97BBC3BB-D130-431E-BDE2-ED51A80A1CBC}"/>
              </a:ext>
            </a:extLst>
          </p:cNvPr>
          <p:cNvSpPr txBox="1"/>
          <p:nvPr/>
        </p:nvSpPr>
        <p:spPr>
          <a:xfrm>
            <a:off x="503326" y="5128954"/>
            <a:ext cx="8229599" cy="923330"/>
          </a:xfrm>
          <a:prstGeom prst="rect">
            <a:avLst/>
          </a:prstGeom>
          <a:solidFill>
            <a:schemeClr val="tx2">
              <a:lumMod val="60000"/>
              <a:lumOff val="40000"/>
            </a:schemeClr>
          </a:solidFill>
        </p:spPr>
        <p:txBody>
          <a:bodyPr wrap="square" rtlCol="0">
            <a:spAutoFit/>
          </a:bodyPr>
          <a:lstStyle/>
          <a:p>
            <a:endParaRPr lang="nl-NL" dirty="0"/>
          </a:p>
          <a:p>
            <a:endParaRPr lang="nl-NL" dirty="0"/>
          </a:p>
          <a:p>
            <a:endParaRPr lang="nl-NL" dirty="0"/>
          </a:p>
        </p:txBody>
      </p:sp>
      <p:sp>
        <p:nvSpPr>
          <p:cNvPr id="3" name="Content Placeholder 2"/>
          <p:cNvSpPr>
            <a:spLocks noGrp="1"/>
          </p:cNvSpPr>
          <p:nvPr>
            <p:ph idx="1"/>
          </p:nvPr>
        </p:nvSpPr>
        <p:spPr>
          <a:xfrm>
            <a:off x="473978" y="1324171"/>
            <a:ext cx="8229600" cy="4977440"/>
          </a:xfrm>
        </p:spPr>
        <p:txBody>
          <a:bodyPr/>
          <a:lstStyle/>
          <a:p>
            <a:r>
              <a:rPr lang="en-US" sz="2400" b="1" dirty="0"/>
              <a:t>Productie en proliferatie</a:t>
            </a:r>
          </a:p>
          <a:p>
            <a:pPr lvl="1"/>
            <a:r>
              <a:rPr lang="nl-NL" sz="2000" dirty="0"/>
              <a:t>Remming aanmaak en vermeerdering van lymfocyten in beenmerg, lymfeklieren en bloed</a:t>
            </a:r>
            <a:endParaRPr lang="en-US" sz="2000" dirty="0"/>
          </a:p>
          <a:p>
            <a:r>
              <a:rPr lang="en-US" sz="2400" b="1" dirty="0"/>
              <a:t>Migratie</a:t>
            </a:r>
          </a:p>
          <a:p>
            <a:pPr lvl="1"/>
            <a:r>
              <a:rPr lang="nl-NL" sz="2000" dirty="0"/>
              <a:t>Blokkeren migratie van lymfocyten vanuit de lymfeklieren naar de circulatie en vanuit het bloed voorbij de bloedhersen-barrière</a:t>
            </a:r>
          </a:p>
          <a:p>
            <a:pPr lvl="1"/>
            <a:endParaRPr lang="en-US" sz="2000" dirty="0"/>
          </a:p>
          <a:p>
            <a:r>
              <a:rPr lang="en-US" sz="2400" b="1" dirty="0"/>
              <a:t>Depletie</a:t>
            </a:r>
          </a:p>
          <a:p>
            <a:pPr lvl="1"/>
            <a:r>
              <a:rPr lang="nl-NL" sz="2000" dirty="0"/>
              <a:t>Depletie van lymfocyten in het beenmerg, lymfeklieren en/of circulatie</a:t>
            </a:r>
          </a:p>
          <a:p>
            <a:pPr lvl="1"/>
            <a:endParaRPr lang="en-US" sz="2000" dirty="0"/>
          </a:p>
          <a:p>
            <a:r>
              <a:rPr lang="en-US" sz="2400" b="1" dirty="0"/>
              <a:t>Functie</a:t>
            </a:r>
          </a:p>
          <a:p>
            <a:pPr lvl="1"/>
            <a:r>
              <a:rPr lang="nl-NL" sz="2000" dirty="0"/>
              <a:t>Beïnvloeden van de functie van lymfocyten</a:t>
            </a:r>
            <a:endParaRPr lang="en-US" sz="2000" dirty="0"/>
          </a:p>
        </p:txBody>
      </p:sp>
      <p:sp>
        <p:nvSpPr>
          <p:cNvPr id="11" name="Title 1">
            <a:extLst>
              <a:ext uri="{FF2B5EF4-FFF2-40B4-BE49-F238E27FC236}">
                <a16:creationId xmlns:a16="http://schemas.microsoft.com/office/drawing/2014/main" id="{4F46F4DC-766B-4B3F-9D35-4F7EB0AD467D}"/>
              </a:ext>
            </a:extLst>
          </p:cNvPr>
          <p:cNvSpPr>
            <a:spLocks noGrp="1"/>
          </p:cNvSpPr>
          <p:nvPr>
            <p:ph type="title"/>
          </p:nvPr>
        </p:nvSpPr>
        <p:spPr>
          <a:xfrm>
            <a:off x="337003" y="399260"/>
            <a:ext cx="8505440" cy="609600"/>
          </a:xfrm>
        </p:spPr>
        <p:txBody>
          <a:bodyPr>
            <a:noAutofit/>
          </a:bodyPr>
          <a:lstStyle/>
          <a:p>
            <a:pPr algn="ctr"/>
            <a:r>
              <a:rPr lang="nl-NL" sz="2600" dirty="0">
                <a:solidFill>
                  <a:srgbClr val="2573BA"/>
                </a:solidFill>
              </a:rPr>
              <a:t>Aangrijpingspunten en werkingsmechanisme MS medicatie</a:t>
            </a:r>
            <a:endParaRPr lang="en-US" sz="2600" dirty="0">
              <a:solidFill>
                <a:srgbClr val="2573BA"/>
              </a:solidFill>
            </a:endParaRPr>
          </a:p>
        </p:txBody>
      </p:sp>
      <p:sp>
        <p:nvSpPr>
          <p:cNvPr id="10" name="Rectangle 9">
            <a:extLst>
              <a:ext uri="{FF2B5EF4-FFF2-40B4-BE49-F238E27FC236}">
                <a16:creationId xmlns:a16="http://schemas.microsoft.com/office/drawing/2014/main" id="{1F6705CE-F167-4E6D-B585-7A5EDECAB049}"/>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325312942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F92408-7C84-41D4-9CA9-B0C32DF4119A}"/>
              </a:ext>
            </a:extLst>
          </p:cNvPr>
          <p:cNvSpPr>
            <a:spLocks noGrp="1"/>
          </p:cNvSpPr>
          <p:nvPr>
            <p:ph type="title"/>
          </p:nvPr>
        </p:nvSpPr>
        <p:spPr/>
        <p:txBody>
          <a:bodyPr/>
          <a:lstStyle/>
          <a:p>
            <a:r>
              <a:rPr lang="en-US" sz="3600" dirty="0" err="1">
                <a:solidFill>
                  <a:srgbClr val="2573BA"/>
                </a:solidFill>
              </a:rPr>
              <a:t>Programma</a:t>
            </a:r>
            <a:endParaRPr lang="nl-NL" sz="3600" dirty="0">
              <a:solidFill>
                <a:srgbClr val="2573BA"/>
              </a:solidFill>
            </a:endParaRPr>
          </a:p>
        </p:txBody>
      </p:sp>
      <p:sp>
        <p:nvSpPr>
          <p:cNvPr id="3" name="Content Placeholder 2">
            <a:extLst>
              <a:ext uri="{FF2B5EF4-FFF2-40B4-BE49-F238E27FC236}">
                <a16:creationId xmlns:a16="http://schemas.microsoft.com/office/drawing/2014/main" id="{9F13994C-AF1B-4F4C-AE78-4FDBAD65077A}"/>
              </a:ext>
            </a:extLst>
          </p:cNvPr>
          <p:cNvSpPr>
            <a:spLocks noGrp="1"/>
          </p:cNvSpPr>
          <p:nvPr>
            <p:ph idx="1"/>
          </p:nvPr>
        </p:nvSpPr>
        <p:spPr>
          <a:xfrm>
            <a:off x="427839" y="1166018"/>
            <a:ext cx="8523214" cy="4525963"/>
          </a:xfrm>
        </p:spPr>
        <p:txBody>
          <a:bodyPr/>
          <a:lstStyle/>
          <a:p>
            <a:r>
              <a:rPr lang="nl-NL" sz="2000" dirty="0">
                <a:solidFill>
                  <a:schemeClr val="bg2">
                    <a:lumMod val="40000"/>
                    <a:lumOff val="60000"/>
                  </a:schemeClr>
                </a:solidFill>
              </a:rPr>
              <a:t>9.30 		Ontvangst</a:t>
            </a:r>
          </a:p>
          <a:p>
            <a:r>
              <a:rPr lang="nl-NL" sz="2000" dirty="0">
                <a:solidFill>
                  <a:schemeClr val="bg2">
                    <a:lumMod val="40000"/>
                    <a:lumOff val="60000"/>
                  </a:schemeClr>
                </a:solidFill>
              </a:rPr>
              <a:t>10.00 	Welkom</a:t>
            </a:r>
          </a:p>
          <a:p>
            <a:r>
              <a:rPr lang="nl-NL" sz="2000" dirty="0">
                <a:solidFill>
                  <a:schemeClr val="bg2">
                    <a:lumMod val="40000"/>
                    <a:lumOff val="60000"/>
                  </a:schemeClr>
                </a:solidFill>
              </a:rPr>
              <a:t>10.10 	Interactief nabespreken instaptoets</a:t>
            </a:r>
          </a:p>
          <a:p>
            <a:r>
              <a:rPr lang="nl-NL" sz="2000" dirty="0"/>
              <a:t>11.00 	Korte pauze</a:t>
            </a:r>
          </a:p>
          <a:p>
            <a:r>
              <a:rPr lang="nl-NL" sz="2000" dirty="0"/>
              <a:t>11.15 	Immunologische concepten achter bijwerkingen van medicatie </a:t>
            </a:r>
          </a:p>
          <a:p>
            <a:r>
              <a:rPr lang="nl-NL" sz="2000" dirty="0"/>
              <a:t>12.00 	Lunch </a:t>
            </a:r>
          </a:p>
          <a:p>
            <a:r>
              <a:rPr lang="nl-NL" sz="2000" dirty="0">
                <a:solidFill>
                  <a:schemeClr val="bg2">
                    <a:lumMod val="40000"/>
                    <a:lumOff val="60000"/>
                  </a:schemeClr>
                </a:solidFill>
              </a:rPr>
              <a:t>13.00	Vervolg Immunologische concepten etc</a:t>
            </a:r>
          </a:p>
          <a:p>
            <a:r>
              <a:rPr lang="nl-NL" sz="2000" dirty="0">
                <a:solidFill>
                  <a:schemeClr val="bg2">
                    <a:lumMod val="40000"/>
                    <a:lumOff val="60000"/>
                  </a:schemeClr>
                </a:solidFill>
              </a:rPr>
              <a:t>13.30 	Immunologie en therapie in de praktijk; </a:t>
            </a:r>
          </a:p>
          <a:p>
            <a:pPr marL="0" indent="0">
              <a:buNone/>
            </a:pPr>
            <a:r>
              <a:rPr lang="nl-NL" sz="2000" dirty="0">
                <a:solidFill>
                  <a:schemeClr val="bg2">
                    <a:lumMod val="40000"/>
                    <a:lumOff val="60000"/>
                  </a:schemeClr>
                </a:solidFill>
              </a:rPr>
              <a:t>		Instructie</a:t>
            </a:r>
          </a:p>
          <a:p>
            <a:r>
              <a:rPr lang="nl-NL" sz="2000" dirty="0">
                <a:solidFill>
                  <a:schemeClr val="bg2">
                    <a:lumMod val="40000"/>
                    <a:lumOff val="60000"/>
                  </a:schemeClr>
                </a:solidFill>
              </a:rPr>
              <a:t>13.45	Korte pauze </a:t>
            </a:r>
          </a:p>
          <a:p>
            <a:r>
              <a:rPr lang="nl-NL" sz="2000" dirty="0">
                <a:solidFill>
                  <a:schemeClr val="bg2">
                    <a:lumMod val="40000"/>
                    <a:lumOff val="60000"/>
                  </a:schemeClr>
                </a:solidFill>
              </a:rPr>
              <a:t>14.00 	Immunologie en therapie in de praktijk; </a:t>
            </a:r>
          </a:p>
          <a:p>
            <a:pPr marL="0" indent="0">
              <a:buNone/>
            </a:pPr>
            <a:r>
              <a:rPr lang="nl-NL" sz="2000" dirty="0">
                <a:solidFill>
                  <a:schemeClr val="bg2">
                    <a:lumMod val="40000"/>
                    <a:lumOff val="60000"/>
                  </a:schemeClr>
                </a:solidFill>
              </a:rPr>
              <a:t>		Aan de slag</a:t>
            </a:r>
          </a:p>
          <a:p>
            <a:r>
              <a:rPr lang="nl-NL" sz="2000" dirty="0">
                <a:solidFill>
                  <a:schemeClr val="bg2">
                    <a:lumMod val="40000"/>
                    <a:lumOff val="60000"/>
                  </a:schemeClr>
                </a:solidFill>
              </a:rPr>
              <a:t>15.30 	Terugkoppeling &amp; eindtoets</a:t>
            </a:r>
          </a:p>
          <a:p>
            <a:r>
              <a:rPr lang="nl-NL" sz="2000" dirty="0">
                <a:solidFill>
                  <a:schemeClr val="bg2">
                    <a:lumMod val="40000"/>
                    <a:lumOff val="60000"/>
                  </a:schemeClr>
                </a:solidFill>
              </a:rPr>
              <a:t>16.00 	Einde</a:t>
            </a:r>
          </a:p>
          <a:p>
            <a:endParaRPr lang="nl-NL" dirty="0"/>
          </a:p>
        </p:txBody>
      </p:sp>
    </p:spTree>
    <p:extLst>
      <p:ext uri="{BB962C8B-B14F-4D97-AF65-F5344CB8AC3E}">
        <p14:creationId xmlns:p14="http://schemas.microsoft.com/office/powerpoint/2010/main" val="30630014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ctrTitle"/>
          </p:nvPr>
        </p:nvSpPr>
        <p:spPr>
          <a:xfrm>
            <a:off x="251520" y="2438400"/>
            <a:ext cx="8712968" cy="1143000"/>
          </a:xfrm>
        </p:spPr>
        <p:txBody>
          <a:bodyPr/>
          <a:lstStyle/>
          <a:p>
            <a:r>
              <a:rPr lang="nl-NL" sz="3200" dirty="0"/>
              <a:t>Immunologische concepten achter bijwerkingen van MS medicatie </a:t>
            </a:r>
            <a:endParaRPr lang="en-US" altLang="en-US" b="0" i="1" dirty="0"/>
          </a:p>
        </p:txBody>
      </p:sp>
      <p:sp>
        <p:nvSpPr>
          <p:cNvPr id="47107" name="Rectangle 3"/>
          <p:cNvSpPr>
            <a:spLocks noGrp="1" noChangeArrowheads="1"/>
          </p:cNvSpPr>
          <p:nvPr>
            <p:ph type="subTitle" idx="1"/>
          </p:nvPr>
        </p:nvSpPr>
        <p:spPr/>
        <p:txBody>
          <a:bodyPr/>
          <a:lstStyle/>
          <a:p>
            <a:r>
              <a:rPr lang="nl-NL" altLang="en-US" sz="2400" dirty="0"/>
              <a:t>Dr. Karim L. </a:t>
            </a:r>
            <a:r>
              <a:rPr lang="nl-NL" altLang="en-US" sz="2400" dirty="0" err="1"/>
              <a:t>Kreft</a:t>
            </a:r>
            <a:endParaRPr lang="nl-NL" altLang="en-US" sz="2400" dirty="0"/>
          </a:p>
          <a:p>
            <a:r>
              <a:rPr lang="nl-NL" altLang="en-US" sz="2400" dirty="0"/>
              <a:t>Immunoloog, Neuroloog i.o.</a:t>
            </a:r>
          </a:p>
          <a:p>
            <a:r>
              <a:rPr lang="nl-NL" altLang="en-US" sz="2400" dirty="0"/>
              <a:t>Erasmus MC, Rotterdam</a:t>
            </a:r>
          </a:p>
          <a:p>
            <a:r>
              <a:rPr lang="nl-NL" altLang="en-US" sz="2000" dirty="0">
                <a:hlinkClick r:id="rId2"/>
              </a:rPr>
              <a:t>k.kreft@erasmusmc.nl</a:t>
            </a:r>
            <a:endParaRPr lang="nl-NL" altLang="en-US" sz="2000" dirty="0"/>
          </a:p>
          <a:p>
            <a:endParaRPr lang="en-US" altLang="en-US" dirty="0"/>
          </a:p>
        </p:txBody>
      </p:sp>
    </p:spTree>
    <p:extLst>
      <p:ext uri="{BB962C8B-B14F-4D97-AF65-F5344CB8AC3E}">
        <p14:creationId xmlns:p14="http://schemas.microsoft.com/office/powerpoint/2010/main" val="220718482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151779" cy="3482472"/>
          </a:xfrm>
        </p:spPr>
        <p:txBody>
          <a:bodyPr/>
          <a:lstStyle/>
          <a:p>
            <a:pPr marL="0" indent="0">
              <a:buNone/>
            </a:pPr>
            <a:r>
              <a:rPr lang="nl-NL" sz="2800" dirty="0">
                <a:solidFill>
                  <a:schemeClr val="tx1"/>
                </a:solidFill>
                <a:latin typeface="+mn-lt"/>
              </a:rPr>
              <a:t>Na het volgen van deze </a:t>
            </a:r>
            <a:r>
              <a:rPr lang="nl-NL" sz="2800" dirty="0" err="1">
                <a:solidFill>
                  <a:schemeClr val="tx1"/>
                </a:solidFill>
                <a:latin typeface="+mn-lt"/>
              </a:rPr>
              <a:t>scholingsdag</a:t>
            </a:r>
            <a:r>
              <a:rPr lang="nl-NL" sz="2800" dirty="0">
                <a:solidFill>
                  <a:schemeClr val="tx1"/>
                </a:solidFill>
                <a:latin typeface="+mn-lt"/>
              </a:rPr>
              <a:t> bent u in staat het volgende uit te leggen aan uw patiënt:</a:t>
            </a:r>
            <a:endParaRPr lang="en-US" sz="2800" dirty="0">
              <a:solidFill>
                <a:schemeClr val="tx1"/>
              </a:solidFill>
              <a:latin typeface="+mn-lt"/>
            </a:endParaRPr>
          </a:p>
          <a:p>
            <a:pPr lvl="2"/>
            <a:r>
              <a:rPr lang="nl-NL" sz="2800" dirty="0">
                <a:solidFill>
                  <a:schemeClr val="bg1">
                    <a:lumMod val="85000"/>
                  </a:schemeClr>
                </a:solidFill>
              </a:rPr>
              <a:t> de werking van het immuunsysteem</a:t>
            </a:r>
          </a:p>
          <a:p>
            <a:pPr lvl="2"/>
            <a:r>
              <a:rPr lang="nl-NL" sz="2800" dirty="0">
                <a:solidFill>
                  <a:schemeClr val="bg1">
                    <a:lumMod val="85000"/>
                  </a:schemeClr>
                </a:solidFill>
              </a:rPr>
              <a:t> hoe de immuunreactie verloopt tijdens een MS relapse</a:t>
            </a:r>
          </a:p>
          <a:p>
            <a:pPr lvl="2"/>
            <a:r>
              <a:rPr lang="nl-NL" sz="2800" dirty="0">
                <a:solidFill>
                  <a:schemeClr val="bg1">
                    <a:lumMod val="85000"/>
                  </a:schemeClr>
                </a:solidFill>
              </a:rPr>
              <a:t> de werkingsmechanismen van de beschikbare MS medicatie</a:t>
            </a:r>
          </a:p>
          <a:p>
            <a:pPr lvl="2"/>
            <a:r>
              <a:rPr lang="nl-NL" sz="2800" dirty="0">
                <a:solidFill>
                  <a:schemeClr val="tx1"/>
                </a:solidFill>
              </a:rPr>
              <a:t> waarom de mogelijke bijwerkingen kunnen ontstaan</a:t>
            </a:r>
            <a:endParaRPr lang="en-US" sz="2800" dirty="0">
              <a:solidFill>
                <a:schemeClr val="tx1"/>
              </a:solidFill>
            </a:endParaRPr>
          </a:p>
          <a:p>
            <a:pPr lvl="0"/>
            <a:endParaRPr lang="en-US" dirty="0">
              <a:latin typeface="+mn-lt"/>
            </a:endParaRPr>
          </a:p>
          <a:p>
            <a:endParaRPr lang="en-US" dirty="0">
              <a:latin typeface="+mn-lt"/>
            </a:endParaRPr>
          </a:p>
          <a:p>
            <a:pPr lvl="0"/>
            <a:endParaRPr lang="en-US" dirty="0">
              <a:latin typeface="+mn-lt"/>
            </a:endParaRPr>
          </a:p>
          <a:p>
            <a:endParaRPr lang="en-US" dirty="0">
              <a:latin typeface="+mn-lt"/>
            </a:endParaRPr>
          </a:p>
        </p:txBody>
      </p:sp>
      <p:sp>
        <p:nvSpPr>
          <p:cNvPr id="2" name="Title 1"/>
          <p:cNvSpPr>
            <a:spLocks noGrp="1"/>
          </p:cNvSpPr>
          <p:nvPr>
            <p:ph type="title"/>
          </p:nvPr>
        </p:nvSpPr>
        <p:spPr>
          <a:xfrm>
            <a:off x="457200" y="0"/>
            <a:ext cx="8229600" cy="1143000"/>
          </a:xfrm>
        </p:spPr>
        <p:txBody>
          <a:bodyPr/>
          <a:lstStyle/>
          <a:p>
            <a:r>
              <a:rPr lang="nl-NL" dirty="0"/>
              <a:t>Leerdoelen</a:t>
            </a:r>
            <a:endParaRPr lang="en-US" dirty="0"/>
          </a:p>
        </p:txBody>
      </p:sp>
    </p:spTree>
    <p:extLst>
      <p:ext uri="{BB962C8B-B14F-4D97-AF65-F5344CB8AC3E}">
        <p14:creationId xmlns:p14="http://schemas.microsoft.com/office/powerpoint/2010/main" val="413021640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03"/>
            <a:ext cx="8229600" cy="1143000"/>
          </a:xfrm>
        </p:spPr>
        <p:txBody>
          <a:bodyPr/>
          <a:lstStyle/>
          <a:p>
            <a:r>
              <a:rPr lang="nl-NL" dirty="0"/>
              <a:t>Onderwerpen</a:t>
            </a:r>
            <a:endParaRPr lang="en-US" dirty="0"/>
          </a:p>
        </p:txBody>
      </p:sp>
      <p:sp>
        <p:nvSpPr>
          <p:cNvPr id="3" name="Content Placeholder 2"/>
          <p:cNvSpPr>
            <a:spLocks noGrp="1"/>
          </p:cNvSpPr>
          <p:nvPr>
            <p:ph idx="1"/>
          </p:nvPr>
        </p:nvSpPr>
        <p:spPr>
          <a:xfrm>
            <a:off x="457203" y="1142597"/>
            <a:ext cx="7500023" cy="3482472"/>
          </a:xfrm>
        </p:spPr>
        <p:txBody>
          <a:bodyPr/>
          <a:lstStyle/>
          <a:p>
            <a:pPr>
              <a:buClr>
                <a:schemeClr val="tx1"/>
              </a:buClr>
              <a:buFont typeface="Wingdings" panose="05000000000000000000" pitchFamily="2" charset="2"/>
              <a:buChar char="Ø"/>
            </a:pPr>
            <a:r>
              <a:rPr lang="nl-NL" sz="2000" dirty="0">
                <a:solidFill>
                  <a:schemeClr val="tx1"/>
                </a:solidFill>
                <a:latin typeface="+mn-lt"/>
              </a:rPr>
              <a:t> Immuunsysteem in balans</a:t>
            </a:r>
          </a:p>
          <a:p>
            <a:pPr>
              <a:buClr>
                <a:schemeClr val="tx1"/>
              </a:buClr>
              <a:buFont typeface="Wingdings" panose="05000000000000000000" pitchFamily="2" charset="2"/>
              <a:buChar char="Ø"/>
            </a:pPr>
            <a:r>
              <a:rPr lang="nl-NL" sz="2000" dirty="0">
                <a:solidFill>
                  <a:schemeClr val="tx1"/>
                </a:solidFill>
                <a:latin typeface="+mn-lt"/>
              </a:rPr>
              <a:t> Aangrijpingspunten en werkingsmechanismen MS medicatie</a:t>
            </a:r>
          </a:p>
          <a:p>
            <a:pPr>
              <a:buClr>
                <a:schemeClr val="tx1"/>
              </a:buClr>
              <a:buFont typeface="Wingdings" panose="05000000000000000000" pitchFamily="2" charset="2"/>
              <a:buChar char="Ø"/>
            </a:pPr>
            <a:r>
              <a:rPr lang="nl-NL" sz="2000" dirty="0">
                <a:solidFill>
                  <a:schemeClr val="tx1"/>
                </a:solidFill>
                <a:latin typeface="+mn-lt"/>
              </a:rPr>
              <a:t> </a:t>
            </a:r>
            <a:r>
              <a:rPr lang="nl-NL" sz="2000" dirty="0" err="1">
                <a:solidFill>
                  <a:schemeClr val="tx1"/>
                </a:solidFill>
                <a:latin typeface="+mn-lt"/>
              </a:rPr>
              <a:t>Lympfopenie</a:t>
            </a:r>
            <a:endParaRPr lang="nl-NL" sz="2000" dirty="0">
              <a:solidFill>
                <a:schemeClr val="tx1"/>
              </a:solidFill>
              <a:latin typeface="+mn-lt"/>
            </a:endParaRPr>
          </a:p>
          <a:p>
            <a:pPr>
              <a:buClr>
                <a:schemeClr val="tx1"/>
              </a:buClr>
              <a:buFont typeface="Wingdings" panose="05000000000000000000" pitchFamily="2" charset="2"/>
              <a:buChar char="Ø"/>
            </a:pPr>
            <a:r>
              <a:rPr lang="nl-NL" sz="2000" dirty="0">
                <a:solidFill>
                  <a:schemeClr val="tx1"/>
                </a:solidFill>
                <a:latin typeface="+mn-lt"/>
              </a:rPr>
              <a:t> Infectierisico’s vanuit werkingsmechanismen</a:t>
            </a:r>
          </a:p>
          <a:p>
            <a:pPr lvl="1" defTabSz="457200" eaLnBrk="1" fontAlgn="auto" hangingPunct="1">
              <a:lnSpc>
                <a:spcPct val="140000"/>
              </a:lnSpc>
              <a:buClr>
                <a:schemeClr val="tx1"/>
              </a:buClr>
              <a:buFont typeface="Wingdings" panose="05000000000000000000" pitchFamily="2" charset="2"/>
              <a:buChar char="Ø"/>
            </a:pPr>
            <a:r>
              <a:rPr lang="nl-NL" sz="2000" dirty="0">
                <a:solidFill>
                  <a:schemeClr val="tx1"/>
                </a:solidFill>
                <a:cs typeface="Arial"/>
              </a:rPr>
              <a:t> Hepatitis-B screening</a:t>
            </a:r>
          </a:p>
          <a:p>
            <a:pPr>
              <a:buClr>
                <a:schemeClr val="tx1"/>
              </a:buClr>
              <a:buFont typeface="Wingdings" panose="05000000000000000000" pitchFamily="2" charset="2"/>
              <a:buChar char="Ø"/>
            </a:pPr>
            <a:r>
              <a:rPr lang="en-US" sz="2000" dirty="0">
                <a:solidFill>
                  <a:schemeClr val="tx1"/>
                </a:solidFill>
                <a:latin typeface="+mn-lt"/>
              </a:rPr>
              <a:t> </a:t>
            </a:r>
            <a:r>
              <a:rPr lang="en-US" sz="2000" dirty="0" err="1">
                <a:solidFill>
                  <a:schemeClr val="tx1"/>
                </a:solidFill>
                <a:latin typeface="+mn-lt"/>
              </a:rPr>
              <a:t>Niet</a:t>
            </a:r>
            <a:r>
              <a:rPr lang="en-US" sz="2000" dirty="0">
                <a:solidFill>
                  <a:schemeClr val="tx1"/>
                </a:solidFill>
                <a:latin typeface="+mn-lt"/>
              </a:rPr>
              <a:t> </a:t>
            </a:r>
            <a:r>
              <a:rPr lang="en-US" sz="2000" dirty="0" err="1">
                <a:solidFill>
                  <a:schemeClr val="tx1"/>
                </a:solidFill>
                <a:latin typeface="+mn-lt"/>
              </a:rPr>
              <a:t>immunologisch</a:t>
            </a:r>
            <a:r>
              <a:rPr lang="en-US" sz="2000" dirty="0">
                <a:solidFill>
                  <a:schemeClr val="tx1"/>
                </a:solidFill>
                <a:latin typeface="+mn-lt"/>
              </a:rPr>
              <a:t> </a:t>
            </a:r>
            <a:r>
              <a:rPr lang="en-US" sz="2000" dirty="0" err="1">
                <a:solidFill>
                  <a:schemeClr val="tx1"/>
                </a:solidFill>
                <a:latin typeface="+mn-lt"/>
              </a:rPr>
              <a:t>verklaarbare</a:t>
            </a:r>
            <a:r>
              <a:rPr lang="en-US" sz="2000" dirty="0">
                <a:solidFill>
                  <a:schemeClr val="tx1"/>
                </a:solidFill>
                <a:latin typeface="+mn-lt"/>
              </a:rPr>
              <a:t> </a:t>
            </a:r>
            <a:r>
              <a:rPr lang="en-US" sz="2000" dirty="0" err="1">
                <a:solidFill>
                  <a:schemeClr val="tx1"/>
                </a:solidFill>
                <a:latin typeface="+mn-lt"/>
              </a:rPr>
              <a:t>bijwerkingen</a:t>
            </a:r>
            <a:endParaRPr lang="en-US" sz="2000" dirty="0">
              <a:solidFill>
                <a:schemeClr val="tx1"/>
              </a:solidFill>
              <a:latin typeface="+mn-lt"/>
            </a:endParaRPr>
          </a:p>
          <a:p>
            <a:pPr>
              <a:buClr>
                <a:schemeClr val="tx1"/>
              </a:buClr>
              <a:buFont typeface="Wingdings" panose="05000000000000000000" pitchFamily="2" charset="2"/>
              <a:buChar char="Ø"/>
            </a:pPr>
            <a:r>
              <a:rPr lang="en-US" sz="2000" dirty="0">
                <a:solidFill>
                  <a:schemeClr val="tx1"/>
                </a:solidFill>
                <a:latin typeface="+mn-lt"/>
              </a:rPr>
              <a:t> </a:t>
            </a:r>
            <a:r>
              <a:rPr lang="en-US" sz="2000" dirty="0" err="1">
                <a:solidFill>
                  <a:schemeClr val="tx1"/>
                </a:solidFill>
                <a:latin typeface="+mn-lt"/>
              </a:rPr>
              <a:t>Vaccinatie</a:t>
            </a:r>
            <a:r>
              <a:rPr lang="en-US" sz="2000" dirty="0">
                <a:solidFill>
                  <a:schemeClr val="tx1"/>
                </a:solidFill>
                <a:latin typeface="+mn-lt"/>
              </a:rPr>
              <a:t> </a:t>
            </a:r>
          </a:p>
          <a:p>
            <a:pPr>
              <a:buClr>
                <a:schemeClr val="tx1"/>
              </a:buClr>
              <a:buFont typeface="Wingdings" panose="05000000000000000000" pitchFamily="2" charset="2"/>
              <a:buChar char="Ø"/>
            </a:pPr>
            <a:r>
              <a:rPr lang="en-US" sz="2000" dirty="0">
                <a:solidFill>
                  <a:schemeClr val="tx1"/>
                </a:solidFill>
                <a:latin typeface="+mn-lt"/>
              </a:rPr>
              <a:t> Take home messages</a:t>
            </a:r>
            <a:endParaRPr lang="nl-NL" sz="2000" dirty="0">
              <a:solidFill>
                <a:schemeClr val="tx1"/>
              </a:solidFill>
              <a:latin typeface="+mn-lt"/>
            </a:endParaRPr>
          </a:p>
        </p:txBody>
      </p:sp>
    </p:spTree>
    <p:extLst>
      <p:ext uri="{BB962C8B-B14F-4D97-AF65-F5344CB8AC3E}">
        <p14:creationId xmlns:p14="http://schemas.microsoft.com/office/powerpoint/2010/main" val="406203020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03"/>
            <a:ext cx="8229600" cy="1143000"/>
          </a:xfrm>
        </p:spPr>
        <p:txBody>
          <a:bodyPr/>
          <a:lstStyle/>
          <a:p>
            <a:r>
              <a:rPr lang="nl-NL" dirty="0"/>
              <a:t>Onderwerpen</a:t>
            </a:r>
            <a:endParaRPr lang="en-US" dirty="0"/>
          </a:p>
        </p:txBody>
      </p:sp>
      <p:sp>
        <p:nvSpPr>
          <p:cNvPr id="3" name="Content Placeholder 2"/>
          <p:cNvSpPr>
            <a:spLocks noGrp="1"/>
          </p:cNvSpPr>
          <p:nvPr>
            <p:ph idx="1"/>
          </p:nvPr>
        </p:nvSpPr>
        <p:spPr>
          <a:xfrm>
            <a:off x="457203" y="1142597"/>
            <a:ext cx="7500023" cy="3482472"/>
          </a:xfrm>
        </p:spPr>
        <p:txBody>
          <a:bodyPr/>
          <a:lstStyle/>
          <a:p>
            <a:pPr>
              <a:buClr>
                <a:schemeClr val="tx1"/>
              </a:buClr>
              <a:buFont typeface="Wingdings" panose="05000000000000000000" pitchFamily="2" charset="2"/>
              <a:buChar char="Ø"/>
            </a:pPr>
            <a:r>
              <a:rPr lang="nl-NL" sz="2000" dirty="0">
                <a:solidFill>
                  <a:schemeClr val="tx1"/>
                </a:solidFill>
                <a:latin typeface="+mn-lt"/>
              </a:rPr>
              <a:t> Immuunsysteem in balans</a:t>
            </a:r>
          </a:p>
          <a:p>
            <a:pPr>
              <a:buClr>
                <a:schemeClr val="tx1"/>
              </a:buClr>
              <a:buFont typeface="Wingdings" panose="05000000000000000000" pitchFamily="2" charset="2"/>
              <a:buChar char="Ø"/>
            </a:pPr>
            <a:r>
              <a:rPr lang="nl-NL" sz="2000" dirty="0">
                <a:solidFill>
                  <a:schemeClr val="bg1">
                    <a:lumMod val="65000"/>
                  </a:schemeClr>
                </a:solidFill>
                <a:latin typeface="+mn-lt"/>
              </a:rPr>
              <a:t> </a:t>
            </a:r>
            <a:r>
              <a:rPr lang="nl-NL" sz="2000" dirty="0">
                <a:solidFill>
                  <a:schemeClr val="bg2">
                    <a:lumMod val="40000"/>
                    <a:lumOff val="60000"/>
                  </a:schemeClr>
                </a:solidFill>
                <a:latin typeface="+mn-lt"/>
              </a:rPr>
              <a:t>Aangrijpingspunten en werkingsmechanismen MS medicatie</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t>
            </a:r>
            <a:r>
              <a:rPr lang="nl-NL" sz="2000" dirty="0" err="1">
                <a:solidFill>
                  <a:schemeClr val="bg2">
                    <a:lumMod val="40000"/>
                    <a:lumOff val="60000"/>
                  </a:schemeClr>
                </a:solidFill>
                <a:latin typeface="+mn-lt"/>
              </a:rPr>
              <a:t>Lympfopenie</a:t>
            </a:r>
            <a:endParaRPr lang="nl-NL"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Infectierisico’s vanuit werkingsmechanismen</a:t>
            </a:r>
          </a:p>
          <a:p>
            <a:pPr lvl="1" defTabSz="457200" eaLnBrk="1" fontAlgn="auto" hangingPunct="1">
              <a:lnSpc>
                <a:spcPct val="140000"/>
              </a:lnSpc>
              <a:buClr>
                <a:schemeClr val="tx1"/>
              </a:buClr>
              <a:buFont typeface="Wingdings" panose="05000000000000000000" pitchFamily="2" charset="2"/>
              <a:buChar char="Ø"/>
            </a:pPr>
            <a:r>
              <a:rPr lang="nl-NL" sz="2000" dirty="0">
                <a:solidFill>
                  <a:schemeClr val="bg2">
                    <a:lumMod val="40000"/>
                    <a:lumOff val="60000"/>
                  </a:schemeClr>
                </a:solidFill>
                <a:cs typeface="Arial"/>
              </a:rPr>
              <a:t> Hepatitis-B screening</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Niet</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immunologisch</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verklaarbare</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bijwerkingen</a:t>
            </a:r>
            <a:endParaRPr lang="en-US"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Vaccinatie</a:t>
            </a:r>
            <a:r>
              <a:rPr lang="en-US" sz="2000" dirty="0">
                <a:solidFill>
                  <a:schemeClr val="bg2">
                    <a:lumMod val="40000"/>
                    <a:lumOff val="60000"/>
                  </a:schemeClr>
                </a:solidFill>
                <a:latin typeface="+mn-lt"/>
              </a:rPr>
              <a:t> </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Take home messages</a:t>
            </a:r>
            <a:endParaRPr lang="nl-NL" sz="2000" dirty="0">
              <a:solidFill>
                <a:schemeClr val="bg2">
                  <a:lumMod val="40000"/>
                  <a:lumOff val="60000"/>
                </a:schemeClr>
              </a:solidFill>
              <a:latin typeface="+mn-lt"/>
            </a:endParaRPr>
          </a:p>
        </p:txBody>
      </p:sp>
    </p:spTree>
    <p:extLst>
      <p:ext uri="{BB962C8B-B14F-4D97-AF65-F5344CB8AC3E}">
        <p14:creationId xmlns:p14="http://schemas.microsoft.com/office/powerpoint/2010/main" val="311593867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nl-NL" dirty="0"/>
              <a:t>Immuunsysteem in balans</a:t>
            </a:r>
            <a:endParaRPr lang="en-US" dirty="0"/>
          </a:p>
        </p:txBody>
      </p:sp>
      <p:sp>
        <p:nvSpPr>
          <p:cNvPr id="4" name="Right Triangle 3"/>
          <p:cNvSpPr/>
          <p:nvPr/>
        </p:nvSpPr>
        <p:spPr bwMode="auto">
          <a:xfrm>
            <a:off x="647305" y="2890405"/>
            <a:ext cx="7488832" cy="1224136"/>
          </a:xfrm>
          <a:prstGeom prst="rtTriangle">
            <a:avLst/>
          </a:prstGeom>
          <a:noFill/>
          <a:ln w="3810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FF0000"/>
              </a:solidFill>
              <a:effectLst/>
              <a:latin typeface="Arial" charset="0"/>
            </a:endParaRPr>
          </a:p>
        </p:txBody>
      </p:sp>
      <p:sp>
        <p:nvSpPr>
          <p:cNvPr id="5" name="Right Triangle 4"/>
          <p:cNvSpPr/>
          <p:nvPr/>
        </p:nvSpPr>
        <p:spPr bwMode="auto">
          <a:xfrm rot="10800000">
            <a:off x="683568" y="2636912"/>
            <a:ext cx="7488832" cy="1224136"/>
          </a:xfrm>
          <a:prstGeom prst="rtTriangle">
            <a:avLst/>
          </a:prstGeom>
          <a:noFill/>
          <a:ln w="3810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6" name="TextBox 5"/>
          <p:cNvSpPr txBox="1"/>
          <p:nvPr/>
        </p:nvSpPr>
        <p:spPr>
          <a:xfrm>
            <a:off x="624047" y="4265942"/>
            <a:ext cx="2772567" cy="707886"/>
          </a:xfrm>
          <a:prstGeom prst="rect">
            <a:avLst/>
          </a:prstGeom>
          <a:noFill/>
        </p:spPr>
        <p:txBody>
          <a:bodyPr wrap="square" rtlCol="0">
            <a:spAutoFit/>
          </a:bodyPr>
          <a:lstStyle/>
          <a:p>
            <a:r>
              <a:rPr lang="nl-NL" dirty="0">
                <a:solidFill>
                  <a:srgbClr val="FF0000"/>
                </a:solidFill>
              </a:rPr>
              <a:t>Overactief:</a:t>
            </a:r>
          </a:p>
          <a:p>
            <a:r>
              <a:rPr lang="nl-NL" dirty="0" err="1">
                <a:solidFill>
                  <a:srgbClr val="FF0000"/>
                </a:solidFill>
              </a:rPr>
              <a:t>autoimmuniteit</a:t>
            </a:r>
            <a:endParaRPr lang="en-US" dirty="0">
              <a:solidFill>
                <a:srgbClr val="FF0000"/>
              </a:solidFill>
            </a:endParaRPr>
          </a:p>
        </p:txBody>
      </p:sp>
      <p:sp>
        <p:nvSpPr>
          <p:cNvPr id="7" name="TextBox 6"/>
          <p:cNvSpPr txBox="1"/>
          <p:nvPr/>
        </p:nvSpPr>
        <p:spPr>
          <a:xfrm>
            <a:off x="6156176" y="1484784"/>
            <a:ext cx="2736304" cy="1015663"/>
          </a:xfrm>
          <a:prstGeom prst="rect">
            <a:avLst/>
          </a:prstGeom>
          <a:noFill/>
        </p:spPr>
        <p:txBody>
          <a:bodyPr wrap="square" rtlCol="0">
            <a:spAutoFit/>
          </a:bodyPr>
          <a:lstStyle/>
          <a:p>
            <a:r>
              <a:rPr lang="nl-NL" dirty="0" err="1">
                <a:solidFill>
                  <a:srgbClr val="00B050"/>
                </a:solidFill>
              </a:rPr>
              <a:t>Onderactief</a:t>
            </a:r>
            <a:r>
              <a:rPr lang="nl-NL" dirty="0">
                <a:solidFill>
                  <a:srgbClr val="00B050"/>
                </a:solidFill>
              </a:rPr>
              <a:t>:</a:t>
            </a:r>
          </a:p>
          <a:p>
            <a:r>
              <a:rPr lang="nl-NL" dirty="0" err="1">
                <a:solidFill>
                  <a:srgbClr val="00B050"/>
                </a:solidFill>
              </a:rPr>
              <a:t>Immunodeficiënties</a:t>
            </a:r>
            <a:r>
              <a:rPr lang="nl-NL" dirty="0">
                <a:solidFill>
                  <a:srgbClr val="00B050"/>
                </a:solidFill>
              </a:rPr>
              <a:t>;</a:t>
            </a:r>
          </a:p>
          <a:p>
            <a:r>
              <a:rPr lang="nl-NL" dirty="0">
                <a:solidFill>
                  <a:srgbClr val="00B050"/>
                </a:solidFill>
              </a:rPr>
              <a:t>infecties</a:t>
            </a:r>
            <a:endParaRPr lang="en-US" dirty="0">
              <a:solidFill>
                <a:srgbClr val="00B050"/>
              </a:solidFill>
            </a:endParaRPr>
          </a:p>
        </p:txBody>
      </p:sp>
      <p:sp>
        <p:nvSpPr>
          <p:cNvPr id="8" name="Rectangle 7"/>
          <p:cNvSpPr/>
          <p:nvPr/>
        </p:nvSpPr>
        <p:spPr bwMode="auto">
          <a:xfrm>
            <a:off x="3635896" y="1988840"/>
            <a:ext cx="1137051" cy="2848382"/>
          </a:xfrm>
          <a:prstGeom prst="rect">
            <a:avLst/>
          </a:prstGeom>
          <a:noFill/>
          <a:ln w="476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9" name="TextBox 8"/>
          <p:cNvSpPr txBox="1"/>
          <p:nvPr/>
        </p:nvSpPr>
        <p:spPr>
          <a:xfrm>
            <a:off x="3635896" y="2095756"/>
            <a:ext cx="1944216" cy="400110"/>
          </a:xfrm>
          <a:prstGeom prst="rect">
            <a:avLst/>
          </a:prstGeom>
          <a:noFill/>
        </p:spPr>
        <p:txBody>
          <a:bodyPr wrap="square" rtlCol="0">
            <a:spAutoFit/>
          </a:bodyPr>
          <a:lstStyle/>
          <a:p>
            <a:r>
              <a:rPr lang="nl-NL" dirty="0"/>
              <a:t>Gezond</a:t>
            </a:r>
            <a:endParaRPr lang="en-US" dirty="0"/>
          </a:p>
        </p:txBody>
      </p:sp>
      <p:sp>
        <p:nvSpPr>
          <p:cNvPr id="10" name="Rectangle 9">
            <a:extLst>
              <a:ext uri="{FF2B5EF4-FFF2-40B4-BE49-F238E27FC236}">
                <a16:creationId xmlns:a16="http://schemas.microsoft.com/office/drawing/2014/main" id="{D0956634-A2ED-4AB6-A722-401918EB8EAB}"/>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198231439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7748"/>
            <a:ext cx="8229600" cy="1143000"/>
          </a:xfrm>
        </p:spPr>
        <p:txBody>
          <a:bodyPr>
            <a:normAutofit fontScale="90000"/>
          </a:bodyPr>
          <a:lstStyle/>
          <a:p>
            <a:r>
              <a:rPr lang="nl-NL" dirty="0"/>
              <a:t>Immuunsysteem medicamenteus weer in balans krijgen</a:t>
            </a:r>
            <a:endParaRPr lang="en-US" dirty="0"/>
          </a:p>
        </p:txBody>
      </p:sp>
      <p:sp>
        <p:nvSpPr>
          <p:cNvPr id="4" name="Right Triangle 3"/>
          <p:cNvSpPr/>
          <p:nvPr/>
        </p:nvSpPr>
        <p:spPr bwMode="auto">
          <a:xfrm>
            <a:off x="647305" y="2890405"/>
            <a:ext cx="7488832" cy="1224136"/>
          </a:xfrm>
          <a:prstGeom prst="rtTriangle">
            <a:avLst/>
          </a:prstGeom>
          <a:noFill/>
          <a:ln w="3810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FF0000"/>
              </a:solidFill>
              <a:effectLst/>
              <a:latin typeface="Arial" charset="0"/>
            </a:endParaRPr>
          </a:p>
        </p:txBody>
      </p:sp>
      <p:sp>
        <p:nvSpPr>
          <p:cNvPr id="5" name="Right Triangle 4"/>
          <p:cNvSpPr/>
          <p:nvPr/>
        </p:nvSpPr>
        <p:spPr bwMode="auto">
          <a:xfrm rot="10800000">
            <a:off x="683568" y="2636912"/>
            <a:ext cx="7488832" cy="1224136"/>
          </a:xfrm>
          <a:prstGeom prst="rtTriangle">
            <a:avLst/>
          </a:prstGeom>
          <a:noFill/>
          <a:ln w="3810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6" name="TextBox 5"/>
          <p:cNvSpPr txBox="1"/>
          <p:nvPr/>
        </p:nvSpPr>
        <p:spPr>
          <a:xfrm>
            <a:off x="624047" y="4265942"/>
            <a:ext cx="2772567" cy="707886"/>
          </a:xfrm>
          <a:prstGeom prst="rect">
            <a:avLst/>
          </a:prstGeom>
          <a:noFill/>
        </p:spPr>
        <p:txBody>
          <a:bodyPr wrap="square" rtlCol="0">
            <a:spAutoFit/>
          </a:bodyPr>
          <a:lstStyle/>
          <a:p>
            <a:r>
              <a:rPr lang="nl-NL" dirty="0">
                <a:solidFill>
                  <a:srgbClr val="FF0000"/>
                </a:solidFill>
              </a:rPr>
              <a:t>Overactief:</a:t>
            </a:r>
          </a:p>
          <a:p>
            <a:r>
              <a:rPr lang="nl-NL" dirty="0" err="1">
                <a:solidFill>
                  <a:srgbClr val="FF0000"/>
                </a:solidFill>
              </a:rPr>
              <a:t>autoimmuniteit</a:t>
            </a:r>
            <a:endParaRPr lang="en-US" dirty="0">
              <a:solidFill>
                <a:srgbClr val="FF0000"/>
              </a:solidFill>
            </a:endParaRPr>
          </a:p>
        </p:txBody>
      </p:sp>
      <p:sp>
        <p:nvSpPr>
          <p:cNvPr id="7" name="TextBox 6"/>
          <p:cNvSpPr txBox="1"/>
          <p:nvPr/>
        </p:nvSpPr>
        <p:spPr>
          <a:xfrm>
            <a:off x="6156176" y="1484784"/>
            <a:ext cx="2736304" cy="1015663"/>
          </a:xfrm>
          <a:prstGeom prst="rect">
            <a:avLst/>
          </a:prstGeom>
          <a:noFill/>
        </p:spPr>
        <p:txBody>
          <a:bodyPr wrap="square" rtlCol="0">
            <a:spAutoFit/>
          </a:bodyPr>
          <a:lstStyle/>
          <a:p>
            <a:r>
              <a:rPr lang="nl-NL" dirty="0" err="1">
                <a:solidFill>
                  <a:srgbClr val="00B050"/>
                </a:solidFill>
              </a:rPr>
              <a:t>Onderactief</a:t>
            </a:r>
            <a:r>
              <a:rPr lang="nl-NL" dirty="0">
                <a:solidFill>
                  <a:srgbClr val="00B050"/>
                </a:solidFill>
              </a:rPr>
              <a:t>:</a:t>
            </a:r>
          </a:p>
          <a:p>
            <a:r>
              <a:rPr lang="nl-NL" dirty="0" err="1">
                <a:solidFill>
                  <a:srgbClr val="00B050"/>
                </a:solidFill>
              </a:rPr>
              <a:t>Immunodeficiënties</a:t>
            </a:r>
            <a:r>
              <a:rPr lang="nl-NL" dirty="0">
                <a:solidFill>
                  <a:srgbClr val="00B050"/>
                </a:solidFill>
              </a:rPr>
              <a:t>;</a:t>
            </a:r>
          </a:p>
          <a:p>
            <a:r>
              <a:rPr lang="nl-NL" dirty="0">
                <a:solidFill>
                  <a:srgbClr val="00B050"/>
                </a:solidFill>
              </a:rPr>
              <a:t>infecties</a:t>
            </a:r>
            <a:endParaRPr lang="en-US" dirty="0">
              <a:solidFill>
                <a:srgbClr val="00B050"/>
              </a:solidFill>
            </a:endParaRPr>
          </a:p>
        </p:txBody>
      </p:sp>
      <p:sp>
        <p:nvSpPr>
          <p:cNvPr id="8" name="Rectangle 7"/>
          <p:cNvSpPr/>
          <p:nvPr/>
        </p:nvSpPr>
        <p:spPr bwMode="auto">
          <a:xfrm>
            <a:off x="3635896" y="1988840"/>
            <a:ext cx="1137051" cy="2848382"/>
          </a:xfrm>
          <a:prstGeom prst="rect">
            <a:avLst/>
          </a:prstGeom>
          <a:noFill/>
          <a:ln w="476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9" name="TextBox 8"/>
          <p:cNvSpPr txBox="1"/>
          <p:nvPr/>
        </p:nvSpPr>
        <p:spPr>
          <a:xfrm>
            <a:off x="3635896" y="2095756"/>
            <a:ext cx="1944216" cy="400110"/>
          </a:xfrm>
          <a:prstGeom prst="rect">
            <a:avLst/>
          </a:prstGeom>
          <a:noFill/>
        </p:spPr>
        <p:txBody>
          <a:bodyPr wrap="square" rtlCol="0">
            <a:spAutoFit/>
          </a:bodyPr>
          <a:lstStyle/>
          <a:p>
            <a:r>
              <a:rPr lang="nl-NL" dirty="0"/>
              <a:t>Gezond</a:t>
            </a:r>
            <a:endParaRPr lang="en-US" dirty="0"/>
          </a:p>
        </p:txBody>
      </p:sp>
      <p:sp>
        <p:nvSpPr>
          <p:cNvPr id="11" name="Right Arrow 10"/>
          <p:cNvSpPr/>
          <p:nvPr/>
        </p:nvSpPr>
        <p:spPr bwMode="auto">
          <a:xfrm>
            <a:off x="892052" y="5301208"/>
            <a:ext cx="3312369" cy="288032"/>
          </a:xfrm>
          <a:prstGeom prst="rightArrow">
            <a:avLst/>
          </a:prstGeom>
          <a:solidFill>
            <a:schemeClr val="accent1"/>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12" name="TextBox 11"/>
          <p:cNvSpPr txBox="1"/>
          <p:nvPr/>
        </p:nvSpPr>
        <p:spPr>
          <a:xfrm>
            <a:off x="1115616" y="5589240"/>
            <a:ext cx="3088805" cy="400110"/>
          </a:xfrm>
          <a:prstGeom prst="rect">
            <a:avLst/>
          </a:prstGeom>
          <a:noFill/>
        </p:spPr>
        <p:txBody>
          <a:bodyPr wrap="square" rtlCol="0">
            <a:spAutoFit/>
          </a:bodyPr>
          <a:lstStyle/>
          <a:p>
            <a:r>
              <a:rPr lang="nl-NL" dirty="0"/>
              <a:t>Vele MS medicijnen</a:t>
            </a:r>
            <a:endParaRPr lang="en-US" dirty="0"/>
          </a:p>
        </p:txBody>
      </p:sp>
      <p:sp>
        <p:nvSpPr>
          <p:cNvPr id="15" name="Rectangle 14">
            <a:extLst>
              <a:ext uri="{FF2B5EF4-FFF2-40B4-BE49-F238E27FC236}">
                <a16:creationId xmlns:a16="http://schemas.microsoft.com/office/drawing/2014/main" id="{C738B226-9E0B-4348-B4B6-E2896B17CAD7}"/>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162675787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043"/>
            <a:ext cx="8229600" cy="1143000"/>
          </a:xfrm>
        </p:spPr>
        <p:txBody>
          <a:bodyPr>
            <a:normAutofit fontScale="90000"/>
          </a:bodyPr>
          <a:lstStyle/>
          <a:p>
            <a:r>
              <a:rPr lang="nl-NL" dirty="0"/>
              <a:t>Immuunsysteem medicamenteus weer in balans krijgen</a:t>
            </a:r>
            <a:endParaRPr lang="en-US" dirty="0"/>
          </a:p>
        </p:txBody>
      </p:sp>
      <p:sp>
        <p:nvSpPr>
          <p:cNvPr id="4" name="Right Triangle 3"/>
          <p:cNvSpPr/>
          <p:nvPr/>
        </p:nvSpPr>
        <p:spPr bwMode="auto">
          <a:xfrm>
            <a:off x="647305" y="2890405"/>
            <a:ext cx="7488832" cy="1224136"/>
          </a:xfrm>
          <a:prstGeom prst="rtTriangle">
            <a:avLst/>
          </a:prstGeom>
          <a:noFill/>
          <a:ln w="3810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FF0000"/>
              </a:solidFill>
              <a:effectLst/>
              <a:latin typeface="Arial" charset="0"/>
            </a:endParaRPr>
          </a:p>
        </p:txBody>
      </p:sp>
      <p:sp>
        <p:nvSpPr>
          <p:cNvPr id="5" name="Right Triangle 4"/>
          <p:cNvSpPr/>
          <p:nvPr/>
        </p:nvSpPr>
        <p:spPr bwMode="auto">
          <a:xfrm rot="10800000">
            <a:off x="683568" y="2636912"/>
            <a:ext cx="7488832" cy="1224136"/>
          </a:xfrm>
          <a:prstGeom prst="rtTriangle">
            <a:avLst/>
          </a:prstGeom>
          <a:noFill/>
          <a:ln w="3810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6" name="TextBox 5"/>
          <p:cNvSpPr txBox="1"/>
          <p:nvPr/>
        </p:nvSpPr>
        <p:spPr>
          <a:xfrm>
            <a:off x="624047" y="4265942"/>
            <a:ext cx="2772567" cy="707886"/>
          </a:xfrm>
          <a:prstGeom prst="rect">
            <a:avLst/>
          </a:prstGeom>
          <a:noFill/>
        </p:spPr>
        <p:txBody>
          <a:bodyPr wrap="square" rtlCol="0">
            <a:spAutoFit/>
          </a:bodyPr>
          <a:lstStyle/>
          <a:p>
            <a:r>
              <a:rPr lang="nl-NL" dirty="0">
                <a:solidFill>
                  <a:srgbClr val="FF0000"/>
                </a:solidFill>
              </a:rPr>
              <a:t>Overactief:</a:t>
            </a:r>
          </a:p>
          <a:p>
            <a:r>
              <a:rPr lang="nl-NL" dirty="0" err="1">
                <a:solidFill>
                  <a:srgbClr val="FF0000"/>
                </a:solidFill>
              </a:rPr>
              <a:t>autoimmuniteit</a:t>
            </a:r>
            <a:endParaRPr lang="en-US" dirty="0">
              <a:solidFill>
                <a:srgbClr val="FF0000"/>
              </a:solidFill>
            </a:endParaRPr>
          </a:p>
        </p:txBody>
      </p:sp>
      <p:sp>
        <p:nvSpPr>
          <p:cNvPr id="7" name="TextBox 6"/>
          <p:cNvSpPr txBox="1"/>
          <p:nvPr/>
        </p:nvSpPr>
        <p:spPr>
          <a:xfrm>
            <a:off x="6156176" y="1484784"/>
            <a:ext cx="2736304" cy="1015663"/>
          </a:xfrm>
          <a:prstGeom prst="rect">
            <a:avLst/>
          </a:prstGeom>
          <a:noFill/>
        </p:spPr>
        <p:txBody>
          <a:bodyPr wrap="square" rtlCol="0">
            <a:spAutoFit/>
          </a:bodyPr>
          <a:lstStyle/>
          <a:p>
            <a:r>
              <a:rPr lang="nl-NL" dirty="0" err="1">
                <a:solidFill>
                  <a:srgbClr val="00B050"/>
                </a:solidFill>
              </a:rPr>
              <a:t>Onderactief</a:t>
            </a:r>
            <a:r>
              <a:rPr lang="nl-NL" dirty="0">
                <a:solidFill>
                  <a:srgbClr val="00B050"/>
                </a:solidFill>
              </a:rPr>
              <a:t>:</a:t>
            </a:r>
          </a:p>
          <a:p>
            <a:r>
              <a:rPr lang="nl-NL" dirty="0" err="1">
                <a:solidFill>
                  <a:srgbClr val="00B050"/>
                </a:solidFill>
              </a:rPr>
              <a:t>Immunodeficiënties</a:t>
            </a:r>
            <a:r>
              <a:rPr lang="nl-NL" dirty="0">
                <a:solidFill>
                  <a:srgbClr val="00B050"/>
                </a:solidFill>
              </a:rPr>
              <a:t>;</a:t>
            </a:r>
          </a:p>
          <a:p>
            <a:r>
              <a:rPr lang="nl-NL" dirty="0">
                <a:solidFill>
                  <a:srgbClr val="00B050"/>
                </a:solidFill>
              </a:rPr>
              <a:t>infecties</a:t>
            </a:r>
            <a:endParaRPr lang="en-US" dirty="0">
              <a:solidFill>
                <a:srgbClr val="00B050"/>
              </a:solidFill>
            </a:endParaRPr>
          </a:p>
        </p:txBody>
      </p:sp>
      <p:sp>
        <p:nvSpPr>
          <p:cNvPr id="8" name="Rectangle 7"/>
          <p:cNvSpPr/>
          <p:nvPr/>
        </p:nvSpPr>
        <p:spPr bwMode="auto">
          <a:xfrm>
            <a:off x="3635896" y="1988840"/>
            <a:ext cx="1137051" cy="2848382"/>
          </a:xfrm>
          <a:prstGeom prst="rect">
            <a:avLst/>
          </a:prstGeom>
          <a:noFill/>
          <a:ln w="476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9" name="TextBox 8"/>
          <p:cNvSpPr txBox="1"/>
          <p:nvPr/>
        </p:nvSpPr>
        <p:spPr>
          <a:xfrm>
            <a:off x="3635896" y="2095756"/>
            <a:ext cx="1944216" cy="400110"/>
          </a:xfrm>
          <a:prstGeom prst="rect">
            <a:avLst/>
          </a:prstGeom>
          <a:noFill/>
        </p:spPr>
        <p:txBody>
          <a:bodyPr wrap="square" rtlCol="0">
            <a:spAutoFit/>
          </a:bodyPr>
          <a:lstStyle/>
          <a:p>
            <a:r>
              <a:rPr lang="nl-NL" dirty="0"/>
              <a:t>Gezond</a:t>
            </a:r>
            <a:endParaRPr lang="en-US" dirty="0"/>
          </a:p>
        </p:txBody>
      </p:sp>
      <p:sp>
        <p:nvSpPr>
          <p:cNvPr id="11" name="Right Arrow 10"/>
          <p:cNvSpPr/>
          <p:nvPr/>
        </p:nvSpPr>
        <p:spPr bwMode="auto">
          <a:xfrm>
            <a:off x="892052" y="5301208"/>
            <a:ext cx="3312369" cy="288032"/>
          </a:xfrm>
          <a:prstGeom prst="rightArrow">
            <a:avLst/>
          </a:prstGeom>
          <a:solidFill>
            <a:schemeClr val="accent1"/>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12" name="TextBox 11"/>
          <p:cNvSpPr txBox="1"/>
          <p:nvPr/>
        </p:nvSpPr>
        <p:spPr>
          <a:xfrm>
            <a:off x="1115616" y="5589240"/>
            <a:ext cx="3088805" cy="400110"/>
          </a:xfrm>
          <a:prstGeom prst="rect">
            <a:avLst/>
          </a:prstGeom>
          <a:noFill/>
        </p:spPr>
        <p:txBody>
          <a:bodyPr wrap="square" rtlCol="0">
            <a:spAutoFit/>
          </a:bodyPr>
          <a:lstStyle/>
          <a:p>
            <a:r>
              <a:rPr lang="nl-NL" dirty="0"/>
              <a:t>Vele MS medicijnen</a:t>
            </a:r>
            <a:endParaRPr lang="en-US" dirty="0"/>
          </a:p>
        </p:txBody>
      </p:sp>
      <p:sp>
        <p:nvSpPr>
          <p:cNvPr id="13" name="Right Arrow 12"/>
          <p:cNvSpPr/>
          <p:nvPr/>
        </p:nvSpPr>
        <p:spPr bwMode="auto">
          <a:xfrm>
            <a:off x="899592" y="5949280"/>
            <a:ext cx="5256584" cy="288032"/>
          </a:xfrm>
          <a:prstGeom prst="rightArrow">
            <a:avLst/>
          </a:prstGeom>
          <a:solidFill>
            <a:srgbClr val="FF0000"/>
          </a:solidFill>
          <a:ln>
            <a:noFill/>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14" name="TextBox 13"/>
          <p:cNvSpPr txBox="1"/>
          <p:nvPr/>
        </p:nvSpPr>
        <p:spPr>
          <a:xfrm>
            <a:off x="1115616" y="6269250"/>
            <a:ext cx="5616624" cy="400110"/>
          </a:xfrm>
          <a:prstGeom prst="rect">
            <a:avLst/>
          </a:prstGeom>
          <a:noFill/>
        </p:spPr>
        <p:txBody>
          <a:bodyPr wrap="square" rtlCol="0">
            <a:spAutoFit/>
          </a:bodyPr>
          <a:lstStyle/>
          <a:p>
            <a:r>
              <a:rPr lang="nl-NL" dirty="0">
                <a:solidFill>
                  <a:srgbClr val="FF0000"/>
                </a:solidFill>
              </a:rPr>
              <a:t>Enkele MS medicijnen met risico op infecties</a:t>
            </a:r>
            <a:endParaRPr lang="en-US" dirty="0">
              <a:solidFill>
                <a:srgbClr val="FF0000"/>
              </a:solidFill>
            </a:endParaRPr>
          </a:p>
        </p:txBody>
      </p:sp>
      <p:sp>
        <p:nvSpPr>
          <p:cNvPr id="16" name="Rectangle 15">
            <a:extLst>
              <a:ext uri="{FF2B5EF4-FFF2-40B4-BE49-F238E27FC236}">
                <a16:creationId xmlns:a16="http://schemas.microsoft.com/office/drawing/2014/main" id="{2B17EF52-5704-4624-9336-9843CDD1448F}"/>
              </a:ext>
            </a:extLst>
          </p:cNvPr>
          <p:cNvSpPr/>
          <p:nvPr/>
        </p:nvSpPr>
        <p:spPr>
          <a:xfrm>
            <a:off x="340468" y="6614010"/>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119626694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0088" y="0"/>
            <a:ext cx="8229600" cy="1143000"/>
          </a:xfrm>
        </p:spPr>
        <p:txBody>
          <a:bodyPr/>
          <a:lstStyle/>
          <a:p>
            <a:r>
              <a:rPr lang="nl-NL" dirty="0"/>
              <a:t>Balans activering en </a:t>
            </a:r>
            <a:r>
              <a:rPr lang="nl-NL" dirty="0" err="1"/>
              <a:t>inactivering</a:t>
            </a:r>
            <a:endParaRPr lang="en-US" dirty="0"/>
          </a:p>
        </p:txBody>
      </p:sp>
      <p:pic>
        <p:nvPicPr>
          <p:cNvPr id="2051" name="Picture 3" descr="C:\Users\476840\AppData\Local\Microsoft\Windows\Temporary Internet Files\Content.IE5\COKE44EY\Rkhle[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55776" y="1772816"/>
            <a:ext cx="3619500" cy="2943225"/>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79512" y="3244428"/>
            <a:ext cx="2376264" cy="2031325"/>
          </a:xfrm>
          <a:prstGeom prst="rect">
            <a:avLst/>
          </a:prstGeom>
          <a:noFill/>
        </p:spPr>
        <p:txBody>
          <a:bodyPr wrap="square" rtlCol="0">
            <a:spAutoFit/>
          </a:bodyPr>
          <a:lstStyle/>
          <a:p>
            <a:r>
              <a:rPr lang="nl-NL" dirty="0"/>
              <a:t>Pro-inflammatoir</a:t>
            </a:r>
            <a:endParaRPr lang="nl-NL" i="0" dirty="0"/>
          </a:p>
          <a:p>
            <a:pPr marL="342900" indent="-342900">
              <a:buFontTx/>
              <a:buChar char="-"/>
            </a:pPr>
            <a:r>
              <a:rPr lang="nl-NL" i="0" dirty="0"/>
              <a:t>Th1</a:t>
            </a:r>
          </a:p>
          <a:p>
            <a:pPr marL="342900" indent="-342900">
              <a:buFontTx/>
              <a:buChar char="-"/>
            </a:pPr>
            <a:r>
              <a:rPr lang="nl-NL" i="0" dirty="0"/>
              <a:t>Th17</a:t>
            </a:r>
          </a:p>
          <a:p>
            <a:pPr marL="342900" indent="-342900">
              <a:buFontTx/>
              <a:buChar char="-"/>
            </a:pPr>
            <a:r>
              <a:rPr lang="nl-NL" i="0" dirty="0"/>
              <a:t>Cytotoxische T-cellen</a:t>
            </a:r>
          </a:p>
          <a:p>
            <a:pPr marL="342900" indent="-342900">
              <a:buFontTx/>
              <a:buChar char="-"/>
            </a:pPr>
            <a:r>
              <a:rPr lang="nl-NL" i="0" dirty="0"/>
              <a:t>Geactiveerde B-cellen</a:t>
            </a:r>
            <a:endParaRPr lang="en-US" dirty="0"/>
          </a:p>
        </p:txBody>
      </p:sp>
      <p:sp>
        <p:nvSpPr>
          <p:cNvPr id="8" name="TextBox 7"/>
          <p:cNvSpPr txBox="1"/>
          <p:nvPr/>
        </p:nvSpPr>
        <p:spPr>
          <a:xfrm>
            <a:off x="6208412" y="3270259"/>
            <a:ext cx="2791572" cy="1200329"/>
          </a:xfrm>
          <a:prstGeom prst="rect">
            <a:avLst/>
          </a:prstGeom>
          <a:noFill/>
        </p:spPr>
        <p:txBody>
          <a:bodyPr wrap="square" rtlCol="0">
            <a:spAutoFit/>
          </a:bodyPr>
          <a:lstStyle/>
          <a:p>
            <a:r>
              <a:rPr lang="nl-NL" dirty="0"/>
              <a:t>Anti-inflammatoir</a:t>
            </a:r>
            <a:endParaRPr lang="nl-NL" i="0" dirty="0"/>
          </a:p>
          <a:p>
            <a:pPr marL="342900" indent="-342900">
              <a:buFontTx/>
              <a:buChar char="-"/>
            </a:pPr>
            <a:r>
              <a:rPr lang="nl-NL" i="0" dirty="0" err="1"/>
              <a:t>Regulatoire</a:t>
            </a:r>
            <a:r>
              <a:rPr lang="nl-NL" i="0" dirty="0"/>
              <a:t> T-cellen</a:t>
            </a:r>
          </a:p>
          <a:p>
            <a:pPr marL="342900" indent="-342900">
              <a:buFontTx/>
              <a:buChar char="-"/>
            </a:pPr>
            <a:r>
              <a:rPr lang="nl-NL" i="0" dirty="0"/>
              <a:t>Th2</a:t>
            </a:r>
          </a:p>
          <a:p>
            <a:pPr marL="342900" indent="-342900">
              <a:buFontTx/>
              <a:buChar char="-"/>
            </a:pPr>
            <a:r>
              <a:rPr lang="nl-NL" i="0" dirty="0"/>
              <a:t>Regulatoire B-cellen</a:t>
            </a:r>
            <a:endParaRPr lang="en-US" dirty="0"/>
          </a:p>
        </p:txBody>
      </p:sp>
      <p:sp>
        <p:nvSpPr>
          <p:cNvPr id="7" name="Tekstvak 2">
            <a:extLst>
              <a:ext uri="{FF2B5EF4-FFF2-40B4-BE49-F238E27FC236}">
                <a16:creationId xmlns:a16="http://schemas.microsoft.com/office/drawing/2014/main" id="{7589C4BA-59C8-43DE-A325-833C6FC43DA7}"/>
              </a:ext>
            </a:extLst>
          </p:cNvPr>
          <p:cNvSpPr txBox="1"/>
          <p:nvPr/>
        </p:nvSpPr>
        <p:spPr>
          <a:xfrm>
            <a:off x="620758" y="6423566"/>
            <a:ext cx="5446059" cy="230832"/>
          </a:xfrm>
          <a:prstGeom prst="rect">
            <a:avLst/>
          </a:prstGeom>
          <a:noFill/>
        </p:spPr>
        <p:txBody>
          <a:bodyPr wrap="square" rtlCol="0">
            <a:spAutoFit/>
          </a:bodyPr>
          <a:lstStyle/>
          <a:p>
            <a:r>
              <a:rPr lang="en-GB" sz="900" dirty="0"/>
              <a:t>Janeway’s Immunobiology, 9</a:t>
            </a:r>
            <a:r>
              <a:rPr lang="en-GB" sz="900" baseline="30000" dirty="0"/>
              <a:t>th</a:t>
            </a:r>
            <a:r>
              <a:rPr lang="en-GB" sz="900" dirty="0"/>
              <a:t> Edition. 2017. Garland Science. ISBN 978-0-8153-4505-3</a:t>
            </a:r>
          </a:p>
        </p:txBody>
      </p:sp>
    </p:spTree>
    <p:extLst>
      <p:ext uri="{BB962C8B-B14F-4D97-AF65-F5344CB8AC3E}">
        <p14:creationId xmlns:p14="http://schemas.microsoft.com/office/powerpoint/2010/main" val="186258045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63AEC1-74B2-4326-B685-61646264EA34}"/>
              </a:ext>
            </a:extLst>
          </p:cNvPr>
          <p:cNvSpPr>
            <a:spLocks noGrp="1"/>
          </p:cNvSpPr>
          <p:nvPr>
            <p:ph type="title"/>
          </p:nvPr>
        </p:nvSpPr>
        <p:spPr/>
        <p:txBody>
          <a:bodyPr/>
          <a:lstStyle/>
          <a:p>
            <a:r>
              <a:rPr lang="nl-NL" dirty="0"/>
              <a:t>1	Welke bewering is juist?</a:t>
            </a:r>
            <a:br>
              <a:rPr lang="nl-NL" dirty="0"/>
            </a:br>
            <a:endParaRPr lang="nl-NL" dirty="0"/>
          </a:p>
        </p:txBody>
      </p:sp>
      <p:sp>
        <p:nvSpPr>
          <p:cNvPr id="3" name="Content Placeholder 2">
            <a:extLst>
              <a:ext uri="{FF2B5EF4-FFF2-40B4-BE49-F238E27FC236}">
                <a16:creationId xmlns:a16="http://schemas.microsoft.com/office/drawing/2014/main" id="{CBBE5D84-EDFF-4F79-BE38-AA15D0397934}"/>
              </a:ext>
            </a:extLst>
          </p:cNvPr>
          <p:cNvSpPr>
            <a:spLocks noGrp="1"/>
          </p:cNvSpPr>
          <p:nvPr>
            <p:ph idx="1"/>
          </p:nvPr>
        </p:nvSpPr>
        <p:spPr/>
        <p:txBody>
          <a:bodyPr/>
          <a:lstStyle/>
          <a:p>
            <a:pPr marL="0" indent="0">
              <a:buNone/>
            </a:pPr>
            <a:endParaRPr lang="nl-NL" dirty="0"/>
          </a:p>
          <a:p>
            <a:pPr marL="514350" indent="-514350">
              <a:buFont typeface="+mj-lt"/>
              <a:buAutoNum type="arabicPeriod"/>
            </a:pPr>
            <a:r>
              <a:rPr lang="nl-NL" dirty="0">
                <a:solidFill>
                  <a:srgbClr val="00B050"/>
                </a:solidFill>
              </a:rPr>
              <a:t>De aangeboren immuunrespons treedt eerder in werking dan de verworven immuunrespons</a:t>
            </a:r>
          </a:p>
          <a:p>
            <a:pPr marL="514350" indent="-514350">
              <a:buFont typeface="+mj-lt"/>
              <a:buAutoNum type="arabicPeriod"/>
            </a:pPr>
            <a:r>
              <a:rPr lang="nl-NL" dirty="0"/>
              <a:t>De verworven immuunrespons treedt eerder in werking dan de aangeboren immuunrespons</a:t>
            </a:r>
          </a:p>
          <a:p>
            <a:pPr marL="0" indent="0">
              <a:buNone/>
            </a:pPr>
            <a:endParaRPr lang="nl-NL" dirty="0"/>
          </a:p>
          <a:p>
            <a:endParaRPr lang="nl-NL" dirty="0"/>
          </a:p>
        </p:txBody>
      </p:sp>
      <p:sp>
        <p:nvSpPr>
          <p:cNvPr id="4" name="Tekstvak 2">
            <a:extLst>
              <a:ext uri="{FF2B5EF4-FFF2-40B4-BE49-F238E27FC236}">
                <a16:creationId xmlns:a16="http://schemas.microsoft.com/office/drawing/2014/main" id="{E9C27EAE-29FD-435C-9290-98F0ADBB374E}"/>
              </a:ext>
            </a:extLst>
          </p:cNvPr>
          <p:cNvSpPr txBox="1"/>
          <p:nvPr/>
        </p:nvSpPr>
        <p:spPr>
          <a:xfrm>
            <a:off x="468358" y="6271166"/>
            <a:ext cx="5446059" cy="230832"/>
          </a:xfrm>
          <a:prstGeom prst="rect">
            <a:avLst/>
          </a:prstGeom>
          <a:noFill/>
        </p:spPr>
        <p:txBody>
          <a:bodyPr wrap="square" rtlCol="0">
            <a:spAutoFit/>
          </a:bodyPr>
          <a:lstStyle/>
          <a:p>
            <a:r>
              <a:rPr lang="en-GB" sz="900" dirty="0"/>
              <a:t>Janeway’s Immunobiology, 9</a:t>
            </a:r>
            <a:r>
              <a:rPr lang="en-GB" sz="900" baseline="30000" dirty="0"/>
              <a:t>th</a:t>
            </a:r>
            <a:r>
              <a:rPr lang="en-GB" sz="900" dirty="0"/>
              <a:t> Edition. 2017. Garland Science. ISBN 978-0-8153-4505-3</a:t>
            </a:r>
          </a:p>
        </p:txBody>
      </p:sp>
    </p:spTree>
    <p:extLst>
      <p:ext uri="{BB962C8B-B14F-4D97-AF65-F5344CB8AC3E}">
        <p14:creationId xmlns:p14="http://schemas.microsoft.com/office/powerpoint/2010/main" val="335549632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03"/>
            <a:ext cx="8229600" cy="1143000"/>
          </a:xfrm>
        </p:spPr>
        <p:txBody>
          <a:bodyPr/>
          <a:lstStyle/>
          <a:p>
            <a:r>
              <a:rPr lang="nl-NL" dirty="0"/>
              <a:t>Onderwerpen</a:t>
            </a:r>
            <a:endParaRPr lang="en-US" dirty="0"/>
          </a:p>
        </p:txBody>
      </p:sp>
      <p:sp>
        <p:nvSpPr>
          <p:cNvPr id="3" name="Content Placeholder 2"/>
          <p:cNvSpPr>
            <a:spLocks noGrp="1"/>
          </p:cNvSpPr>
          <p:nvPr>
            <p:ph idx="1"/>
          </p:nvPr>
        </p:nvSpPr>
        <p:spPr>
          <a:xfrm>
            <a:off x="457203" y="1142597"/>
            <a:ext cx="7500023" cy="3482472"/>
          </a:xfrm>
        </p:spPr>
        <p:txBody>
          <a:bodyPr/>
          <a:lstStyle/>
          <a:p>
            <a:pPr>
              <a:buClr>
                <a:schemeClr val="tx1"/>
              </a:buClr>
              <a:buFont typeface="Wingdings" panose="05000000000000000000" pitchFamily="2" charset="2"/>
              <a:buChar char="Ø"/>
            </a:pPr>
            <a:r>
              <a:rPr lang="nl-NL" sz="2000" dirty="0">
                <a:solidFill>
                  <a:schemeClr val="tx1"/>
                </a:solidFill>
                <a:latin typeface="+mn-lt"/>
              </a:rPr>
              <a:t> </a:t>
            </a:r>
            <a:r>
              <a:rPr lang="nl-NL" sz="2000" dirty="0">
                <a:solidFill>
                  <a:schemeClr val="bg2">
                    <a:lumMod val="40000"/>
                    <a:lumOff val="60000"/>
                  </a:schemeClr>
                </a:solidFill>
                <a:latin typeface="+mn-lt"/>
              </a:rPr>
              <a:t>Immuunsysteem in balans</a:t>
            </a:r>
          </a:p>
          <a:p>
            <a:pPr>
              <a:buClr>
                <a:schemeClr val="tx1"/>
              </a:buClr>
              <a:buFont typeface="Wingdings" panose="05000000000000000000" pitchFamily="2" charset="2"/>
              <a:buChar char="Ø"/>
            </a:pPr>
            <a:r>
              <a:rPr lang="nl-NL" sz="2000" dirty="0">
                <a:solidFill>
                  <a:schemeClr val="tx1"/>
                </a:solidFill>
                <a:latin typeface="+mn-lt"/>
              </a:rPr>
              <a:t> Aangrijpingspunten en werkingsmechanismen MS medicatie</a:t>
            </a:r>
          </a:p>
          <a:p>
            <a:pPr>
              <a:buClr>
                <a:schemeClr val="tx1"/>
              </a:buClr>
              <a:buFont typeface="Wingdings" panose="05000000000000000000" pitchFamily="2" charset="2"/>
              <a:buChar char="Ø"/>
            </a:pPr>
            <a:r>
              <a:rPr lang="nl-NL" sz="2000" dirty="0">
                <a:solidFill>
                  <a:schemeClr val="tx1"/>
                </a:solidFill>
                <a:latin typeface="+mn-lt"/>
              </a:rPr>
              <a:t> </a:t>
            </a:r>
            <a:r>
              <a:rPr lang="nl-NL" sz="2000" dirty="0" err="1">
                <a:solidFill>
                  <a:schemeClr val="bg2">
                    <a:lumMod val="40000"/>
                    <a:lumOff val="60000"/>
                  </a:schemeClr>
                </a:solidFill>
                <a:latin typeface="+mn-lt"/>
              </a:rPr>
              <a:t>Lympfopenie</a:t>
            </a:r>
            <a:endParaRPr lang="nl-NL"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Infectierisico’s vanuit werkingsmechanismen</a:t>
            </a:r>
          </a:p>
          <a:p>
            <a:pPr lvl="1" defTabSz="457200" eaLnBrk="1" fontAlgn="auto" hangingPunct="1">
              <a:lnSpc>
                <a:spcPct val="140000"/>
              </a:lnSpc>
              <a:buClr>
                <a:schemeClr val="tx1"/>
              </a:buClr>
              <a:buFont typeface="Wingdings" panose="05000000000000000000" pitchFamily="2" charset="2"/>
              <a:buChar char="Ø"/>
            </a:pPr>
            <a:r>
              <a:rPr lang="nl-NL" sz="2000" dirty="0">
                <a:solidFill>
                  <a:schemeClr val="bg2">
                    <a:lumMod val="40000"/>
                    <a:lumOff val="60000"/>
                  </a:schemeClr>
                </a:solidFill>
                <a:cs typeface="Arial"/>
              </a:rPr>
              <a:t> Hepatitis-B screening</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Niet</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immunologisch</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verklaarbare</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bijwerkingen</a:t>
            </a:r>
            <a:endParaRPr lang="en-US"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Vaccinatie</a:t>
            </a:r>
            <a:r>
              <a:rPr lang="en-US" sz="2000" dirty="0">
                <a:solidFill>
                  <a:schemeClr val="bg2">
                    <a:lumMod val="40000"/>
                    <a:lumOff val="60000"/>
                  </a:schemeClr>
                </a:solidFill>
                <a:latin typeface="+mn-lt"/>
              </a:rPr>
              <a:t> </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Take home messages</a:t>
            </a:r>
            <a:endParaRPr lang="nl-NL" sz="2000" dirty="0">
              <a:solidFill>
                <a:schemeClr val="bg2">
                  <a:lumMod val="40000"/>
                  <a:lumOff val="60000"/>
                </a:schemeClr>
              </a:solidFill>
              <a:latin typeface="+mn-lt"/>
            </a:endParaRPr>
          </a:p>
        </p:txBody>
      </p:sp>
    </p:spTree>
    <p:extLst>
      <p:ext uri="{BB962C8B-B14F-4D97-AF65-F5344CB8AC3E}">
        <p14:creationId xmlns:p14="http://schemas.microsoft.com/office/powerpoint/2010/main" val="234030357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515144"/>
            <a:ext cx="8510587" cy="609600"/>
          </a:xfrm>
        </p:spPr>
        <p:txBody>
          <a:bodyPr>
            <a:normAutofit/>
          </a:bodyPr>
          <a:lstStyle/>
          <a:p>
            <a:pPr algn="ctr"/>
            <a:r>
              <a:rPr lang="nl-NL" sz="2600" dirty="0"/>
              <a:t>Aangrijpingspunten en werkingsmechanismen MS medicatie</a:t>
            </a:r>
            <a:endParaRPr lang="en-US" sz="2600" dirty="0"/>
          </a:p>
        </p:txBody>
      </p:sp>
      <p:sp>
        <p:nvSpPr>
          <p:cNvPr id="5" name="TextBox 4"/>
          <p:cNvSpPr txBox="1"/>
          <p:nvPr/>
        </p:nvSpPr>
        <p:spPr>
          <a:xfrm>
            <a:off x="467544" y="1743728"/>
            <a:ext cx="3600400" cy="1323439"/>
          </a:xfrm>
          <a:prstGeom prst="rect">
            <a:avLst/>
          </a:prstGeom>
          <a:solidFill>
            <a:schemeClr val="tx2">
              <a:lumMod val="60000"/>
              <a:lumOff val="40000"/>
            </a:schemeClr>
          </a:solidFill>
        </p:spPr>
        <p:txBody>
          <a:bodyPr wrap="square" rtlCol="0">
            <a:spAutoFit/>
          </a:bodyPr>
          <a:lstStyle/>
          <a:p>
            <a:r>
              <a:rPr lang="nl-NL" dirty="0"/>
              <a:t>Functie beïnvloeding</a:t>
            </a:r>
          </a:p>
          <a:p>
            <a:endParaRPr lang="nl-NL" dirty="0"/>
          </a:p>
          <a:p>
            <a:endParaRPr lang="nl-NL" dirty="0"/>
          </a:p>
          <a:p>
            <a:endParaRPr lang="nl-NL" dirty="0"/>
          </a:p>
        </p:txBody>
      </p:sp>
      <p:sp>
        <p:nvSpPr>
          <p:cNvPr id="6" name="TextBox 5"/>
          <p:cNvSpPr txBox="1"/>
          <p:nvPr/>
        </p:nvSpPr>
        <p:spPr>
          <a:xfrm>
            <a:off x="4572000" y="1745521"/>
            <a:ext cx="3600400" cy="1323439"/>
          </a:xfrm>
          <a:prstGeom prst="rect">
            <a:avLst/>
          </a:prstGeom>
          <a:solidFill>
            <a:srgbClr val="92D050"/>
          </a:solidFill>
        </p:spPr>
        <p:txBody>
          <a:bodyPr wrap="square" rtlCol="0">
            <a:spAutoFit/>
          </a:bodyPr>
          <a:lstStyle/>
          <a:p>
            <a:r>
              <a:rPr lang="nl-NL" dirty="0"/>
              <a:t>Migratie remming</a:t>
            </a:r>
            <a:endParaRPr lang="nl-NL" i="0" dirty="0"/>
          </a:p>
          <a:p>
            <a:endParaRPr lang="nl-NL" i="0" dirty="0"/>
          </a:p>
          <a:p>
            <a:endParaRPr lang="nl-NL" i="0" dirty="0"/>
          </a:p>
          <a:p>
            <a:endParaRPr lang="nl-NL" dirty="0"/>
          </a:p>
        </p:txBody>
      </p:sp>
      <p:sp>
        <p:nvSpPr>
          <p:cNvPr id="7" name="TextBox 6"/>
          <p:cNvSpPr txBox="1"/>
          <p:nvPr/>
        </p:nvSpPr>
        <p:spPr>
          <a:xfrm>
            <a:off x="453378" y="4149080"/>
            <a:ext cx="3600400" cy="1323439"/>
          </a:xfrm>
          <a:prstGeom prst="rect">
            <a:avLst/>
          </a:prstGeom>
          <a:solidFill>
            <a:srgbClr val="FFFF00"/>
          </a:solidFill>
        </p:spPr>
        <p:txBody>
          <a:bodyPr wrap="square" rtlCol="0">
            <a:spAutoFit/>
          </a:bodyPr>
          <a:lstStyle/>
          <a:p>
            <a:r>
              <a:rPr lang="nl-NL" dirty="0"/>
              <a:t>Depletie van cellen</a:t>
            </a:r>
          </a:p>
          <a:p>
            <a:endParaRPr lang="nl-NL" dirty="0"/>
          </a:p>
          <a:p>
            <a:endParaRPr lang="nl-NL" dirty="0"/>
          </a:p>
          <a:p>
            <a:endParaRPr lang="nl-NL" dirty="0"/>
          </a:p>
        </p:txBody>
      </p:sp>
      <p:sp>
        <p:nvSpPr>
          <p:cNvPr id="8" name="TextBox 7"/>
          <p:cNvSpPr txBox="1"/>
          <p:nvPr/>
        </p:nvSpPr>
        <p:spPr>
          <a:xfrm>
            <a:off x="4572000" y="4151515"/>
            <a:ext cx="3600400" cy="1323439"/>
          </a:xfrm>
          <a:prstGeom prst="rect">
            <a:avLst/>
          </a:prstGeom>
          <a:solidFill>
            <a:srgbClr val="F9BA67"/>
          </a:solidFill>
        </p:spPr>
        <p:txBody>
          <a:bodyPr wrap="square" rtlCol="0">
            <a:spAutoFit/>
          </a:bodyPr>
          <a:lstStyle/>
          <a:p>
            <a:r>
              <a:rPr lang="nl-NL" dirty="0"/>
              <a:t>Remming proliferatie</a:t>
            </a:r>
          </a:p>
          <a:p>
            <a:pPr marL="800100" lvl="1" indent="-342900">
              <a:buClr>
                <a:schemeClr val="tx1"/>
              </a:buClr>
              <a:buFont typeface="Wingdings" panose="05000000000000000000" pitchFamily="2" charset="2"/>
              <a:buChar char="Ø"/>
            </a:pPr>
            <a:endParaRPr lang="nl-NL" i="0" dirty="0"/>
          </a:p>
          <a:p>
            <a:pPr marL="800100" lvl="1" indent="-342900">
              <a:buClr>
                <a:schemeClr val="tx1"/>
              </a:buClr>
              <a:buFont typeface="Wingdings" panose="05000000000000000000" pitchFamily="2" charset="2"/>
              <a:buChar char="Ø"/>
            </a:pPr>
            <a:endParaRPr lang="nl-NL" i="0" dirty="0"/>
          </a:p>
          <a:p>
            <a:pPr lvl="1">
              <a:buClr>
                <a:schemeClr val="tx1"/>
              </a:buClr>
            </a:pPr>
            <a:endParaRPr lang="nl-NL" i="0" dirty="0" err="1"/>
          </a:p>
        </p:txBody>
      </p:sp>
      <p:sp>
        <p:nvSpPr>
          <p:cNvPr id="9" name="Rectangle 8">
            <a:extLst>
              <a:ext uri="{FF2B5EF4-FFF2-40B4-BE49-F238E27FC236}">
                <a16:creationId xmlns:a16="http://schemas.microsoft.com/office/drawing/2014/main" id="{D3EB65B0-3E64-4527-A612-A2A84596EEEB}"/>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383658408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3B064FA5-A3DC-4AA2-9D9B-39C7628DD2AE}"/>
              </a:ext>
            </a:extLst>
          </p:cNvPr>
          <p:cNvSpPr txBox="1"/>
          <p:nvPr/>
        </p:nvSpPr>
        <p:spPr>
          <a:xfrm>
            <a:off x="503326" y="3927469"/>
            <a:ext cx="8229599" cy="923330"/>
          </a:xfrm>
          <a:prstGeom prst="rect">
            <a:avLst/>
          </a:prstGeom>
          <a:solidFill>
            <a:srgbClr val="FFFF00"/>
          </a:solidFill>
        </p:spPr>
        <p:txBody>
          <a:bodyPr wrap="square" rtlCol="0">
            <a:spAutoFit/>
          </a:bodyPr>
          <a:lstStyle/>
          <a:p>
            <a:endParaRPr lang="nl-NL" dirty="0"/>
          </a:p>
          <a:p>
            <a:endParaRPr lang="nl-NL" dirty="0"/>
          </a:p>
          <a:p>
            <a:endParaRPr lang="nl-NL" dirty="0"/>
          </a:p>
        </p:txBody>
      </p:sp>
      <p:sp>
        <p:nvSpPr>
          <p:cNvPr id="6" name="TextBox 5">
            <a:extLst>
              <a:ext uri="{FF2B5EF4-FFF2-40B4-BE49-F238E27FC236}">
                <a16:creationId xmlns:a16="http://schemas.microsoft.com/office/drawing/2014/main" id="{74604ECC-B4C9-4E05-9F9D-ABE5C3A36724}"/>
              </a:ext>
            </a:extLst>
          </p:cNvPr>
          <p:cNvSpPr txBox="1"/>
          <p:nvPr/>
        </p:nvSpPr>
        <p:spPr>
          <a:xfrm>
            <a:off x="457197" y="1438913"/>
            <a:ext cx="8229599" cy="923330"/>
          </a:xfrm>
          <a:prstGeom prst="rect">
            <a:avLst/>
          </a:prstGeom>
          <a:solidFill>
            <a:srgbClr val="F9BA67"/>
          </a:solidFill>
        </p:spPr>
        <p:txBody>
          <a:bodyPr wrap="square" rtlCol="0">
            <a:spAutoFit/>
          </a:bodyPr>
          <a:lstStyle/>
          <a:p>
            <a:pPr marL="800100" lvl="1" indent="-342900">
              <a:buClr>
                <a:schemeClr val="tx1"/>
              </a:buClr>
              <a:buFont typeface="Wingdings" panose="05000000000000000000" pitchFamily="2" charset="2"/>
              <a:buChar char="Ø"/>
            </a:pPr>
            <a:endParaRPr lang="nl-NL" i="0" dirty="0"/>
          </a:p>
          <a:p>
            <a:pPr marL="800100" lvl="1" indent="-342900">
              <a:buClr>
                <a:schemeClr val="tx1"/>
              </a:buClr>
              <a:buFont typeface="Wingdings" panose="05000000000000000000" pitchFamily="2" charset="2"/>
              <a:buChar char="Ø"/>
            </a:pPr>
            <a:endParaRPr lang="nl-NL" i="0" dirty="0"/>
          </a:p>
          <a:p>
            <a:pPr lvl="1">
              <a:buClr>
                <a:schemeClr val="tx1"/>
              </a:buClr>
            </a:pPr>
            <a:endParaRPr lang="nl-NL" i="0" dirty="0" err="1"/>
          </a:p>
        </p:txBody>
      </p:sp>
      <p:sp>
        <p:nvSpPr>
          <p:cNvPr id="5" name="TextBox 4">
            <a:extLst>
              <a:ext uri="{FF2B5EF4-FFF2-40B4-BE49-F238E27FC236}">
                <a16:creationId xmlns:a16="http://schemas.microsoft.com/office/drawing/2014/main" id="{FF2B3179-1A1C-406A-B0B5-D0EB4EF8164D}"/>
              </a:ext>
            </a:extLst>
          </p:cNvPr>
          <p:cNvSpPr txBox="1"/>
          <p:nvPr/>
        </p:nvSpPr>
        <p:spPr>
          <a:xfrm>
            <a:off x="457198" y="2564393"/>
            <a:ext cx="8229599" cy="923330"/>
          </a:xfrm>
          <a:prstGeom prst="rect">
            <a:avLst/>
          </a:prstGeom>
          <a:solidFill>
            <a:srgbClr val="92D050"/>
          </a:solidFill>
        </p:spPr>
        <p:txBody>
          <a:bodyPr wrap="square" rtlCol="0">
            <a:spAutoFit/>
          </a:bodyPr>
          <a:lstStyle/>
          <a:p>
            <a:endParaRPr lang="nl-NL" i="0" dirty="0"/>
          </a:p>
          <a:p>
            <a:endParaRPr lang="nl-NL" i="0" dirty="0"/>
          </a:p>
          <a:p>
            <a:endParaRPr lang="nl-NL" dirty="0"/>
          </a:p>
        </p:txBody>
      </p:sp>
      <p:sp>
        <p:nvSpPr>
          <p:cNvPr id="4" name="TextBox 3">
            <a:extLst>
              <a:ext uri="{FF2B5EF4-FFF2-40B4-BE49-F238E27FC236}">
                <a16:creationId xmlns:a16="http://schemas.microsoft.com/office/drawing/2014/main" id="{97BBC3BB-D130-431E-BDE2-ED51A80A1CBC}"/>
              </a:ext>
            </a:extLst>
          </p:cNvPr>
          <p:cNvSpPr txBox="1"/>
          <p:nvPr/>
        </p:nvSpPr>
        <p:spPr>
          <a:xfrm>
            <a:off x="503326" y="5128954"/>
            <a:ext cx="8229599" cy="923330"/>
          </a:xfrm>
          <a:prstGeom prst="rect">
            <a:avLst/>
          </a:prstGeom>
          <a:solidFill>
            <a:schemeClr val="tx2">
              <a:lumMod val="60000"/>
              <a:lumOff val="40000"/>
            </a:schemeClr>
          </a:solidFill>
        </p:spPr>
        <p:txBody>
          <a:bodyPr wrap="square" rtlCol="0">
            <a:spAutoFit/>
          </a:bodyPr>
          <a:lstStyle/>
          <a:p>
            <a:endParaRPr lang="nl-NL" dirty="0"/>
          </a:p>
          <a:p>
            <a:endParaRPr lang="nl-NL" dirty="0"/>
          </a:p>
          <a:p>
            <a:endParaRPr lang="nl-NL" dirty="0"/>
          </a:p>
        </p:txBody>
      </p:sp>
      <p:sp>
        <p:nvSpPr>
          <p:cNvPr id="3" name="Content Placeholder 2"/>
          <p:cNvSpPr>
            <a:spLocks noGrp="1"/>
          </p:cNvSpPr>
          <p:nvPr>
            <p:ph idx="1"/>
          </p:nvPr>
        </p:nvSpPr>
        <p:spPr>
          <a:xfrm>
            <a:off x="473978" y="1324171"/>
            <a:ext cx="8229600" cy="4525963"/>
          </a:xfrm>
        </p:spPr>
        <p:txBody>
          <a:bodyPr/>
          <a:lstStyle/>
          <a:p>
            <a:r>
              <a:rPr lang="en-US" sz="2400" b="1" dirty="0"/>
              <a:t>Productie en proliferatie</a:t>
            </a:r>
          </a:p>
          <a:p>
            <a:pPr lvl="1"/>
            <a:r>
              <a:rPr lang="nl-NL" sz="2000" dirty="0"/>
              <a:t>Remming aanmaak en vermeerdering van lymfocyten in beenmerg, lymfeklieren en bloed</a:t>
            </a:r>
            <a:endParaRPr lang="en-US" sz="2000" dirty="0"/>
          </a:p>
          <a:p>
            <a:r>
              <a:rPr lang="en-US" sz="2400" b="1" dirty="0"/>
              <a:t>Migratie</a:t>
            </a:r>
          </a:p>
          <a:p>
            <a:pPr lvl="1"/>
            <a:r>
              <a:rPr lang="nl-NL" sz="2000" dirty="0"/>
              <a:t>Blokkeren migratie van lymfocyten vanuit de lymfeklieren naar de circulatie en vanuit het bloed voorbij de bloedhersen-barrière</a:t>
            </a:r>
          </a:p>
          <a:p>
            <a:pPr lvl="1"/>
            <a:endParaRPr lang="en-US" sz="2000" dirty="0"/>
          </a:p>
          <a:p>
            <a:r>
              <a:rPr lang="en-US" sz="2400" b="1" dirty="0"/>
              <a:t>Depletie</a:t>
            </a:r>
          </a:p>
          <a:p>
            <a:pPr lvl="1"/>
            <a:r>
              <a:rPr lang="nl-NL" sz="2000" dirty="0"/>
              <a:t>Depletie van lymfocyten in het beenmerg, lymfeklieren en/of circulatie</a:t>
            </a:r>
          </a:p>
          <a:p>
            <a:pPr lvl="1"/>
            <a:endParaRPr lang="en-US" sz="2000" dirty="0"/>
          </a:p>
          <a:p>
            <a:r>
              <a:rPr lang="en-US" sz="2400" b="1" dirty="0"/>
              <a:t>Functie</a:t>
            </a:r>
          </a:p>
          <a:p>
            <a:pPr lvl="1"/>
            <a:r>
              <a:rPr lang="nl-NL" sz="2000" dirty="0"/>
              <a:t>Beïnvloeden van de functie van lymfocyten</a:t>
            </a:r>
            <a:endParaRPr lang="en-US" sz="2000" dirty="0"/>
          </a:p>
        </p:txBody>
      </p:sp>
      <p:sp>
        <p:nvSpPr>
          <p:cNvPr id="14" name="Title 1">
            <a:extLst>
              <a:ext uri="{FF2B5EF4-FFF2-40B4-BE49-F238E27FC236}">
                <a16:creationId xmlns:a16="http://schemas.microsoft.com/office/drawing/2014/main" id="{43CAC8A2-AF62-4D69-975C-706EF58E8B91}"/>
              </a:ext>
            </a:extLst>
          </p:cNvPr>
          <p:cNvSpPr>
            <a:spLocks noGrp="1"/>
          </p:cNvSpPr>
          <p:nvPr>
            <p:ph type="title"/>
          </p:nvPr>
        </p:nvSpPr>
        <p:spPr>
          <a:xfrm>
            <a:off x="328613" y="515144"/>
            <a:ext cx="8510587" cy="609600"/>
          </a:xfrm>
        </p:spPr>
        <p:txBody>
          <a:bodyPr>
            <a:normAutofit fontScale="90000"/>
          </a:bodyPr>
          <a:lstStyle/>
          <a:p>
            <a:r>
              <a:rPr lang="nl-NL" sz="2900" dirty="0">
                <a:solidFill>
                  <a:srgbClr val="2573BA"/>
                </a:solidFill>
              </a:rPr>
              <a:t>Aangrijpingspunten en werkingsmechanismen MS medicatie</a:t>
            </a:r>
            <a:endParaRPr lang="en-US" sz="2900" dirty="0">
              <a:solidFill>
                <a:srgbClr val="2573BA"/>
              </a:solidFill>
            </a:endParaRPr>
          </a:p>
        </p:txBody>
      </p:sp>
      <p:sp>
        <p:nvSpPr>
          <p:cNvPr id="9" name="Rectangle 8">
            <a:extLst>
              <a:ext uri="{FF2B5EF4-FFF2-40B4-BE49-F238E27FC236}">
                <a16:creationId xmlns:a16="http://schemas.microsoft.com/office/drawing/2014/main" id="{EB261F92-A983-4524-81FF-51E0211AC757}"/>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238054269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67544" y="1296250"/>
            <a:ext cx="3600400" cy="1477328"/>
          </a:xfrm>
          <a:prstGeom prst="rect">
            <a:avLst/>
          </a:prstGeom>
          <a:solidFill>
            <a:schemeClr val="tx2">
              <a:lumMod val="60000"/>
              <a:lumOff val="40000"/>
            </a:schemeClr>
          </a:solidFill>
        </p:spPr>
        <p:txBody>
          <a:bodyPr wrap="square" rtlCol="0">
            <a:spAutoFit/>
          </a:bodyPr>
          <a:lstStyle/>
          <a:p>
            <a:r>
              <a:rPr lang="nl-NL" dirty="0"/>
              <a:t>Functie beïnvloeding</a:t>
            </a:r>
          </a:p>
          <a:p>
            <a:pPr lvl="1">
              <a:buClr>
                <a:schemeClr val="tx1"/>
              </a:buClr>
              <a:buFont typeface="Wingdings" panose="05000000000000000000" pitchFamily="2" charset="2"/>
              <a:buChar char="Ø"/>
            </a:pPr>
            <a:r>
              <a:rPr lang="nl-NL" i="0" dirty="0"/>
              <a:t> </a:t>
            </a:r>
            <a:r>
              <a:rPr lang="nl-NL" i="0" dirty="0" err="1"/>
              <a:t>Dimethylfumaraat</a:t>
            </a:r>
            <a:endParaRPr lang="nl-NL" i="0" dirty="0"/>
          </a:p>
          <a:p>
            <a:pPr lvl="1">
              <a:buClr>
                <a:schemeClr val="tx1"/>
              </a:buClr>
              <a:buFont typeface="Wingdings" panose="05000000000000000000" pitchFamily="2" charset="2"/>
              <a:buChar char="Ø"/>
            </a:pPr>
            <a:r>
              <a:rPr lang="en-US" dirty="0"/>
              <a:t> G</a:t>
            </a:r>
            <a:r>
              <a:rPr lang="nl-NL" dirty="0"/>
              <a:t>latirameeracetaat</a:t>
            </a:r>
            <a:endParaRPr lang="nl-NL" i="0" dirty="0"/>
          </a:p>
          <a:p>
            <a:pPr lvl="1">
              <a:buClr>
                <a:schemeClr val="tx1"/>
              </a:buClr>
              <a:buFont typeface="Wingdings" panose="05000000000000000000" pitchFamily="2" charset="2"/>
              <a:buChar char="Ø"/>
            </a:pPr>
            <a:r>
              <a:rPr lang="nl-NL" i="0" dirty="0"/>
              <a:t> IFN-</a:t>
            </a:r>
            <a:r>
              <a:rPr lang="el-GR" i="0" dirty="0"/>
              <a:t>β</a:t>
            </a:r>
            <a:endParaRPr lang="nl-NL" i="0" dirty="0"/>
          </a:p>
          <a:p>
            <a:pPr lvl="1">
              <a:buClr>
                <a:schemeClr val="tx1"/>
              </a:buClr>
            </a:pPr>
            <a:r>
              <a:rPr lang="nl-NL" i="0" dirty="0"/>
              <a:t> </a:t>
            </a:r>
            <a:endParaRPr lang="nl-NL" i="0" strike="sngStrike" dirty="0"/>
          </a:p>
        </p:txBody>
      </p:sp>
      <p:sp>
        <p:nvSpPr>
          <p:cNvPr id="6" name="TextBox 5"/>
          <p:cNvSpPr txBox="1"/>
          <p:nvPr/>
        </p:nvSpPr>
        <p:spPr>
          <a:xfrm>
            <a:off x="4572000" y="1298043"/>
            <a:ext cx="3600400" cy="1477328"/>
          </a:xfrm>
          <a:prstGeom prst="rect">
            <a:avLst/>
          </a:prstGeom>
          <a:solidFill>
            <a:srgbClr val="92D050"/>
          </a:solidFill>
        </p:spPr>
        <p:txBody>
          <a:bodyPr wrap="square" rtlCol="0">
            <a:spAutoFit/>
          </a:bodyPr>
          <a:lstStyle/>
          <a:p>
            <a:r>
              <a:rPr lang="nl-NL" dirty="0"/>
              <a:t>Migratie remming</a:t>
            </a:r>
          </a:p>
          <a:p>
            <a:pPr lvl="1">
              <a:buClr>
                <a:schemeClr val="tx1"/>
              </a:buClr>
              <a:buFont typeface="Wingdings" panose="05000000000000000000" pitchFamily="2" charset="2"/>
              <a:buChar char="Ø"/>
            </a:pPr>
            <a:r>
              <a:rPr lang="nl-NL" i="0" dirty="0"/>
              <a:t> </a:t>
            </a:r>
            <a:r>
              <a:rPr lang="nl-NL" i="0" dirty="0" err="1"/>
              <a:t>Fingolimod</a:t>
            </a:r>
            <a:endParaRPr lang="nl-NL" i="0" dirty="0"/>
          </a:p>
          <a:p>
            <a:pPr lvl="1">
              <a:buClr>
                <a:schemeClr val="tx1"/>
              </a:buClr>
              <a:buFont typeface="Wingdings" panose="05000000000000000000" pitchFamily="2" charset="2"/>
              <a:buChar char="Ø"/>
            </a:pPr>
            <a:r>
              <a:rPr lang="nl-NL" i="0" dirty="0"/>
              <a:t> Natalizumab</a:t>
            </a:r>
          </a:p>
          <a:p>
            <a:pPr lvl="1">
              <a:buClr>
                <a:schemeClr val="tx1"/>
              </a:buClr>
              <a:buFont typeface="Wingdings" panose="05000000000000000000" pitchFamily="2" charset="2"/>
              <a:buChar char="Ø"/>
            </a:pPr>
            <a:endParaRPr lang="nl-NL" i="0" dirty="0"/>
          </a:p>
          <a:p>
            <a:pPr lvl="1">
              <a:buClr>
                <a:schemeClr val="tx1"/>
              </a:buClr>
              <a:buFont typeface="Wingdings" panose="05000000000000000000" pitchFamily="2" charset="2"/>
              <a:buChar char="Ø"/>
            </a:pPr>
            <a:endParaRPr lang="nl-NL" i="0" dirty="0"/>
          </a:p>
        </p:txBody>
      </p:sp>
      <p:sp>
        <p:nvSpPr>
          <p:cNvPr id="7" name="TextBox 6"/>
          <p:cNvSpPr txBox="1"/>
          <p:nvPr/>
        </p:nvSpPr>
        <p:spPr>
          <a:xfrm>
            <a:off x="453378" y="3701602"/>
            <a:ext cx="3600400" cy="1477328"/>
          </a:xfrm>
          <a:prstGeom prst="rect">
            <a:avLst/>
          </a:prstGeom>
          <a:solidFill>
            <a:srgbClr val="FFFF00"/>
          </a:solidFill>
        </p:spPr>
        <p:txBody>
          <a:bodyPr wrap="square" rtlCol="0">
            <a:spAutoFit/>
          </a:bodyPr>
          <a:lstStyle/>
          <a:p>
            <a:r>
              <a:rPr lang="nl-NL" dirty="0"/>
              <a:t>Depletie van cellen</a:t>
            </a:r>
          </a:p>
          <a:p>
            <a:pPr lvl="1">
              <a:buClr>
                <a:schemeClr val="tx1"/>
              </a:buClr>
              <a:buFont typeface="Wingdings" panose="05000000000000000000" pitchFamily="2" charset="2"/>
              <a:buChar char="Ø"/>
            </a:pPr>
            <a:r>
              <a:rPr lang="nl-NL" i="0" dirty="0"/>
              <a:t> </a:t>
            </a:r>
            <a:r>
              <a:rPr lang="nl-NL" i="0" dirty="0" err="1"/>
              <a:t>Alemtuzumab</a:t>
            </a:r>
            <a:endParaRPr lang="nl-NL" i="0" dirty="0"/>
          </a:p>
          <a:p>
            <a:pPr lvl="1">
              <a:buClr>
                <a:schemeClr val="tx1"/>
              </a:buClr>
              <a:buFont typeface="Wingdings" panose="05000000000000000000" pitchFamily="2" charset="2"/>
              <a:buChar char="Ø"/>
            </a:pPr>
            <a:r>
              <a:rPr lang="nl-NL" dirty="0"/>
              <a:t> </a:t>
            </a:r>
            <a:r>
              <a:rPr lang="nl-NL" dirty="0" err="1"/>
              <a:t>Cladribine</a:t>
            </a:r>
            <a:endParaRPr lang="nl-NL" dirty="0"/>
          </a:p>
          <a:p>
            <a:pPr lvl="1">
              <a:buClr>
                <a:schemeClr val="tx1"/>
              </a:buClr>
              <a:buFont typeface="Wingdings" panose="05000000000000000000" pitchFamily="2" charset="2"/>
              <a:buChar char="Ø"/>
            </a:pPr>
            <a:r>
              <a:rPr lang="nl-NL" dirty="0"/>
              <a:t> </a:t>
            </a:r>
            <a:r>
              <a:rPr lang="nl-NL" dirty="0" err="1"/>
              <a:t>Ocrelizumab</a:t>
            </a:r>
            <a:endParaRPr lang="nl-NL" dirty="0"/>
          </a:p>
          <a:p>
            <a:pPr lvl="1">
              <a:buClr>
                <a:schemeClr val="tx1"/>
              </a:buClr>
              <a:buFont typeface="Wingdings" panose="05000000000000000000" pitchFamily="2" charset="2"/>
              <a:buChar char="Ø"/>
            </a:pPr>
            <a:endParaRPr lang="nl-NL" i="0" dirty="0"/>
          </a:p>
        </p:txBody>
      </p:sp>
      <p:sp>
        <p:nvSpPr>
          <p:cNvPr id="8" name="TextBox 7"/>
          <p:cNvSpPr txBox="1"/>
          <p:nvPr/>
        </p:nvSpPr>
        <p:spPr>
          <a:xfrm>
            <a:off x="4572000" y="3704037"/>
            <a:ext cx="3600400" cy="1477328"/>
          </a:xfrm>
          <a:prstGeom prst="rect">
            <a:avLst/>
          </a:prstGeom>
          <a:solidFill>
            <a:srgbClr val="F9BA67"/>
          </a:solidFill>
        </p:spPr>
        <p:txBody>
          <a:bodyPr wrap="square" rtlCol="0">
            <a:spAutoFit/>
          </a:bodyPr>
          <a:lstStyle/>
          <a:p>
            <a:r>
              <a:rPr lang="nl-NL" dirty="0"/>
              <a:t>Remming proliferatie</a:t>
            </a:r>
          </a:p>
          <a:p>
            <a:pPr marL="800100" lvl="1" indent="-342900">
              <a:buClr>
                <a:schemeClr val="tx1"/>
              </a:buClr>
              <a:buFont typeface="Wingdings" panose="05000000000000000000" pitchFamily="2" charset="2"/>
              <a:buChar char="Ø"/>
            </a:pPr>
            <a:r>
              <a:rPr lang="nl-NL" i="0" dirty="0"/>
              <a:t>Teriflunomide</a:t>
            </a:r>
          </a:p>
          <a:p>
            <a:pPr marL="800100" lvl="1" indent="-342900">
              <a:buClr>
                <a:schemeClr val="tx1"/>
              </a:buClr>
              <a:buFont typeface="Wingdings" panose="05000000000000000000" pitchFamily="2" charset="2"/>
              <a:buChar char="Ø"/>
            </a:pPr>
            <a:r>
              <a:rPr lang="nl-NL" dirty="0"/>
              <a:t>Cladribine</a:t>
            </a:r>
            <a:endParaRPr lang="nl-NL" i="0" dirty="0"/>
          </a:p>
          <a:p>
            <a:pPr marL="800100" lvl="1" indent="-342900">
              <a:buClr>
                <a:schemeClr val="tx1"/>
              </a:buClr>
              <a:buFont typeface="Wingdings" panose="05000000000000000000" pitchFamily="2" charset="2"/>
              <a:buChar char="Ø"/>
            </a:pPr>
            <a:endParaRPr lang="nl-NL" dirty="0"/>
          </a:p>
          <a:p>
            <a:pPr marL="800100" lvl="1" indent="-342900">
              <a:buClr>
                <a:schemeClr val="tx1"/>
              </a:buClr>
              <a:buFont typeface="Wingdings" panose="05000000000000000000" pitchFamily="2" charset="2"/>
              <a:buChar char="Ø"/>
            </a:pPr>
            <a:endParaRPr lang="nl-NL" i="0" dirty="0"/>
          </a:p>
        </p:txBody>
      </p:sp>
      <p:sp>
        <p:nvSpPr>
          <p:cNvPr id="9" name="Title 1">
            <a:extLst>
              <a:ext uri="{FF2B5EF4-FFF2-40B4-BE49-F238E27FC236}">
                <a16:creationId xmlns:a16="http://schemas.microsoft.com/office/drawing/2014/main" id="{B3D69CC7-8830-401F-A604-7EF82CAD0B9A}"/>
              </a:ext>
            </a:extLst>
          </p:cNvPr>
          <p:cNvSpPr>
            <a:spLocks noGrp="1"/>
          </p:cNvSpPr>
          <p:nvPr>
            <p:ph type="title"/>
          </p:nvPr>
        </p:nvSpPr>
        <p:spPr>
          <a:xfrm>
            <a:off x="328613" y="155219"/>
            <a:ext cx="8510587" cy="609600"/>
          </a:xfrm>
        </p:spPr>
        <p:txBody>
          <a:bodyPr>
            <a:normAutofit/>
          </a:bodyPr>
          <a:lstStyle/>
          <a:p>
            <a:pPr algn="ctr"/>
            <a:r>
              <a:rPr lang="nl-NL" sz="2600" dirty="0"/>
              <a:t>Aangrijpingspunten en werkingsmechanismen MS medicatie</a:t>
            </a:r>
            <a:endParaRPr lang="en-US" sz="2600" dirty="0"/>
          </a:p>
        </p:txBody>
      </p:sp>
      <p:sp>
        <p:nvSpPr>
          <p:cNvPr id="11" name="Rectangle 10">
            <a:extLst>
              <a:ext uri="{FF2B5EF4-FFF2-40B4-BE49-F238E27FC236}">
                <a16:creationId xmlns:a16="http://schemas.microsoft.com/office/drawing/2014/main" id="{81861F10-CFB9-4FA3-9EF4-2DDCF2951C04}"/>
              </a:ext>
            </a:extLst>
          </p:cNvPr>
          <p:cNvSpPr/>
          <p:nvPr/>
        </p:nvSpPr>
        <p:spPr>
          <a:xfrm>
            <a:off x="453378" y="5357649"/>
            <a:ext cx="8608978" cy="1461939"/>
          </a:xfrm>
          <a:prstGeom prst="rect">
            <a:avLst/>
          </a:prstGeom>
          <a:noFill/>
        </p:spPr>
        <p:txBody>
          <a:bodyPr wrap="square">
            <a:spAutoFit/>
          </a:bodyPr>
          <a:lstStyle/>
          <a:p>
            <a:r>
              <a:rPr lang="en-US" sz="800" dirty="0"/>
              <a:t>https://ec.europa.eu/health/documents/community-register/2016/20160621135036/anx_135036_nl.pdf </a:t>
            </a:r>
            <a:r>
              <a:rPr lang="nl-NL" sz="800" dirty="0"/>
              <a:t>- last </a:t>
            </a:r>
            <a:r>
              <a:rPr lang="nl-NL" sz="800" dirty="0" err="1"/>
              <a:t>verified</a:t>
            </a:r>
            <a:r>
              <a:rPr lang="nl-NL" sz="800" dirty="0"/>
              <a:t> on 31Jul19</a:t>
            </a:r>
          </a:p>
          <a:p>
            <a:r>
              <a:rPr lang="en-US" sz="800" dirty="0"/>
              <a:t>https://www.merckgroup.com/content/dam/web/corporate/non-images/country-specifics/netherlands/mavenclad/NL%20SPC%20cladribine%20Mavenclad%2010mg%20tablets%202018Jul09%20nl%20v3.0.pdf </a:t>
            </a:r>
            <a:r>
              <a:rPr lang="nl-NL" sz="800" dirty="0"/>
              <a:t>- last </a:t>
            </a:r>
            <a:r>
              <a:rPr lang="nl-NL" sz="800" dirty="0" err="1"/>
              <a:t>verified</a:t>
            </a:r>
            <a:r>
              <a:rPr lang="nl-NL" sz="800" dirty="0"/>
              <a:t> on 31Jul19</a:t>
            </a:r>
            <a:endParaRPr lang="en-US" sz="800" dirty="0"/>
          </a:p>
          <a:p>
            <a:r>
              <a:rPr lang="en-US" sz="800" dirty="0"/>
              <a:t>https://www.ema.europa.eu/en/documents/product-information/tecfidera-epar-product-information_nl.pdf </a:t>
            </a:r>
            <a:r>
              <a:rPr lang="nl-NL" sz="800" dirty="0"/>
              <a:t>- last </a:t>
            </a:r>
            <a:r>
              <a:rPr lang="nl-NL" sz="800" dirty="0" err="1"/>
              <a:t>verified</a:t>
            </a:r>
            <a:r>
              <a:rPr lang="nl-NL" sz="800" dirty="0"/>
              <a:t> on 31Jul19</a:t>
            </a:r>
            <a:endParaRPr lang="en-US" sz="800" dirty="0"/>
          </a:p>
          <a:p>
            <a:r>
              <a:rPr lang="en-US" sz="800" dirty="0"/>
              <a:t>https://www.ema.europa.eu/en/documents/product-information/gilenya-epar-product-information_nl.pdf </a:t>
            </a:r>
            <a:r>
              <a:rPr lang="nl-NL" sz="800" dirty="0"/>
              <a:t>- last </a:t>
            </a:r>
            <a:r>
              <a:rPr lang="nl-NL" sz="800" dirty="0" err="1"/>
              <a:t>verified</a:t>
            </a:r>
            <a:r>
              <a:rPr lang="nl-NL" sz="800" dirty="0"/>
              <a:t> on 31Jul19</a:t>
            </a:r>
            <a:endParaRPr lang="en-US" sz="800" dirty="0"/>
          </a:p>
          <a:p>
            <a:r>
              <a:rPr lang="en-US" sz="800" dirty="0"/>
              <a:t>https://www.geneesmiddeleninformatiebank.nl/smpc/h113849_smpc.pdf </a:t>
            </a:r>
            <a:r>
              <a:rPr lang="nl-NL" sz="800" dirty="0"/>
              <a:t>- last </a:t>
            </a:r>
            <a:r>
              <a:rPr lang="nl-NL" sz="800" dirty="0" err="1"/>
              <a:t>verified</a:t>
            </a:r>
            <a:r>
              <a:rPr lang="nl-NL" sz="800" dirty="0"/>
              <a:t> on 31Jul19</a:t>
            </a:r>
            <a:endParaRPr lang="en-US" sz="800" dirty="0"/>
          </a:p>
          <a:p>
            <a:r>
              <a:rPr lang="en-US" sz="800" dirty="0"/>
              <a:t>https://www.ema.europa.eu/en/documents/product-information/plegridy-epar-product-information_nl.pdf </a:t>
            </a:r>
            <a:r>
              <a:rPr lang="nl-NL" sz="800" dirty="0"/>
              <a:t>- last </a:t>
            </a:r>
            <a:r>
              <a:rPr lang="nl-NL" sz="800" dirty="0" err="1"/>
              <a:t>verified</a:t>
            </a:r>
            <a:r>
              <a:rPr lang="nl-NL" sz="800" dirty="0"/>
              <a:t> on 31Jul19</a:t>
            </a:r>
            <a:endParaRPr lang="en-US" sz="800" dirty="0"/>
          </a:p>
          <a:p>
            <a:r>
              <a:rPr lang="en-US" sz="800" dirty="0"/>
              <a:t>https://www.ema.europa.eu/en/documents/product-information/tysabri-epar-product-information_nl.pdf </a:t>
            </a:r>
            <a:r>
              <a:rPr lang="nl-NL" sz="800" dirty="0"/>
              <a:t>- last </a:t>
            </a:r>
            <a:r>
              <a:rPr lang="nl-NL" sz="800" dirty="0" err="1"/>
              <a:t>verified</a:t>
            </a:r>
            <a:r>
              <a:rPr lang="nl-NL" sz="800" dirty="0"/>
              <a:t> on 31Jul19</a:t>
            </a:r>
            <a:endParaRPr lang="en-US" sz="800" dirty="0"/>
          </a:p>
          <a:p>
            <a:r>
              <a:rPr lang="en-US" sz="800" dirty="0"/>
              <a:t>https://www.ema.europa.eu/en/documents/product-information/ocrevus-epar-product-information_nl.pdf </a:t>
            </a:r>
            <a:r>
              <a:rPr lang="nl-NL" sz="800" dirty="0"/>
              <a:t>- last </a:t>
            </a:r>
            <a:r>
              <a:rPr lang="nl-NL" sz="800" dirty="0" err="1"/>
              <a:t>verified</a:t>
            </a:r>
            <a:r>
              <a:rPr lang="nl-NL" sz="800" dirty="0"/>
              <a:t> on 31Jul19</a:t>
            </a:r>
            <a:endParaRPr lang="en-US" sz="800" dirty="0"/>
          </a:p>
          <a:p>
            <a:r>
              <a:rPr lang="en-US" sz="800" dirty="0"/>
              <a:t>https://ec.europa.eu/health/documents/community-register/2015/20151216133467/anx_133467_nl.pdf </a:t>
            </a:r>
            <a:r>
              <a:rPr lang="nl-NL" sz="800" dirty="0"/>
              <a:t>- last </a:t>
            </a:r>
            <a:r>
              <a:rPr lang="nl-NL" sz="800" dirty="0" err="1"/>
              <a:t>verified</a:t>
            </a:r>
            <a:r>
              <a:rPr lang="nl-NL" sz="800" dirty="0"/>
              <a:t> on 31Jul19</a:t>
            </a:r>
            <a:endParaRPr lang="en-US" sz="800" dirty="0"/>
          </a:p>
          <a:p>
            <a:r>
              <a:rPr lang="en-US" sz="800" dirty="0" err="1"/>
              <a:t>Bron</a:t>
            </a:r>
            <a:r>
              <a:rPr lang="en-US" sz="800" dirty="0"/>
              <a:t>: Dr. K.L. Kreft, Erasmus MC</a:t>
            </a:r>
            <a:endParaRPr lang="nl-NL" sz="800" dirty="0"/>
          </a:p>
        </p:txBody>
      </p:sp>
    </p:spTree>
    <p:extLst>
      <p:ext uri="{BB962C8B-B14F-4D97-AF65-F5344CB8AC3E}">
        <p14:creationId xmlns:p14="http://schemas.microsoft.com/office/powerpoint/2010/main" val="352109315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18C8F1C-DAD5-469C-8EEB-466426DF048F}"/>
              </a:ext>
            </a:extLst>
          </p:cNvPr>
          <p:cNvPicPr>
            <a:picLocks noChangeAspect="1"/>
          </p:cNvPicPr>
          <p:nvPr/>
        </p:nvPicPr>
        <p:blipFill>
          <a:blip r:embed="rId3"/>
          <a:stretch>
            <a:fillRect/>
          </a:stretch>
        </p:blipFill>
        <p:spPr>
          <a:xfrm>
            <a:off x="-1" y="0"/>
            <a:ext cx="9144000" cy="2392601"/>
          </a:xfrm>
          <a:prstGeom prst="rect">
            <a:avLst/>
          </a:prstGeom>
        </p:spPr>
      </p:pic>
      <p:sp>
        <p:nvSpPr>
          <p:cNvPr id="2" name="Title 1">
            <a:extLst>
              <a:ext uri="{FF2B5EF4-FFF2-40B4-BE49-F238E27FC236}">
                <a16:creationId xmlns:a16="http://schemas.microsoft.com/office/drawing/2014/main" id="{D36E0136-2530-431E-BBDB-2FD66FD44E20}"/>
              </a:ext>
            </a:extLst>
          </p:cNvPr>
          <p:cNvSpPr>
            <a:spLocks noGrp="1"/>
          </p:cNvSpPr>
          <p:nvPr>
            <p:ph type="title"/>
          </p:nvPr>
        </p:nvSpPr>
        <p:spPr>
          <a:xfrm>
            <a:off x="447475" y="6121760"/>
            <a:ext cx="8064228" cy="609781"/>
          </a:xfrm>
        </p:spPr>
        <p:txBody>
          <a:bodyPr/>
          <a:lstStyle/>
          <a:p>
            <a:pPr algn="l"/>
            <a:r>
              <a:rPr lang="en-US" sz="1400" b="0" dirty="0"/>
              <a:t>Last verified on 20 </a:t>
            </a:r>
            <a:r>
              <a:rPr lang="en-US" sz="1400" b="0" dirty="0" err="1"/>
              <a:t>juni</a:t>
            </a:r>
            <a:r>
              <a:rPr lang="en-US" sz="1400" b="0" dirty="0"/>
              <a:t> 2019</a:t>
            </a:r>
            <a:endParaRPr lang="nl-NL" sz="1400" b="0" dirty="0"/>
          </a:p>
        </p:txBody>
      </p:sp>
      <p:sp>
        <p:nvSpPr>
          <p:cNvPr id="4" name="Content Placeholder 3">
            <a:extLst>
              <a:ext uri="{FF2B5EF4-FFF2-40B4-BE49-F238E27FC236}">
                <a16:creationId xmlns:a16="http://schemas.microsoft.com/office/drawing/2014/main" id="{E2F5A9BF-F22E-4644-A8B0-A35D91365C60}"/>
              </a:ext>
            </a:extLst>
          </p:cNvPr>
          <p:cNvSpPr>
            <a:spLocks noGrp="1"/>
          </p:cNvSpPr>
          <p:nvPr>
            <p:ph idx="1"/>
          </p:nvPr>
        </p:nvSpPr>
        <p:spPr>
          <a:xfrm>
            <a:off x="364786" y="2332037"/>
            <a:ext cx="8550613" cy="3789723"/>
          </a:xfrm>
        </p:spPr>
        <p:txBody>
          <a:bodyPr/>
          <a:lstStyle/>
          <a:p>
            <a:r>
              <a:rPr lang="en-US" sz="1600" dirty="0"/>
              <a:t>Alemtuzumab (Lemtrada)</a:t>
            </a:r>
            <a:r>
              <a:rPr lang="en-US" dirty="0"/>
              <a:t> </a:t>
            </a:r>
            <a:r>
              <a:rPr lang="en-US" sz="1100" dirty="0"/>
              <a:t>https://ec.europa.eu/health/documents/community-register/2016/20160621135036/anx_135036_nl.pdf</a:t>
            </a:r>
            <a:endParaRPr lang="nl-NL" sz="1100" dirty="0"/>
          </a:p>
          <a:p>
            <a:r>
              <a:rPr lang="en-US" sz="1600" dirty="0"/>
              <a:t>Cladribine (</a:t>
            </a:r>
            <a:r>
              <a:rPr lang="en-US" sz="1600" dirty="0" err="1"/>
              <a:t>Mavenclad</a:t>
            </a:r>
            <a:r>
              <a:rPr lang="en-US" sz="1600" dirty="0"/>
              <a:t>) </a:t>
            </a:r>
            <a:r>
              <a:rPr lang="en-US" sz="1100" dirty="0"/>
              <a:t>https://www.merckgroup.com/content/dam/web/corporate/non-images/country-specifics/netherlands/mavenclad/NL%20SPC%20cladribine%20Mavenclad%2010mg%20tablets%202018Jul09%20nl%20v3.0.pdf</a:t>
            </a:r>
          </a:p>
          <a:p>
            <a:r>
              <a:rPr lang="en-US" sz="1600" dirty="0" err="1"/>
              <a:t>Dimethylfumaraat</a:t>
            </a:r>
            <a:r>
              <a:rPr lang="en-US" sz="1600" dirty="0"/>
              <a:t> (Tecfidera) </a:t>
            </a:r>
            <a:r>
              <a:rPr lang="en-US" sz="1100" dirty="0"/>
              <a:t>https://www.ema.europa.eu/en/documents/product-information/tecfidera-epar-product-information_nl.pdf</a:t>
            </a:r>
          </a:p>
          <a:p>
            <a:r>
              <a:rPr lang="en-US" sz="1600" dirty="0"/>
              <a:t>Fingolimod (</a:t>
            </a:r>
            <a:r>
              <a:rPr lang="en-US" sz="1600" dirty="0" err="1"/>
              <a:t>Gilenya</a:t>
            </a:r>
            <a:r>
              <a:rPr lang="en-US" sz="1600" dirty="0"/>
              <a:t>) </a:t>
            </a:r>
            <a:r>
              <a:rPr lang="en-US" sz="1100" dirty="0"/>
              <a:t>https://www.ema.europa.eu/en/documents/product-information/gilenya-epar-product-information_nl.pdf</a:t>
            </a:r>
          </a:p>
          <a:p>
            <a:r>
              <a:rPr lang="en-US" sz="1600" dirty="0" err="1"/>
              <a:t>Glatirameeracetaat</a:t>
            </a:r>
            <a:r>
              <a:rPr lang="en-US" sz="1600" dirty="0"/>
              <a:t> (Copaxone) </a:t>
            </a:r>
            <a:r>
              <a:rPr lang="en-US" sz="1100" dirty="0"/>
              <a:t>https://www.geneesmiddeleninformatiebank.nl/smpc/h113849_smpc.pdf</a:t>
            </a:r>
          </a:p>
          <a:p>
            <a:r>
              <a:rPr lang="en-US" sz="1600" dirty="0" err="1"/>
              <a:t>Interfon</a:t>
            </a:r>
            <a:r>
              <a:rPr lang="en-US" sz="1600" dirty="0"/>
              <a:t> (</a:t>
            </a:r>
            <a:r>
              <a:rPr lang="en-US" sz="1600" dirty="0" err="1"/>
              <a:t>Plegridy</a:t>
            </a:r>
            <a:r>
              <a:rPr lang="en-US" sz="1600" dirty="0"/>
              <a:t>) </a:t>
            </a:r>
            <a:r>
              <a:rPr lang="en-US" sz="1100" dirty="0"/>
              <a:t>https://www.ema.europa.eu/en/documents/product-information/plegridy-epar-product-information_nl.pdf</a:t>
            </a:r>
          </a:p>
          <a:p>
            <a:r>
              <a:rPr lang="en-US" sz="1600" dirty="0"/>
              <a:t>Natalizumab (Tysabri) </a:t>
            </a:r>
            <a:r>
              <a:rPr lang="en-US" sz="1100" dirty="0"/>
              <a:t>https://www.ema.europa.eu/en/documents/product-information/tysabri-epar-product-information_nl.pdf</a:t>
            </a:r>
          </a:p>
          <a:p>
            <a:r>
              <a:rPr lang="en-US" sz="1600" dirty="0"/>
              <a:t>Ocrelizumab (Ocrevus) </a:t>
            </a:r>
            <a:r>
              <a:rPr lang="en-US" sz="1100" dirty="0"/>
              <a:t>https://www.ema.europa.eu/en/documents/product-information/ocrevus-epar-product-information_nl.pdf</a:t>
            </a:r>
          </a:p>
          <a:p>
            <a:r>
              <a:rPr lang="en-US" sz="1600" dirty="0"/>
              <a:t>Teriflunomide (</a:t>
            </a:r>
            <a:r>
              <a:rPr lang="en-US" sz="1600" dirty="0" err="1"/>
              <a:t>Aubagio</a:t>
            </a:r>
            <a:r>
              <a:rPr lang="en-US" sz="1600" dirty="0"/>
              <a:t>) </a:t>
            </a:r>
            <a:r>
              <a:rPr lang="en-US" sz="1100" dirty="0"/>
              <a:t>https://ec.europa.eu/health/documents/community-register/2015/20151216133467/anx_133467_nl.pdf</a:t>
            </a:r>
          </a:p>
        </p:txBody>
      </p:sp>
    </p:spTree>
    <p:extLst>
      <p:ext uri="{BB962C8B-B14F-4D97-AF65-F5344CB8AC3E}">
        <p14:creationId xmlns:p14="http://schemas.microsoft.com/office/powerpoint/2010/main" val="232976984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3B064FA5-A3DC-4AA2-9D9B-39C7628DD2AE}"/>
              </a:ext>
            </a:extLst>
          </p:cNvPr>
          <p:cNvSpPr txBox="1"/>
          <p:nvPr/>
        </p:nvSpPr>
        <p:spPr>
          <a:xfrm>
            <a:off x="503326" y="3927469"/>
            <a:ext cx="8229599" cy="923330"/>
          </a:xfrm>
          <a:prstGeom prst="rect">
            <a:avLst/>
          </a:prstGeom>
          <a:solidFill>
            <a:srgbClr val="FFFF00"/>
          </a:solidFill>
        </p:spPr>
        <p:txBody>
          <a:bodyPr wrap="square" rtlCol="0">
            <a:spAutoFit/>
          </a:bodyPr>
          <a:lstStyle/>
          <a:p>
            <a:endParaRPr lang="nl-NL" dirty="0"/>
          </a:p>
          <a:p>
            <a:endParaRPr lang="nl-NL" dirty="0"/>
          </a:p>
          <a:p>
            <a:endParaRPr lang="nl-NL" dirty="0"/>
          </a:p>
        </p:txBody>
      </p:sp>
      <p:sp>
        <p:nvSpPr>
          <p:cNvPr id="6" name="TextBox 5">
            <a:extLst>
              <a:ext uri="{FF2B5EF4-FFF2-40B4-BE49-F238E27FC236}">
                <a16:creationId xmlns:a16="http://schemas.microsoft.com/office/drawing/2014/main" id="{74604ECC-B4C9-4E05-9F9D-ABE5C3A36724}"/>
              </a:ext>
            </a:extLst>
          </p:cNvPr>
          <p:cNvSpPr txBox="1"/>
          <p:nvPr/>
        </p:nvSpPr>
        <p:spPr>
          <a:xfrm>
            <a:off x="457197" y="1438913"/>
            <a:ext cx="8229599" cy="923330"/>
          </a:xfrm>
          <a:prstGeom prst="rect">
            <a:avLst/>
          </a:prstGeom>
          <a:solidFill>
            <a:srgbClr val="F9BA67"/>
          </a:solidFill>
        </p:spPr>
        <p:txBody>
          <a:bodyPr wrap="square" rtlCol="0">
            <a:spAutoFit/>
          </a:bodyPr>
          <a:lstStyle/>
          <a:p>
            <a:pPr marL="800100" lvl="1" indent="-342900">
              <a:buClr>
                <a:schemeClr val="tx1"/>
              </a:buClr>
              <a:buFont typeface="Wingdings" panose="05000000000000000000" pitchFamily="2" charset="2"/>
              <a:buChar char="Ø"/>
            </a:pPr>
            <a:endParaRPr lang="nl-NL" i="0" dirty="0"/>
          </a:p>
          <a:p>
            <a:pPr marL="800100" lvl="1" indent="-342900">
              <a:buClr>
                <a:schemeClr val="tx1"/>
              </a:buClr>
              <a:buFont typeface="Wingdings" panose="05000000000000000000" pitchFamily="2" charset="2"/>
              <a:buChar char="Ø"/>
            </a:pPr>
            <a:endParaRPr lang="nl-NL" i="0" dirty="0"/>
          </a:p>
          <a:p>
            <a:pPr lvl="1">
              <a:buClr>
                <a:schemeClr val="tx1"/>
              </a:buClr>
            </a:pPr>
            <a:endParaRPr lang="nl-NL" i="0" dirty="0" err="1"/>
          </a:p>
        </p:txBody>
      </p:sp>
      <p:sp>
        <p:nvSpPr>
          <p:cNvPr id="5" name="TextBox 4">
            <a:extLst>
              <a:ext uri="{FF2B5EF4-FFF2-40B4-BE49-F238E27FC236}">
                <a16:creationId xmlns:a16="http://schemas.microsoft.com/office/drawing/2014/main" id="{FF2B3179-1A1C-406A-B0B5-D0EB4EF8164D}"/>
              </a:ext>
            </a:extLst>
          </p:cNvPr>
          <p:cNvSpPr txBox="1"/>
          <p:nvPr/>
        </p:nvSpPr>
        <p:spPr>
          <a:xfrm>
            <a:off x="457198" y="2564393"/>
            <a:ext cx="8229599" cy="923330"/>
          </a:xfrm>
          <a:prstGeom prst="rect">
            <a:avLst/>
          </a:prstGeom>
          <a:solidFill>
            <a:srgbClr val="92D050"/>
          </a:solidFill>
        </p:spPr>
        <p:txBody>
          <a:bodyPr wrap="square" rtlCol="0">
            <a:spAutoFit/>
          </a:bodyPr>
          <a:lstStyle/>
          <a:p>
            <a:endParaRPr lang="nl-NL" i="0" dirty="0"/>
          </a:p>
          <a:p>
            <a:endParaRPr lang="nl-NL" i="0" dirty="0"/>
          </a:p>
          <a:p>
            <a:endParaRPr lang="nl-NL" dirty="0"/>
          </a:p>
        </p:txBody>
      </p:sp>
      <p:sp>
        <p:nvSpPr>
          <p:cNvPr id="4" name="TextBox 3">
            <a:extLst>
              <a:ext uri="{FF2B5EF4-FFF2-40B4-BE49-F238E27FC236}">
                <a16:creationId xmlns:a16="http://schemas.microsoft.com/office/drawing/2014/main" id="{97BBC3BB-D130-431E-BDE2-ED51A80A1CBC}"/>
              </a:ext>
            </a:extLst>
          </p:cNvPr>
          <p:cNvSpPr txBox="1"/>
          <p:nvPr/>
        </p:nvSpPr>
        <p:spPr>
          <a:xfrm>
            <a:off x="503326" y="5128954"/>
            <a:ext cx="8229599" cy="923330"/>
          </a:xfrm>
          <a:prstGeom prst="rect">
            <a:avLst/>
          </a:prstGeom>
          <a:solidFill>
            <a:schemeClr val="tx2">
              <a:lumMod val="60000"/>
              <a:lumOff val="40000"/>
            </a:schemeClr>
          </a:solidFill>
        </p:spPr>
        <p:txBody>
          <a:bodyPr wrap="square" rtlCol="0">
            <a:spAutoFit/>
          </a:bodyPr>
          <a:lstStyle/>
          <a:p>
            <a:endParaRPr lang="nl-NL" dirty="0"/>
          </a:p>
          <a:p>
            <a:endParaRPr lang="nl-NL" dirty="0"/>
          </a:p>
          <a:p>
            <a:endParaRPr lang="nl-NL" dirty="0"/>
          </a:p>
        </p:txBody>
      </p:sp>
      <p:sp>
        <p:nvSpPr>
          <p:cNvPr id="3" name="Content Placeholder 2"/>
          <p:cNvSpPr>
            <a:spLocks noGrp="1"/>
          </p:cNvSpPr>
          <p:nvPr>
            <p:ph idx="1"/>
          </p:nvPr>
        </p:nvSpPr>
        <p:spPr>
          <a:xfrm>
            <a:off x="411074" y="1526321"/>
            <a:ext cx="8229600" cy="4525963"/>
          </a:xfrm>
        </p:spPr>
        <p:txBody>
          <a:bodyPr/>
          <a:lstStyle/>
          <a:p>
            <a:r>
              <a:rPr lang="en-US" sz="2400" b="1" dirty="0"/>
              <a:t>Productie en proliferatie</a:t>
            </a:r>
          </a:p>
          <a:p>
            <a:pPr lvl="1"/>
            <a:r>
              <a:rPr lang="en-US" sz="2000" dirty="0"/>
              <a:t>Teriflunomide, cladribine</a:t>
            </a:r>
          </a:p>
          <a:p>
            <a:pPr lvl="1"/>
            <a:endParaRPr lang="en-US" sz="2000" dirty="0"/>
          </a:p>
          <a:p>
            <a:r>
              <a:rPr lang="en-US" sz="2400" b="1" dirty="0"/>
              <a:t>Migratie</a:t>
            </a:r>
          </a:p>
          <a:p>
            <a:pPr lvl="1"/>
            <a:r>
              <a:rPr lang="nl-NL" sz="2000" dirty="0"/>
              <a:t>Fingolimod, natalizumab</a:t>
            </a:r>
          </a:p>
          <a:p>
            <a:pPr lvl="1"/>
            <a:endParaRPr lang="en-US" sz="2000" dirty="0"/>
          </a:p>
          <a:p>
            <a:r>
              <a:rPr lang="en-US" sz="2400" b="1" dirty="0"/>
              <a:t>Depletie</a:t>
            </a:r>
          </a:p>
          <a:p>
            <a:pPr lvl="1"/>
            <a:r>
              <a:rPr lang="nl-NL" sz="2000" dirty="0"/>
              <a:t>Alemtuzumab, cladribine, ocrelizumab</a:t>
            </a:r>
          </a:p>
          <a:p>
            <a:pPr lvl="1"/>
            <a:endParaRPr lang="en-US" sz="2000" dirty="0"/>
          </a:p>
          <a:p>
            <a:r>
              <a:rPr lang="en-US" sz="2400" b="1" dirty="0"/>
              <a:t>Functie</a:t>
            </a:r>
          </a:p>
          <a:p>
            <a:pPr lvl="1"/>
            <a:r>
              <a:rPr lang="nl-NL" sz="2000" dirty="0"/>
              <a:t>Dimethylfumaraat, glatirameer acetaat, interferon beta</a:t>
            </a:r>
            <a:endParaRPr lang="en-US" sz="2000" dirty="0"/>
          </a:p>
        </p:txBody>
      </p:sp>
      <p:sp>
        <p:nvSpPr>
          <p:cNvPr id="9" name="Title 1">
            <a:extLst>
              <a:ext uri="{FF2B5EF4-FFF2-40B4-BE49-F238E27FC236}">
                <a16:creationId xmlns:a16="http://schemas.microsoft.com/office/drawing/2014/main" id="{D722D975-AD9D-4792-BCE1-4D0032538CD7}"/>
              </a:ext>
            </a:extLst>
          </p:cNvPr>
          <p:cNvSpPr>
            <a:spLocks noGrp="1"/>
          </p:cNvSpPr>
          <p:nvPr>
            <p:ph type="title"/>
          </p:nvPr>
        </p:nvSpPr>
        <p:spPr>
          <a:xfrm>
            <a:off x="328613" y="515144"/>
            <a:ext cx="8510587" cy="609600"/>
          </a:xfrm>
        </p:spPr>
        <p:txBody>
          <a:bodyPr>
            <a:normAutofit/>
          </a:bodyPr>
          <a:lstStyle/>
          <a:p>
            <a:pPr algn="ctr"/>
            <a:r>
              <a:rPr lang="nl-NL" sz="2600" dirty="0">
                <a:solidFill>
                  <a:srgbClr val="2573BA"/>
                </a:solidFill>
              </a:rPr>
              <a:t>Aangrijpingspunten en werkingsmechanismen MS medicatie</a:t>
            </a:r>
            <a:endParaRPr lang="en-US" sz="2600" dirty="0">
              <a:solidFill>
                <a:srgbClr val="2573BA"/>
              </a:solidFill>
            </a:endParaRPr>
          </a:p>
        </p:txBody>
      </p:sp>
      <p:sp>
        <p:nvSpPr>
          <p:cNvPr id="10" name="Rectangle 9">
            <a:extLst>
              <a:ext uri="{FF2B5EF4-FFF2-40B4-BE49-F238E27FC236}">
                <a16:creationId xmlns:a16="http://schemas.microsoft.com/office/drawing/2014/main" id="{72A738C1-A159-4EBA-8745-2B06B0760A8E}"/>
              </a:ext>
            </a:extLst>
          </p:cNvPr>
          <p:cNvSpPr/>
          <p:nvPr/>
        </p:nvSpPr>
        <p:spPr>
          <a:xfrm>
            <a:off x="311284" y="6301611"/>
            <a:ext cx="8463064" cy="230832"/>
          </a:xfrm>
          <a:prstGeom prst="rect">
            <a:avLst/>
          </a:prstGeom>
        </p:spPr>
        <p:txBody>
          <a:bodyPr wrap="square">
            <a:spAutoFit/>
          </a:bodyPr>
          <a:lstStyle/>
          <a:p>
            <a:r>
              <a:rPr lang="en-US" sz="900" dirty="0" err="1"/>
              <a:t>Bron</a:t>
            </a:r>
            <a:r>
              <a:rPr lang="en-US" sz="900" dirty="0"/>
              <a:t>: Dr. K.L. </a:t>
            </a:r>
            <a:r>
              <a:rPr lang="en-US" sz="900" dirty="0" err="1"/>
              <a:t>Kreft</a:t>
            </a:r>
            <a:r>
              <a:rPr lang="en-US" sz="900" dirty="0"/>
              <a:t>, Erasmus MC</a:t>
            </a:r>
            <a:endParaRPr lang="nl-NL" sz="900" dirty="0"/>
          </a:p>
        </p:txBody>
      </p:sp>
    </p:spTree>
    <p:extLst>
      <p:ext uri="{BB962C8B-B14F-4D97-AF65-F5344CB8AC3E}">
        <p14:creationId xmlns:p14="http://schemas.microsoft.com/office/powerpoint/2010/main" val="288626259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18C8F1C-DAD5-469C-8EEB-466426DF048F}"/>
              </a:ext>
            </a:extLst>
          </p:cNvPr>
          <p:cNvPicPr>
            <a:picLocks noChangeAspect="1"/>
          </p:cNvPicPr>
          <p:nvPr/>
        </p:nvPicPr>
        <p:blipFill>
          <a:blip r:embed="rId3"/>
          <a:stretch>
            <a:fillRect/>
          </a:stretch>
        </p:blipFill>
        <p:spPr>
          <a:xfrm>
            <a:off x="-1" y="0"/>
            <a:ext cx="9144000" cy="2392601"/>
          </a:xfrm>
          <a:prstGeom prst="rect">
            <a:avLst/>
          </a:prstGeom>
        </p:spPr>
      </p:pic>
      <p:sp>
        <p:nvSpPr>
          <p:cNvPr id="2" name="Title 1">
            <a:extLst>
              <a:ext uri="{FF2B5EF4-FFF2-40B4-BE49-F238E27FC236}">
                <a16:creationId xmlns:a16="http://schemas.microsoft.com/office/drawing/2014/main" id="{D36E0136-2530-431E-BBDB-2FD66FD44E20}"/>
              </a:ext>
            </a:extLst>
          </p:cNvPr>
          <p:cNvSpPr>
            <a:spLocks noGrp="1"/>
          </p:cNvSpPr>
          <p:nvPr>
            <p:ph type="title"/>
          </p:nvPr>
        </p:nvSpPr>
        <p:spPr>
          <a:xfrm>
            <a:off x="447475" y="6121760"/>
            <a:ext cx="8064228" cy="609781"/>
          </a:xfrm>
        </p:spPr>
        <p:txBody>
          <a:bodyPr/>
          <a:lstStyle/>
          <a:p>
            <a:pPr algn="l"/>
            <a:r>
              <a:rPr lang="en-US" sz="1400" b="0" dirty="0"/>
              <a:t>Last verified on 20 </a:t>
            </a:r>
            <a:r>
              <a:rPr lang="en-US" sz="1400" b="0" dirty="0" err="1"/>
              <a:t>juni</a:t>
            </a:r>
            <a:r>
              <a:rPr lang="en-US" sz="1400" b="0" dirty="0"/>
              <a:t> 2019</a:t>
            </a:r>
            <a:endParaRPr lang="nl-NL" sz="1400" b="0" dirty="0"/>
          </a:p>
        </p:txBody>
      </p:sp>
      <p:sp>
        <p:nvSpPr>
          <p:cNvPr id="4" name="Content Placeholder 3">
            <a:extLst>
              <a:ext uri="{FF2B5EF4-FFF2-40B4-BE49-F238E27FC236}">
                <a16:creationId xmlns:a16="http://schemas.microsoft.com/office/drawing/2014/main" id="{E2F5A9BF-F22E-4644-A8B0-A35D91365C60}"/>
              </a:ext>
            </a:extLst>
          </p:cNvPr>
          <p:cNvSpPr>
            <a:spLocks noGrp="1"/>
          </p:cNvSpPr>
          <p:nvPr>
            <p:ph idx="1"/>
          </p:nvPr>
        </p:nvSpPr>
        <p:spPr>
          <a:xfrm>
            <a:off x="364786" y="2332037"/>
            <a:ext cx="8550613" cy="3789723"/>
          </a:xfrm>
        </p:spPr>
        <p:txBody>
          <a:bodyPr/>
          <a:lstStyle/>
          <a:p>
            <a:r>
              <a:rPr lang="en-US" sz="1600" dirty="0"/>
              <a:t>Alemtuzumab (Lemtrada)</a:t>
            </a:r>
            <a:r>
              <a:rPr lang="en-US" dirty="0"/>
              <a:t> </a:t>
            </a:r>
            <a:r>
              <a:rPr lang="en-US" sz="1100" dirty="0"/>
              <a:t>https://ec.europa.eu/health/documents/community-register/2016/20160621135036/anx_135036_nl.pdf</a:t>
            </a:r>
            <a:endParaRPr lang="nl-NL" sz="1100" dirty="0"/>
          </a:p>
          <a:p>
            <a:r>
              <a:rPr lang="en-US" sz="1600" dirty="0"/>
              <a:t>Cladribine (</a:t>
            </a:r>
            <a:r>
              <a:rPr lang="en-US" sz="1600" dirty="0" err="1"/>
              <a:t>Mavenclad</a:t>
            </a:r>
            <a:r>
              <a:rPr lang="en-US" sz="1600" dirty="0"/>
              <a:t>) </a:t>
            </a:r>
            <a:r>
              <a:rPr lang="en-US" sz="1100" dirty="0"/>
              <a:t>https://www.merckgroup.com/content/dam/web/corporate/non-images/country-specifics/netherlands/mavenclad/NL%20SPC%20cladribine%20Mavenclad%2010mg%20tablets%202018Jul09%20nl%20v3.0.pdf</a:t>
            </a:r>
          </a:p>
          <a:p>
            <a:r>
              <a:rPr lang="en-US" sz="1600" dirty="0" err="1"/>
              <a:t>Dimethylfumaraat</a:t>
            </a:r>
            <a:r>
              <a:rPr lang="en-US" sz="1600" dirty="0"/>
              <a:t> (Tecfidera) </a:t>
            </a:r>
            <a:r>
              <a:rPr lang="en-US" sz="1100" dirty="0"/>
              <a:t>https://www.ema.europa.eu/en/documents/product-information/tecfidera-epar-product-information_nl.pdf</a:t>
            </a:r>
          </a:p>
          <a:p>
            <a:r>
              <a:rPr lang="en-US" sz="1600" dirty="0"/>
              <a:t>Fingolimod (</a:t>
            </a:r>
            <a:r>
              <a:rPr lang="en-US" sz="1600" dirty="0" err="1"/>
              <a:t>Gilenya</a:t>
            </a:r>
            <a:r>
              <a:rPr lang="en-US" sz="1600" dirty="0"/>
              <a:t>) </a:t>
            </a:r>
            <a:r>
              <a:rPr lang="en-US" sz="1100" dirty="0"/>
              <a:t>https://www.ema.europa.eu/en/documents/product-information/gilenya-epar-product-information_nl.pdf</a:t>
            </a:r>
          </a:p>
          <a:p>
            <a:r>
              <a:rPr lang="en-US" sz="1600" dirty="0" err="1"/>
              <a:t>Glatirameeracetaat</a:t>
            </a:r>
            <a:r>
              <a:rPr lang="en-US" sz="1600" dirty="0"/>
              <a:t> (Copaxone) </a:t>
            </a:r>
            <a:r>
              <a:rPr lang="en-US" sz="1100" dirty="0"/>
              <a:t>https://www.geneesmiddeleninformatiebank.nl/smpc/h113849_smpc.pdf</a:t>
            </a:r>
          </a:p>
          <a:p>
            <a:r>
              <a:rPr lang="en-US" sz="1600" dirty="0" err="1"/>
              <a:t>Interfon</a:t>
            </a:r>
            <a:r>
              <a:rPr lang="en-US" sz="1600" dirty="0"/>
              <a:t> (</a:t>
            </a:r>
            <a:r>
              <a:rPr lang="en-US" sz="1600" dirty="0" err="1"/>
              <a:t>Plegridy</a:t>
            </a:r>
            <a:r>
              <a:rPr lang="en-US" sz="1600" dirty="0"/>
              <a:t>) </a:t>
            </a:r>
            <a:r>
              <a:rPr lang="en-US" sz="1100" dirty="0"/>
              <a:t>https://www.ema.europa.eu/en/documents/product-information/plegridy-epar-product-information_nl.pdf</a:t>
            </a:r>
          </a:p>
          <a:p>
            <a:r>
              <a:rPr lang="en-US" sz="1600" dirty="0"/>
              <a:t>Natalizumab (Tysabri) </a:t>
            </a:r>
            <a:r>
              <a:rPr lang="en-US" sz="1100" dirty="0"/>
              <a:t>https://www.ema.europa.eu/en/documents/product-information/tysabri-epar-product-information_nl.pdf</a:t>
            </a:r>
          </a:p>
          <a:p>
            <a:r>
              <a:rPr lang="en-US" sz="1600" dirty="0"/>
              <a:t>Ocrelizumab (Ocrevus) </a:t>
            </a:r>
            <a:r>
              <a:rPr lang="en-US" sz="1100" dirty="0"/>
              <a:t>https://www.ema.europa.eu/en/documents/product-information/ocrevus-epar-product-information_nl.pdf</a:t>
            </a:r>
          </a:p>
          <a:p>
            <a:r>
              <a:rPr lang="en-US" sz="1600" dirty="0"/>
              <a:t>Teriflunomide (</a:t>
            </a:r>
            <a:r>
              <a:rPr lang="en-US" sz="1600" dirty="0" err="1"/>
              <a:t>Aubagio</a:t>
            </a:r>
            <a:r>
              <a:rPr lang="en-US" sz="1600" dirty="0"/>
              <a:t>) </a:t>
            </a:r>
            <a:r>
              <a:rPr lang="en-US" sz="1100" dirty="0"/>
              <a:t>https://ec.europa.eu/health/documents/community-register/2015/20151216133467/anx_133467_nl.pdf</a:t>
            </a:r>
          </a:p>
        </p:txBody>
      </p:sp>
    </p:spTree>
    <p:extLst>
      <p:ext uri="{BB962C8B-B14F-4D97-AF65-F5344CB8AC3E}">
        <p14:creationId xmlns:p14="http://schemas.microsoft.com/office/powerpoint/2010/main" val="228898763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986"/>
            <a:ext cx="8229600" cy="1143000"/>
          </a:xfrm>
        </p:spPr>
        <p:txBody>
          <a:bodyPr/>
          <a:lstStyle/>
          <a:p>
            <a:r>
              <a:rPr lang="nl-NL" dirty="0"/>
              <a:t>Vermindering van lymfocytenaantal</a:t>
            </a:r>
            <a:endParaRPr lang="en-US" dirty="0"/>
          </a:p>
        </p:txBody>
      </p:sp>
      <p:sp>
        <p:nvSpPr>
          <p:cNvPr id="3" name="Content Placeholder 2"/>
          <p:cNvSpPr>
            <a:spLocks noGrp="1"/>
          </p:cNvSpPr>
          <p:nvPr>
            <p:ph idx="1"/>
          </p:nvPr>
        </p:nvSpPr>
        <p:spPr>
          <a:xfrm>
            <a:off x="457203" y="1258972"/>
            <a:ext cx="6894137" cy="3482472"/>
          </a:xfrm>
        </p:spPr>
        <p:txBody>
          <a:bodyPr/>
          <a:lstStyle/>
          <a:p>
            <a:pPr>
              <a:buClr>
                <a:schemeClr val="tx1"/>
              </a:buClr>
              <a:buFont typeface="Wingdings" panose="05000000000000000000" pitchFamily="2" charset="2"/>
              <a:buChar char="Ø"/>
            </a:pPr>
            <a:r>
              <a:rPr lang="nl-NL" sz="2400" dirty="0">
                <a:solidFill>
                  <a:schemeClr val="tx1"/>
                </a:solidFill>
                <a:latin typeface="+mn-lt"/>
              </a:rPr>
              <a:t>Kan ontstaan door?</a:t>
            </a:r>
          </a:p>
          <a:p>
            <a:pPr>
              <a:buClr>
                <a:schemeClr val="tx1"/>
              </a:buClr>
              <a:buFont typeface="Wingdings" panose="05000000000000000000" pitchFamily="2" charset="2"/>
              <a:buChar char="Ø"/>
            </a:pPr>
            <a:endParaRPr lang="nl-NL" sz="2400" dirty="0">
              <a:solidFill>
                <a:schemeClr val="tx1"/>
              </a:solidFill>
              <a:latin typeface="+mn-lt"/>
            </a:endParaRPr>
          </a:p>
          <a:p>
            <a:pPr>
              <a:buClr>
                <a:schemeClr val="tx1"/>
              </a:buClr>
              <a:buFont typeface="Wingdings" panose="05000000000000000000" pitchFamily="2" charset="2"/>
              <a:buChar char="Ø"/>
            </a:pPr>
            <a:endParaRPr lang="nl-NL" sz="2400" dirty="0">
              <a:solidFill>
                <a:schemeClr val="tx1"/>
              </a:solidFill>
              <a:latin typeface="+mn-lt"/>
            </a:endParaRPr>
          </a:p>
          <a:p>
            <a:pPr>
              <a:buClr>
                <a:schemeClr val="tx1"/>
              </a:buClr>
              <a:buFont typeface="Wingdings" panose="05000000000000000000" pitchFamily="2" charset="2"/>
              <a:buChar char="Ø"/>
            </a:pPr>
            <a:endParaRPr lang="nl-NL" sz="2400" dirty="0">
              <a:solidFill>
                <a:schemeClr val="tx1"/>
              </a:solidFill>
              <a:latin typeface="+mn-lt"/>
            </a:endParaRPr>
          </a:p>
          <a:p>
            <a:pPr>
              <a:buClr>
                <a:schemeClr val="tx1"/>
              </a:buClr>
              <a:buFont typeface="Wingdings" panose="05000000000000000000" pitchFamily="2" charset="2"/>
              <a:buChar char="Ø"/>
            </a:pPr>
            <a:r>
              <a:rPr lang="nl-NL" sz="2400" dirty="0">
                <a:solidFill>
                  <a:schemeClr val="tx1"/>
                </a:solidFill>
                <a:latin typeface="+mn-lt"/>
              </a:rPr>
              <a:t>Welke MS medicamenten geven dit met name?</a:t>
            </a:r>
          </a:p>
          <a:p>
            <a:pPr>
              <a:buClr>
                <a:schemeClr val="tx1"/>
              </a:buClr>
              <a:buFont typeface="Wingdings" panose="05000000000000000000" pitchFamily="2" charset="2"/>
              <a:buChar char="Ø"/>
            </a:pPr>
            <a:endParaRPr lang="en-US" dirty="0">
              <a:latin typeface="+mn-lt"/>
            </a:endParaRPr>
          </a:p>
        </p:txBody>
      </p:sp>
      <p:sp>
        <p:nvSpPr>
          <p:cNvPr id="4" name="TextBox 3"/>
          <p:cNvSpPr txBox="1"/>
          <p:nvPr/>
        </p:nvSpPr>
        <p:spPr>
          <a:xfrm>
            <a:off x="889799" y="1817182"/>
            <a:ext cx="8136904" cy="1569660"/>
          </a:xfrm>
          <a:prstGeom prst="rect">
            <a:avLst/>
          </a:prstGeom>
          <a:noFill/>
        </p:spPr>
        <p:txBody>
          <a:bodyPr wrap="square" rtlCol="0">
            <a:spAutoFit/>
          </a:bodyPr>
          <a:lstStyle/>
          <a:p>
            <a:pPr marL="457200" indent="-457200">
              <a:buAutoNum type="arabicPeriod"/>
            </a:pPr>
            <a:r>
              <a:rPr lang="nl-NL" sz="2400" dirty="0"/>
              <a:t>depletie van cellen</a:t>
            </a:r>
          </a:p>
          <a:p>
            <a:pPr marL="457200" indent="-457200">
              <a:buAutoNum type="arabicPeriod"/>
            </a:pPr>
            <a:r>
              <a:rPr lang="nl-NL" sz="2400" dirty="0"/>
              <a:t>redistributie van cellen</a:t>
            </a:r>
          </a:p>
          <a:p>
            <a:pPr marL="457200" indent="-457200">
              <a:buAutoNum type="arabicPeriod"/>
            </a:pPr>
            <a:r>
              <a:rPr lang="nl-NL" sz="2400" dirty="0"/>
              <a:t>(verminderde aanmaak van cellen)</a:t>
            </a:r>
          </a:p>
          <a:p>
            <a:pPr marL="457200" indent="-457200">
              <a:buAutoNum type="arabicPeriod"/>
            </a:pPr>
            <a:r>
              <a:rPr lang="nl-NL" sz="2400" dirty="0"/>
              <a:t>(verhoogd gebruik van cellen)</a:t>
            </a:r>
            <a:endParaRPr lang="en-US" sz="2400" dirty="0"/>
          </a:p>
        </p:txBody>
      </p:sp>
      <p:sp>
        <p:nvSpPr>
          <p:cNvPr id="7" name="TextBox 6">
            <a:extLst>
              <a:ext uri="{FF2B5EF4-FFF2-40B4-BE49-F238E27FC236}">
                <a16:creationId xmlns:a16="http://schemas.microsoft.com/office/drawing/2014/main" id="{BF312BEF-ED73-4EB5-A428-779191F6CE3A}"/>
              </a:ext>
            </a:extLst>
          </p:cNvPr>
          <p:cNvSpPr txBox="1"/>
          <p:nvPr/>
        </p:nvSpPr>
        <p:spPr>
          <a:xfrm>
            <a:off x="889799" y="4514824"/>
            <a:ext cx="8136904" cy="1200329"/>
          </a:xfrm>
          <a:prstGeom prst="rect">
            <a:avLst/>
          </a:prstGeom>
          <a:noFill/>
        </p:spPr>
        <p:txBody>
          <a:bodyPr wrap="square" rtlCol="0">
            <a:spAutoFit/>
          </a:bodyPr>
          <a:lstStyle/>
          <a:p>
            <a:pPr marL="457200" indent="-457200">
              <a:buAutoNum type="arabicPeriod"/>
            </a:pPr>
            <a:r>
              <a:rPr lang="nl-NL" sz="2400" dirty="0"/>
              <a:t>alemtuzumab, ocrelizumab, cladribine</a:t>
            </a:r>
          </a:p>
          <a:p>
            <a:pPr marL="457200" indent="-457200">
              <a:buAutoNum type="arabicPeriod"/>
            </a:pPr>
            <a:r>
              <a:rPr lang="nl-NL" sz="2400" dirty="0"/>
              <a:t>fingolimod (in circulatie), natalizumab (in CNS)</a:t>
            </a:r>
            <a:endParaRPr lang="en-US" sz="2400" dirty="0"/>
          </a:p>
          <a:p>
            <a:r>
              <a:rPr lang="nl-NL" sz="2400" dirty="0"/>
              <a:t>	</a:t>
            </a:r>
            <a:r>
              <a:rPr lang="nl-NL" sz="2400" dirty="0" err="1"/>
              <a:t>dimethylfumaraat</a:t>
            </a:r>
            <a:endParaRPr lang="nl-NL" sz="2400" dirty="0"/>
          </a:p>
        </p:txBody>
      </p:sp>
      <p:sp>
        <p:nvSpPr>
          <p:cNvPr id="5" name="TextBox 4">
            <a:extLst>
              <a:ext uri="{FF2B5EF4-FFF2-40B4-BE49-F238E27FC236}">
                <a16:creationId xmlns:a16="http://schemas.microsoft.com/office/drawing/2014/main" id="{B02A0291-E5A3-4D8D-8511-0AC3E561BE5F}"/>
              </a:ext>
            </a:extLst>
          </p:cNvPr>
          <p:cNvSpPr txBox="1"/>
          <p:nvPr/>
        </p:nvSpPr>
        <p:spPr>
          <a:xfrm>
            <a:off x="457200" y="5790307"/>
            <a:ext cx="8229600" cy="1092607"/>
          </a:xfrm>
          <a:prstGeom prst="rect">
            <a:avLst/>
          </a:prstGeom>
          <a:noFill/>
        </p:spPr>
        <p:txBody>
          <a:bodyPr wrap="square" rtlCol="0">
            <a:spAutoFit/>
          </a:bodyPr>
          <a:lstStyle/>
          <a:p>
            <a:r>
              <a:rPr lang="en-US" sz="800" dirty="0"/>
              <a:t>https://ec.europa.eu/health/documents/community-register/2016/20160621135036/anx_135036_nl.pdf </a:t>
            </a:r>
            <a:r>
              <a:rPr lang="nl-NL" sz="800" dirty="0"/>
              <a:t>- last </a:t>
            </a:r>
            <a:r>
              <a:rPr lang="nl-NL" sz="800" dirty="0" err="1"/>
              <a:t>verified</a:t>
            </a:r>
            <a:r>
              <a:rPr lang="nl-NL" sz="800" dirty="0"/>
              <a:t> on 31Jul19</a:t>
            </a:r>
            <a:endParaRPr lang="en-US" sz="800" dirty="0"/>
          </a:p>
          <a:p>
            <a:r>
              <a:rPr lang="en-US" sz="800" dirty="0"/>
              <a:t>https://www.merckgroup.com/content/dam/web/corporate/non-images/country-specifics/netherlands/mavenclad/NL%20SPC%20cladribine%20Mavenclad%2010mg%20tablets%202018Jul09%20nl%20v3.0.pdf </a:t>
            </a:r>
            <a:r>
              <a:rPr lang="nl-NL" sz="800" dirty="0"/>
              <a:t>- last </a:t>
            </a:r>
            <a:r>
              <a:rPr lang="nl-NL" sz="800" dirty="0" err="1"/>
              <a:t>verified</a:t>
            </a:r>
            <a:r>
              <a:rPr lang="nl-NL" sz="800" dirty="0"/>
              <a:t> on 31Jul19</a:t>
            </a:r>
            <a:endParaRPr lang="en-US" sz="800" dirty="0"/>
          </a:p>
          <a:p>
            <a:r>
              <a:rPr lang="en-US" sz="800" dirty="0"/>
              <a:t>https://www.ema.europa.eu/en/documents/product-information/tecfidera-epar-product-information_nl.pdf </a:t>
            </a:r>
            <a:r>
              <a:rPr lang="nl-NL" sz="800" dirty="0"/>
              <a:t>- last </a:t>
            </a:r>
            <a:r>
              <a:rPr lang="nl-NL" sz="800" dirty="0" err="1"/>
              <a:t>verified</a:t>
            </a:r>
            <a:r>
              <a:rPr lang="nl-NL" sz="800" dirty="0"/>
              <a:t> on 31Jul19</a:t>
            </a:r>
            <a:endParaRPr lang="en-US" sz="800" dirty="0"/>
          </a:p>
          <a:p>
            <a:r>
              <a:rPr lang="en-US" sz="800" dirty="0"/>
              <a:t>https://www.ema.europa.eu/en/documents/product-information/gilenya-epar-product-information_nl.pdf </a:t>
            </a:r>
            <a:r>
              <a:rPr lang="nl-NL" sz="800" dirty="0"/>
              <a:t>- last </a:t>
            </a:r>
            <a:r>
              <a:rPr lang="nl-NL" sz="800" dirty="0" err="1"/>
              <a:t>verified</a:t>
            </a:r>
            <a:r>
              <a:rPr lang="nl-NL" sz="800" dirty="0"/>
              <a:t> on 31Jul19</a:t>
            </a:r>
            <a:endParaRPr lang="en-US" sz="800" dirty="0"/>
          </a:p>
          <a:p>
            <a:r>
              <a:rPr lang="en-US" sz="800" dirty="0"/>
              <a:t>https://www.ema.europa.eu/en/documents/product-information/tysabri-epar-product-information_nl.pdf</a:t>
            </a:r>
            <a:r>
              <a:rPr lang="nl-NL" sz="800" dirty="0"/>
              <a:t>- last </a:t>
            </a:r>
            <a:r>
              <a:rPr lang="nl-NL" sz="800" dirty="0" err="1"/>
              <a:t>verified</a:t>
            </a:r>
            <a:r>
              <a:rPr lang="nl-NL" sz="800" dirty="0"/>
              <a:t> on 31Jul19</a:t>
            </a:r>
            <a:endParaRPr lang="en-US" sz="800" dirty="0"/>
          </a:p>
          <a:p>
            <a:r>
              <a:rPr lang="en-US" sz="800" dirty="0"/>
              <a:t>https://www.ema.europa.eu/en/documents/product-information/ocrevus-epar-product-information_nl.pdf </a:t>
            </a:r>
            <a:r>
              <a:rPr lang="nl-NL" sz="800" dirty="0"/>
              <a:t>- last </a:t>
            </a:r>
            <a:r>
              <a:rPr lang="nl-NL" sz="800" dirty="0" err="1"/>
              <a:t>verified</a:t>
            </a:r>
            <a:r>
              <a:rPr lang="nl-NL" sz="800" dirty="0"/>
              <a:t> on 31Jul19</a:t>
            </a:r>
            <a:endParaRPr lang="en-US" sz="800" dirty="0"/>
          </a:p>
          <a:p>
            <a:endParaRPr lang="en-US" sz="800" dirty="0"/>
          </a:p>
        </p:txBody>
      </p:sp>
    </p:spTree>
    <p:extLst>
      <p:ext uri="{BB962C8B-B14F-4D97-AF65-F5344CB8AC3E}">
        <p14:creationId xmlns:p14="http://schemas.microsoft.com/office/powerpoint/2010/main" val="1430350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03"/>
            <a:ext cx="8229600" cy="1143000"/>
          </a:xfrm>
        </p:spPr>
        <p:txBody>
          <a:bodyPr/>
          <a:lstStyle/>
          <a:p>
            <a:r>
              <a:rPr lang="nl-NL" dirty="0"/>
              <a:t>Onderwerpen</a:t>
            </a:r>
            <a:endParaRPr lang="en-US" dirty="0"/>
          </a:p>
        </p:txBody>
      </p:sp>
      <p:sp>
        <p:nvSpPr>
          <p:cNvPr id="3" name="Content Placeholder 2"/>
          <p:cNvSpPr>
            <a:spLocks noGrp="1"/>
          </p:cNvSpPr>
          <p:nvPr>
            <p:ph idx="1"/>
          </p:nvPr>
        </p:nvSpPr>
        <p:spPr>
          <a:xfrm>
            <a:off x="457203" y="1142597"/>
            <a:ext cx="7500023" cy="3482472"/>
          </a:xfrm>
        </p:spPr>
        <p:txBody>
          <a:bodyPr/>
          <a:lstStyle/>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Immuunsysteem in balans</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Aangrijpingspunten en werkingsmechanismen MS medicatie</a:t>
            </a:r>
          </a:p>
          <a:p>
            <a:pPr>
              <a:buClr>
                <a:schemeClr val="tx1"/>
              </a:buClr>
              <a:buFont typeface="Wingdings" panose="05000000000000000000" pitchFamily="2" charset="2"/>
              <a:buChar char="Ø"/>
            </a:pPr>
            <a:r>
              <a:rPr lang="nl-NL" sz="2000" dirty="0">
                <a:solidFill>
                  <a:schemeClr val="tx1"/>
                </a:solidFill>
                <a:latin typeface="+mn-lt"/>
              </a:rPr>
              <a:t> </a:t>
            </a:r>
            <a:r>
              <a:rPr lang="nl-NL" sz="2000" dirty="0" err="1">
                <a:solidFill>
                  <a:schemeClr val="tx1"/>
                </a:solidFill>
                <a:latin typeface="+mn-lt"/>
              </a:rPr>
              <a:t>Lympfopenie</a:t>
            </a:r>
            <a:endParaRPr lang="nl-NL" sz="2000" dirty="0">
              <a:solidFill>
                <a:schemeClr val="tx1"/>
              </a:solidFill>
              <a:latin typeface="+mn-lt"/>
            </a:endParaRP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Infectierisico’s vanuit werkingsmechanismen</a:t>
            </a:r>
          </a:p>
          <a:p>
            <a:pPr lvl="1" defTabSz="457200" eaLnBrk="1" fontAlgn="auto" hangingPunct="1">
              <a:lnSpc>
                <a:spcPct val="140000"/>
              </a:lnSpc>
              <a:buClr>
                <a:schemeClr val="tx1"/>
              </a:buClr>
              <a:buFont typeface="Wingdings" panose="05000000000000000000" pitchFamily="2" charset="2"/>
              <a:buChar char="Ø"/>
            </a:pPr>
            <a:r>
              <a:rPr lang="nl-NL" sz="2000" dirty="0">
                <a:solidFill>
                  <a:schemeClr val="bg2">
                    <a:lumMod val="40000"/>
                    <a:lumOff val="60000"/>
                  </a:schemeClr>
                </a:solidFill>
                <a:cs typeface="Arial"/>
              </a:rPr>
              <a:t> Hepatitis-B screening</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Niet</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immunologisch</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verklaarbare</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bijwerkingen</a:t>
            </a:r>
            <a:endParaRPr lang="en-US"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Vaccinatie</a:t>
            </a:r>
            <a:r>
              <a:rPr lang="en-US" sz="2000" dirty="0">
                <a:solidFill>
                  <a:schemeClr val="bg2">
                    <a:lumMod val="40000"/>
                    <a:lumOff val="60000"/>
                  </a:schemeClr>
                </a:solidFill>
                <a:latin typeface="+mn-lt"/>
              </a:rPr>
              <a:t> </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Take home messages</a:t>
            </a:r>
            <a:endParaRPr lang="nl-NL" sz="2000" dirty="0">
              <a:solidFill>
                <a:schemeClr val="bg2">
                  <a:lumMod val="40000"/>
                  <a:lumOff val="60000"/>
                </a:schemeClr>
              </a:solidFill>
              <a:latin typeface="+mn-lt"/>
            </a:endParaRPr>
          </a:p>
        </p:txBody>
      </p:sp>
    </p:spTree>
    <p:extLst>
      <p:ext uri="{BB962C8B-B14F-4D97-AF65-F5344CB8AC3E}">
        <p14:creationId xmlns:p14="http://schemas.microsoft.com/office/powerpoint/2010/main" val="193734923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651058" y="1327636"/>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2074523" y="1434302"/>
            <a:ext cx="7011694" cy="4771647"/>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727962" y="3565019"/>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757880" y="3565019"/>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4972687" y="841332"/>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691469" y="3568621"/>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591192" y="183454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7212938" y="327413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7383037" y="343213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945336" y="379816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68141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39038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894416" y="2129710"/>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961091" y="2282110"/>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999194" y="2529760"/>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836569" y="840274"/>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62" name="Group 261"/>
          <p:cNvGrpSpPr/>
          <p:nvPr/>
        </p:nvGrpSpPr>
        <p:grpSpPr>
          <a:xfrm>
            <a:off x="677502" y="4842109"/>
            <a:ext cx="967738" cy="909821"/>
            <a:chOff x="108608" y="3363594"/>
            <a:chExt cx="967738" cy="909821"/>
          </a:xfrm>
        </p:grpSpPr>
        <p:grpSp>
          <p:nvGrpSpPr>
            <p:cNvPr id="263" name="Group 262"/>
            <p:cNvGrpSpPr/>
            <p:nvPr/>
          </p:nvGrpSpPr>
          <p:grpSpPr>
            <a:xfrm>
              <a:off x="108608" y="3567822"/>
              <a:ext cx="782437" cy="705593"/>
              <a:chOff x="108608" y="3567822"/>
              <a:chExt cx="782437" cy="705593"/>
            </a:xfrm>
          </p:grpSpPr>
          <p:grpSp>
            <p:nvGrpSpPr>
              <p:cNvPr id="269" name="Group 268"/>
              <p:cNvGrpSpPr/>
              <p:nvPr/>
            </p:nvGrpSpPr>
            <p:grpSpPr>
              <a:xfrm>
                <a:off x="108608" y="3567822"/>
                <a:ext cx="782437" cy="705593"/>
                <a:chOff x="9632115" y="3841615"/>
                <a:chExt cx="782437" cy="705593"/>
              </a:xfrm>
            </p:grpSpPr>
            <p:sp>
              <p:nvSpPr>
                <p:cNvPr id="271" name="Oval 270"/>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3" name="Group 171"/>
                <p:cNvGrpSpPr/>
                <p:nvPr/>
              </p:nvGrpSpPr>
              <p:grpSpPr>
                <a:xfrm rot="18169265">
                  <a:off x="10232913" y="4152954"/>
                  <a:ext cx="124964" cy="238314"/>
                  <a:chOff x="6272999" y="403029"/>
                  <a:chExt cx="199769" cy="365671"/>
                </a:xfrm>
              </p:grpSpPr>
              <p:sp>
                <p:nvSpPr>
                  <p:cNvPr id="286" name="Rectangle 28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7" name="Rectangle 28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4" name="Group 173"/>
                <p:cNvGrpSpPr/>
                <p:nvPr/>
              </p:nvGrpSpPr>
              <p:grpSpPr>
                <a:xfrm rot="14155649">
                  <a:off x="10226787" y="3804084"/>
                  <a:ext cx="124964" cy="238314"/>
                  <a:chOff x="6272999" y="403029"/>
                  <a:chExt cx="199769" cy="365671"/>
                </a:xfrm>
              </p:grpSpPr>
              <p:sp>
                <p:nvSpPr>
                  <p:cNvPr id="283" name="Rectangle 28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5" name="Group 203"/>
                <p:cNvGrpSpPr/>
                <p:nvPr/>
              </p:nvGrpSpPr>
              <p:grpSpPr>
                <a:xfrm rot="669115" flipH="1">
                  <a:off x="9845209" y="4308894"/>
                  <a:ext cx="124964" cy="238314"/>
                  <a:chOff x="6272999" y="403029"/>
                  <a:chExt cx="199769" cy="365671"/>
                </a:xfrm>
              </p:grpSpPr>
              <p:sp>
                <p:nvSpPr>
                  <p:cNvPr id="280" name="Rectangle 2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1" name="Rectangle 2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6" name="Group 171"/>
                <p:cNvGrpSpPr/>
                <p:nvPr/>
              </p:nvGrpSpPr>
              <p:grpSpPr>
                <a:xfrm rot="7717811">
                  <a:off x="9688790" y="3784940"/>
                  <a:ext cx="124964" cy="238314"/>
                  <a:chOff x="6272999" y="403029"/>
                  <a:chExt cx="199769" cy="365671"/>
                </a:xfrm>
              </p:grpSpPr>
              <p:sp>
                <p:nvSpPr>
                  <p:cNvPr id="277" name="Rectangle 2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8" name="Rectangle 2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9" name="Rectangle 2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0" name="TextBox 269"/>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776264" y="3363594"/>
              <a:ext cx="300082" cy="261610"/>
              <a:chOff x="9582545" y="2303286"/>
              <a:chExt cx="300082" cy="261610"/>
            </a:xfrm>
          </p:grpSpPr>
          <p:sp>
            <p:nvSpPr>
              <p:cNvPr id="267"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8" name="Rectangle 26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324" name="Group 323"/>
          <p:cNvGrpSpPr/>
          <p:nvPr/>
        </p:nvGrpSpPr>
        <p:grpSpPr>
          <a:xfrm>
            <a:off x="904466" y="2356473"/>
            <a:ext cx="514088" cy="499090"/>
            <a:chOff x="3487823" y="3659323"/>
            <a:chExt cx="514088" cy="499090"/>
          </a:xfrm>
        </p:grpSpPr>
        <p:cxnSp>
          <p:nvCxnSpPr>
            <p:cNvPr id="325" name="Straight Connector 324"/>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27" name="Group 326"/>
          <p:cNvGrpSpPr/>
          <p:nvPr/>
        </p:nvGrpSpPr>
        <p:grpSpPr>
          <a:xfrm>
            <a:off x="830018" y="5080624"/>
            <a:ext cx="514088" cy="499090"/>
            <a:chOff x="3487823" y="3659323"/>
            <a:chExt cx="514088" cy="499090"/>
          </a:xfrm>
        </p:grpSpPr>
        <p:cxnSp>
          <p:nvCxnSpPr>
            <p:cNvPr id="328" name="Straight Connector 327"/>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89" name="Down Arrow 288"/>
          <p:cNvSpPr/>
          <p:nvPr/>
        </p:nvSpPr>
        <p:spPr bwMode="auto">
          <a:xfrm rot="1753293">
            <a:off x="1110386" y="1416577"/>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0" name="Down Arrow 289"/>
          <p:cNvSpPr/>
          <p:nvPr/>
        </p:nvSpPr>
        <p:spPr bwMode="auto">
          <a:xfrm rot="8825179">
            <a:off x="1143293" y="5631518"/>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4" name="TextBox 293">
            <a:extLst>
              <a:ext uri="{FF2B5EF4-FFF2-40B4-BE49-F238E27FC236}">
                <a16:creationId xmlns:a16="http://schemas.microsoft.com/office/drawing/2014/main" id="{C867BC3F-E275-4E63-814C-88BD147F170A}"/>
              </a:ext>
            </a:extLst>
          </p:cNvPr>
          <p:cNvSpPr txBox="1"/>
          <p:nvPr/>
        </p:nvSpPr>
        <p:spPr>
          <a:xfrm rot="16200000">
            <a:off x="3491507" y="363681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97" name="Group 296">
            <a:extLst>
              <a:ext uri="{FF2B5EF4-FFF2-40B4-BE49-F238E27FC236}">
                <a16:creationId xmlns:a16="http://schemas.microsoft.com/office/drawing/2014/main" id="{05EC17E8-76E3-4D41-8CD3-3FFFD1A14ACA}"/>
              </a:ext>
            </a:extLst>
          </p:cNvPr>
          <p:cNvGrpSpPr/>
          <p:nvPr/>
        </p:nvGrpSpPr>
        <p:grpSpPr>
          <a:xfrm>
            <a:off x="6591192" y="1834544"/>
            <a:ext cx="1514676" cy="3645533"/>
            <a:chOff x="6068997" y="1840481"/>
            <a:chExt cx="1514676" cy="3645533"/>
          </a:xfrm>
        </p:grpSpPr>
        <p:sp>
          <p:nvSpPr>
            <p:cNvPr id="298" name="Freeform 91">
              <a:extLst>
                <a:ext uri="{FF2B5EF4-FFF2-40B4-BE49-F238E27FC236}">
                  <a16:creationId xmlns:a16="http://schemas.microsoft.com/office/drawing/2014/main" id="{84E39702-6841-46DB-A3DA-241DDFDDD751}"/>
                </a:ext>
              </a:extLst>
            </p:cNvPr>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00" name="Group 299">
              <a:extLst>
                <a:ext uri="{FF2B5EF4-FFF2-40B4-BE49-F238E27FC236}">
                  <a16:creationId xmlns:a16="http://schemas.microsoft.com/office/drawing/2014/main" id="{6D151669-FDA7-4415-BD35-44637E4D09A6}"/>
                </a:ext>
              </a:extLst>
            </p:cNvPr>
            <p:cNvGrpSpPr/>
            <p:nvPr/>
          </p:nvGrpSpPr>
          <p:grpSpPr>
            <a:xfrm>
              <a:off x="6068997" y="1840481"/>
              <a:ext cx="1514676" cy="1167291"/>
              <a:chOff x="6068997" y="1840481"/>
              <a:chExt cx="1514676" cy="1167291"/>
            </a:xfrm>
          </p:grpSpPr>
          <p:sp>
            <p:nvSpPr>
              <p:cNvPr id="301" name="Freeform 92">
                <a:extLst>
                  <a:ext uri="{FF2B5EF4-FFF2-40B4-BE49-F238E27FC236}">
                    <a16:creationId xmlns:a16="http://schemas.microsoft.com/office/drawing/2014/main" id="{5162E42E-92EE-4085-B314-073A0099F76D}"/>
                  </a:ext>
                </a:extLst>
              </p:cNvPr>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Freeform 93">
                <a:extLst>
                  <a:ext uri="{FF2B5EF4-FFF2-40B4-BE49-F238E27FC236}">
                    <a16:creationId xmlns:a16="http://schemas.microsoft.com/office/drawing/2014/main" id="{B4ED8C00-363D-4551-ACA5-790AC4BDA478}"/>
                  </a:ext>
                </a:extLst>
              </p:cNvPr>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Freeform 94">
                <a:extLst>
                  <a:ext uri="{FF2B5EF4-FFF2-40B4-BE49-F238E27FC236}">
                    <a16:creationId xmlns:a16="http://schemas.microsoft.com/office/drawing/2014/main" id="{F4950D18-D187-4ABF-B106-547F3DCEA217}"/>
                  </a:ext>
                </a:extLst>
              </p:cNvPr>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4" name="Oval 303">
                <a:extLst>
                  <a:ext uri="{FF2B5EF4-FFF2-40B4-BE49-F238E27FC236}">
                    <a16:creationId xmlns:a16="http://schemas.microsoft.com/office/drawing/2014/main" id="{9515424C-4662-4886-9F5E-62D1A136000B}"/>
                  </a:ext>
                </a:extLst>
              </p:cNvPr>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3" name="Oval 312">
                <a:extLst>
                  <a:ext uri="{FF2B5EF4-FFF2-40B4-BE49-F238E27FC236}">
                    <a16:creationId xmlns:a16="http://schemas.microsoft.com/office/drawing/2014/main" id="{21E17FC2-A2C7-4062-A9F4-4551BF97140E}"/>
                  </a:ext>
                </a:extLst>
              </p:cNvPr>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TextBox 313">
                <a:extLst>
                  <a:ext uri="{FF2B5EF4-FFF2-40B4-BE49-F238E27FC236}">
                    <a16:creationId xmlns:a16="http://schemas.microsoft.com/office/drawing/2014/main" id="{34FCC6C8-0337-4E90-BDE8-B20CFCEB9A98}"/>
                  </a:ext>
                </a:extLst>
              </p:cNvPr>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315" name="Group 314">
            <a:extLst>
              <a:ext uri="{FF2B5EF4-FFF2-40B4-BE49-F238E27FC236}">
                <a16:creationId xmlns:a16="http://schemas.microsoft.com/office/drawing/2014/main" id="{6D217A86-472F-4814-81A5-BBE36D974817}"/>
              </a:ext>
            </a:extLst>
          </p:cNvPr>
          <p:cNvGrpSpPr/>
          <p:nvPr/>
        </p:nvGrpSpPr>
        <p:grpSpPr>
          <a:xfrm>
            <a:off x="7212938" y="3274135"/>
            <a:ext cx="171992" cy="1485356"/>
            <a:chOff x="6739212" y="3280075"/>
            <a:chExt cx="171992" cy="1485356"/>
          </a:xfrm>
        </p:grpSpPr>
        <p:sp>
          <p:nvSpPr>
            <p:cNvPr id="316" name="Rounded Rectangle 97">
              <a:extLst>
                <a:ext uri="{FF2B5EF4-FFF2-40B4-BE49-F238E27FC236}">
                  <a16:creationId xmlns:a16="http://schemas.microsoft.com/office/drawing/2014/main" id="{41B20758-5175-474B-93A0-AA69C4B7B2EF}"/>
                </a:ext>
              </a:extLst>
            </p:cNvPr>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ounded Rectangle 98">
              <a:extLst>
                <a:ext uri="{FF2B5EF4-FFF2-40B4-BE49-F238E27FC236}">
                  <a16:creationId xmlns:a16="http://schemas.microsoft.com/office/drawing/2014/main" id="{3359D30B-A423-40B3-A1FA-63BB92B0F330}"/>
                </a:ext>
              </a:extLst>
            </p:cNvPr>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8" name="Rounded Rectangle 99">
              <a:extLst>
                <a:ext uri="{FF2B5EF4-FFF2-40B4-BE49-F238E27FC236}">
                  <a16:creationId xmlns:a16="http://schemas.microsoft.com/office/drawing/2014/main" id="{FA597F0E-7502-4C5E-839C-480CA4402B45}"/>
                </a:ext>
              </a:extLst>
            </p:cNvPr>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9" name="TextBox 318">
            <a:extLst>
              <a:ext uri="{FF2B5EF4-FFF2-40B4-BE49-F238E27FC236}">
                <a16:creationId xmlns:a16="http://schemas.microsoft.com/office/drawing/2014/main" id="{25EB9D76-7396-4DB2-88D3-7D5D4FC4E970}"/>
              </a:ext>
            </a:extLst>
          </p:cNvPr>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321" name="Group 320">
            <a:extLst>
              <a:ext uri="{FF2B5EF4-FFF2-40B4-BE49-F238E27FC236}">
                <a16:creationId xmlns:a16="http://schemas.microsoft.com/office/drawing/2014/main" id="{0CFB537C-09D9-4A20-9488-931E33C83D9C}"/>
              </a:ext>
            </a:extLst>
          </p:cNvPr>
          <p:cNvGrpSpPr/>
          <p:nvPr/>
        </p:nvGrpSpPr>
        <p:grpSpPr>
          <a:xfrm>
            <a:off x="7383037" y="3432138"/>
            <a:ext cx="832825" cy="1290050"/>
            <a:chOff x="6346489" y="3438078"/>
            <a:chExt cx="832825" cy="1290050"/>
          </a:xfrm>
        </p:grpSpPr>
        <p:grpSp>
          <p:nvGrpSpPr>
            <p:cNvPr id="322" name="Group 100">
              <a:extLst>
                <a:ext uri="{FF2B5EF4-FFF2-40B4-BE49-F238E27FC236}">
                  <a16:creationId xmlns:a16="http://schemas.microsoft.com/office/drawing/2014/main" id="{67CCDE10-14B2-4B99-8956-F1689D907F60}"/>
                </a:ext>
              </a:extLst>
            </p:cNvPr>
            <p:cNvGrpSpPr/>
            <p:nvPr/>
          </p:nvGrpSpPr>
          <p:grpSpPr>
            <a:xfrm rot="5400000">
              <a:off x="6117877" y="3666690"/>
              <a:ext cx="1290050" cy="832825"/>
              <a:chOff x="5518485" y="1611376"/>
              <a:chExt cx="1892818" cy="1172884"/>
            </a:xfrm>
          </p:grpSpPr>
          <p:sp>
            <p:nvSpPr>
              <p:cNvPr id="330" name="Freeform 101">
                <a:extLst>
                  <a:ext uri="{FF2B5EF4-FFF2-40B4-BE49-F238E27FC236}">
                    <a16:creationId xmlns:a16="http://schemas.microsoft.com/office/drawing/2014/main" id="{5559868D-C094-4864-8B4B-255A0C7A40D0}"/>
                  </a:ext>
                </a:extLst>
              </p:cNvPr>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Oval 331">
                <a:extLst>
                  <a:ext uri="{FF2B5EF4-FFF2-40B4-BE49-F238E27FC236}">
                    <a16:creationId xmlns:a16="http://schemas.microsoft.com/office/drawing/2014/main" id="{FAB3B2D1-B37B-465C-B9CD-8EB49B8BA0F5}"/>
                  </a:ext>
                </a:extLst>
              </p:cNvPr>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3" name="TextBox 322">
              <a:extLst>
                <a:ext uri="{FF2B5EF4-FFF2-40B4-BE49-F238E27FC236}">
                  <a16:creationId xmlns:a16="http://schemas.microsoft.com/office/drawing/2014/main" id="{7CAB7687-BB9F-41F0-9A42-5671180EAB14}"/>
                </a:ext>
              </a:extLst>
            </p:cNvPr>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33" name="Group 332">
            <a:extLst>
              <a:ext uri="{FF2B5EF4-FFF2-40B4-BE49-F238E27FC236}">
                <a16:creationId xmlns:a16="http://schemas.microsoft.com/office/drawing/2014/main" id="{5A27036D-2F10-490E-94F2-BC5E9A1DD9F1}"/>
              </a:ext>
            </a:extLst>
          </p:cNvPr>
          <p:cNvGrpSpPr/>
          <p:nvPr/>
        </p:nvGrpSpPr>
        <p:grpSpPr>
          <a:xfrm>
            <a:off x="5945336" y="3798160"/>
            <a:ext cx="1112990" cy="907596"/>
            <a:chOff x="5038726" y="3648212"/>
            <a:chExt cx="1112990" cy="907596"/>
          </a:xfrm>
        </p:grpSpPr>
        <p:grpSp>
          <p:nvGrpSpPr>
            <p:cNvPr id="337" name="Group 250">
              <a:extLst>
                <a:ext uri="{FF2B5EF4-FFF2-40B4-BE49-F238E27FC236}">
                  <a16:creationId xmlns:a16="http://schemas.microsoft.com/office/drawing/2014/main" id="{56FBFEFE-17C1-4E75-8400-6FC52034C217}"/>
                </a:ext>
              </a:extLst>
            </p:cNvPr>
            <p:cNvGrpSpPr/>
            <p:nvPr/>
          </p:nvGrpSpPr>
          <p:grpSpPr>
            <a:xfrm>
              <a:off x="5038726" y="3648212"/>
              <a:ext cx="1112990" cy="907596"/>
              <a:chOff x="1098341" y="4367954"/>
              <a:chExt cx="1534342" cy="1386379"/>
            </a:xfrm>
          </p:grpSpPr>
          <p:sp>
            <p:nvSpPr>
              <p:cNvPr id="340" name="Freeform 248">
                <a:extLst>
                  <a:ext uri="{FF2B5EF4-FFF2-40B4-BE49-F238E27FC236}">
                    <a16:creationId xmlns:a16="http://schemas.microsoft.com/office/drawing/2014/main" id="{4CF3B645-21DD-4240-A2AC-D7419BC9A9DC}"/>
                  </a:ext>
                </a:extLst>
              </p:cNvPr>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1" name="Oval 340">
                <a:extLst>
                  <a:ext uri="{FF2B5EF4-FFF2-40B4-BE49-F238E27FC236}">
                    <a16:creationId xmlns:a16="http://schemas.microsoft.com/office/drawing/2014/main" id="{A4E4784A-EF0B-4168-A09D-6ECFF3E41F80}"/>
                  </a:ext>
                </a:extLst>
              </p:cNvPr>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8" name="TextBox 337">
              <a:extLst>
                <a:ext uri="{FF2B5EF4-FFF2-40B4-BE49-F238E27FC236}">
                  <a16:creationId xmlns:a16="http://schemas.microsoft.com/office/drawing/2014/main" id="{20EDB2C5-9B88-4783-96A3-7B0E0AA87A37}"/>
                </a:ext>
              </a:extLst>
            </p:cNvPr>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342" name="Group 341">
            <a:extLst>
              <a:ext uri="{FF2B5EF4-FFF2-40B4-BE49-F238E27FC236}">
                <a16:creationId xmlns:a16="http://schemas.microsoft.com/office/drawing/2014/main" id="{EBBEA4B0-A584-430B-8A03-51E91206A3E4}"/>
              </a:ext>
            </a:extLst>
          </p:cNvPr>
          <p:cNvGrpSpPr/>
          <p:nvPr/>
        </p:nvGrpSpPr>
        <p:grpSpPr>
          <a:xfrm>
            <a:off x="1986655" y="3854658"/>
            <a:ext cx="300082" cy="261610"/>
            <a:chOff x="9582545" y="2303286"/>
            <a:chExt cx="300082" cy="261610"/>
          </a:xfrm>
        </p:grpSpPr>
        <p:sp>
          <p:nvSpPr>
            <p:cNvPr id="343" name="Rounded Rectangle 99">
              <a:extLst>
                <a:ext uri="{FF2B5EF4-FFF2-40B4-BE49-F238E27FC236}">
                  <a16:creationId xmlns:a16="http://schemas.microsoft.com/office/drawing/2014/main" id="{87263753-A8DB-42C4-B190-82F1875C9541}"/>
                </a:ext>
              </a:extLst>
            </p:cNvPr>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4" name="Rectangle 343">
              <a:extLst>
                <a:ext uri="{FF2B5EF4-FFF2-40B4-BE49-F238E27FC236}">
                  <a16:creationId xmlns:a16="http://schemas.microsoft.com/office/drawing/2014/main" id="{F8517EFD-3ABC-4D5E-A94C-C3FC9F457CFA}"/>
                </a:ext>
              </a:extLst>
            </p:cNvPr>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45" name="Group 344">
            <a:extLst>
              <a:ext uri="{FF2B5EF4-FFF2-40B4-BE49-F238E27FC236}">
                <a16:creationId xmlns:a16="http://schemas.microsoft.com/office/drawing/2014/main" id="{8B0289E7-6508-4E05-98A2-DB056151F70B}"/>
              </a:ext>
            </a:extLst>
          </p:cNvPr>
          <p:cNvGrpSpPr/>
          <p:nvPr/>
        </p:nvGrpSpPr>
        <p:grpSpPr>
          <a:xfrm>
            <a:off x="1890179" y="2972020"/>
            <a:ext cx="300082" cy="261610"/>
            <a:chOff x="9582545" y="2303286"/>
            <a:chExt cx="300082" cy="261610"/>
          </a:xfrm>
        </p:grpSpPr>
        <p:sp>
          <p:nvSpPr>
            <p:cNvPr id="346" name="Rounded Rectangle 99">
              <a:extLst>
                <a:ext uri="{FF2B5EF4-FFF2-40B4-BE49-F238E27FC236}">
                  <a16:creationId xmlns:a16="http://schemas.microsoft.com/office/drawing/2014/main" id="{60E76140-AA97-4F66-82E7-07661E7667D1}"/>
                </a:ext>
              </a:extLst>
            </p:cNvPr>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Rectangle 346">
              <a:extLst>
                <a:ext uri="{FF2B5EF4-FFF2-40B4-BE49-F238E27FC236}">
                  <a16:creationId xmlns:a16="http://schemas.microsoft.com/office/drawing/2014/main" id="{DED328F7-2C8C-40DC-8C3F-E7A14375C5E7}"/>
                </a:ext>
              </a:extLst>
            </p:cNvPr>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48" name="Group 347">
            <a:extLst>
              <a:ext uri="{FF2B5EF4-FFF2-40B4-BE49-F238E27FC236}">
                <a16:creationId xmlns:a16="http://schemas.microsoft.com/office/drawing/2014/main" id="{2F7E1264-5F7D-48F3-B533-90B08C04584B}"/>
              </a:ext>
            </a:extLst>
          </p:cNvPr>
          <p:cNvGrpSpPr/>
          <p:nvPr/>
        </p:nvGrpSpPr>
        <p:grpSpPr>
          <a:xfrm>
            <a:off x="3694454" y="2197902"/>
            <a:ext cx="474194" cy="521071"/>
            <a:chOff x="1696729" y="1401791"/>
            <a:chExt cx="474194" cy="521071"/>
          </a:xfrm>
        </p:grpSpPr>
        <p:grpSp>
          <p:nvGrpSpPr>
            <p:cNvPr id="349" name="Group 165">
              <a:extLst>
                <a:ext uri="{FF2B5EF4-FFF2-40B4-BE49-F238E27FC236}">
                  <a16:creationId xmlns:a16="http://schemas.microsoft.com/office/drawing/2014/main" id="{FBB1CDA4-5857-43D4-ACB8-3FEC98698B2D}"/>
                </a:ext>
              </a:extLst>
            </p:cNvPr>
            <p:cNvGrpSpPr/>
            <p:nvPr/>
          </p:nvGrpSpPr>
          <p:grpSpPr>
            <a:xfrm>
              <a:off x="1696729" y="1425711"/>
              <a:ext cx="474194" cy="497151"/>
              <a:chOff x="5095749" y="0"/>
              <a:chExt cx="769047" cy="840013"/>
            </a:xfrm>
          </p:grpSpPr>
          <p:sp>
            <p:nvSpPr>
              <p:cNvPr id="351" name="Freeform 138">
                <a:extLst>
                  <a:ext uri="{FF2B5EF4-FFF2-40B4-BE49-F238E27FC236}">
                    <a16:creationId xmlns:a16="http://schemas.microsoft.com/office/drawing/2014/main" id="{1B885D60-43BC-4144-A7CB-FB3038404C24}"/>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2" name="Freeform 139">
                <a:extLst>
                  <a:ext uri="{FF2B5EF4-FFF2-40B4-BE49-F238E27FC236}">
                    <a16:creationId xmlns:a16="http://schemas.microsoft.com/office/drawing/2014/main" id="{43421BF8-1C2F-45D9-8319-CA34AAAE4456}"/>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3" name="Freeform 140">
                <a:extLst>
                  <a:ext uri="{FF2B5EF4-FFF2-40B4-BE49-F238E27FC236}">
                    <a16:creationId xmlns:a16="http://schemas.microsoft.com/office/drawing/2014/main" id="{C26DB196-D1D5-4805-8F5A-C2AE4E7DD1AD}"/>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Oval 353">
                <a:extLst>
                  <a:ext uri="{FF2B5EF4-FFF2-40B4-BE49-F238E27FC236}">
                    <a16:creationId xmlns:a16="http://schemas.microsoft.com/office/drawing/2014/main" id="{56B4AE54-D11B-42F3-9828-8BB95100774E}"/>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Oval 354">
                <a:extLst>
                  <a:ext uri="{FF2B5EF4-FFF2-40B4-BE49-F238E27FC236}">
                    <a16:creationId xmlns:a16="http://schemas.microsoft.com/office/drawing/2014/main" id="{4B51E348-69AC-4ED1-92F2-0B941DBBDDEB}"/>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0" name="TextBox 349">
              <a:extLst>
                <a:ext uri="{FF2B5EF4-FFF2-40B4-BE49-F238E27FC236}">
                  <a16:creationId xmlns:a16="http://schemas.microsoft.com/office/drawing/2014/main" id="{C771BF79-E850-4ED9-B8E8-39BA27EE5031}"/>
                </a:ext>
              </a:extLst>
            </p:cNvPr>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56" name="Group 355">
            <a:extLst>
              <a:ext uri="{FF2B5EF4-FFF2-40B4-BE49-F238E27FC236}">
                <a16:creationId xmlns:a16="http://schemas.microsoft.com/office/drawing/2014/main" id="{37D53636-4242-4CF3-9ABC-A8227BBD1EB2}"/>
              </a:ext>
            </a:extLst>
          </p:cNvPr>
          <p:cNvGrpSpPr/>
          <p:nvPr/>
        </p:nvGrpSpPr>
        <p:grpSpPr>
          <a:xfrm>
            <a:off x="3761129" y="2350302"/>
            <a:ext cx="523046" cy="521071"/>
            <a:chOff x="1696729" y="1401791"/>
            <a:chExt cx="523046" cy="521071"/>
          </a:xfrm>
        </p:grpSpPr>
        <p:grpSp>
          <p:nvGrpSpPr>
            <p:cNvPr id="357" name="Group 165">
              <a:extLst>
                <a:ext uri="{FF2B5EF4-FFF2-40B4-BE49-F238E27FC236}">
                  <a16:creationId xmlns:a16="http://schemas.microsoft.com/office/drawing/2014/main" id="{0031BA72-24F5-4FDF-942B-5D0A218BEA27}"/>
                </a:ext>
              </a:extLst>
            </p:cNvPr>
            <p:cNvGrpSpPr/>
            <p:nvPr/>
          </p:nvGrpSpPr>
          <p:grpSpPr>
            <a:xfrm>
              <a:off x="1696729" y="1425711"/>
              <a:ext cx="474194" cy="497151"/>
              <a:chOff x="5095749" y="0"/>
              <a:chExt cx="769047" cy="840013"/>
            </a:xfrm>
          </p:grpSpPr>
          <p:sp>
            <p:nvSpPr>
              <p:cNvPr id="383" name="Freeform 138">
                <a:extLst>
                  <a:ext uri="{FF2B5EF4-FFF2-40B4-BE49-F238E27FC236}">
                    <a16:creationId xmlns:a16="http://schemas.microsoft.com/office/drawing/2014/main" id="{703D00DC-95C3-40FF-B1DC-E5F0103F16A4}"/>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Freeform 139">
                <a:extLst>
                  <a:ext uri="{FF2B5EF4-FFF2-40B4-BE49-F238E27FC236}">
                    <a16:creationId xmlns:a16="http://schemas.microsoft.com/office/drawing/2014/main" id="{25BE488C-516C-41DF-89C7-BADBFF238AE2}"/>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5" name="Freeform 140">
                <a:extLst>
                  <a:ext uri="{FF2B5EF4-FFF2-40B4-BE49-F238E27FC236}">
                    <a16:creationId xmlns:a16="http://schemas.microsoft.com/office/drawing/2014/main" id="{45C9CFF5-73E8-41D7-90A5-14D6C2059EA8}"/>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Oval 385">
                <a:extLst>
                  <a:ext uri="{FF2B5EF4-FFF2-40B4-BE49-F238E27FC236}">
                    <a16:creationId xmlns:a16="http://schemas.microsoft.com/office/drawing/2014/main" id="{66C4E0D3-13E8-4395-8BF3-B7206151C378}"/>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Oval 386">
                <a:extLst>
                  <a:ext uri="{FF2B5EF4-FFF2-40B4-BE49-F238E27FC236}">
                    <a16:creationId xmlns:a16="http://schemas.microsoft.com/office/drawing/2014/main" id="{0BEECB35-D8BD-4AFC-A3B7-CBEB0B37728E}"/>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2" name="TextBox 381">
              <a:extLst>
                <a:ext uri="{FF2B5EF4-FFF2-40B4-BE49-F238E27FC236}">
                  <a16:creationId xmlns:a16="http://schemas.microsoft.com/office/drawing/2014/main" id="{24502FC8-4C2F-4311-B8AC-72B826F6CC51}"/>
                </a:ext>
              </a:extLst>
            </p:cNvPr>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88" name="Group 387">
            <a:extLst>
              <a:ext uri="{FF2B5EF4-FFF2-40B4-BE49-F238E27FC236}">
                <a16:creationId xmlns:a16="http://schemas.microsoft.com/office/drawing/2014/main" id="{8EF4E95E-5B56-46AD-8FC7-D82C4E0C930E}"/>
              </a:ext>
            </a:extLst>
          </p:cNvPr>
          <p:cNvGrpSpPr/>
          <p:nvPr/>
        </p:nvGrpSpPr>
        <p:grpSpPr>
          <a:xfrm>
            <a:off x="3799232" y="2597952"/>
            <a:ext cx="532571" cy="521071"/>
            <a:chOff x="1696729" y="1401791"/>
            <a:chExt cx="532571" cy="521071"/>
          </a:xfrm>
        </p:grpSpPr>
        <p:grpSp>
          <p:nvGrpSpPr>
            <p:cNvPr id="389" name="Group 165">
              <a:extLst>
                <a:ext uri="{FF2B5EF4-FFF2-40B4-BE49-F238E27FC236}">
                  <a16:creationId xmlns:a16="http://schemas.microsoft.com/office/drawing/2014/main" id="{30E6D88F-DF97-456F-8476-27EF80FC7220}"/>
                </a:ext>
              </a:extLst>
            </p:cNvPr>
            <p:cNvGrpSpPr/>
            <p:nvPr/>
          </p:nvGrpSpPr>
          <p:grpSpPr>
            <a:xfrm>
              <a:off x="1696729" y="1425711"/>
              <a:ext cx="474194" cy="497151"/>
              <a:chOff x="5095749" y="0"/>
              <a:chExt cx="769047" cy="840013"/>
            </a:xfrm>
          </p:grpSpPr>
          <p:sp>
            <p:nvSpPr>
              <p:cNvPr id="391" name="Freeform 138">
                <a:extLst>
                  <a:ext uri="{FF2B5EF4-FFF2-40B4-BE49-F238E27FC236}">
                    <a16:creationId xmlns:a16="http://schemas.microsoft.com/office/drawing/2014/main" id="{E47095A3-C362-4BF0-A421-88F55923A2C8}"/>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Freeform 139">
                <a:extLst>
                  <a:ext uri="{FF2B5EF4-FFF2-40B4-BE49-F238E27FC236}">
                    <a16:creationId xmlns:a16="http://schemas.microsoft.com/office/drawing/2014/main" id="{455A52FE-54AC-488A-ADEB-3CF9CB1A5648}"/>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Freeform 140">
                <a:extLst>
                  <a:ext uri="{FF2B5EF4-FFF2-40B4-BE49-F238E27FC236}">
                    <a16:creationId xmlns:a16="http://schemas.microsoft.com/office/drawing/2014/main" id="{96B40EC1-6D43-4D2A-AC7D-7B851CF370D5}"/>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4" name="Oval 393">
                <a:extLst>
                  <a:ext uri="{FF2B5EF4-FFF2-40B4-BE49-F238E27FC236}">
                    <a16:creationId xmlns:a16="http://schemas.microsoft.com/office/drawing/2014/main" id="{897903F6-E7E6-43F0-9D7B-758E2EC90CE4}"/>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5" name="Oval 394">
                <a:extLst>
                  <a:ext uri="{FF2B5EF4-FFF2-40B4-BE49-F238E27FC236}">
                    <a16:creationId xmlns:a16="http://schemas.microsoft.com/office/drawing/2014/main" id="{F32DE0DA-8535-41ED-A45E-74EBC275C3B0}"/>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90" name="TextBox 389">
              <a:extLst>
                <a:ext uri="{FF2B5EF4-FFF2-40B4-BE49-F238E27FC236}">
                  <a16:creationId xmlns:a16="http://schemas.microsoft.com/office/drawing/2014/main" id="{94E1A932-2B73-4AE2-B525-A439160EFA22}"/>
                </a:ext>
              </a:extLst>
            </p:cNvPr>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96" name="TextBox 395">
            <a:extLst>
              <a:ext uri="{FF2B5EF4-FFF2-40B4-BE49-F238E27FC236}">
                <a16:creationId xmlns:a16="http://schemas.microsoft.com/office/drawing/2014/main" id="{8516C825-B280-46F7-BEC9-0F6FE8C2B068}"/>
              </a:ext>
            </a:extLst>
          </p:cNvPr>
          <p:cNvSpPr txBox="1"/>
          <p:nvPr/>
        </p:nvSpPr>
        <p:spPr>
          <a:xfrm>
            <a:off x="2232488" y="418855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97" name="Group 396">
            <a:extLst>
              <a:ext uri="{FF2B5EF4-FFF2-40B4-BE49-F238E27FC236}">
                <a16:creationId xmlns:a16="http://schemas.microsoft.com/office/drawing/2014/main" id="{EE5DE0B8-6B24-4F79-9E85-B363E7BCA56C}"/>
              </a:ext>
            </a:extLst>
          </p:cNvPr>
          <p:cNvGrpSpPr/>
          <p:nvPr/>
        </p:nvGrpSpPr>
        <p:grpSpPr>
          <a:xfrm>
            <a:off x="3477540" y="4910301"/>
            <a:ext cx="967738" cy="909821"/>
            <a:chOff x="108608" y="3363594"/>
            <a:chExt cx="967738" cy="909821"/>
          </a:xfrm>
        </p:grpSpPr>
        <p:grpSp>
          <p:nvGrpSpPr>
            <p:cNvPr id="398" name="Group 397">
              <a:extLst>
                <a:ext uri="{FF2B5EF4-FFF2-40B4-BE49-F238E27FC236}">
                  <a16:creationId xmlns:a16="http://schemas.microsoft.com/office/drawing/2014/main" id="{274E5B3E-3F78-49C1-929B-0ADD056D7ADB}"/>
                </a:ext>
              </a:extLst>
            </p:cNvPr>
            <p:cNvGrpSpPr/>
            <p:nvPr/>
          </p:nvGrpSpPr>
          <p:grpSpPr>
            <a:xfrm>
              <a:off x="108608" y="3567822"/>
              <a:ext cx="782437" cy="705593"/>
              <a:chOff x="108608" y="3567822"/>
              <a:chExt cx="782437" cy="705593"/>
            </a:xfrm>
          </p:grpSpPr>
          <p:grpSp>
            <p:nvGrpSpPr>
              <p:cNvPr id="402" name="Group 401">
                <a:extLst>
                  <a:ext uri="{FF2B5EF4-FFF2-40B4-BE49-F238E27FC236}">
                    <a16:creationId xmlns:a16="http://schemas.microsoft.com/office/drawing/2014/main" id="{5DFAFA0B-E7F3-44B5-B047-200124116918}"/>
                  </a:ext>
                </a:extLst>
              </p:cNvPr>
              <p:cNvGrpSpPr/>
              <p:nvPr/>
            </p:nvGrpSpPr>
            <p:grpSpPr>
              <a:xfrm>
                <a:off x="108608" y="3567822"/>
                <a:ext cx="782437" cy="705593"/>
                <a:chOff x="9632115" y="3841615"/>
                <a:chExt cx="782437" cy="705593"/>
              </a:xfrm>
            </p:grpSpPr>
            <p:sp>
              <p:nvSpPr>
                <p:cNvPr id="404" name="Oval 403">
                  <a:extLst>
                    <a:ext uri="{FF2B5EF4-FFF2-40B4-BE49-F238E27FC236}">
                      <a16:creationId xmlns:a16="http://schemas.microsoft.com/office/drawing/2014/main" id="{2AEE3121-F212-4235-88C0-AA72AA45E3A6}"/>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Oval 404">
                  <a:extLst>
                    <a:ext uri="{FF2B5EF4-FFF2-40B4-BE49-F238E27FC236}">
                      <a16:creationId xmlns:a16="http://schemas.microsoft.com/office/drawing/2014/main" id="{06CE34E7-82D3-4120-9065-29597E95497A}"/>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406" name="Group 171">
                  <a:extLst>
                    <a:ext uri="{FF2B5EF4-FFF2-40B4-BE49-F238E27FC236}">
                      <a16:creationId xmlns:a16="http://schemas.microsoft.com/office/drawing/2014/main" id="{318BEC02-ED82-4C11-8E9B-165F6097F19D}"/>
                    </a:ext>
                  </a:extLst>
                </p:cNvPr>
                <p:cNvGrpSpPr/>
                <p:nvPr/>
              </p:nvGrpSpPr>
              <p:grpSpPr>
                <a:xfrm rot="18169265">
                  <a:off x="10232913" y="4152954"/>
                  <a:ext cx="124964" cy="238314"/>
                  <a:chOff x="6272999" y="403029"/>
                  <a:chExt cx="199769" cy="365671"/>
                </a:xfrm>
              </p:grpSpPr>
              <p:sp>
                <p:nvSpPr>
                  <p:cNvPr id="419" name="Rectangle 418">
                    <a:extLst>
                      <a:ext uri="{FF2B5EF4-FFF2-40B4-BE49-F238E27FC236}">
                        <a16:creationId xmlns:a16="http://schemas.microsoft.com/office/drawing/2014/main" id="{6136D9C6-CA0A-48AE-8156-D9CE72C501F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0" name="Rectangle 419">
                    <a:extLst>
                      <a:ext uri="{FF2B5EF4-FFF2-40B4-BE49-F238E27FC236}">
                        <a16:creationId xmlns:a16="http://schemas.microsoft.com/office/drawing/2014/main" id="{B1F6CED9-55F2-4889-A1C3-F52FC28B9E9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1" name="Rectangle 420">
                    <a:extLst>
                      <a:ext uri="{FF2B5EF4-FFF2-40B4-BE49-F238E27FC236}">
                        <a16:creationId xmlns:a16="http://schemas.microsoft.com/office/drawing/2014/main" id="{58B44045-3223-4E18-BDD7-E08A2D15F92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7" name="Group 173">
                  <a:extLst>
                    <a:ext uri="{FF2B5EF4-FFF2-40B4-BE49-F238E27FC236}">
                      <a16:creationId xmlns:a16="http://schemas.microsoft.com/office/drawing/2014/main" id="{4FEB4991-95E5-4A9B-815F-976C85C66E1A}"/>
                    </a:ext>
                  </a:extLst>
                </p:cNvPr>
                <p:cNvGrpSpPr/>
                <p:nvPr/>
              </p:nvGrpSpPr>
              <p:grpSpPr>
                <a:xfrm rot="14155649">
                  <a:off x="10226787" y="3804084"/>
                  <a:ext cx="124964" cy="238314"/>
                  <a:chOff x="6272999" y="403029"/>
                  <a:chExt cx="199769" cy="365671"/>
                </a:xfrm>
              </p:grpSpPr>
              <p:sp>
                <p:nvSpPr>
                  <p:cNvPr id="416" name="Rectangle 415">
                    <a:extLst>
                      <a:ext uri="{FF2B5EF4-FFF2-40B4-BE49-F238E27FC236}">
                        <a16:creationId xmlns:a16="http://schemas.microsoft.com/office/drawing/2014/main" id="{41E2DB93-F2FA-4A41-9189-C764E7D21AD5}"/>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7" name="Rectangle 416">
                    <a:extLst>
                      <a:ext uri="{FF2B5EF4-FFF2-40B4-BE49-F238E27FC236}">
                        <a16:creationId xmlns:a16="http://schemas.microsoft.com/office/drawing/2014/main" id="{EB989B40-817D-44CF-98AB-E5870FC2CF71}"/>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8" name="Rectangle 417">
                    <a:extLst>
                      <a:ext uri="{FF2B5EF4-FFF2-40B4-BE49-F238E27FC236}">
                        <a16:creationId xmlns:a16="http://schemas.microsoft.com/office/drawing/2014/main" id="{F9FE95BD-3B65-479A-BD77-E1A1B651C30D}"/>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203">
                  <a:extLst>
                    <a:ext uri="{FF2B5EF4-FFF2-40B4-BE49-F238E27FC236}">
                      <a16:creationId xmlns:a16="http://schemas.microsoft.com/office/drawing/2014/main" id="{BF7A61B6-8E3A-4391-BC8A-E88ECE00FADB}"/>
                    </a:ext>
                  </a:extLst>
                </p:cNvPr>
                <p:cNvGrpSpPr/>
                <p:nvPr/>
              </p:nvGrpSpPr>
              <p:grpSpPr>
                <a:xfrm rot="669115" flipH="1">
                  <a:off x="9845209" y="4308894"/>
                  <a:ext cx="124964" cy="238314"/>
                  <a:chOff x="6272999" y="403029"/>
                  <a:chExt cx="199769" cy="365671"/>
                </a:xfrm>
              </p:grpSpPr>
              <p:sp>
                <p:nvSpPr>
                  <p:cNvPr id="413" name="Rectangle 412">
                    <a:extLst>
                      <a:ext uri="{FF2B5EF4-FFF2-40B4-BE49-F238E27FC236}">
                        <a16:creationId xmlns:a16="http://schemas.microsoft.com/office/drawing/2014/main" id="{ADE6BC5B-C58A-4396-8692-572DF176962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a:extLst>
                      <a:ext uri="{FF2B5EF4-FFF2-40B4-BE49-F238E27FC236}">
                        <a16:creationId xmlns:a16="http://schemas.microsoft.com/office/drawing/2014/main" id="{02628B72-F764-422F-B356-6BCE7897CF4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5" name="Rectangle 414">
                    <a:extLst>
                      <a:ext uri="{FF2B5EF4-FFF2-40B4-BE49-F238E27FC236}">
                        <a16:creationId xmlns:a16="http://schemas.microsoft.com/office/drawing/2014/main" id="{06A0EC0F-5D4C-4A37-933A-C93D3BAC69A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171">
                  <a:extLst>
                    <a:ext uri="{FF2B5EF4-FFF2-40B4-BE49-F238E27FC236}">
                      <a16:creationId xmlns:a16="http://schemas.microsoft.com/office/drawing/2014/main" id="{9B116DA7-68B3-4DD9-AA7F-4AE75254CC75}"/>
                    </a:ext>
                  </a:extLst>
                </p:cNvPr>
                <p:cNvGrpSpPr/>
                <p:nvPr/>
              </p:nvGrpSpPr>
              <p:grpSpPr>
                <a:xfrm rot="7717811">
                  <a:off x="9688790" y="3784940"/>
                  <a:ext cx="124964" cy="238314"/>
                  <a:chOff x="6272999" y="403029"/>
                  <a:chExt cx="199769" cy="365671"/>
                </a:xfrm>
              </p:grpSpPr>
              <p:sp>
                <p:nvSpPr>
                  <p:cNvPr id="410" name="Rectangle 409">
                    <a:extLst>
                      <a:ext uri="{FF2B5EF4-FFF2-40B4-BE49-F238E27FC236}">
                        <a16:creationId xmlns:a16="http://schemas.microsoft.com/office/drawing/2014/main" id="{9291F2B9-5C0F-450D-A51A-F6CC8D43D63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a:extLst>
                      <a:ext uri="{FF2B5EF4-FFF2-40B4-BE49-F238E27FC236}">
                        <a16:creationId xmlns:a16="http://schemas.microsoft.com/office/drawing/2014/main" id="{FDB83D57-9431-4B80-BEFF-DF20267E600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a:extLst>
                      <a:ext uri="{FF2B5EF4-FFF2-40B4-BE49-F238E27FC236}">
                        <a16:creationId xmlns:a16="http://schemas.microsoft.com/office/drawing/2014/main" id="{8DA04896-822C-43FF-B505-49523FDFCAD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03" name="TextBox 402">
                <a:extLst>
                  <a:ext uri="{FF2B5EF4-FFF2-40B4-BE49-F238E27FC236}">
                    <a16:creationId xmlns:a16="http://schemas.microsoft.com/office/drawing/2014/main" id="{2F9BEBBE-7C36-4A5B-96F1-FC2285BA19B6}"/>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99" name="Group 398">
              <a:extLst>
                <a:ext uri="{FF2B5EF4-FFF2-40B4-BE49-F238E27FC236}">
                  <a16:creationId xmlns:a16="http://schemas.microsoft.com/office/drawing/2014/main" id="{C2E58715-C26D-45B9-B70A-297222C28C08}"/>
                </a:ext>
              </a:extLst>
            </p:cNvPr>
            <p:cNvGrpSpPr/>
            <p:nvPr/>
          </p:nvGrpSpPr>
          <p:grpSpPr>
            <a:xfrm>
              <a:off x="776264" y="3363594"/>
              <a:ext cx="300082" cy="261610"/>
              <a:chOff x="9582545" y="2303286"/>
              <a:chExt cx="300082" cy="261610"/>
            </a:xfrm>
          </p:grpSpPr>
          <p:sp>
            <p:nvSpPr>
              <p:cNvPr id="400" name="Rounded Rectangle 99">
                <a:extLst>
                  <a:ext uri="{FF2B5EF4-FFF2-40B4-BE49-F238E27FC236}">
                    <a16:creationId xmlns:a16="http://schemas.microsoft.com/office/drawing/2014/main" id="{E139CA23-AD23-4E6F-A1F3-3B0061269162}"/>
                  </a:ext>
                </a:extLst>
              </p:cNvPr>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a:extLst>
                  <a:ext uri="{FF2B5EF4-FFF2-40B4-BE49-F238E27FC236}">
                    <a16:creationId xmlns:a16="http://schemas.microsoft.com/office/drawing/2014/main" id="{3A80FC53-4284-4CD6-A332-D1B766498F8B}"/>
                  </a:ext>
                </a:extLst>
              </p:cNvPr>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grpSp>
        <p:nvGrpSpPr>
          <p:cNvPr id="422" name="Group 421">
            <a:extLst>
              <a:ext uri="{FF2B5EF4-FFF2-40B4-BE49-F238E27FC236}">
                <a16:creationId xmlns:a16="http://schemas.microsoft.com/office/drawing/2014/main" id="{2724E6D7-771F-4122-AADB-D56558D43BAF}"/>
              </a:ext>
            </a:extLst>
          </p:cNvPr>
          <p:cNvGrpSpPr/>
          <p:nvPr/>
        </p:nvGrpSpPr>
        <p:grpSpPr>
          <a:xfrm>
            <a:off x="3704504" y="2424665"/>
            <a:ext cx="514088" cy="499090"/>
            <a:chOff x="3487823" y="3659323"/>
            <a:chExt cx="514088" cy="499090"/>
          </a:xfrm>
        </p:grpSpPr>
        <p:cxnSp>
          <p:nvCxnSpPr>
            <p:cNvPr id="423" name="Straight Connector 422">
              <a:extLst>
                <a:ext uri="{FF2B5EF4-FFF2-40B4-BE49-F238E27FC236}">
                  <a16:creationId xmlns:a16="http://schemas.microsoft.com/office/drawing/2014/main" id="{AEDB41C1-7D4E-4D1B-A75F-BAACD9AE4CBF}"/>
                </a:ext>
              </a:extLst>
            </p:cNvPr>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7541E7F-61FB-47BD-8463-42E5288906A2}"/>
                </a:ext>
              </a:extLst>
            </p:cNvPr>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25" name="Group 424">
            <a:extLst>
              <a:ext uri="{FF2B5EF4-FFF2-40B4-BE49-F238E27FC236}">
                <a16:creationId xmlns:a16="http://schemas.microsoft.com/office/drawing/2014/main" id="{25C6E52A-4D29-442F-8911-B98ADA22A4FC}"/>
              </a:ext>
            </a:extLst>
          </p:cNvPr>
          <p:cNvGrpSpPr/>
          <p:nvPr/>
        </p:nvGrpSpPr>
        <p:grpSpPr>
          <a:xfrm>
            <a:off x="3630056" y="5148816"/>
            <a:ext cx="514088" cy="499090"/>
            <a:chOff x="3487823" y="3659323"/>
            <a:chExt cx="514088" cy="499090"/>
          </a:xfrm>
        </p:grpSpPr>
        <p:cxnSp>
          <p:nvCxnSpPr>
            <p:cNvPr id="426" name="Straight Connector 425">
              <a:extLst>
                <a:ext uri="{FF2B5EF4-FFF2-40B4-BE49-F238E27FC236}">
                  <a16:creationId xmlns:a16="http://schemas.microsoft.com/office/drawing/2014/main" id="{406E5F75-016E-44D9-AA5B-79FCCA81A2F5}"/>
                </a:ext>
              </a:extLst>
            </p:cNvPr>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2409378B-062C-417D-A9A6-9DBD3EEEE8FC}"/>
                </a:ext>
              </a:extLst>
            </p:cNvPr>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460FFE80-8F8C-42FC-B35E-A2DE235ADFF0}"/>
              </a:ext>
            </a:extLst>
          </p:cNvPr>
          <p:cNvGrpSpPr/>
          <p:nvPr/>
        </p:nvGrpSpPr>
        <p:grpSpPr>
          <a:xfrm>
            <a:off x="1958163" y="1632851"/>
            <a:ext cx="6602681" cy="4310743"/>
            <a:chOff x="2196935" y="1294410"/>
            <a:chExt cx="6602681" cy="4310743"/>
          </a:xfrm>
        </p:grpSpPr>
        <p:grpSp>
          <p:nvGrpSpPr>
            <p:cNvPr id="429" name="Group 428">
              <a:extLst>
                <a:ext uri="{FF2B5EF4-FFF2-40B4-BE49-F238E27FC236}">
                  <a16:creationId xmlns:a16="http://schemas.microsoft.com/office/drawing/2014/main" id="{074BCB22-0445-4782-B647-68B55FC62E1F}"/>
                </a:ext>
              </a:extLst>
            </p:cNvPr>
            <p:cNvGrpSpPr/>
            <p:nvPr/>
          </p:nvGrpSpPr>
          <p:grpSpPr>
            <a:xfrm>
              <a:off x="2196935" y="1294410"/>
              <a:ext cx="6602681" cy="4310743"/>
              <a:chOff x="2196935" y="1294410"/>
              <a:chExt cx="6602681" cy="4310743"/>
            </a:xfrm>
          </p:grpSpPr>
          <p:sp>
            <p:nvSpPr>
              <p:cNvPr id="431" name="Rectangle 430">
                <a:extLst>
                  <a:ext uri="{FF2B5EF4-FFF2-40B4-BE49-F238E27FC236}">
                    <a16:creationId xmlns:a16="http://schemas.microsoft.com/office/drawing/2014/main" id="{41F6536B-8213-4556-8F44-8A60A62A556D}"/>
                  </a:ext>
                </a:extLst>
              </p:cNvPr>
              <p:cNvSpPr/>
              <p:nvPr/>
            </p:nvSpPr>
            <p:spPr bwMode="auto">
              <a:xfrm>
                <a:off x="2196935" y="1294410"/>
                <a:ext cx="6602681" cy="4310743"/>
              </a:xfrm>
              <a:prstGeom prst="rect">
                <a:avLst/>
              </a:prstGeom>
              <a:solidFill>
                <a:schemeClr val="bg1"/>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32" name="Group 431">
                <a:extLst>
                  <a:ext uri="{FF2B5EF4-FFF2-40B4-BE49-F238E27FC236}">
                    <a16:creationId xmlns:a16="http://schemas.microsoft.com/office/drawing/2014/main" id="{56AB8168-0E5A-4C4E-9AF5-98B50C00BD86}"/>
                  </a:ext>
                </a:extLst>
              </p:cNvPr>
              <p:cNvGrpSpPr/>
              <p:nvPr/>
            </p:nvGrpSpPr>
            <p:grpSpPr>
              <a:xfrm>
                <a:off x="2441499" y="2829822"/>
                <a:ext cx="1354539" cy="1065109"/>
                <a:chOff x="2429624" y="2296434"/>
                <a:chExt cx="1354539" cy="1065109"/>
              </a:xfrm>
            </p:grpSpPr>
            <p:grpSp>
              <p:nvGrpSpPr>
                <p:cNvPr id="475" name="Group 474">
                  <a:extLst>
                    <a:ext uri="{FF2B5EF4-FFF2-40B4-BE49-F238E27FC236}">
                      <a16:creationId xmlns:a16="http://schemas.microsoft.com/office/drawing/2014/main" id="{37F992C1-AA84-40EF-B848-09F652B3ADEC}"/>
                    </a:ext>
                  </a:extLst>
                </p:cNvPr>
                <p:cNvGrpSpPr/>
                <p:nvPr/>
              </p:nvGrpSpPr>
              <p:grpSpPr>
                <a:xfrm>
                  <a:off x="2429624" y="2762250"/>
                  <a:ext cx="845413" cy="599293"/>
                  <a:chOff x="1439024" y="1352550"/>
                  <a:chExt cx="845413" cy="599293"/>
                </a:xfrm>
              </p:grpSpPr>
              <p:sp>
                <p:nvSpPr>
                  <p:cNvPr id="482" name="Freeform 139">
                    <a:extLst>
                      <a:ext uri="{FF2B5EF4-FFF2-40B4-BE49-F238E27FC236}">
                        <a16:creationId xmlns:a16="http://schemas.microsoft.com/office/drawing/2014/main" id="{754CC35A-2B26-4B04-9E33-855A1B833358}"/>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a:extLst>
                      <a:ext uri="{FF2B5EF4-FFF2-40B4-BE49-F238E27FC236}">
                        <a16:creationId xmlns:a16="http://schemas.microsoft.com/office/drawing/2014/main" id="{993B992A-2F01-4E29-A700-1E9BAEF4F873}"/>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a:extLst>
                      <a:ext uri="{FF2B5EF4-FFF2-40B4-BE49-F238E27FC236}">
                        <a16:creationId xmlns:a16="http://schemas.microsoft.com/office/drawing/2014/main" id="{4CC449B5-9CD7-48B4-AA4A-EF7194B31448}"/>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76" name="Rectangle 475">
                  <a:extLst>
                    <a:ext uri="{FF2B5EF4-FFF2-40B4-BE49-F238E27FC236}">
                      <a16:creationId xmlns:a16="http://schemas.microsoft.com/office/drawing/2014/main" id="{F683C90F-0594-47D1-B4A8-B35772A580EB}"/>
                    </a:ext>
                  </a:extLst>
                </p:cNvPr>
                <p:cNvSpPr/>
                <p:nvPr/>
              </p:nvSpPr>
              <p:spPr>
                <a:xfrm>
                  <a:off x="3009038" y="2987159"/>
                  <a:ext cx="628698" cy="338554"/>
                </a:xfrm>
                <a:prstGeom prst="rect">
                  <a:avLst/>
                </a:prstGeom>
              </p:spPr>
              <p:txBody>
                <a:bodyPr wrap="none">
                  <a:spAutoFit/>
                </a:bodyPr>
                <a:lstStyle/>
                <a:p>
                  <a:r>
                    <a:rPr lang="nl-NL" sz="1600" dirty="0"/>
                    <a:t>CD52</a:t>
                  </a:r>
                  <a:endParaRPr lang="en-US" sz="1600" dirty="0"/>
                </a:p>
              </p:txBody>
            </p:sp>
            <p:grpSp>
              <p:nvGrpSpPr>
                <p:cNvPr id="477" name="Group 476">
                  <a:extLst>
                    <a:ext uri="{FF2B5EF4-FFF2-40B4-BE49-F238E27FC236}">
                      <a16:creationId xmlns:a16="http://schemas.microsoft.com/office/drawing/2014/main" id="{2A839290-4E85-40A0-9A2D-1C9146B26490}"/>
                    </a:ext>
                  </a:extLst>
                </p:cNvPr>
                <p:cNvGrpSpPr/>
                <p:nvPr/>
              </p:nvGrpSpPr>
              <p:grpSpPr>
                <a:xfrm rot="15256912">
                  <a:off x="3401145" y="2442150"/>
                  <a:ext cx="90694" cy="527354"/>
                  <a:chOff x="5617822" y="3339110"/>
                  <a:chExt cx="90694" cy="527354"/>
                </a:xfrm>
              </p:grpSpPr>
              <p:cxnSp>
                <p:nvCxnSpPr>
                  <p:cNvPr id="479" name="Straight Connector 478">
                    <a:extLst>
                      <a:ext uri="{FF2B5EF4-FFF2-40B4-BE49-F238E27FC236}">
                        <a16:creationId xmlns:a16="http://schemas.microsoft.com/office/drawing/2014/main" id="{62582A3A-CC8B-441A-81F0-197A32E1DF13}"/>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5A95C1E0-A3E6-4F88-B71C-6E1FA5D4FDA2}"/>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89E2894B-C76B-49B4-98F9-CB28F74A6511}"/>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478" name="Rectangle 477">
                  <a:extLst>
                    <a:ext uri="{FF2B5EF4-FFF2-40B4-BE49-F238E27FC236}">
                      <a16:creationId xmlns:a16="http://schemas.microsoft.com/office/drawing/2014/main" id="{3566E2E5-CA07-49DC-905D-15F7DFD8C7F4}"/>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grpSp>
            <p:nvGrpSpPr>
              <p:cNvPr id="433" name="Group 432">
                <a:extLst>
                  <a:ext uri="{FF2B5EF4-FFF2-40B4-BE49-F238E27FC236}">
                    <a16:creationId xmlns:a16="http://schemas.microsoft.com/office/drawing/2014/main" id="{27A8150D-E623-4E82-94C2-75E583B94689}"/>
                  </a:ext>
                </a:extLst>
              </p:cNvPr>
              <p:cNvGrpSpPr/>
              <p:nvPr/>
            </p:nvGrpSpPr>
            <p:grpSpPr>
              <a:xfrm>
                <a:off x="3626570" y="1416886"/>
                <a:ext cx="4985651" cy="1419137"/>
                <a:chOff x="3626570" y="1416886"/>
                <a:chExt cx="4985651" cy="1419137"/>
              </a:xfrm>
            </p:grpSpPr>
            <p:sp>
              <p:nvSpPr>
                <p:cNvPr id="434" name="Right Arrow 340">
                  <a:extLst>
                    <a:ext uri="{FF2B5EF4-FFF2-40B4-BE49-F238E27FC236}">
                      <a16:creationId xmlns:a16="http://schemas.microsoft.com/office/drawing/2014/main" id="{46772128-4259-4236-A997-619AFD70915E}"/>
                    </a:ext>
                  </a:extLst>
                </p:cNvPr>
                <p:cNvSpPr/>
                <p:nvPr/>
              </p:nvSpPr>
              <p:spPr bwMode="auto">
                <a:xfrm>
                  <a:off x="6472052" y="2032279"/>
                  <a:ext cx="508588"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435" name="Group 434">
                  <a:extLst>
                    <a:ext uri="{FF2B5EF4-FFF2-40B4-BE49-F238E27FC236}">
                      <a16:creationId xmlns:a16="http://schemas.microsoft.com/office/drawing/2014/main" id="{E18D4847-F504-43AD-B81F-2ABCF4526A9D}"/>
                    </a:ext>
                  </a:extLst>
                </p:cNvPr>
                <p:cNvGrpSpPr/>
                <p:nvPr/>
              </p:nvGrpSpPr>
              <p:grpSpPr>
                <a:xfrm>
                  <a:off x="7140049" y="1545347"/>
                  <a:ext cx="1354539" cy="1065109"/>
                  <a:chOff x="2429624" y="2296434"/>
                  <a:chExt cx="1354539" cy="1065109"/>
                </a:xfrm>
              </p:grpSpPr>
              <p:grpSp>
                <p:nvGrpSpPr>
                  <p:cNvPr id="465" name="Group 464">
                    <a:extLst>
                      <a:ext uri="{FF2B5EF4-FFF2-40B4-BE49-F238E27FC236}">
                        <a16:creationId xmlns:a16="http://schemas.microsoft.com/office/drawing/2014/main" id="{377D911E-9811-4AC4-91DD-283472760746}"/>
                      </a:ext>
                    </a:extLst>
                  </p:cNvPr>
                  <p:cNvGrpSpPr/>
                  <p:nvPr/>
                </p:nvGrpSpPr>
                <p:grpSpPr>
                  <a:xfrm>
                    <a:off x="2429624" y="2762250"/>
                    <a:ext cx="845413" cy="599293"/>
                    <a:chOff x="1439024" y="1352550"/>
                    <a:chExt cx="845413" cy="599293"/>
                  </a:xfrm>
                </p:grpSpPr>
                <p:sp>
                  <p:nvSpPr>
                    <p:cNvPr id="472" name="Freeform 139">
                      <a:extLst>
                        <a:ext uri="{FF2B5EF4-FFF2-40B4-BE49-F238E27FC236}">
                          <a16:creationId xmlns:a16="http://schemas.microsoft.com/office/drawing/2014/main" id="{FAE0893D-1F76-4997-8292-09BE0B8AD966}"/>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3" name="Oval 472">
                      <a:extLst>
                        <a:ext uri="{FF2B5EF4-FFF2-40B4-BE49-F238E27FC236}">
                          <a16:creationId xmlns:a16="http://schemas.microsoft.com/office/drawing/2014/main" id="{3431DAC6-61D5-43BD-8960-52B559BDE979}"/>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4" name="Oval 473">
                      <a:extLst>
                        <a:ext uri="{FF2B5EF4-FFF2-40B4-BE49-F238E27FC236}">
                          <a16:creationId xmlns:a16="http://schemas.microsoft.com/office/drawing/2014/main" id="{E9EDE1E3-E04D-471A-88A5-3B561E640AD6}"/>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66" name="Rectangle 465">
                    <a:extLst>
                      <a:ext uri="{FF2B5EF4-FFF2-40B4-BE49-F238E27FC236}">
                        <a16:creationId xmlns:a16="http://schemas.microsoft.com/office/drawing/2014/main" id="{5760E974-5C5C-4AC0-9E50-0887A09E3A64}"/>
                      </a:ext>
                    </a:extLst>
                  </p:cNvPr>
                  <p:cNvSpPr/>
                  <p:nvPr/>
                </p:nvSpPr>
                <p:spPr>
                  <a:xfrm>
                    <a:off x="3009038" y="2987159"/>
                    <a:ext cx="628698" cy="338554"/>
                  </a:xfrm>
                  <a:prstGeom prst="rect">
                    <a:avLst/>
                  </a:prstGeom>
                </p:spPr>
                <p:txBody>
                  <a:bodyPr wrap="none">
                    <a:spAutoFit/>
                  </a:bodyPr>
                  <a:lstStyle/>
                  <a:p>
                    <a:r>
                      <a:rPr lang="nl-NL" sz="1600" dirty="0"/>
                      <a:t>CD52</a:t>
                    </a:r>
                    <a:endParaRPr lang="en-US" sz="1600" dirty="0"/>
                  </a:p>
                </p:txBody>
              </p:sp>
              <p:grpSp>
                <p:nvGrpSpPr>
                  <p:cNvPr id="467" name="Group 466">
                    <a:extLst>
                      <a:ext uri="{FF2B5EF4-FFF2-40B4-BE49-F238E27FC236}">
                        <a16:creationId xmlns:a16="http://schemas.microsoft.com/office/drawing/2014/main" id="{4835CE05-96BA-472D-8EA2-03DC9D13B08F}"/>
                      </a:ext>
                    </a:extLst>
                  </p:cNvPr>
                  <p:cNvGrpSpPr/>
                  <p:nvPr/>
                </p:nvGrpSpPr>
                <p:grpSpPr>
                  <a:xfrm rot="15256912">
                    <a:off x="3401145" y="2442150"/>
                    <a:ext cx="90694" cy="527354"/>
                    <a:chOff x="5617822" y="3339110"/>
                    <a:chExt cx="90694" cy="527354"/>
                  </a:xfrm>
                </p:grpSpPr>
                <p:cxnSp>
                  <p:nvCxnSpPr>
                    <p:cNvPr id="469" name="Straight Connector 468">
                      <a:extLst>
                        <a:ext uri="{FF2B5EF4-FFF2-40B4-BE49-F238E27FC236}">
                          <a16:creationId xmlns:a16="http://schemas.microsoft.com/office/drawing/2014/main" id="{707D4BBE-3A9E-4923-B58F-20C8B8963925}"/>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2DC792F0-31DE-4C43-91D0-BC815ED22001}"/>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D72BF352-D39F-4D2F-A66E-1BF4BDF8084A}"/>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468" name="Rectangle 467">
                    <a:extLst>
                      <a:ext uri="{FF2B5EF4-FFF2-40B4-BE49-F238E27FC236}">
                        <a16:creationId xmlns:a16="http://schemas.microsoft.com/office/drawing/2014/main" id="{95D9A321-CA1E-4C0C-A25F-32C5B4250BA3}"/>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sp>
              <p:nvSpPr>
                <p:cNvPr id="436" name="Rectangle 435">
                  <a:extLst>
                    <a:ext uri="{FF2B5EF4-FFF2-40B4-BE49-F238E27FC236}">
                      <a16:creationId xmlns:a16="http://schemas.microsoft.com/office/drawing/2014/main" id="{96AC5CA3-F7C1-43B9-A151-4B6E68A2038F}"/>
                    </a:ext>
                  </a:extLst>
                </p:cNvPr>
                <p:cNvSpPr/>
                <p:nvPr/>
              </p:nvSpPr>
              <p:spPr bwMode="auto">
                <a:xfrm>
                  <a:off x="7059532" y="1416886"/>
                  <a:ext cx="1552689" cy="1246909"/>
                </a:xfrm>
                <a:prstGeom prst="rect">
                  <a:avLst/>
                </a:prstGeom>
                <a:solidFill>
                  <a:schemeClr val="bg1">
                    <a:alpha val="85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37" name="TextBox 436">
                  <a:extLst>
                    <a:ext uri="{FF2B5EF4-FFF2-40B4-BE49-F238E27FC236}">
                      <a16:creationId xmlns:a16="http://schemas.microsoft.com/office/drawing/2014/main" id="{5E937EBD-FB6B-4CBE-9D53-1E35B51B586D}"/>
                    </a:ext>
                  </a:extLst>
                </p:cNvPr>
                <p:cNvSpPr txBox="1"/>
                <p:nvPr/>
              </p:nvSpPr>
              <p:spPr>
                <a:xfrm rot="19872110">
                  <a:off x="7181347" y="2077851"/>
                  <a:ext cx="619465" cy="369332"/>
                </a:xfrm>
                <a:prstGeom prst="rect">
                  <a:avLst/>
                </a:prstGeom>
                <a:noFill/>
              </p:spPr>
              <p:txBody>
                <a:bodyPr wrap="none" rtlCol="0">
                  <a:spAutoFit/>
                </a:bodyPr>
                <a:lstStyle/>
                <a:p>
                  <a:r>
                    <a:rPr lang="en-US" b="1" dirty="0">
                      <a:solidFill>
                        <a:schemeClr val="accent6"/>
                      </a:solidFill>
                    </a:rPr>
                    <a:t>Lysis</a:t>
                  </a:r>
                </a:p>
              </p:txBody>
            </p:sp>
            <p:grpSp>
              <p:nvGrpSpPr>
                <p:cNvPr id="438" name="Group 437">
                  <a:extLst>
                    <a:ext uri="{FF2B5EF4-FFF2-40B4-BE49-F238E27FC236}">
                      <a16:creationId xmlns:a16="http://schemas.microsoft.com/office/drawing/2014/main" id="{E89A5425-2834-4592-9386-F20761EFC2DA}"/>
                    </a:ext>
                  </a:extLst>
                </p:cNvPr>
                <p:cNvGrpSpPr/>
                <p:nvPr/>
              </p:nvGrpSpPr>
              <p:grpSpPr>
                <a:xfrm>
                  <a:off x="4349424" y="1533472"/>
                  <a:ext cx="2085801" cy="1116765"/>
                  <a:chOff x="2429624" y="2296434"/>
                  <a:chExt cx="2085801" cy="1116765"/>
                </a:xfrm>
              </p:grpSpPr>
              <p:grpSp>
                <p:nvGrpSpPr>
                  <p:cNvPr id="455" name="Group 454">
                    <a:extLst>
                      <a:ext uri="{FF2B5EF4-FFF2-40B4-BE49-F238E27FC236}">
                        <a16:creationId xmlns:a16="http://schemas.microsoft.com/office/drawing/2014/main" id="{85C1DC3B-F2EA-4F1A-9D40-7170169E66C7}"/>
                      </a:ext>
                    </a:extLst>
                  </p:cNvPr>
                  <p:cNvGrpSpPr/>
                  <p:nvPr/>
                </p:nvGrpSpPr>
                <p:grpSpPr>
                  <a:xfrm>
                    <a:off x="2429624" y="2762250"/>
                    <a:ext cx="845413" cy="599293"/>
                    <a:chOff x="1439024" y="1352550"/>
                    <a:chExt cx="845413" cy="599293"/>
                  </a:xfrm>
                </p:grpSpPr>
                <p:sp>
                  <p:nvSpPr>
                    <p:cNvPr id="462" name="Freeform 139">
                      <a:extLst>
                        <a:ext uri="{FF2B5EF4-FFF2-40B4-BE49-F238E27FC236}">
                          <a16:creationId xmlns:a16="http://schemas.microsoft.com/office/drawing/2014/main" id="{C68F10AB-8691-44FE-97F2-9C379E950CD4}"/>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3" name="Oval 462">
                      <a:extLst>
                        <a:ext uri="{FF2B5EF4-FFF2-40B4-BE49-F238E27FC236}">
                          <a16:creationId xmlns:a16="http://schemas.microsoft.com/office/drawing/2014/main" id="{B2E35EFE-EC0D-4DC9-BFF9-E266AC2D86A5}"/>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4" name="Oval 463">
                      <a:extLst>
                        <a:ext uri="{FF2B5EF4-FFF2-40B4-BE49-F238E27FC236}">
                          <a16:creationId xmlns:a16="http://schemas.microsoft.com/office/drawing/2014/main" id="{19405A64-A796-41B2-BEC8-0D2947858951}"/>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6" name="Rectangle 455">
                    <a:extLst>
                      <a:ext uri="{FF2B5EF4-FFF2-40B4-BE49-F238E27FC236}">
                        <a16:creationId xmlns:a16="http://schemas.microsoft.com/office/drawing/2014/main" id="{E5F3DD50-6E13-44F0-80C1-D7C6ECDC7648}"/>
                      </a:ext>
                    </a:extLst>
                  </p:cNvPr>
                  <p:cNvSpPr/>
                  <p:nvPr/>
                </p:nvSpPr>
                <p:spPr>
                  <a:xfrm>
                    <a:off x="3020913" y="2951534"/>
                    <a:ext cx="1494512" cy="461665"/>
                  </a:xfrm>
                  <a:prstGeom prst="rect">
                    <a:avLst/>
                  </a:prstGeom>
                </p:spPr>
                <p:txBody>
                  <a:bodyPr wrap="none">
                    <a:spAutoFit/>
                  </a:bodyPr>
                  <a:lstStyle/>
                  <a:p>
                    <a:r>
                      <a:rPr lang="nl-NL" sz="1200" b="1" dirty="0"/>
                      <a:t>Complementbinding</a:t>
                    </a:r>
                  </a:p>
                  <a:p>
                    <a:r>
                      <a:rPr lang="nl-NL" sz="1200" b="1" dirty="0"/>
                      <a:t>en activatie</a:t>
                    </a:r>
                    <a:endParaRPr lang="en-US" sz="1200" b="1" dirty="0"/>
                  </a:p>
                </p:txBody>
              </p:sp>
              <p:grpSp>
                <p:nvGrpSpPr>
                  <p:cNvPr id="457" name="Group 456">
                    <a:extLst>
                      <a:ext uri="{FF2B5EF4-FFF2-40B4-BE49-F238E27FC236}">
                        <a16:creationId xmlns:a16="http://schemas.microsoft.com/office/drawing/2014/main" id="{61B280FE-51D0-492B-A02D-561E01E3DD19}"/>
                      </a:ext>
                    </a:extLst>
                  </p:cNvPr>
                  <p:cNvGrpSpPr/>
                  <p:nvPr/>
                </p:nvGrpSpPr>
                <p:grpSpPr>
                  <a:xfrm rot="15256912">
                    <a:off x="3401145" y="2442150"/>
                    <a:ext cx="90694" cy="527354"/>
                    <a:chOff x="5617822" y="3339110"/>
                    <a:chExt cx="90694" cy="527354"/>
                  </a:xfrm>
                </p:grpSpPr>
                <p:cxnSp>
                  <p:nvCxnSpPr>
                    <p:cNvPr id="459" name="Straight Connector 458">
                      <a:extLst>
                        <a:ext uri="{FF2B5EF4-FFF2-40B4-BE49-F238E27FC236}">
                          <a16:creationId xmlns:a16="http://schemas.microsoft.com/office/drawing/2014/main" id="{D0FF5276-D347-433A-9876-097B476E7F93}"/>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399ED3EB-BB75-4773-92B1-A5075D62A8D6}"/>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1ADF4F3E-7EDA-41AB-8D1B-1CCA2498007D}"/>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458" name="Rectangle 457">
                    <a:extLst>
                      <a:ext uri="{FF2B5EF4-FFF2-40B4-BE49-F238E27FC236}">
                        <a16:creationId xmlns:a16="http://schemas.microsoft.com/office/drawing/2014/main" id="{BDD3F011-7BB6-4151-BF77-F61291DC2A56}"/>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grpSp>
              <p:nvGrpSpPr>
                <p:cNvPr id="439" name="Group 438">
                  <a:extLst>
                    <a:ext uri="{FF2B5EF4-FFF2-40B4-BE49-F238E27FC236}">
                      <a16:creationId xmlns:a16="http://schemas.microsoft.com/office/drawing/2014/main" id="{8CBD980B-AA31-45C2-9D83-057183183AAF}"/>
                    </a:ext>
                  </a:extLst>
                </p:cNvPr>
                <p:cNvGrpSpPr/>
                <p:nvPr/>
              </p:nvGrpSpPr>
              <p:grpSpPr>
                <a:xfrm>
                  <a:off x="5527813" y="1723660"/>
                  <a:ext cx="447323" cy="486461"/>
                  <a:chOff x="1217214" y="1070761"/>
                  <a:chExt cx="447323" cy="486461"/>
                </a:xfrm>
              </p:grpSpPr>
              <p:sp>
                <p:nvSpPr>
                  <p:cNvPr id="443" name="Oval 442">
                    <a:extLst>
                      <a:ext uri="{FF2B5EF4-FFF2-40B4-BE49-F238E27FC236}">
                        <a16:creationId xmlns:a16="http://schemas.microsoft.com/office/drawing/2014/main" id="{D270453D-D97C-4E55-8F91-2CCB5240961D}"/>
                      </a:ext>
                    </a:extLst>
                  </p:cNvPr>
                  <p:cNvSpPr/>
                  <p:nvPr/>
                </p:nvSpPr>
                <p:spPr bwMode="auto">
                  <a:xfrm>
                    <a:off x="1270660" y="12469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4" name="Oval 443">
                    <a:extLst>
                      <a:ext uri="{FF2B5EF4-FFF2-40B4-BE49-F238E27FC236}">
                        <a16:creationId xmlns:a16="http://schemas.microsoft.com/office/drawing/2014/main" id="{3C23228B-AA2D-487B-A354-24BEB2252C64}"/>
                      </a:ext>
                    </a:extLst>
                  </p:cNvPr>
                  <p:cNvSpPr/>
                  <p:nvPr/>
                </p:nvSpPr>
                <p:spPr bwMode="auto">
                  <a:xfrm>
                    <a:off x="1423060" y="118555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5" name="Oval 444">
                    <a:extLst>
                      <a:ext uri="{FF2B5EF4-FFF2-40B4-BE49-F238E27FC236}">
                        <a16:creationId xmlns:a16="http://schemas.microsoft.com/office/drawing/2014/main" id="{810A0B3E-E39B-47A3-8D92-E76B6B25A63D}"/>
                      </a:ext>
                    </a:extLst>
                  </p:cNvPr>
                  <p:cNvSpPr/>
                  <p:nvPr/>
                </p:nvSpPr>
                <p:spPr bwMode="auto">
                  <a:xfrm>
                    <a:off x="1504210" y="133795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6" name="Oval 445">
                    <a:extLst>
                      <a:ext uri="{FF2B5EF4-FFF2-40B4-BE49-F238E27FC236}">
                        <a16:creationId xmlns:a16="http://schemas.microsoft.com/office/drawing/2014/main" id="{D0D5AAE3-D6DB-4C32-8C58-3657578DAE4A}"/>
                      </a:ext>
                    </a:extLst>
                  </p:cNvPr>
                  <p:cNvSpPr/>
                  <p:nvPr/>
                </p:nvSpPr>
                <p:spPr bwMode="auto">
                  <a:xfrm>
                    <a:off x="1335985" y="1383478"/>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7" name="Oval 446">
                    <a:extLst>
                      <a:ext uri="{FF2B5EF4-FFF2-40B4-BE49-F238E27FC236}">
                        <a16:creationId xmlns:a16="http://schemas.microsoft.com/office/drawing/2014/main" id="{4038552D-4B8E-419F-9CD1-BAC949F7DC5E}"/>
                      </a:ext>
                    </a:extLst>
                  </p:cNvPr>
                  <p:cNvSpPr/>
                  <p:nvPr/>
                </p:nvSpPr>
                <p:spPr bwMode="auto">
                  <a:xfrm>
                    <a:off x="1452760" y="1464628"/>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8" name="Oval 447">
                    <a:extLst>
                      <a:ext uri="{FF2B5EF4-FFF2-40B4-BE49-F238E27FC236}">
                        <a16:creationId xmlns:a16="http://schemas.microsoft.com/office/drawing/2014/main" id="{16D17C01-18BC-467D-A13B-D7BB7FD164FC}"/>
                      </a:ext>
                    </a:extLst>
                  </p:cNvPr>
                  <p:cNvSpPr/>
                  <p:nvPr/>
                </p:nvSpPr>
                <p:spPr bwMode="auto">
                  <a:xfrm>
                    <a:off x="1569535" y="12014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9" name="Oval 448">
                    <a:extLst>
                      <a:ext uri="{FF2B5EF4-FFF2-40B4-BE49-F238E27FC236}">
                        <a16:creationId xmlns:a16="http://schemas.microsoft.com/office/drawing/2014/main" id="{6865F860-38B1-4040-BA6C-EB2302A0D1C3}"/>
                      </a:ext>
                    </a:extLst>
                  </p:cNvPr>
                  <p:cNvSpPr/>
                  <p:nvPr/>
                </p:nvSpPr>
                <p:spPr bwMode="auto">
                  <a:xfrm>
                    <a:off x="1411185" y="13043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0" name="Oval 449">
                    <a:extLst>
                      <a:ext uri="{FF2B5EF4-FFF2-40B4-BE49-F238E27FC236}">
                        <a16:creationId xmlns:a16="http://schemas.microsoft.com/office/drawing/2014/main" id="{7C337E30-F09C-40BD-87E3-54C0919C4A25}"/>
                      </a:ext>
                    </a:extLst>
                  </p:cNvPr>
                  <p:cNvSpPr/>
                  <p:nvPr/>
                </p:nvSpPr>
                <p:spPr bwMode="auto">
                  <a:xfrm>
                    <a:off x="1337966" y="111430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1" name="Oval 450">
                    <a:extLst>
                      <a:ext uri="{FF2B5EF4-FFF2-40B4-BE49-F238E27FC236}">
                        <a16:creationId xmlns:a16="http://schemas.microsoft.com/office/drawing/2014/main" id="{52F348A4-15C7-45FB-98B9-6F41388D5A86}"/>
                      </a:ext>
                    </a:extLst>
                  </p:cNvPr>
                  <p:cNvSpPr/>
                  <p:nvPr/>
                </p:nvSpPr>
                <p:spPr bwMode="auto">
                  <a:xfrm>
                    <a:off x="1217214" y="141910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2" name="Oval 451">
                    <a:extLst>
                      <a:ext uri="{FF2B5EF4-FFF2-40B4-BE49-F238E27FC236}">
                        <a16:creationId xmlns:a16="http://schemas.microsoft.com/office/drawing/2014/main" id="{522A6B47-CEA9-465D-A599-18CD43C03AF9}"/>
                      </a:ext>
                    </a:extLst>
                  </p:cNvPr>
                  <p:cNvSpPr/>
                  <p:nvPr/>
                </p:nvSpPr>
                <p:spPr bwMode="auto">
                  <a:xfrm>
                    <a:off x="1462645" y="107076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3" name="Oval 452">
                    <a:extLst>
                      <a:ext uri="{FF2B5EF4-FFF2-40B4-BE49-F238E27FC236}">
                        <a16:creationId xmlns:a16="http://schemas.microsoft.com/office/drawing/2014/main" id="{AF942F76-ED25-416D-AFEF-B4843E1584C6}"/>
                      </a:ext>
                    </a:extLst>
                  </p:cNvPr>
                  <p:cNvSpPr/>
                  <p:nvPr/>
                </p:nvSpPr>
                <p:spPr bwMode="auto">
                  <a:xfrm>
                    <a:off x="1571516" y="1485970"/>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54" name="Oval 453">
                    <a:extLst>
                      <a:ext uri="{FF2B5EF4-FFF2-40B4-BE49-F238E27FC236}">
                        <a16:creationId xmlns:a16="http://schemas.microsoft.com/office/drawing/2014/main" id="{8B5BA769-565A-43BE-AEB8-354978B235BC}"/>
                      </a:ext>
                    </a:extLst>
                  </p:cNvPr>
                  <p:cNvSpPr/>
                  <p:nvPr/>
                </p:nvSpPr>
                <p:spPr bwMode="auto">
                  <a:xfrm>
                    <a:off x="1617036" y="13538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grpSp>
              <p:nvGrpSpPr>
                <p:cNvPr id="440" name="Group 439">
                  <a:extLst>
                    <a:ext uri="{FF2B5EF4-FFF2-40B4-BE49-F238E27FC236}">
                      <a16:creationId xmlns:a16="http://schemas.microsoft.com/office/drawing/2014/main" id="{15CAD590-D513-406E-B16F-56D5F7AD3758}"/>
                    </a:ext>
                  </a:extLst>
                </p:cNvPr>
                <p:cNvGrpSpPr/>
                <p:nvPr/>
              </p:nvGrpSpPr>
              <p:grpSpPr>
                <a:xfrm>
                  <a:off x="3626570" y="2341029"/>
                  <a:ext cx="634645" cy="494994"/>
                  <a:chOff x="3626570" y="2341029"/>
                  <a:chExt cx="634645" cy="494994"/>
                </a:xfrm>
              </p:grpSpPr>
              <p:sp>
                <p:nvSpPr>
                  <p:cNvPr id="441" name="Right Arrow 388">
                    <a:extLst>
                      <a:ext uri="{FF2B5EF4-FFF2-40B4-BE49-F238E27FC236}">
                        <a16:creationId xmlns:a16="http://schemas.microsoft.com/office/drawing/2014/main" id="{114E1D2B-5A93-4919-895F-84BF92B87233}"/>
                      </a:ext>
                    </a:extLst>
                  </p:cNvPr>
                  <p:cNvSpPr/>
                  <p:nvPr/>
                </p:nvSpPr>
                <p:spPr bwMode="auto">
                  <a:xfrm rot="20003644">
                    <a:off x="3679375" y="2341029"/>
                    <a:ext cx="510639"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42" name="TextBox 441">
                    <a:extLst>
                      <a:ext uri="{FF2B5EF4-FFF2-40B4-BE49-F238E27FC236}">
                        <a16:creationId xmlns:a16="http://schemas.microsoft.com/office/drawing/2014/main" id="{64C6F4E7-5B3C-46EF-BF26-4002FC20E000}"/>
                      </a:ext>
                    </a:extLst>
                  </p:cNvPr>
                  <p:cNvSpPr txBox="1"/>
                  <p:nvPr/>
                </p:nvSpPr>
                <p:spPr>
                  <a:xfrm rot="20103925">
                    <a:off x="3626570" y="2425368"/>
                    <a:ext cx="634645" cy="307777"/>
                  </a:xfrm>
                  <a:prstGeom prst="rect">
                    <a:avLst/>
                  </a:prstGeom>
                  <a:noFill/>
                </p:spPr>
                <p:txBody>
                  <a:bodyPr wrap="square" rtlCol="0">
                    <a:spAutoFit/>
                  </a:bodyPr>
                  <a:lstStyle/>
                  <a:p>
                    <a:r>
                      <a:rPr lang="en-US" sz="1400" dirty="0"/>
                      <a:t>CDC</a:t>
                    </a:r>
                    <a:endParaRPr lang="nl-NL" sz="1400" dirty="0"/>
                  </a:p>
                </p:txBody>
              </p:sp>
            </p:grpSp>
          </p:grpSp>
        </p:grpSp>
        <p:sp>
          <p:nvSpPr>
            <p:cNvPr id="430" name="TextBox 429">
              <a:extLst>
                <a:ext uri="{FF2B5EF4-FFF2-40B4-BE49-F238E27FC236}">
                  <a16:creationId xmlns:a16="http://schemas.microsoft.com/office/drawing/2014/main" id="{6410F2FC-4C8F-4A72-B011-55ED2119375A}"/>
                </a:ext>
              </a:extLst>
            </p:cNvPr>
            <p:cNvSpPr txBox="1"/>
            <p:nvPr/>
          </p:nvSpPr>
          <p:spPr>
            <a:xfrm>
              <a:off x="2335443" y="4065799"/>
              <a:ext cx="1123008" cy="615553"/>
            </a:xfrm>
            <a:prstGeom prst="rect">
              <a:avLst/>
            </a:prstGeom>
            <a:noFill/>
          </p:spPr>
          <p:txBody>
            <a:bodyPr wrap="square" rtlCol="0">
              <a:spAutoFit/>
            </a:bodyPr>
            <a:lstStyle/>
            <a:p>
              <a:r>
                <a:rPr lang="en-US" dirty="0"/>
                <a:t>T- </a:t>
              </a:r>
              <a:r>
                <a:rPr lang="en-US" sz="1600" dirty="0" err="1"/>
                <a:t>en</a:t>
              </a:r>
              <a:r>
                <a:rPr lang="en-US" sz="1600" dirty="0"/>
                <a:t> </a:t>
              </a:r>
              <a:r>
                <a:rPr lang="en-US" dirty="0"/>
                <a:t>B- </a:t>
              </a:r>
              <a:r>
                <a:rPr lang="nl-NL" sz="1600" dirty="0"/>
                <a:t>lymfocyten</a:t>
              </a:r>
            </a:p>
          </p:txBody>
        </p:sp>
      </p:grpSp>
      <p:grpSp>
        <p:nvGrpSpPr>
          <p:cNvPr id="485" name="Group 484">
            <a:extLst>
              <a:ext uri="{FF2B5EF4-FFF2-40B4-BE49-F238E27FC236}">
                <a16:creationId xmlns:a16="http://schemas.microsoft.com/office/drawing/2014/main" id="{143930B7-2426-44C3-938D-C8D255E0AE0C}"/>
              </a:ext>
            </a:extLst>
          </p:cNvPr>
          <p:cNvGrpSpPr/>
          <p:nvPr/>
        </p:nvGrpSpPr>
        <p:grpSpPr>
          <a:xfrm>
            <a:off x="3367488" y="3049696"/>
            <a:ext cx="5039611" cy="1335660"/>
            <a:chOff x="3606260" y="2711261"/>
            <a:chExt cx="5039611" cy="1335660"/>
          </a:xfrm>
        </p:grpSpPr>
        <p:grpSp>
          <p:nvGrpSpPr>
            <p:cNvPr id="486" name="Group 485">
              <a:extLst>
                <a:ext uri="{FF2B5EF4-FFF2-40B4-BE49-F238E27FC236}">
                  <a16:creationId xmlns:a16="http://schemas.microsoft.com/office/drawing/2014/main" id="{489B4D76-D5D0-4AE8-B07D-BB32DA06FC49}"/>
                </a:ext>
              </a:extLst>
            </p:cNvPr>
            <p:cNvGrpSpPr/>
            <p:nvPr/>
          </p:nvGrpSpPr>
          <p:grpSpPr>
            <a:xfrm>
              <a:off x="3606260" y="3316754"/>
              <a:ext cx="759720" cy="494994"/>
              <a:chOff x="3606260" y="3316754"/>
              <a:chExt cx="759720" cy="494994"/>
            </a:xfrm>
          </p:grpSpPr>
          <p:sp>
            <p:nvSpPr>
              <p:cNvPr id="516" name="Right Arrow 463">
                <a:extLst>
                  <a:ext uri="{FF2B5EF4-FFF2-40B4-BE49-F238E27FC236}">
                    <a16:creationId xmlns:a16="http://schemas.microsoft.com/office/drawing/2014/main" id="{FE2310D7-A270-4B4F-AC5F-C5CD439929FB}"/>
                  </a:ext>
                </a:extLst>
              </p:cNvPr>
              <p:cNvSpPr/>
              <p:nvPr/>
            </p:nvSpPr>
            <p:spPr bwMode="auto">
              <a:xfrm>
                <a:off x="3681350" y="3316754"/>
                <a:ext cx="510639"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17" name="TextBox 516">
                <a:extLst>
                  <a:ext uri="{FF2B5EF4-FFF2-40B4-BE49-F238E27FC236}">
                    <a16:creationId xmlns:a16="http://schemas.microsoft.com/office/drawing/2014/main" id="{D98EFDA2-38D3-45D3-BA28-79759FA493DB}"/>
                  </a:ext>
                </a:extLst>
              </p:cNvPr>
              <p:cNvSpPr txBox="1"/>
              <p:nvPr/>
            </p:nvSpPr>
            <p:spPr>
              <a:xfrm>
                <a:off x="3606260" y="3397364"/>
                <a:ext cx="759720" cy="307777"/>
              </a:xfrm>
              <a:prstGeom prst="rect">
                <a:avLst/>
              </a:prstGeom>
              <a:noFill/>
            </p:spPr>
            <p:txBody>
              <a:bodyPr wrap="square" rtlCol="0">
                <a:spAutoFit/>
              </a:bodyPr>
              <a:lstStyle/>
              <a:p>
                <a:r>
                  <a:rPr lang="en-US" sz="1400" dirty="0"/>
                  <a:t>ADCC</a:t>
                </a:r>
                <a:endParaRPr lang="nl-NL" sz="1400" dirty="0"/>
              </a:p>
            </p:txBody>
          </p:sp>
        </p:grpSp>
        <p:grpSp>
          <p:nvGrpSpPr>
            <p:cNvPr id="487" name="Group 486">
              <a:extLst>
                <a:ext uri="{FF2B5EF4-FFF2-40B4-BE49-F238E27FC236}">
                  <a16:creationId xmlns:a16="http://schemas.microsoft.com/office/drawing/2014/main" id="{B7AB5215-A982-4D6B-BA39-4DEBA88C40EF}"/>
                </a:ext>
              </a:extLst>
            </p:cNvPr>
            <p:cNvGrpSpPr/>
            <p:nvPr/>
          </p:nvGrpSpPr>
          <p:grpSpPr>
            <a:xfrm>
              <a:off x="4351399" y="2711261"/>
              <a:ext cx="4294472" cy="1335660"/>
              <a:chOff x="4351399" y="2711261"/>
              <a:chExt cx="4294472" cy="1335660"/>
            </a:xfrm>
          </p:grpSpPr>
          <p:sp>
            <p:nvSpPr>
              <p:cNvPr id="488" name="Rectangle 487">
                <a:extLst>
                  <a:ext uri="{FF2B5EF4-FFF2-40B4-BE49-F238E27FC236}">
                    <a16:creationId xmlns:a16="http://schemas.microsoft.com/office/drawing/2014/main" id="{631230D0-DE0C-4317-8C73-CD59E718A440}"/>
                  </a:ext>
                </a:extLst>
              </p:cNvPr>
              <p:cNvSpPr/>
              <p:nvPr/>
            </p:nvSpPr>
            <p:spPr bwMode="auto">
              <a:xfrm>
                <a:off x="7047657" y="2711261"/>
                <a:ext cx="1552689" cy="1246909"/>
              </a:xfrm>
              <a:prstGeom prst="rect">
                <a:avLst/>
              </a:prstGeom>
              <a:solidFill>
                <a:schemeClr val="bg1">
                  <a:alpha val="85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489" name="Picture 3">
                <a:extLst>
                  <a:ext uri="{FF2B5EF4-FFF2-40B4-BE49-F238E27FC236}">
                    <a16:creationId xmlns:a16="http://schemas.microsoft.com/office/drawing/2014/main" id="{055A0D64-ECB9-48D1-8FFA-9F19EDE7387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87700" b="8652"/>
              <a:stretch/>
            </p:blipFill>
            <p:spPr bwMode="auto">
              <a:xfrm>
                <a:off x="5404934" y="3178276"/>
                <a:ext cx="1045402" cy="7752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90" name="Group 489">
                <a:extLst>
                  <a:ext uri="{FF2B5EF4-FFF2-40B4-BE49-F238E27FC236}">
                    <a16:creationId xmlns:a16="http://schemas.microsoft.com/office/drawing/2014/main" id="{9A863C0E-5364-4C39-A72B-592DC940CB40}"/>
                  </a:ext>
                </a:extLst>
              </p:cNvPr>
              <p:cNvGrpSpPr/>
              <p:nvPr/>
            </p:nvGrpSpPr>
            <p:grpSpPr>
              <a:xfrm>
                <a:off x="4351399" y="2829822"/>
                <a:ext cx="1527098" cy="1217099"/>
                <a:chOff x="2429624" y="2296434"/>
                <a:chExt cx="1527098" cy="1217099"/>
              </a:xfrm>
            </p:grpSpPr>
            <p:grpSp>
              <p:nvGrpSpPr>
                <p:cNvPr id="506" name="Group 505">
                  <a:extLst>
                    <a:ext uri="{FF2B5EF4-FFF2-40B4-BE49-F238E27FC236}">
                      <a16:creationId xmlns:a16="http://schemas.microsoft.com/office/drawing/2014/main" id="{24E1A988-48AC-4A53-9C0C-319260624CD8}"/>
                    </a:ext>
                  </a:extLst>
                </p:cNvPr>
                <p:cNvGrpSpPr/>
                <p:nvPr/>
              </p:nvGrpSpPr>
              <p:grpSpPr>
                <a:xfrm>
                  <a:off x="2429624" y="2762250"/>
                  <a:ext cx="845413" cy="599293"/>
                  <a:chOff x="1439024" y="1352550"/>
                  <a:chExt cx="845413" cy="599293"/>
                </a:xfrm>
              </p:grpSpPr>
              <p:sp>
                <p:nvSpPr>
                  <p:cNvPr id="513" name="Freeform 139">
                    <a:extLst>
                      <a:ext uri="{FF2B5EF4-FFF2-40B4-BE49-F238E27FC236}">
                        <a16:creationId xmlns:a16="http://schemas.microsoft.com/office/drawing/2014/main" id="{7D8F1028-EEB7-406D-B186-468FA37EF1EF}"/>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4" name="Oval 513">
                    <a:extLst>
                      <a:ext uri="{FF2B5EF4-FFF2-40B4-BE49-F238E27FC236}">
                        <a16:creationId xmlns:a16="http://schemas.microsoft.com/office/drawing/2014/main" id="{95407FFE-24DD-40FF-A8BF-C43F2BCB99EA}"/>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Oval 514">
                    <a:extLst>
                      <a:ext uri="{FF2B5EF4-FFF2-40B4-BE49-F238E27FC236}">
                        <a16:creationId xmlns:a16="http://schemas.microsoft.com/office/drawing/2014/main" id="{AFD35937-E44F-4A8D-B3B5-7545E76F88B1}"/>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07" name="Rectangle 506">
                  <a:extLst>
                    <a:ext uri="{FF2B5EF4-FFF2-40B4-BE49-F238E27FC236}">
                      <a16:creationId xmlns:a16="http://schemas.microsoft.com/office/drawing/2014/main" id="{805436D3-076F-4FF9-AD19-FD3A1C2D53A6}"/>
                    </a:ext>
                  </a:extLst>
                </p:cNvPr>
                <p:cNvSpPr/>
                <p:nvPr/>
              </p:nvSpPr>
              <p:spPr>
                <a:xfrm>
                  <a:off x="2878413" y="3236534"/>
                  <a:ext cx="1078309" cy="276999"/>
                </a:xfrm>
                <a:prstGeom prst="rect">
                  <a:avLst/>
                </a:prstGeom>
              </p:spPr>
              <p:txBody>
                <a:bodyPr wrap="none">
                  <a:spAutoFit/>
                </a:bodyPr>
                <a:lstStyle/>
                <a:p>
                  <a:r>
                    <a:rPr lang="nl-NL" sz="1200" b="1" dirty="0"/>
                    <a:t>Effectorcel NK</a:t>
                  </a:r>
                  <a:endParaRPr lang="en-US" sz="1200" b="1" dirty="0"/>
                </a:p>
              </p:txBody>
            </p:sp>
            <p:grpSp>
              <p:nvGrpSpPr>
                <p:cNvPr id="508" name="Group 507">
                  <a:extLst>
                    <a:ext uri="{FF2B5EF4-FFF2-40B4-BE49-F238E27FC236}">
                      <a16:creationId xmlns:a16="http://schemas.microsoft.com/office/drawing/2014/main" id="{65FC87DF-F950-451B-887C-B8CCA437BDC7}"/>
                    </a:ext>
                  </a:extLst>
                </p:cNvPr>
                <p:cNvGrpSpPr/>
                <p:nvPr/>
              </p:nvGrpSpPr>
              <p:grpSpPr>
                <a:xfrm rot="15256912">
                  <a:off x="3401145" y="2442150"/>
                  <a:ext cx="90694" cy="527354"/>
                  <a:chOff x="5617822" y="3339110"/>
                  <a:chExt cx="90694" cy="527354"/>
                </a:xfrm>
              </p:grpSpPr>
              <p:cxnSp>
                <p:nvCxnSpPr>
                  <p:cNvPr id="510" name="Straight Connector 509">
                    <a:extLst>
                      <a:ext uri="{FF2B5EF4-FFF2-40B4-BE49-F238E27FC236}">
                        <a16:creationId xmlns:a16="http://schemas.microsoft.com/office/drawing/2014/main" id="{4CEF6853-0982-40A6-9726-D51BD504899B}"/>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E22EDE98-91D6-4A30-A167-334B363CE379}"/>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DB02352B-4703-4C0F-9F6C-CD277087A081}"/>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09" name="Rectangle 508">
                  <a:extLst>
                    <a:ext uri="{FF2B5EF4-FFF2-40B4-BE49-F238E27FC236}">
                      <a16:creationId xmlns:a16="http://schemas.microsoft.com/office/drawing/2014/main" id="{F4242835-B409-4703-B40D-4D223BADD1F3}"/>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grpSp>
            <p:nvGrpSpPr>
              <p:cNvPr id="491" name="Group 490">
                <a:extLst>
                  <a:ext uri="{FF2B5EF4-FFF2-40B4-BE49-F238E27FC236}">
                    <a16:creationId xmlns:a16="http://schemas.microsoft.com/office/drawing/2014/main" id="{54E241F3-4FE0-4B18-99BC-0A8744DC1FFC}"/>
                  </a:ext>
                </a:extLst>
              </p:cNvPr>
              <p:cNvGrpSpPr/>
              <p:nvPr/>
            </p:nvGrpSpPr>
            <p:grpSpPr>
              <a:xfrm>
                <a:off x="7140049" y="2839722"/>
                <a:ext cx="1354539" cy="1065109"/>
                <a:chOff x="2429624" y="2296434"/>
                <a:chExt cx="1354539" cy="1065109"/>
              </a:xfrm>
            </p:grpSpPr>
            <p:grpSp>
              <p:nvGrpSpPr>
                <p:cNvPr id="496" name="Group 495">
                  <a:extLst>
                    <a:ext uri="{FF2B5EF4-FFF2-40B4-BE49-F238E27FC236}">
                      <a16:creationId xmlns:a16="http://schemas.microsoft.com/office/drawing/2014/main" id="{0D921A61-CC6B-4C57-B434-8EF828780F08}"/>
                    </a:ext>
                  </a:extLst>
                </p:cNvPr>
                <p:cNvGrpSpPr/>
                <p:nvPr/>
              </p:nvGrpSpPr>
              <p:grpSpPr>
                <a:xfrm>
                  <a:off x="2429624" y="2762250"/>
                  <a:ext cx="845413" cy="599293"/>
                  <a:chOff x="1439024" y="1352550"/>
                  <a:chExt cx="845413" cy="599293"/>
                </a:xfrm>
              </p:grpSpPr>
              <p:sp>
                <p:nvSpPr>
                  <p:cNvPr id="503" name="Freeform 139">
                    <a:extLst>
                      <a:ext uri="{FF2B5EF4-FFF2-40B4-BE49-F238E27FC236}">
                        <a16:creationId xmlns:a16="http://schemas.microsoft.com/office/drawing/2014/main" id="{150CDBD1-6713-4930-91CF-448BA235BAB2}"/>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4" name="Oval 503">
                    <a:extLst>
                      <a:ext uri="{FF2B5EF4-FFF2-40B4-BE49-F238E27FC236}">
                        <a16:creationId xmlns:a16="http://schemas.microsoft.com/office/drawing/2014/main" id="{B6D64C47-F7ED-43B2-83E9-CE7DDDAB6750}"/>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5" name="Oval 504">
                    <a:extLst>
                      <a:ext uri="{FF2B5EF4-FFF2-40B4-BE49-F238E27FC236}">
                        <a16:creationId xmlns:a16="http://schemas.microsoft.com/office/drawing/2014/main" id="{FA81E222-9A69-478E-ACD6-03C701C302F2}"/>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7" name="Rectangle 496">
                  <a:extLst>
                    <a:ext uri="{FF2B5EF4-FFF2-40B4-BE49-F238E27FC236}">
                      <a16:creationId xmlns:a16="http://schemas.microsoft.com/office/drawing/2014/main" id="{53E46B21-31D0-4BAC-9663-F417EDFD5CEF}"/>
                    </a:ext>
                  </a:extLst>
                </p:cNvPr>
                <p:cNvSpPr/>
                <p:nvPr/>
              </p:nvSpPr>
              <p:spPr>
                <a:xfrm>
                  <a:off x="3009038" y="2987159"/>
                  <a:ext cx="628698" cy="338554"/>
                </a:xfrm>
                <a:prstGeom prst="rect">
                  <a:avLst/>
                </a:prstGeom>
              </p:spPr>
              <p:txBody>
                <a:bodyPr wrap="none">
                  <a:spAutoFit/>
                </a:bodyPr>
                <a:lstStyle/>
                <a:p>
                  <a:r>
                    <a:rPr lang="nl-NL" sz="1600" dirty="0"/>
                    <a:t>CD52</a:t>
                  </a:r>
                  <a:endParaRPr lang="en-US" sz="1600" dirty="0"/>
                </a:p>
              </p:txBody>
            </p:sp>
            <p:grpSp>
              <p:nvGrpSpPr>
                <p:cNvPr id="498" name="Group 497">
                  <a:extLst>
                    <a:ext uri="{FF2B5EF4-FFF2-40B4-BE49-F238E27FC236}">
                      <a16:creationId xmlns:a16="http://schemas.microsoft.com/office/drawing/2014/main" id="{B3AA2A3F-EA12-4947-B13B-DC75C5126483}"/>
                    </a:ext>
                  </a:extLst>
                </p:cNvPr>
                <p:cNvGrpSpPr/>
                <p:nvPr/>
              </p:nvGrpSpPr>
              <p:grpSpPr>
                <a:xfrm rot="15256912">
                  <a:off x="3401145" y="2442150"/>
                  <a:ext cx="90694" cy="527354"/>
                  <a:chOff x="5617822" y="3339110"/>
                  <a:chExt cx="90694" cy="527354"/>
                </a:xfrm>
              </p:grpSpPr>
              <p:cxnSp>
                <p:nvCxnSpPr>
                  <p:cNvPr id="500" name="Straight Connector 499">
                    <a:extLst>
                      <a:ext uri="{FF2B5EF4-FFF2-40B4-BE49-F238E27FC236}">
                        <a16:creationId xmlns:a16="http://schemas.microsoft.com/office/drawing/2014/main" id="{31CACB0A-81FA-4831-BBA8-20EA2FC3B2D2}"/>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30FEBE65-75BA-4D22-9665-14A3EDF056AF}"/>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F6925212-921D-42F0-9A66-E6BB510E23F8}"/>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499" name="Rectangle 498">
                  <a:extLst>
                    <a:ext uri="{FF2B5EF4-FFF2-40B4-BE49-F238E27FC236}">
                      <a16:creationId xmlns:a16="http://schemas.microsoft.com/office/drawing/2014/main" id="{CCD61171-3092-4917-BE63-D6D2BCBF6B0E}"/>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sp>
            <p:nvSpPr>
              <p:cNvPr id="492" name="Right Arrow 439">
                <a:extLst>
                  <a:ext uri="{FF2B5EF4-FFF2-40B4-BE49-F238E27FC236}">
                    <a16:creationId xmlns:a16="http://schemas.microsoft.com/office/drawing/2014/main" id="{4CAEFA5B-8FA4-4B59-BA1B-922BE4F3346F}"/>
                  </a:ext>
                </a:extLst>
              </p:cNvPr>
              <p:cNvSpPr/>
              <p:nvPr/>
            </p:nvSpPr>
            <p:spPr bwMode="auto">
              <a:xfrm>
                <a:off x="6481952" y="3324679"/>
                <a:ext cx="508588"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3" name="Rectangle 492">
                <a:extLst>
                  <a:ext uri="{FF2B5EF4-FFF2-40B4-BE49-F238E27FC236}">
                    <a16:creationId xmlns:a16="http://schemas.microsoft.com/office/drawing/2014/main" id="{ADE77B24-611B-47E4-89C9-F5405E18263C}"/>
                  </a:ext>
                </a:extLst>
              </p:cNvPr>
              <p:cNvSpPr/>
              <p:nvPr/>
            </p:nvSpPr>
            <p:spPr bwMode="auto">
              <a:xfrm rot="3036102">
                <a:off x="5533878" y="3226436"/>
                <a:ext cx="124275" cy="105179"/>
              </a:xfrm>
              <a:prstGeom prst="rect">
                <a:avLst/>
              </a:prstGeom>
              <a:solidFill>
                <a:srgbClr val="FFC000"/>
              </a:solidFill>
              <a:ln w="25400" cap="flat" cmpd="sng" algn="ctr">
                <a:solidFill>
                  <a:srgbClr val="CC99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4" name="Rectangle 493">
                <a:extLst>
                  <a:ext uri="{FF2B5EF4-FFF2-40B4-BE49-F238E27FC236}">
                    <a16:creationId xmlns:a16="http://schemas.microsoft.com/office/drawing/2014/main" id="{FF62C321-A158-4867-8D5E-BCC3031AA654}"/>
                  </a:ext>
                </a:extLst>
              </p:cNvPr>
              <p:cNvSpPr/>
              <p:nvPr/>
            </p:nvSpPr>
            <p:spPr bwMode="auto">
              <a:xfrm>
                <a:off x="7093182" y="2768661"/>
                <a:ext cx="1552689" cy="1246909"/>
              </a:xfrm>
              <a:prstGeom prst="rect">
                <a:avLst/>
              </a:prstGeom>
              <a:solidFill>
                <a:schemeClr val="bg1">
                  <a:alpha val="85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5" name="TextBox 494">
                <a:extLst>
                  <a:ext uri="{FF2B5EF4-FFF2-40B4-BE49-F238E27FC236}">
                    <a16:creationId xmlns:a16="http://schemas.microsoft.com/office/drawing/2014/main" id="{53B086FE-C27E-4306-A736-E7C8FD788358}"/>
                  </a:ext>
                </a:extLst>
              </p:cNvPr>
              <p:cNvSpPr txBox="1"/>
              <p:nvPr/>
            </p:nvSpPr>
            <p:spPr>
              <a:xfrm rot="19872110">
                <a:off x="7145722" y="3372226"/>
                <a:ext cx="619465" cy="369332"/>
              </a:xfrm>
              <a:prstGeom prst="rect">
                <a:avLst/>
              </a:prstGeom>
              <a:noFill/>
            </p:spPr>
            <p:txBody>
              <a:bodyPr wrap="none" rtlCol="0">
                <a:spAutoFit/>
              </a:bodyPr>
              <a:lstStyle/>
              <a:p>
                <a:r>
                  <a:rPr lang="en-US" b="1" dirty="0">
                    <a:solidFill>
                      <a:schemeClr val="accent6"/>
                    </a:solidFill>
                  </a:rPr>
                  <a:t>Lysis</a:t>
                </a:r>
              </a:p>
            </p:txBody>
          </p:sp>
        </p:grpSp>
      </p:grpSp>
      <p:grpSp>
        <p:nvGrpSpPr>
          <p:cNvPr id="518" name="Group 517">
            <a:extLst>
              <a:ext uri="{FF2B5EF4-FFF2-40B4-BE49-F238E27FC236}">
                <a16:creationId xmlns:a16="http://schemas.microsoft.com/office/drawing/2014/main" id="{BE1793CF-6A92-4182-ABB0-533C99151FED}"/>
              </a:ext>
            </a:extLst>
          </p:cNvPr>
          <p:cNvGrpSpPr/>
          <p:nvPr/>
        </p:nvGrpSpPr>
        <p:grpSpPr>
          <a:xfrm>
            <a:off x="3227437" y="4353977"/>
            <a:ext cx="5167786" cy="1294409"/>
            <a:chOff x="3466210" y="4015536"/>
            <a:chExt cx="5167786" cy="1294409"/>
          </a:xfrm>
        </p:grpSpPr>
        <p:sp>
          <p:nvSpPr>
            <p:cNvPr id="519" name="Rectangle 518">
              <a:extLst>
                <a:ext uri="{FF2B5EF4-FFF2-40B4-BE49-F238E27FC236}">
                  <a16:creationId xmlns:a16="http://schemas.microsoft.com/office/drawing/2014/main" id="{23AAF12D-4E14-4E6C-9D7B-1D36282D1AAE}"/>
                </a:ext>
              </a:extLst>
            </p:cNvPr>
            <p:cNvSpPr/>
            <p:nvPr/>
          </p:nvSpPr>
          <p:spPr bwMode="auto">
            <a:xfrm>
              <a:off x="7057557" y="4015536"/>
              <a:ext cx="1552689" cy="1246909"/>
            </a:xfrm>
            <a:prstGeom prst="rect">
              <a:avLst/>
            </a:prstGeom>
            <a:solidFill>
              <a:schemeClr val="bg1">
                <a:alpha val="85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520" name="Group 519">
              <a:extLst>
                <a:ext uri="{FF2B5EF4-FFF2-40B4-BE49-F238E27FC236}">
                  <a16:creationId xmlns:a16="http://schemas.microsoft.com/office/drawing/2014/main" id="{1E2F4B74-D780-4C41-933D-4B997BB723A3}"/>
                </a:ext>
              </a:extLst>
            </p:cNvPr>
            <p:cNvGrpSpPr/>
            <p:nvPr/>
          </p:nvGrpSpPr>
          <p:grpSpPr>
            <a:xfrm>
              <a:off x="7149949" y="4143997"/>
              <a:ext cx="1354539" cy="1065109"/>
              <a:chOff x="2429624" y="2296434"/>
              <a:chExt cx="1354539" cy="1065109"/>
            </a:xfrm>
          </p:grpSpPr>
          <p:grpSp>
            <p:nvGrpSpPr>
              <p:cNvPr id="537" name="Group 536">
                <a:extLst>
                  <a:ext uri="{FF2B5EF4-FFF2-40B4-BE49-F238E27FC236}">
                    <a16:creationId xmlns:a16="http://schemas.microsoft.com/office/drawing/2014/main" id="{09F95DCB-79A3-4816-A166-682A134F45FE}"/>
                  </a:ext>
                </a:extLst>
              </p:cNvPr>
              <p:cNvGrpSpPr/>
              <p:nvPr/>
            </p:nvGrpSpPr>
            <p:grpSpPr>
              <a:xfrm>
                <a:off x="2429624" y="2762250"/>
                <a:ext cx="845413" cy="599293"/>
                <a:chOff x="1439024" y="1352550"/>
                <a:chExt cx="845413" cy="599293"/>
              </a:xfrm>
            </p:grpSpPr>
            <p:sp>
              <p:nvSpPr>
                <p:cNvPr id="544" name="Freeform 139">
                  <a:extLst>
                    <a:ext uri="{FF2B5EF4-FFF2-40B4-BE49-F238E27FC236}">
                      <a16:creationId xmlns:a16="http://schemas.microsoft.com/office/drawing/2014/main" id="{4E7EBD96-27B4-47B5-89D1-76246FEB708A}"/>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5" name="Oval 544">
                  <a:extLst>
                    <a:ext uri="{FF2B5EF4-FFF2-40B4-BE49-F238E27FC236}">
                      <a16:creationId xmlns:a16="http://schemas.microsoft.com/office/drawing/2014/main" id="{84145505-8791-4A7B-9944-F3F2C3CC97E6}"/>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6" name="Oval 545">
                  <a:extLst>
                    <a:ext uri="{FF2B5EF4-FFF2-40B4-BE49-F238E27FC236}">
                      <a16:creationId xmlns:a16="http://schemas.microsoft.com/office/drawing/2014/main" id="{1C4D7730-7875-49B7-89C1-3BF7DED9B2A2}"/>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8" name="Rectangle 537">
                <a:extLst>
                  <a:ext uri="{FF2B5EF4-FFF2-40B4-BE49-F238E27FC236}">
                    <a16:creationId xmlns:a16="http://schemas.microsoft.com/office/drawing/2014/main" id="{7FD2E4A9-66AF-47C1-997B-676DF0FD62C0}"/>
                  </a:ext>
                </a:extLst>
              </p:cNvPr>
              <p:cNvSpPr/>
              <p:nvPr/>
            </p:nvSpPr>
            <p:spPr>
              <a:xfrm>
                <a:off x="3009038" y="2987159"/>
                <a:ext cx="628698" cy="338554"/>
              </a:xfrm>
              <a:prstGeom prst="rect">
                <a:avLst/>
              </a:prstGeom>
            </p:spPr>
            <p:txBody>
              <a:bodyPr wrap="none">
                <a:spAutoFit/>
              </a:bodyPr>
              <a:lstStyle/>
              <a:p>
                <a:r>
                  <a:rPr lang="nl-NL" sz="1600" dirty="0"/>
                  <a:t>CD52</a:t>
                </a:r>
                <a:endParaRPr lang="en-US" sz="1600" dirty="0"/>
              </a:p>
            </p:txBody>
          </p:sp>
          <p:grpSp>
            <p:nvGrpSpPr>
              <p:cNvPr id="539" name="Group 538">
                <a:extLst>
                  <a:ext uri="{FF2B5EF4-FFF2-40B4-BE49-F238E27FC236}">
                    <a16:creationId xmlns:a16="http://schemas.microsoft.com/office/drawing/2014/main" id="{D1C9DFB0-DDA7-49B7-8EC8-2AAC5CF5EF49}"/>
                  </a:ext>
                </a:extLst>
              </p:cNvPr>
              <p:cNvGrpSpPr/>
              <p:nvPr/>
            </p:nvGrpSpPr>
            <p:grpSpPr>
              <a:xfrm rot="15256912">
                <a:off x="3401145" y="2442150"/>
                <a:ext cx="90694" cy="527354"/>
                <a:chOff x="5617822" y="3339110"/>
                <a:chExt cx="90694" cy="527354"/>
              </a:xfrm>
            </p:grpSpPr>
            <p:cxnSp>
              <p:nvCxnSpPr>
                <p:cNvPr id="541" name="Straight Connector 540">
                  <a:extLst>
                    <a:ext uri="{FF2B5EF4-FFF2-40B4-BE49-F238E27FC236}">
                      <a16:creationId xmlns:a16="http://schemas.microsoft.com/office/drawing/2014/main" id="{7FCD3314-3AB7-48DF-A851-23E94E6FDBC5}"/>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a:extLst>
                    <a:ext uri="{FF2B5EF4-FFF2-40B4-BE49-F238E27FC236}">
                      <a16:creationId xmlns:a16="http://schemas.microsoft.com/office/drawing/2014/main" id="{673C4A31-6E81-4216-B900-18B19FCB9062}"/>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a:extLst>
                    <a:ext uri="{FF2B5EF4-FFF2-40B4-BE49-F238E27FC236}">
                      <a16:creationId xmlns:a16="http://schemas.microsoft.com/office/drawing/2014/main" id="{4DD1600B-44AE-4E01-A3B7-1FFF502EEF66}"/>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40" name="Rectangle 539">
                <a:extLst>
                  <a:ext uri="{FF2B5EF4-FFF2-40B4-BE49-F238E27FC236}">
                    <a16:creationId xmlns:a16="http://schemas.microsoft.com/office/drawing/2014/main" id="{CF68C8DD-2A4B-43E9-A646-6AF9F8C565DD}"/>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grpSp>
          <p:nvGrpSpPr>
            <p:cNvPr id="521" name="Group 520">
              <a:extLst>
                <a:ext uri="{FF2B5EF4-FFF2-40B4-BE49-F238E27FC236}">
                  <a16:creationId xmlns:a16="http://schemas.microsoft.com/office/drawing/2014/main" id="{B25B7690-D7CC-41AA-B41E-85AE6B0A1CC0}"/>
                </a:ext>
              </a:extLst>
            </p:cNvPr>
            <p:cNvGrpSpPr/>
            <p:nvPr/>
          </p:nvGrpSpPr>
          <p:grpSpPr>
            <a:xfrm>
              <a:off x="4349424" y="4122222"/>
              <a:ext cx="1354539" cy="1065109"/>
              <a:chOff x="2429624" y="2296434"/>
              <a:chExt cx="1354539" cy="1065109"/>
            </a:xfrm>
          </p:grpSpPr>
          <p:grpSp>
            <p:nvGrpSpPr>
              <p:cNvPr id="527" name="Group 526">
                <a:extLst>
                  <a:ext uri="{FF2B5EF4-FFF2-40B4-BE49-F238E27FC236}">
                    <a16:creationId xmlns:a16="http://schemas.microsoft.com/office/drawing/2014/main" id="{F3129463-0172-43DB-968C-67E71B9039DC}"/>
                  </a:ext>
                </a:extLst>
              </p:cNvPr>
              <p:cNvGrpSpPr/>
              <p:nvPr/>
            </p:nvGrpSpPr>
            <p:grpSpPr>
              <a:xfrm>
                <a:off x="2429624" y="2762250"/>
                <a:ext cx="845413" cy="599293"/>
                <a:chOff x="1439024" y="1352550"/>
                <a:chExt cx="845413" cy="599293"/>
              </a:xfrm>
            </p:grpSpPr>
            <p:sp>
              <p:nvSpPr>
                <p:cNvPr id="534" name="Freeform 139">
                  <a:extLst>
                    <a:ext uri="{FF2B5EF4-FFF2-40B4-BE49-F238E27FC236}">
                      <a16:creationId xmlns:a16="http://schemas.microsoft.com/office/drawing/2014/main" id="{D8F77F39-15A8-4FFB-87BF-80779E3753E4}"/>
                    </a:ext>
                  </a:extLst>
                </p:cNvPr>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5" name="Oval 534">
                  <a:extLst>
                    <a:ext uri="{FF2B5EF4-FFF2-40B4-BE49-F238E27FC236}">
                      <a16:creationId xmlns:a16="http://schemas.microsoft.com/office/drawing/2014/main" id="{DECAD3F3-8982-468A-922F-E88B6443BA13}"/>
                    </a:ext>
                  </a:extLst>
                </p:cNvPr>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6" name="Oval 535">
                  <a:extLst>
                    <a:ext uri="{FF2B5EF4-FFF2-40B4-BE49-F238E27FC236}">
                      <a16:creationId xmlns:a16="http://schemas.microsoft.com/office/drawing/2014/main" id="{B8C676AA-4BCC-4329-BBB8-0343C935934B}"/>
                    </a:ext>
                  </a:extLst>
                </p:cNvPr>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Rectangle 527">
                <a:extLst>
                  <a:ext uri="{FF2B5EF4-FFF2-40B4-BE49-F238E27FC236}">
                    <a16:creationId xmlns:a16="http://schemas.microsoft.com/office/drawing/2014/main" id="{23AFF5B8-D42A-4F23-A6E2-8F571B6365A6}"/>
                  </a:ext>
                </a:extLst>
              </p:cNvPr>
              <p:cNvSpPr/>
              <p:nvPr/>
            </p:nvSpPr>
            <p:spPr>
              <a:xfrm>
                <a:off x="3009038" y="2987159"/>
                <a:ext cx="184731" cy="338554"/>
              </a:xfrm>
              <a:prstGeom prst="rect">
                <a:avLst/>
              </a:prstGeom>
            </p:spPr>
            <p:txBody>
              <a:bodyPr wrap="none">
                <a:spAutoFit/>
              </a:bodyPr>
              <a:lstStyle/>
              <a:p>
                <a:endParaRPr lang="en-US" sz="1600" dirty="0"/>
              </a:p>
            </p:txBody>
          </p:sp>
          <p:grpSp>
            <p:nvGrpSpPr>
              <p:cNvPr id="529" name="Group 528">
                <a:extLst>
                  <a:ext uri="{FF2B5EF4-FFF2-40B4-BE49-F238E27FC236}">
                    <a16:creationId xmlns:a16="http://schemas.microsoft.com/office/drawing/2014/main" id="{D4A303A0-47BA-49F3-A245-EB83E5853D78}"/>
                  </a:ext>
                </a:extLst>
              </p:cNvPr>
              <p:cNvGrpSpPr/>
              <p:nvPr/>
            </p:nvGrpSpPr>
            <p:grpSpPr>
              <a:xfrm rot="15256912">
                <a:off x="3401145" y="2442150"/>
                <a:ext cx="90694" cy="527354"/>
                <a:chOff x="5617822" y="3339110"/>
                <a:chExt cx="90694" cy="527354"/>
              </a:xfrm>
            </p:grpSpPr>
            <p:cxnSp>
              <p:nvCxnSpPr>
                <p:cNvPr id="531" name="Straight Connector 530">
                  <a:extLst>
                    <a:ext uri="{FF2B5EF4-FFF2-40B4-BE49-F238E27FC236}">
                      <a16:creationId xmlns:a16="http://schemas.microsoft.com/office/drawing/2014/main" id="{D35B09EE-1DBD-40E6-BCF8-4594CF1907B0}"/>
                    </a:ext>
                  </a:extLst>
                </p:cNvPr>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5DC77952-E8C7-48D2-AE99-6F14C64ED3CF}"/>
                    </a:ext>
                  </a:extLst>
                </p:cNvPr>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24DEDAE-1E69-4FBE-90EE-D4E26C89073D}"/>
                    </a:ext>
                  </a:extLst>
                </p:cNvPr>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30" name="Rectangle 529">
                <a:extLst>
                  <a:ext uri="{FF2B5EF4-FFF2-40B4-BE49-F238E27FC236}">
                    <a16:creationId xmlns:a16="http://schemas.microsoft.com/office/drawing/2014/main" id="{C952DB97-F00C-4CBD-B0DF-5038C75DF575}"/>
                  </a:ext>
                </a:extLst>
              </p:cNvPr>
              <p:cNvSpPr/>
              <p:nvPr/>
            </p:nvSpPr>
            <p:spPr>
              <a:xfrm>
                <a:off x="2437063" y="2296434"/>
                <a:ext cx="1347100" cy="338554"/>
              </a:xfrm>
              <a:prstGeom prst="rect">
                <a:avLst/>
              </a:prstGeom>
              <a:ln>
                <a:solidFill>
                  <a:srgbClr val="FFC000"/>
                </a:solidFill>
              </a:ln>
            </p:spPr>
            <p:txBody>
              <a:bodyPr wrap="none">
                <a:spAutoFit/>
              </a:bodyPr>
              <a:lstStyle/>
              <a:p>
                <a:r>
                  <a:rPr lang="nl-NL" sz="1600" dirty="0"/>
                  <a:t>Alemtuzumab</a:t>
                </a:r>
                <a:endParaRPr lang="en-US" sz="1600" dirty="0"/>
              </a:p>
            </p:txBody>
          </p:sp>
        </p:grpSp>
        <p:sp>
          <p:nvSpPr>
            <p:cNvPr id="522" name="Right Arrow 469">
              <a:extLst>
                <a:ext uri="{FF2B5EF4-FFF2-40B4-BE49-F238E27FC236}">
                  <a16:creationId xmlns:a16="http://schemas.microsoft.com/office/drawing/2014/main" id="{B6ABCEBD-E268-4F81-9903-338E8C86C875}"/>
                </a:ext>
              </a:extLst>
            </p:cNvPr>
            <p:cNvSpPr/>
            <p:nvPr/>
          </p:nvSpPr>
          <p:spPr bwMode="auto">
            <a:xfrm>
              <a:off x="6470077" y="4630929"/>
              <a:ext cx="508588"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23" name="Right Arrow 470">
              <a:extLst>
                <a:ext uri="{FF2B5EF4-FFF2-40B4-BE49-F238E27FC236}">
                  <a16:creationId xmlns:a16="http://schemas.microsoft.com/office/drawing/2014/main" id="{8C6CB22A-D70A-4CA7-AEDE-FE795B136765}"/>
                </a:ext>
              </a:extLst>
            </p:cNvPr>
            <p:cNvSpPr/>
            <p:nvPr/>
          </p:nvSpPr>
          <p:spPr bwMode="auto">
            <a:xfrm rot="1584915">
              <a:off x="3679375" y="4276654"/>
              <a:ext cx="510639"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24" name="TextBox 523">
              <a:extLst>
                <a:ext uri="{FF2B5EF4-FFF2-40B4-BE49-F238E27FC236}">
                  <a16:creationId xmlns:a16="http://schemas.microsoft.com/office/drawing/2014/main" id="{468DA767-B839-4943-AB09-01EAB7D660DC}"/>
                </a:ext>
              </a:extLst>
            </p:cNvPr>
            <p:cNvSpPr txBox="1"/>
            <p:nvPr/>
          </p:nvSpPr>
          <p:spPr>
            <a:xfrm>
              <a:off x="3466210" y="4725148"/>
              <a:ext cx="1093901" cy="523220"/>
            </a:xfrm>
            <a:prstGeom prst="rect">
              <a:avLst/>
            </a:prstGeom>
            <a:noFill/>
          </p:spPr>
          <p:txBody>
            <a:bodyPr wrap="square" rtlCol="0">
              <a:spAutoFit/>
            </a:bodyPr>
            <a:lstStyle/>
            <a:p>
              <a:r>
                <a:rPr lang="nl-NL" sz="1400" dirty="0"/>
                <a:t>Directe apoptose</a:t>
              </a:r>
            </a:p>
          </p:txBody>
        </p:sp>
        <p:sp>
          <p:nvSpPr>
            <p:cNvPr id="525" name="Rectangle 524">
              <a:extLst>
                <a:ext uri="{FF2B5EF4-FFF2-40B4-BE49-F238E27FC236}">
                  <a16:creationId xmlns:a16="http://schemas.microsoft.com/office/drawing/2014/main" id="{3C3E61B6-60D7-40BE-A066-ADF9EA6500B2}"/>
                </a:ext>
              </a:extLst>
            </p:cNvPr>
            <p:cNvSpPr/>
            <p:nvPr/>
          </p:nvSpPr>
          <p:spPr bwMode="auto">
            <a:xfrm>
              <a:off x="7081307" y="4063036"/>
              <a:ext cx="1552689" cy="1246909"/>
            </a:xfrm>
            <a:prstGeom prst="rect">
              <a:avLst/>
            </a:prstGeom>
            <a:solidFill>
              <a:schemeClr val="bg1">
                <a:alpha val="85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26" name="TextBox 525">
              <a:extLst>
                <a:ext uri="{FF2B5EF4-FFF2-40B4-BE49-F238E27FC236}">
                  <a16:creationId xmlns:a16="http://schemas.microsoft.com/office/drawing/2014/main" id="{86FFE9E9-9163-4C60-A4FF-00744D31F422}"/>
                </a:ext>
              </a:extLst>
            </p:cNvPr>
            <p:cNvSpPr txBox="1"/>
            <p:nvPr/>
          </p:nvSpPr>
          <p:spPr>
            <a:xfrm rot="19872110">
              <a:off x="7021406" y="4676501"/>
              <a:ext cx="1101648" cy="369332"/>
            </a:xfrm>
            <a:prstGeom prst="rect">
              <a:avLst/>
            </a:prstGeom>
            <a:noFill/>
          </p:spPr>
          <p:txBody>
            <a:bodyPr wrap="none" rtlCol="0">
              <a:spAutoFit/>
            </a:bodyPr>
            <a:lstStyle/>
            <a:p>
              <a:r>
                <a:rPr lang="nl-NL" b="1" dirty="0">
                  <a:solidFill>
                    <a:schemeClr val="accent6"/>
                  </a:solidFill>
                </a:rPr>
                <a:t>Apoptose</a:t>
              </a:r>
            </a:p>
          </p:txBody>
        </p:sp>
      </p:grpSp>
      <p:sp>
        <p:nvSpPr>
          <p:cNvPr id="548" name="Title 1">
            <a:extLst>
              <a:ext uri="{FF2B5EF4-FFF2-40B4-BE49-F238E27FC236}">
                <a16:creationId xmlns:a16="http://schemas.microsoft.com/office/drawing/2014/main" id="{A74614EF-E963-46C9-8C23-906257DB06C5}"/>
              </a:ext>
            </a:extLst>
          </p:cNvPr>
          <p:cNvSpPr>
            <a:spLocks noGrp="1"/>
          </p:cNvSpPr>
          <p:nvPr>
            <p:ph type="title"/>
          </p:nvPr>
        </p:nvSpPr>
        <p:spPr>
          <a:xfrm>
            <a:off x="218058" y="181445"/>
            <a:ext cx="8707883" cy="609600"/>
          </a:xfrm>
        </p:spPr>
        <p:txBody>
          <a:bodyPr>
            <a:normAutofit/>
          </a:bodyPr>
          <a:lstStyle/>
          <a:p>
            <a:pPr algn="ctr"/>
            <a:r>
              <a:rPr lang="nl-NL" dirty="0">
                <a:solidFill>
                  <a:schemeClr val="tx2"/>
                </a:solidFill>
              </a:rPr>
              <a:t>Depletie en herstel van T- en B-cellen: alemtuzumab</a:t>
            </a:r>
            <a:endParaRPr lang="en-US" dirty="0">
              <a:solidFill>
                <a:schemeClr val="tx2"/>
              </a:solidFill>
            </a:endParaRPr>
          </a:p>
        </p:txBody>
      </p:sp>
      <p:sp>
        <p:nvSpPr>
          <p:cNvPr id="549" name="Rectangle 548">
            <a:extLst>
              <a:ext uri="{FF2B5EF4-FFF2-40B4-BE49-F238E27FC236}">
                <a16:creationId xmlns:a16="http://schemas.microsoft.com/office/drawing/2014/main" id="{A5767937-8EF8-4B1E-B7D8-1AD3D7B46622}"/>
              </a:ext>
            </a:extLst>
          </p:cNvPr>
          <p:cNvSpPr/>
          <p:nvPr/>
        </p:nvSpPr>
        <p:spPr>
          <a:xfrm>
            <a:off x="92408" y="6283587"/>
            <a:ext cx="6354625" cy="646331"/>
          </a:xfrm>
          <a:prstGeom prst="rect">
            <a:avLst/>
          </a:prstGeom>
        </p:spPr>
        <p:txBody>
          <a:bodyPr wrap="none">
            <a:spAutoFit/>
          </a:bodyPr>
          <a:lstStyle/>
          <a:p>
            <a:r>
              <a:rPr lang="en-US" sz="900" dirty="0">
                <a:hlinkClick r:id="rId4">
                  <a:extLst>
                    <a:ext uri="{A12FA001-AC4F-418D-AE19-62706E023703}">
                      <ahyp:hlinkClr xmlns:ahyp="http://schemas.microsoft.com/office/drawing/2018/hyperlinkcolor" val="tx"/>
                    </a:ext>
                  </a:extLst>
                </a:hlinkClick>
              </a:rPr>
              <a:t>https://ec.europa.eu/health/documents/community-register/2016/20160621135036/anx_135036_nl.pdf</a:t>
            </a:r>
            <a:r>
              <a:rPr lang="en-US" sz="900" dirty="0"/>
              <a:t> - last verified on 31Jul2019</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nl-NL" sz="900" dirty="0">
                <a:hlinkClick r:id="rId5">
                  <a:extLst>
                    <a:ext uri="{A12FA001-AC4F-418D-AE19-62706E023703}">
                      <ahyp:hlinkClr xmlns:ahyp="http://schemas.microsoft.com/office/drawing/2018/hyperlinkcolor" val="tx"/>
                    </a:ext>
                  </a:extLst>
                </a:hlinkClick>
              </a:rPr>
              <a:t>https://www.lemtradahcp.com/mechanism-of-action</a:t>
            </a:r>
            <a:r>
              <a:rPr lang="nl-NL" sz="900" dirty="0"/>
              <a:t> - Last </a:t>
            </a:r>
            <a:r>
              <a:rPr lang="nl-NL" sz="900" dirty="0" err="1"/>
              <a:t>verified</a:t>
            </a:r>
            <a:r>
              <a:rPr lang="nl-NL" sz="900" dirty="0"/>
              <a:t> on 31Jun2019</a:t>
            </a:r>
          </a:p>
          <a:p>
            <a:endParaRPr lang="en-US" sz="900" dirty="0"/>
          </a:p>
        </p:txBody>
      </p:sp>
    </p:spTree>
    <p:extLst>
      <p:ext uri="{BB962C8B-B14F-4D97-AF65-F5344CB8AC3E}">
        <p14:creationId xmlns:p14="http://schemas.microsoft.com/office/powerpoint/2010/main" val="208020000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03200"/>
            <a:ext cx="6677025" cy="738909"/>
          </a:xfrm>
        </p:spPr>
        <p:txBody>
          <a:bodyPr/>
          <a:lstStyle/>
          <a:p>
            <a:r>
              <a:rPr lang="nl-NL" sz="2800" dirty="0"/>
              <a:t>Eén immuunsysteem, twee componenten</a:t>
            </a:r>
          </a:p>
        </p:txBody>
      </p:sp>
      <p:pic>
        <p:nvPicPr>
          <p:cNvPr id="6" name="Bild 15" descr="4-Innate-Adaptive-links.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588655"/>
            <a:ext cx="3650105" cy="4729018"/>
          </a:xfrm>
          <a:prstGeom prst="rect">
            <a:avLst/>
          </a:prstGeom>
        </p:spPr>
      </p:pic>
      <p:pic>
        <p:nvPicPr>
          <p:cNvPr id="7" name="Bild 9" descr="4-Innate-Adaptive-rechts.pn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88771" y="1588655"/>
            <a:ext cx="5144654" cy="4729018"/>
          </a:xfrm>
          <a:prstGeom prst="rect">
            <a:avLst/>
          </a:prstGeom>
        </p:spPr>
      </p:pic>
      <p:sp>
        <p:nvSpPr>
          <p:cNvPr id="4" name="TextBox 3"/>
          <p:cNvSpPr txBox="1"/>
          <p:nvPr/>
        </p:nvSpPr>
        <p:spPr>
          <a:xfrm>
            <a:off x="71033" y="980495"/>
            <a:ext cx="2496966" cy="461665"/>
          </a:xfrm>
          <a:prstGeom prst="rect">
            <a:avLst/>
          </a:prstGeom>
          <a:noFill/>
        </p:spPr>
        <p:txBody>
          <a:bodyPr wrap="none" rtlCol="0">
            <a:spAutoFit/>
          </a:bodyPr>
          <a:lstStyle/>
          <a:p>
            <a:r>
              <a:rPr lang="nl-NL" sz="2400" b="1" dirty="0" err="1"/>
              <a:t>Innate</a:t>
            </a:r>
            <a:r>
              <a:rPr lang="nl-NL" sz="2400" b="1" dirty="0"/>
              <a:t> immuniteit</a:t>
            </a:r>
          </a:p>
        </p:txBody>
      </p:sp>
      <p:sp>
        <p:nvSpPr>
          <p:cNvPr id="8" name="TextBox 7"/>
          <p:cNvSpPr txBox="1"/>
          <p:nvPr/>
        </p:nvSpPr>
        <p:spPr>
          <a:xfrm>
            <a:off x="4020634" y="980495"/>
            <a:ext cx="2978957" cy="461665"/>
          </a:xfrm>
          <a:prstGeom prst="rect">
            <a:avLst/>
          </a:prstGeom>
          <a:noFill/>
        </p:spPr>
        <p:txBody>
          <a:bodyPr wrap="none" rtlCol="0">
            <a:spAutoFit/>
          </a:bodyPr>
          <a:lstStyle/>
          <a:p>
            <a:r>
              <a:rPr lang="nl-NL" sz="2400" b="1" dirty="0"/>
              <a:t>Adaptieve immuniteit</a:t>
            </a:r>
          </a:p>
        </p:txBody>
      </p:sp>
      <p:sp>
        <p:nvSpPr>
          <p:cNvPr id="3" name="Rectangle 2">
            <a:extLst>
              <a:ext uri="{FF2B5EF4-FFF2-40B4-BE49-F238E27FC236}">
                <a16:creationId xmlns:a16="http://schemas.microsoft.com/office/drawing/2014/main" id="{A7C39538-A1B9-4970-BFA8-D08F356D8707}"/>
              </a:ext>
            </a:extLst>
          </p:cNvPr>
          <p:cNvSpPr/>
          <p:nvPr/>
        </p:nvSpPr>
        <p:spPr>
          <a:xfrm>
            <a:off x="457200" y="6430186"/>
            <a:ext cx="5314950" cy="230832"/>
          </a:xfrm>
          <a:prstGeom prst="rect">
            <a:avLst/>
          </a:prstGeom>
        </p:spPr>
        <p:txBody>
          <a:bodyPr wrap="square">
            <a:spAutoFit/>
          </a:bodyPr>
          <a:lstStyle/>
          <a:p>
            <a:r>
              <a:rPr lang="en-US" sz="900" dirty="0">
                <a:hlinkClick r:id="rId5">
                  <a:extLst>
                    <a:ext uri="{A12FA001-AC4F-418D-AE19-62706E023703}">
                      <ahyp:hlinkClr xmlns:ahyp="http://schemas.microsoft.com/office/drawing/2018/hyperlinkcolor" val="tx"/>
                    </a:ext>
                  </a:extLst>
                </a:hlinkClick>
              </a:rPr>
              <a:t>https://www.creative-diagnostics.com/innate-and-adaptive-immunity.htm</a:t>
            </a:r>
            <a:r>
              <a:rPr lang="en-US" sz="900" dirty="0"/>
              <a:t> – last verified on 31Jul2019</a:t>
            </a:r>
          </a:p>
        </p:txBody>
      </p:sp>
    </p:spTree>
    <p:extLst>
      <p:ext uri="{BB962C8B-B14F-4D97-AF65-F5344CB8AC3E}">
        <p14:creationId xmlns:p14="http://schemas.microsoft.com/office/powerpoint/2010/main" val="2420151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651058" y="1327636"/>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2074523" y="1434302"/>
            <a:ext cx="7011694" cy="4771647"/>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727962" y="3565019"/>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757880" y="3565019"/>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4972687" y="841332"/>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691469" y="3568621"/>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591192" y="183454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7212938" y="327413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7383037" y="343213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945336" y="379816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68141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39038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836569" y="840274"/>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294" name="TextBox 293">
            <a:extLst>
              <a:ext uri="{FF2B5EF4-FFF2-40B4-BE49-F238E27FC236}">
                <a16:creationId xmlns:a16="http://schemas.microsoft.com/office/drawing/2014/main" id="{C867BC3F-E275-4E63-814C-88BD147F170A}"/>
              </a:ext>
            </a:extLst>
          </p:cNvPr>
          <p:cNvSpPr txBox="1"/>
          <p:nvPr/>
        </p:nvSpPr>
        <p:spPr>
          <a:xfrm rot="16200000">
            <a:off x="3491507" y="363681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97" name="Group 296">
            <a:extLst>
              <a:ext uri="{FF2B5EF4-FFF2-40B4-BE49-F238E27FC236}">
                <a16:creationId xmlns:a16="http://schemas.microsoft.com/office/drawing/2014/main" id="{05EC17E8-76E3-4D41-8CD3-3FFFD1A14ACA}"/>
              </a:ext>
            </a:extLst>
          </p:cNvPr>
          <p:cNvGrpSpPr/>
          <p:nvPr/>
        </p:nvGrpSpPr>
        <p:grpSpPr>
          <a:xfrm>
            <a:off x="6591192" y="1834544"/>
            <a:ext cx="1514676" cy="3645533"/>
            <a:chOff x="6068997" y="1840481"/>
            <a:chExt cx="1514676" cy="3645533"/>
          </a:xfrm>
        </p:grpSpPr>
        <p:sp>
          <p:nvSpPr>
            <p:cNvPr id="298" name="Freeform 91">
              <a:extLst>
                <a:ext uri="{FF2B5EF4-FFF2-40B4-BE49-F238E27FC236}">
                  <a16:creationId xmlns:a16="http://schemas.microsoft.com/office/drawing/2014/main" id="{84E39702-6841-46DB-A3DA-241DDFDDD751}"/>
                </a:ext>
              </a:extLst>
            </p:cNvPr>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00" name="Group 299">
              <a:extLst>
                <a:ext uri="{FF2B5EF4-FFF2-40B4-BE49-F238E27FC236}">
                  <a16:creationId xmlns:a16="http://schemas.microsoft.com/office/drawing/2014/main" id="{6D151669-FDA7-4415-BD35-44637E4D09A6}"/>
                </a:ext>
              </a:extLst>
            </p:cNvPr>
            <p:cNvGrpSpPr/>
            <p:nvPr/>
          </p:nvGrpSpPr>
          <p:grpSpPr>
            <a:xfrm>
              <a:off x="6068997" y="1840481"/>
              <a:ext cx="1514676" cy="1167291"/>
              <a:chOff x="6068997" y="1840481"/>
              <a:chExt cx="1514676" cy="1167291"/>
            </a:xfrm>
          </p:grpSpPr>
          <p:sp>
            <p:nvSpPr>
              <p:cNvPr id="301" name="Freeform 92">
                <a:extLst>
                  <a:ext uri="{FF2B5EF4-FFF2-40B4-BE49-F238E27FC236}">
                    <a16:creationId xmlns:a16="http://schemas.microsoft.com/office/drawing/2014/main" id="{5162E42E-92EE-4085-B314-073A0099F76D}"/>
                  </a:ext>
                </a:extLst>
              </p:cNvPr>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Freeform 93">
                <a:extLst>
                  <a:ext uri="{FF2B5EF4-FFF2-40B4-BE49-F238E27FC236}">
                    <a16:creationId xmlns:a16="http://schemas.microsoft.com/office/drawing/2014/main" id="{B4ED8C00-363D-4551-ACA5-790AC4BDA478}"/>
                  </a:ext>
                </a:extLst>
              </p:cNvPr>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Freeform 94">
                <a:extLst>
                  <a:ext uri="{FF2B5EF4-FFF2-40B4-BE49-F238E27FC236}">
                    <a16:creationId xmlns:a16="http://schemas.microsoft.com/office/drawing/2014/main" id="{F4950D18-D187-4ABF-B106-547F3DCEA217}"/>
                  </a:ext>
                </a:extLst>
              </p:cNvPr>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4" name="Oval 303">
                <a:extLst>
                  <a:ext uri="{FF2B5EF4-FFF2-40B4-BE49-F238E27FC236}">
                    <a16:creationId xmlns:a16="http://schemas.microsoft.com/office/drawing/2014/main" id="{9515424C-4662-4886-9F5E-62D1A136000B}"/>
                  </a:ext>
                </a:extLst>
              </p:cNvPr>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3" name="Oval 312">
                <a:extLst>
                  <a:ext uri="{FF2B5EF4-FFF2-40B4-BE49-F238E27FC236}">
                    <a16:creationId xmlns:a16="http://schemas.microsoft.com/office/drawing/2014/main" id="{21E17FC2-A2C7-4062-A9F4-4551BF97140E}"/>
                  </a:ext>
                </a:extLst>
              </p:cNvPr>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TextBox 313">
                <a:extLst>
                  <a:ext uri="{FF2B5EF4-FFF2-40B4-BE49-F238E27FC236}">
                    <a16:creationId xmlns:a16="http://schemas.microsoft.com/office/drawing/2014/main" id="{34FCC6C8-0337-4E90-BDE8-B20CFCEB9A98}"/>
                  </a:ext>
                </a:extLst>
              </p:cNvPr>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315" name="Group 314">
            <a:extLst>
              <a:ext uri="{FF2B5EF4-FFF2-40B4-BE49-F238E27FC236}">
                <a16:creationId xmlns:a16="http://schemas.microsoft.com/office/drawing/2014/main" id="{6D217A86-472F-4814-81A5-BBE36D974817}"/>
              </a:ext>
            </a:extLst>
          </p:cNvPr>
          <p:cNvGrpSpPr/>
          <p:nvPr/>
        </p:nvGrpSpPr>
        <p:grpSpPr>
          <a:xfrm>
            <a:off x="7212938" y="3274135"/>
            <a:ext cx="171992" cy="1485356"/>
            <a:chOff x="6739212" y="3280075"/>
            <a:chExt cx="171992" cy="1485356"/>
          </a:xfrm>
        </p:grpSpPr>
        <p:sp>
          <p:nvSpPr>
            <p:cNvPr id="316" name="Rounded Rectangle 97">
              <a:extLst>
                <a:ext uri="{FF2B5EF4-FFF2-40B4-BE49-F238E27FC236}">
                  <a16:creationId xmlns:a16="http://schemas.microsoft.com/office/drawing/2014/main" id="{41B20758-5175-474B-93A0-AA69C4B7B2EF}"/>
                </a:ext>
              </a:extLst>
            </p:cNvPr>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ounded Rectangle 98">
              <a:extLst>
                <a:ext uri="{FF2B5EF4-FFF2-40B4-BE49-F238E27FC236}">
                  <a16:creationId xmlns:a16="http://schemas.microsoft.com/office/drawing/2014/main" id="{3359D30B-A423-40B3-A1FA-63BB92B0F330}"/>
                </a:ext>
              </a:extLst>
            </p:cNvPr>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8" name="Rounded Rectangle 99">
              <a:extLst>
                <a:ext uri="{FF2B5EF4-FFF2-40B4-BE49-F238E27FC236}">
                  <a16:creationId xmlns:a16="http://schemas.microsoft.com/office/drawing/2014/main" id="{FA597F0E-7502-4C5E-839C-480CA4402B45}"/>
                </a:ext>
              </a:extLst>
            </p:cNvPr>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9" name="TextBox 318">
            <a:extLst>
              <a:ext uri="{FF2B5EF4-FFF2-40B4-BE49-F238E27FC236}">
                <a16:creationId xmlns:a16="http://schemas.microsoft.com/office/drawing/2014/main" id="{25EB9D76-7396-4DB2-88D3-7D5D4FC4E970}"/>
              </a:ext>
            </a:extLst>
          </p:cNvPr>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321" name="Group 320">
            <a:extLst>
              <a:ext uri="{FF2B5EF4-FFF2-40B4-BE49-F238E27FC236}">
                <a16:creationId xmlns:a16="http://schemas.microsoft.com/office/drawing/2014/main" id="{0CFB537C-09D9-4A20-9488-931E33C83D9C}"/>
              </a:ext>
            </a:extLst>
          </p:cNvPr>
          <p:cNvGrpSpPr/>
          <p:nvPr/>
        </p:nvGrpSpPr>
        <p:grpSpPr>
          <a:xfrm>
            <a:off x="7383037" y="3432138"/>
            <a:ext cx="832825" cy="1290050"/>
            <a:chOff x="6346489" y="3438078"/>
            <a:chExt cx="832825" cy="1290050"/>
          </a:xfrm>
        </p:grpSpPr>
        <p:grpSp>
          <p:nvGrpSpPr>
            <p:cNvPr id="322" name="Group 100">
              <a:extLst>
                <a:ext uri="{FF2B5EF4-FFF2-40B4-BE49-F238E27FC236}">
                  <a16:creationId xmlns:a16="http://schemas.microsoft.com/office/drawing/2014/main" id="{67CCDE10-14B2-4B99-8956-F1689D907F60}"/>
                </a:ext>
              </a:extLst>
            </p:cNvPr>
            <p:cNvGrpSpPr/>
            <p:nvPr/>
          </p:nvGrpSpPr>
          <p:grpSpPr>
            <a:xfrm rot="5400000">
              <a:off x="6117877" y="3666690"/>
              <a:ext cx="1290050" cy="832825"/>
              <a:chOff x="5518485" y="1611376"/>
              <a:chExt cx="1892818" cy="1172884"/>
            </a:xfrm>
          </p:grpSpPr>
          <p:sp>
            <p:nvSpPr>
              <p:cNvPr id="330" name="Freeform 101">
                <a:extLst>
                  <a:ext uri="{FF2B5EF4-FFF2-40B4-BE49-F238E27FC236}">
                    <a16:creationId xmlns:a16="http://schemas.microsoft.com/office/drawing/2014/main" id="{5559868D-C094-4864-8B4B-255A0C7A40D0}"/>
                  </a:ext>
                </a:extLst>
              </p:cNvPr>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Oval 331">
                <a:extLst>
                  <a:ext uri="{FF2B5EF4-FFF2-40B4-BE49-F238E27FC236}">
                    <a16:creationId xmlns:a16="http://schemas.microsoft.com/office/drawing/2014/main" id="{FAB3B2D1-B37B-465C-B9CD-8EB49B8BA0F5}"/>
                  </a:ext>
                </a:extLst>
              </p:cNvPr>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3" name="TextBox 322">
              <a:extLst>
                <a:ext uri="{FF2B5EF4-FFF2-40B4-BE49-F238E27FC236}">
                  <a16:creationId xmlns:a16="http://schemas.microsoft.com/office/drawing/2014/main" id="{7CAB7687-BB9F-41F0-9A42-5671180EAB14}"/>
                </a:ext>
              </a:extLst>
            </p:cNvPr>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33" name="Group 332">
            <a:extLst>
              <a:ext uri="{FF2B5EF4-FFF2-40B4-BE49-F238E27FC236}">
                <a16:creationId xmlns:a16="http://schemas.microsoft.com/office/drawing/2014/main" id="{5A27036D-2F10-490E-94F2-BC5E9A1DD9F1}"/>
              </a:ext>
            </a:extLst>
          </p:cNvPr>
          <p:cNvGrpSpPr/>
          <p:nvPr/>
        </p:nvGrpSpPr>
        <p:grpSpPr>
          <a:xfrm>
            <a:off x="5945336" y="3798160"/>
            <a:ext cx="1112990" cy="907596"/>
            <a:chOff x="5038726" y="3648212"/>
            <a:chExt cx="1112990" cy="907596"/>
          </a:xfrm>
        </p:grpSpPr>
        <p:grpSp>
          <p:nvGrpSpPr>
            <p:cNvPr id="337" name="Group 250">
              <a:extLst>
                <a:ext uri="{FF2B5EF4-FFF2-40B4-BE49-F238E27FC236}">
                  <a16:creationId xmlns:a16="http://schemas.microsoft.com/office/drawing/2014/main" id="{56FBFEFE-17C1-4E75-8400-6FC52034C217}"/>
                </a:ext>
              </a:extLst>
            </p:cNvPr>
            <p:cNvGrpSpPr/>
            <p:nvPr/>
          </p:nvGrpSpPr>
          <p:grpSpPr>
            <a:xfrm>
              <a:off x="5038726" y="3648212"/>
              <a:ext cx="1112990" cy="907596"/>
              <a:chOff x="1098341" y="4367954"/>
              <a:chExt cx="1534342" cy="1386379"/>
            </a:xfrm>
          </p:grpSpPr>
          <p:sp>
            <p:nvSpPr>
              <p:cNvPr id="340" name="Freeform 248">
                <a:extLst>
                  <a:ext uri="{FF2B5EF4-FFF2-40B4-BE49-F238E27FC236}">
                    <a16:creationId xmlns:a16="http://schemas.microsoft.com/office/drawing/2014/main" id="{4CF3B645-21DD-4240-A2AC-D7419BC9A9DC}"/>
                  </a:ext>
                </a:extLst>
              </p:cNvPr>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1" name="Oval 340">
                <a:extLst>
                  <a:ext uri="{FF2B5EF4-FFF2-40B4-BE49-F238E27FC236}">
                    <a16:creationId xmlns:a16="http://schemas.microsoft.com/office/drawing/2014/main" id="{A4E4784A-EF0B-4168-A09D-6ECFF3E41F80}"/>
                  </a:ext>
                </a:extLst>
              </p:cNvPr>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8" name="TextBox 337">
              <a:extLst>
                <a:ext uri="{FF2B5EF4-FFF2-40B4-BE49-F238E27FC236}">
                  <a16:creationId xmlns:a16="http://schemas.microsoft.com/office/drawing/2014/main" id="{20EDB2C5-9B88-4783-96A3-7B0E0AA87A37}"/>
                </a:ext>
              </a:extLst>
            </p:cNvPr>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sp>
        <p:nvSpPr>
          <p:cNvPr id="396" name="TextBox 395">
            <a:extLst>
              <a:ext uri="{FF2B5EF4-FFF2-40B4-BE49-F238E27FC236}">
                <a16:creationId xmlns:a16="http://schemas.microsoft.com/office/drawing/2014/main" id="{8516C825-B280-46F7-BEC9-0F6FE8C2B068}"/>
              </a:ext>
            </a:extLst>
          </p:cNvPr>
          <p:cNvSpPr txBox="1"/>
          <p:nvPr/>
        </p:nvSpPr>
        <p:spPr>
          <a:xfrm>
            <a:off x="2232488" y="418855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
        <p:nvSpPr>
          <p:cNvPr id="547" name="TextBox 546">
            <a:extLst>
              <a:ext uri="{FF2B5EF4-FFF2-40B4-BE49-F238E27FC236}">
                <a16:creationId xmlns:a16="http://schemas.microsoft.com/office/drawing/2014/main" id="{07803955-09FB-4C43-BA0A-73C2BF619CD5}"/>
              </a:ext>
            </a:extLst>
          </p:cNvPr>
          <p:cNvSpPr txBox="1"/>
          <p:nvPr/>
        </p:nvSpPr>
        <p:spPr>
          <a:xfrm>
            <a:off x="2273654" y="2395470"/>
            <a:ext cx="6617128" cy="1754326"/>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en-US" dirty="0"/>
              <a:t>Alemtuzumab </a:t>
            </a:r>
            <a:r>
              <a:rPr lang="en-US" dirty="0" err="1"/>
              <a:t>bindt</a:t>
            </a:r>
            <a:r>
              <a:rPr lang="en-US" dirty="0"/>
              <a:t> </a:t>
            </a:r>
            <a:r>
              <a:rPr lang="en-US" dirty="0" err="1"/>
              <a:t>zich</a:t>
            </a:r>
            <a:r>
              <a:rPr lang="en-US" dirty="0"/>
              <a:t> </a:t>
            </a:r>
            <a:r>
              <a:rPr lang="en-US" dirty="0" err="1"/>
              <a:t>aan</a:t>
            </a:r>
            <a:r>
              <a:rPr lang="en-US" dirty="0"/>
              <a:t> CD52, </a:t>
            </a:r>
          </a:p>
          <a:p>
            <a:pPr marL="285750" indent="-285750">
              <a:buFont typeface="Arial" panose="020B0604020202020204" pitchFamily="34" charset="0"/>
              <a:buChar char="•"/>
            </a:pPr>
            <a:r>
              <a:rPr lang="en-US" dirty="0" err="1"/>
              <a:t>dat</a:t>
            </a:r>
            <a:r>
              <a:rPr lang="en-US" dirty="0"/>
              <a:t> in </a:t>
            </a:r>
            <a:r>
              <a:rPr lang="en-US" dirty="0" err="1"/>
              <a:t>hoge</a:t>
            </a:r>
            <a:r>
              <a:rPr lang="en-US" dirty="0"/>
              <a:t> </a:t>
            </a:r>
            <a:r>
              <a:rPr lang="en-US" dirty="0" err="1"/>
              <a:t>concentraties</a:t>
            </a:r>
            <a:r>
              <a:rPr lang="en-US" dirty="0"/>
              <a:t> </a:t>
            </a:r>
            <a:r>
              <a:rPr lang="en-US" dirty="0" err="1"/>
              <a:t>voorkomt</a:t>
            </a:r>
            <a:r>
              <a:rPr lang="en-US" dirty="0"/>
              <a:t> op T- en B-</a:t>
            </a:r>
            <a:r>
              <a:rPr lang="en-US" dirty="0" err="1"/>
              <a:t>lymfocyten</a:t>
            </a:r>
            <a:r>
              <a:rPr lang="en-US" dirty="0"/>
              <a:t> en </a:t>
            </a:r>
          </a:p>
          <a:p>
            <a:pPr marL="285750" indent="-285750">
              <a:buFont typeface="Arial" panose="020B0604020202020204" pitchFamily="34" charset="0"/>
              <a:buChar char="•"/>
            </a:pPr>
            <a:r>
              <a:rPr lang="en-US" dirty="0"/>
              <a:t>in </a:t>
            </a:r>
            <a:r>
              <a:rPr lang="en-US" dirty="0" err="1"/>
              <a:t>lagere</a:t>
            </a:r>
            <a:r>
              <a:rPr lang="en-US" dirty="0"/>
              <a:t> </a:t>
            </a:r>
            <a:r>
              <a:rPr lang="en-US" dirty="0" err="1"/>
              <a:t>concentraties</a:t>
            </a:r>
            <a:r>
              <a:rPr lang="en-US" dirty="0"/>
              <a:t> op natural killer-</a:t>
            </a:r>
            <a:r>
              <a:rPr lang="en-US" dirty="0" err="1"/>
              <a:t>cellen</a:t>
            </a:r>
            <a:r>
              <a:rPr lang="en-US" dirty="0"/>
              <a:t>, </a:t>
            </a:r>
            <a:r>
              <a:rPr lang="en-US" dirty="0" err="1"/>
              <a:t>monocyten</a:t>
            </a:r>
            <a:r>
              <a:rPr lang="en-US" dirty="0"/>
              <a:t> en </a:t>
            </a:r>
            <a:r>
              <a:rPr lang="en-US" dirty="0" err="1"/>
              <a:t>macrofagen</a:t>
            </a:r>
            <a:endParaRPr lang="en-US" dirty="0"/>
          </a:p>
          <a:p>
            <a:pPr marL="285750" indent="-285750">
              <a:buFont typeface="Arial" panose="020B0604020202020204" pitchFamily="34" charset="0"/>
              <a:buChar char="•"/>
            </a:pPr>
            <a:r>
              <a:rPr lang="nl-NL" dirty="0"/>
              <a:t>Er is weinig tot geen CD52 aangetroffen op neutrofielen, plasmacellen of beenmergstamcellen.</a:t>
            </a:r>
            <a:endParaRPr lang="en-US" dirty="0"/>
          </a:p>
        </p:txBody>
      </p:sp>
      <p:sp>
        <p:nvSpPr>
          <p:cNvPr id="200" name="Title 1">
            <a:extLst>
              <a:ext uri="{FF2B5EF4-FFF2-40B4-BE49-F238E27FC236}">
                <a16:creationId xmlns:a16="http://schemas.microsoft.com/office/drawing/2014/main" id="{E6FCDEFB-1A09-419D-BCBA-04964E4FD152}"/>
              </a:ext>
            </a:extLst>
          </p:cNvPr>
          <p:cNvSpPr>
            <a:spLocks noGrp="1"/>
          </p:cNvSpPr>
          <p:nvPr>
            <p:ph type="title"/>
          </p:nvPr>
        </p:nvSpPr>
        <p:spPr>
          <a:xfrm>
            <a:off x="218058" y="181445"/>
            <a:ext cx="8707883" cy="609600"/>
          </a:xfrm>
        </p:spPr>
        <p:txBody>
          <a:bodyPr>
            <a:normAutofit/>
          </a:bodyPr>
          <a:lstStyle/>
          <a:p>
            <a:pPr algn="ctr"/>
            <a:r>
              <a:rPr lang="nl-NL" dirty="0">
                <a:solidFill>
                  <a:schemeClr val="tx2"/>
                </a:solidFill>
              </a:rPr>
              <a:t>Depletie en herstel van T- en B-cellen: alemtuzumab</a:t>
            </a:r>
            <a:endParaRPr lang="en-US" dirty="0">
              <a:solidFill>
                <a:schemeClr val="tx2"/>
              </a:solidFill>
            </a:endParaRPr>
          </a:p>
        </p:txBody>
      </p:sp>
      <p:sp>
        <p:nvSpPr>
          <p:cNvPr id="114" name="Rectangle 113">
            <a:extLst>
              <a:ext uri="{FF2B5EF4-FFF2-40B4-BE49-F238E27FC236}">
                <a16:creationId xmlns:a16="http://schemas.microsoft.com/office/drawing/2014/main" id="{805567F3-8B11-4566-A4D1-54E94D443733}"/>
              </a:ext>
            </a:extLst>
          </p:cNvPr>
          <p:cNvSpPr/>
          <p:nvPr/>
        </p:nvSpPr>
        <p:spPr>
          <a:xfrm>
            <a:off x="92408" y="6283587"/>
            <a:ext cx="6354625" cy="646331"/>
          </a:xfrm>
          <a:prstGeom prst="rect">
            <a:avLst/>
          </a:prstGeom>
        </p:spPr>
        <p:txBody>
          <a:bodyPr wrap="none">
            <a:spAutoFit/>
          </a:bodyPr>
          <a:lstStyle/>
          <a:p>
            <a:r>
              <a:rPr lang="en-US" sz="900" dirty="0"/>
              <a:t>https://ec.europa.eu/health/documents/community-register/2016/20160621135036/anx_135036_nl.pdf - last verified on 31Jul2019</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nl-NL" sz="900" dirty="0"/>
              <a:t>https://www.lemtradahcp.com/mechanism-of-action - Last </a:t>
            </a:r>
            <a:r>
              <a:rPr lang="nl-NL" sz="900" dirty="0" err="1"/>
              <a:t>verified</a:t>
            </a:r>
            <a:r>
              <a:rPr lang="nl-NL" sz="900" dirty="0"/>
              <a:t> on 31Jun2019</a:t>
            </a:r>
          </a:p>
          <a:p>
            <a:endParaRPr lang="en-US" sz="900" dirty="0"/>
          </a:p>
        </p:txBody>
      </p:sp>
    </p:spTree>
    <p:extLst>
      <p:ext uri="{BB962C8B-B14F-4D97-AF65-F5344CB8AC3E}">
        <p14:creationId xmlns:p14="http://schemas.microsoft.com/office/powerpoint/2010/main" val="1602664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651058" y="1327636"/>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2074523" y="1434302"/>
            <a:ext cx="7011694" cy="4771647"/>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727962" y="3565019"/>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757880" y="3565019"/>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4972687" y="841332"/>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691469" y="3568621"/>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591192" y="183454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7212938" y="327413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7383037" y="343213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945336" y="379816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68141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390385" y="1139290"/>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894416" y="2129710"/>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961091" y="2282110"/>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999194" y="2529760"/>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836569" y="840274"/>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63" name="Group 262"/>
          <p:cNvGrpSpPr/>
          <p:nvPr/>
        </p:nvGrpSpPr>
        <p:grpSpPr>
          <a:xfrm>
            <a:off x="677502" y="5046337"/>
            <a:ext cx="782437" cy="705593"/>
            <a:chOff x="108608" y="3567822"/>
            <a:chExt cx="782437" cy="705593"/>
          </a:xfrm>
        </p:grpSpPr>
        <p:grpSp>
          <p:nvGrpSpPr>
            <p:cNvPr id="269" name="Group 268"/>
            <p:cNvGrpSpPr/>
            <p:nvPr/>
          </p:nvGrpSpPr>
          <p:grpSpPr>
            <a:xfrm>
              <a:off x="108608" y="3567822"/>
              <a:ext cx="782437" cy="705593"/>
              <a:chOff x="9632115" y="3841615"/>
              <a:chExt cx="782437" cy="705593"/>
            </a:xfrm>
          </p:grpSpPr>
          <p:sp>
            <p:nvSpPr>
              <p:cNvPr id="271" name="Oval 270"/>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3" name="Group 171"/>
              <p:cNvGrpSpPr/>
              <p:nvPr/>
            </p:nvGrpSpPr>
            <p:grpSpPr>
              <a:xfrm rot="18169265">
                <a:off x="10232913" y="4152954"/>
                <a:ext cx="124964" cy="238314"/>
                <a:chOff x="6272999" y="403029"/>
                <a:chExt cx="199769" cy="365671"/>
              </a:xfrm>
            </p:grpSpPr>
            <p:sp>
              <p:nvSpPr>
                <p:cNvPr id="286" name="Rectangle 28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7" name="Rectangle 28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4" name="Group 173"/>
              <p:cNvGrpSpPr/>
              <p:nvPr/>
            </p:nvGrpSpPr>
            <p:grpSpPr>
              <a:xfrm rot="14155649">
                <a:off x="10226787" y="3804084"/>
                <a:ext cx="124964" cy="238314"/>
                <a:chOff x="6272999" y="403029"/>
                <a:chExt cx="199769" cy="365671"/>
              </a:xfrm>
            </p:grpSpPr>
            <p:sp>
              <p:nvSpPr>
                <p:cNvPr id="283" name="Rectangle 28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5" name="Group 203"/>
              <p:cNvGrpSpPr/>
              <p:nvPr/>
            </p:nvGrpSpPr>
            <p:grpSpPr>
              <a:xfrm rot="669115" flipH="1">
                <a:off x="9845209" y="4308894"/>
                <a:ext cx="124964" cy="238314"/>
                <a:chOff x="6272999" y="403029"/>
                <a:chExt cx="199769" cy="365671"/>
              </a:xfrm>
            </p:grpSpPr>
            <p:sp>
              <p:nvSpPr>
                <p:cNvPr id="280" name="Rectangle 2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1" name="Rectangle 2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6" name="Group 171"/>
              <p:cNvGrpSpPr/>
              <p:nvPr/>
            </p:nvGrpSpPr>
            <p:grpSpPr>
              <a:xfrm rot="7717811">
                <a:off x="9688790" y="3784940"/>
                <a:ext cx="124964" cy="238314"/>
                <a:chOff x="6272999" y="403029"/>
                <a:chExt cx="199769" cy="365671"/>
              </a:xfrm>
            </p:grpSpPr>
            <p:sp>
              <p:nvSpPr>
                <p:cNvPr id="277" name="Rectangle 2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8" name="Rectangle 2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9" name="Rectangle 2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0" name="TextBox 269"/>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294" name="TextBox 293">
            <a:extLst>
              <a:ext uri="{FF2B5EF4-FFF2-40B4-BE49-F238E27FC236}">
                <a16:creationId xmlns:a16="http://schemas.microsoft.com/office/drawing/2014/main" id="{C867BC3F-E275-4E63-814C-88BD147F170A}"/>
              </a:ext>
            </a:extLst>
          </p:cNvPr>
          <p:cNvSpPr txBox="1"/>
          <p:nvPr/>
        </p:nvSpPr>
        <p:spPr>
          <a:xfrm rot="16200000">
            <a:off x="3491507" y="363681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97" name="Group 296">
            <a:extLst>
              <a:ext uri="{FF2B5EF4-FFF2-40B4-BE49-F238E27FC236}">
                <a16:creationId xmlns:a16="http://schemas.microsoft.com/office/drawing/2014/main" id="{05EC17E8-76E3-4D41-8CD3-3FFFD1A14ACA}"/>
              </a:ext>
            </a:extLst>
          </p:cNvPr>
          <p:cNvGrpSpPr/>
          <p:nvPr/>
        </p:nvGrpSpPr>
        <p:grpSpPr>
          <a:xfrm>
            <a:off x="6591192" y="1834544"/>
            <a:ext cx="1514676" cy="3645533"/>
            <a:chOff x="6068997" y="1840481"/>
            <a:chExt cx="1514676" cy="3645533"/>
          </a:xfrm>
        </p:grpSpPr>
        <p:sp>
          <p:nvSpPr>
            <p:cNvPr id="298" name="Freeform 91">
              <a:extLst>
                <a:ext uri="{FF2B5EF4-FFF2-40B4-BE49-F238E27FC236}">
                  <a16:creationId xmlns:a16="http://schemas.microsoft.com/office/drawing/2014/main" id="{84E39702-6841-46DB-A3DA-241DDFDDD751}"/>
                </a:ext>
              </a:extLst>
            </p:cNvPr>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300" name="Group 299">
              <a:extLst>
                <a:ext uri="{FF2B5EF4-FFF2-40B4-BE49-F238E27FC236}">
                  <a16:creationId xmlns:a16="http://schemas.microsoft.com/office/drawing/2014/main" id="{6D151669-FDA7-4415-BD35-44637E4D09A6}"/>
                </a:ext>
              </a:extLst>
            </p:cNvPr>
            <p:cNvGrpSpPr/>
            <p:nvPr/>
          </p:nvGrpSpPr>
          <p:grpSpPr>
            <a:xfrm>
              <a:off x="6068997" y="1840481"/>
              <a:ext cx="1514676" cy="1167291"/>
              <a:chOff x="6068997" y="1840481"/>
              <a:chExt cx="1514676" cy="1167291"/>
            </a:xfrm>
          </p:grpSpPr>
          <p:sp>
            <p:nvSpPr>
              <p:cNvPr id="301" name="Freeform 92">
                <a:extLst>
                  <a:ext uri="{FF2B5EF4-FFF2-40B4-BE49-F238E27FC236}">
                    <a16:creationId xmlns:a16="http://schemas.microsoft.com/office/drawing/2014/main" id="{5162E42E-92EE-4085-B314-073A0099F76D}"/>
                  </a:ext>
                </a:extLst>
              </p:cNvPr>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Freeform 93">
                <a:extLst>
                  <a:ext uri="{FF2B5EF4-FFF2-40B4-BE49-F238E27FC236}">
                    <a16:creationId xmlns:a16="http://schemas.microsoft.com/office/drawing/2014/main" id="{B4ED8C00-363D-4551-ACA5-790AC4BDA478}"/>
                  </a:ext>
                </a:extLst>
              </p:cNvPr>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Freeform 94">
                <a:extLst>
                  <a:ext uri="{FF2B5EF4-FFF2-40B4-BE49-F238E27FC236}">
                    <a16:creationId xmlns:a16="http://schemas.microsoft.com/office/drawing/2014/main" id="{F4950D18-D187-4ABF-B106-547F3DCEA217}"/>
                  </a:ext>
                </a:extLst>
              </p:cNvPr>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4" name="Oval 303">
                <a:extLst>
                  <a:ext uri="{FF2B5EF4-FFF2-40B4-BE49-F238E27FC236}">
                    <a16:creationId xmlns:a16="http://schemas.microsoft.com/office/drawing/2014/main" id="{9515424C-4662-4886-9F5E-62D1A136000B}"/>
                  </a:ext>
                </a:extLst>
              </p:cNvPr>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3" name="Oval 312">
                <a:extLst>
                  <a:ext uri="{FF2B5EF4-FFF2-40B4-BE49-F238E27FC236}">
                    <a16:creationId xmlns:a16="http://schemas.microsoft.com/office/drawing/2014/main" id="{21E17FC2-A2C7-4062-A9F4-4551BF97140E}"/>
                  </a:ext>
                </a:extLst>
              </p:cNvPr>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TextBox 313">
                <a:extLst>
                  <a:ext uri="{FF2B5EF4-FFF2-40B4-BE49-F238E27FC236}">
                    <a16:creationId xmlns:a16="http://schemas.microsoft.com/office/drawing/2014/main" id="{34FCC6C8-0337-4E90-BDE8-B20CFCEB9A98}"/>
                  </a:ext>
                </a:extLst>
              </p:cNvPr>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315" name="Group 314">
            <a:extLst>
              <a:ext uri="{FF2B5EF4-FFF2-40B4-BE49-F238E27FC236}">
                <a16:creationId xmlns:a16="http://schemas.microsoft.com/office/drawing/2014/main" id="{6D217A86-472F-4814-81A5-BBE36D974817}"/>
              </a:ext>
            </a:extLst>
          </p:cNvPr>
          <p:cNvGrpSpPr/>
          <p:nvPr/>
        </p:nvGrpSpPr>
        <p:grpSpPr>
          <a:xfrm>
            <a:off x="7212938" y="3274135"/>
            <a:ext cx="171992" cy="1485356"/>
            <a:chOff x="6739212" y="3280075"/>
            <a:chExt cx="171992" cy="1485356"/>
          </a:xfrm>
        </p:grpSpPr>
        <p:sp>
          <p:nvSpPr>
            <p:cNvPr id="316" name="Rounded Rectangle 97">
              <a:extLst>
                <a:ext uri="{FF2B5EF4-FFF2-40B4-BE49-F238E27FC236}">
                  <a16:creationId xmlns:a16="http://schemas.microsoft.com/office/drawing/2014/main" id="{41B20758-5175-474B-93A0-AA69C4B7B2EF}"/>
                </a:ext>
              </a:extLst>
            </p:cNvPr>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ounded Rectangle 98">
              <a:extLst>
                <a:ext uri="{FF2B5EF4-FFF2-40B4-BE49-F238E27FC236}">
                  <a16:creationId xmlns:a16="http://schemas.microsoft.com/office/drawing/2014/main" id="{3359D30B-A423-40B3-A1FA-63BB92B0F330}"/>
                </a:ext>
              </a:extLst>
            </p:cNvPr>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8" name="Rounded Rectangle 99">
              <a:extLst>
                <a:ext uri="{FF2B5EF4-FFF2-40B4-BE49-F238E27FC236}">
                  <a16:creationId xmlns:a16="http://schemas.microsoft.com/office/drawing/2014/main" id="{FA597F0E-7502-4C5E-839C-480CA4402B45}"/>
                </a:ext>
              </a:extLst>
            </p:cNvPr>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9" name="TextBox 318">
            <a:extLst>
              <a:ext uri="{FF2B5EF4-FFF2-40B4-BE49-F238E27FC236}">
                <a16:creationId xmlns:a16="http://schemas.microsoft.com/office/drawing/2014/main" id="{25EB9D76-7396-4DB2-88D3-7D5D4FC4E970}"/>
              </a:ext>
            </a:extLst>
          </p:cNvPr>
          <p:cNvSpPr txBox="1"/>
          <p:nvPr/>
        </p:nvSpPr>
        <p:spPr>
          <a:xfrm>
            <a:off x="7127531" y="3188377"/>
            <a:ext cx="351378" cy="338554"/>
          </a:xfrm>
          <a:prstGeom prst="rect">
            <a:avLst/>
          </a:prstGeom>
          <a:noFill/>
        </p:spPr>
        <p:txBody>
          <a:bodyPr wrap="none" rtlCol="0">
            <a:spAutoFit/>
          </a:bodyPr>
          <a:lstStyle/>
          <a:p>
            <a:r>
              <a:rPr lang="en-US" sz="1600" b="1" dirty="0">
                <a:solidFill>
                  <a:schemeClr val="bg1"/>
                </a:solidFill>
              </a:rPr>
              <a:t>m</a:t>
            </a:r>
          </a:p>
        </p:txBody>
      </p:sp>
      <p:grpSp>
        <p:nvGrpSpPr>
          <p:cNvPr id="321" name="Group 320">
            <a:extLst>
              <a:ext uri="{FF2B5EF4-FFF2-40B4-BE49-F238E27FC236}">
                <a16:creationId xmlns:a16="http://schemas.microsoft.com/office/drawing/2014/main" id="{0CFB537C-09D9-4A20-9488-931E33C83D9C}"/>
              </a:ext>
            </a:extLst>
          </p:cNvPr>
          <p:cNvGrpSpPr/>
          <p:nvPr/>
        </p:nvGrpSpPr>
        <p:grpSpPr>
          <a:xfrm>
            <a:off x="7383037" y="3432138"/>
            <a:ext cx="832825" cy="1290050"/>
            <a:chOff x="6346489" y="3438078"/>
            <a:chExt cx="832825" cy="1290050"/>
          </a:xfrm>
        </p:grpSpPr>
        <p:grpSp>
          <p:nvGrpSpPr>
            <p:cNvPr id="322" name="Group 100">
              <a:extLst>
                <a:ext uri="{FF2B5EF4-FFF2-40B4-BE49-F238E27FC236}">
                  <a16:creationId xmlns:a16="http://schemas.microsoft.com/office/drawing/2014/main" id="{67CCDE10-14B2-4B99-8956-F1689D907F60}"/>
                </a:ext>
              </a:extLst>
            </p:cNvPr>
            <p:cNvGrpSpPr/>
            <p:nvPr/>
          </p:nvGrpSpPr>
          <p:grpSpPr>
            <a:xfrm rot="5400000">
              <a:off x="6117877" y="3666690"/>
              <a:ext cx="1290050" cy="832825"/>
              <a:chOff x="5518485" y="1611376"/>
              <a:chExt cx="1892818" cy="1172884"/>
            </a:xfrm>
          </p:grpSpPr>
          <p:sp>
            <p:nvSpPr>
              <p:cNvPr id="330" name="Freeform 101">
                <a:extLst>
                  <a:ext uri="{FF2B5EF4-FFF2-40B4-BE49-F238E27FC236}">
                    <a16:creationId xmlns:a16="http://schemas.microsoft.com/office/drawing/2014/main" id="{5559868D-C094-4864-8B4B-255A0C7A40D0}"/>
                  </a:ext>
                </a:extLst>
              </p:cNvPr>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Oval 331">
                <a:extLst>
                  <a:ext uri="{FF2B5EF4-FFF2-40B4-BE49-F238E27FC236}">
                    <a16:creationId xmlns:a16="http://schemas.microsoft.com/office/drawing/2014/main" id="{FAB3B2D1-B37B-465C-B9CD-8EB49B8BA0F5}"/>
                  </a:ext>
                </a:extLst>
              </p:cNvPr>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3" name="TextBox 322">
              <a:extLst>
                <a:ext uri="{FF2B5EF4-FFF2-40B4-BE49-F238E27FC236}">
                  <a16:creationId xmlns:a16="http://schemas.microsoft.com/office/drawing/2014/main" id="{7CAB7687-BB9F-41F0-9A42-5671180EAB14}"/>
                </a:ext>
              </a:extLst>
            </p:cNvPr>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33" name="Group 332">
            <a:extLst>
              <a:ext uri="{FF2B5EF4-FFF2-40B4-BE49-F238E27FC236}">
                <a16:creationId xmlns:a16="http://schemas.microsoft.com/office/drawing/2014/main" id="{5A27036D-2F10-490E-94F2-BC5E9A1DD9F1}"/>
              </a:ext>
            </a:extLst>
          </p:cNvPr>
          <p:cNvGrpSpPr/>
          <p:nvPr/>
        </p:nvGrpSpPr>
        <p:grpSpPr>
          <a:xfrm>
            <a:off x="5945336" y="3798160"/>
            <a:ext cx="1112990" cy="907596"/>
            <a:chOff x="5038726" y="3648212"/>
            <a:chExt cx="1112990" cy="907596"/>
          </a:xfrm>
        </p:grpSpPr>
        <p:grpSp>
          <p:nvGrpSpPr>
            <p:cNvPr id="337" name="Group 250">
              <a:extLst>
                <a:ext uri="{FF2B5EF4-FFF2-40B4-BE49-F238E27FC236}">
                  <a16:creationId xmlns:a16="http://schemas.microsoft.com/office/drawing/2014/main" id="{56FBFEFE-17C1-4E75-8400-6FC52034C217}"/>
                </a:ext>
              </a:extLst>
            </p:cNvPr>
            <p:cNvGrpSpPr/>
            <p:nvPr/>
          </p:nvGrpSpPr>
          <p:grpSpPr>
            <a:xfrm>
              <a:off x="5038726" y="3648212"/>
              <a:ext cx="1112990" cy="907596"/>
              <a:chOff x="1098341" y="4367954"/>
              <a:chExt cx="1534342" cy="1386379"/>
            </a:xfrm>
          </p:grpSpPr>
          <p:sp>
            <p:nvSpPr>
              <p:cNvPr id="340" name="Freeform 248">
                <a:extLst>
                  <a:ext uri="{FF2B5EF4-FFF2-40B4-BE49-F238E27FC236}">
                    <a16:creationId xmlns:a16="http://schemas.microsoft.com/office/drawing/2014/main" id="{4CF3B645-21DD-4240-A2AC-D7419BC9A9DC}"/>
                  </a:ext>
                </a:extLst>
              </p:cNvPr>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1" name="Oval 340">
                <a:extLst>
                  <a:ext uri="{FF2B5EF4-FFF2-40B4-BE49-F238E27FC236}">
                    <a16:creationId xmlns:a16="http://schemas.microsoft.com/office/drawing/2014/main" id="{A4E4784A-EF0B-4168-A09D-6ECFF3E41F80}"/>
                  </a:ext>
                </a:extLst>
              </p:cNvPr>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8" name="TextBox 337">
              <a:extLst>
                <a:ext uri="{FF2B5EF4-FFF2-40B4-BE49-F238E27FC236}">
                  <a16:creationId xmlns:a16="http://schemas.microsoft.com/office/drawing/2014/main" id="{20EDB2C5-9B88-4783-96A3-7B0E0AA87A37}"/>
                </a:ext>
              </a:extLst>
            </p:cNvPr>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348" name="Group 347">
            <a:extLst>
              <a:ext uri="{FF2B5EF4-FFF2-40B4-BE49-F238E27FC236}">
                <a16:creationId xmlns:a16="http://schemas.microsoft.com/office/drawing/2014/main" id="{2F7E1264-5F7D-48F3-B533-90B08C04584B}"/>
              </a:ext>
            </a:extLst>
          </p:cNvPr>
          <p:cNvGrpSpPr/>
          <p:nvPr/>
        </p:nvGrpSpPr>
        <p:grpSpPr>
          <a:xfrm>
            <a:off x="3694454" y="2197902"/>
            <a:ext cx="474194" cy="521071"/>
            <a:chOff x="1696729" y="1401791"/>
            <a:chExt cx="474194" cy="521071"/>
          </a:xfrm>
        </p:grpSpPr>
        <p:grpSp>
          <p:nvGrpSpPr>
            <p:cNvPr id="349" name="Group 165">
              <a:extLst>
                <a:ext uri="{FF2B5EF4-FFF2-40B4-BE49-F238E27FC236}">
                  <a16:creationId xmlns:a16="http://schemas.microsoft.com/office/drawing/2014/main" id="{FBB1CDA4-5857-43D4-ACB8-3FEC98698B2D}"/>
                </a:ext>
              </a:extLst>
            </p:cNvPr>
            <p:cNvGrpSpPr/>
            <p:nvPr/>
          </p:nvGrpSpPr>
          <p:grpSpPr>
            <a:xfrm>
              <a:off x="1696729" y="1425711"/>
              <a:ext cx="474194" cy="497151"/>
              <a:chOff x="5095749" y="0"/>
              <a:chExt cx="769047" cy="840013"/>
            </a:xfrm>
          </p:grpSpPr>
          <p:sp>
            <p:nvSpPr>
              <p:cNvPr id="351" name="Freeform 138">
                <a:extLst>
                  <a:ext uri="{FF2B5EF4-FFF2-40B4-BE49-F238E27FC236}">
                    <a16:creationId xmlns:a16="http://schemas.microsoft.com/office/drawing/2014/main" id="{1B885D60-43BC-4144-A7CB-FB3038404C24}"/>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2" name="Freeform 139">
                <a:extLst>
                  <a:ext uri="{FF2B5EF4-FFF2-40B4-BE49-F238E27FC236}">
                    <a16:creationId xmlns:a16="http://schemas.microsoft.com/office/drawing/2014/main" id="{43421BF8-1C2F-45D9-8319-CA34AAAE4456}"/>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3" name="Freeform 140">
                <a:extLst>
                  <a:ext uri="{FF2B5EF4-FFF2-40B4-BE49-F238E27FC236}">
                    <a16:creationId xmlns:a16="http://schemas.microsoft.com/office/drawing/2014/main" id="{C26DB196-D1D5-4805-8F5A-C2AE4E7DD1AD}"/>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Oval 353">
                <a:extLst>
                  <a:ext uri="{FF2B5EF4-FFF2-40B4-BE49-F238E27FC236}">
                    <a16:creationId xmlns:a16="http://schemas.microsoft.com/office/drawing/2014/main" id="{56B4AE54-D11B-42F3-9828-8BB95100774E}"/>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Oval 354">
                <a:extLst>
                  <a:ext uri="{FF2B5EF4-FFF2-40B4-BE49-F238E27FC236}">
                    <a16:creationId xmlns:a16="http://schemas.microsoft.com/office/drawing/2014/main" id="{4B51E348-69AC-4ED1-92F2-0B941DBBDDEB}"/>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0" name="TextBox 349">
              <a:extLst>
                <a:ext uri="{FF2B5EF4-FFF2-40B4-BE49-F238E27FC236}">
                  <a16:creationId xmlns:a16="http://schemas.microsoft.com/office/drawing/2014/main" id="{C771BF79-E850-4ED9-B8E8-39BA27EE5031}"/>
                </a:ext>
              </a:extLst>
            </p:cNvPr>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56" name="Group 355">
            <a:extLst>
              <a:ext uri="{FF2B5EF4-FFF2-40B4-BE49-F238E27FC236}">
                <a16:creationId xmlns:a16="http://schemas.microsoft.com/office/drawing/2014/main" id="{37D53636-4242-4CF3-9ABC-A8227BBD1EB2}"/>
              </a:ext>
            </a:extLst>
          </p:cNvPr>
          <p:cNvGrpSpPr/>
          <p:nvPr/>
        </p:nvGrpSpPr>
        <p:grpSpPr>
          <a:xfrm>
            <a:off x="3761129" y="2350302"/>
            <a:ext cx="523046" cy="521071"/>
            <a:chOff x="1696729" y="1401791"/>
            <a:chExt cx="523046" cy="521071"/>
          </a:xfrm>
        </p:grpSpPr>
        <p:grpSp>
          <p:nvGrpSpPr>
            <p:cNvPr id="357" name="Group 165">
              <a:extLst>
                <a:ext uri="{FF2B5EF4-FFF2-40B4-BE49-F238E27FC236}">
                  <a16:creationId xmlns:a16="http://schemas.microsoft.com/office/drawing/2014/main" id="{0031BA72-24F5-4FDF-942B-5D0A218BEA27}"/>
                </a:ext>
              </a:extLst>
            </p:cNvPr>
            <p:cNvGrpSpPr/>
            <p:nvPr/>
          </p:nvGrpSpPr>
          <p:grpSpPr>
            <a:xfrm>
              <a:off x="1696729" y="1425711"/>
              <a:ext cx="474194" cy="497151"/>
              <a:chOff x="5095749" y="0"/>
              <a:chExt cx="769047" cy="840013"/>
            </a:xfrm>
          </p:grpSpPr>
          <p:sp>
            <p:nvSpPr>
              <p:cNvPr id="383" name="Freeform 138">
                <a:extLst>
                  <a:ext uri="{FF2B5EF4-FFF2-40B4-BE49-F238E27FC236}">
                    <a16:creationId xmlns:a16="http://schemas.microsoft.com/office/drawing/2014/main" id="{703D00DC-95C3-40FF-B1DC-E5F0103F16A4}"/>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Freeform 139">
                <a:extLst>
                  <a:ext uri="{FF2B5EF4-FFF2-40B4-BE49-F238E27FC236}">
                    <a16:creationId xmlns:a16="http://schemas.microsoft.com/office/drawing/2014/main" id="{25BE488C-516C-41DF-89C7-BADBFF238AE2}"/>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5" name="Freeform 140">
                <a:extLst>
                  <a:ext uri="{FF2B5EF4-FFF2-40B4-BE49-F238E27FC236}">
                    <a16:creationId xmlns:a16="http://schemas.microsoft.com/office/drawing/2014/main" id="{45C9CFF5-73E8-41D7-90A5-14D6C2059EA8}"/>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6" name="Oval 385">
                <a:extLst>
                  <a:ext uri="{FF2B5EF4-FFF2-40B4-BE49-F238E27FC236}">
                    <a16:creationId xmlns:a16="http://schemas.microsoft.com/office/drawing/2014/main" id="{66C4E0D3-13E8-4395-8BF3-B7206151C378}"/>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7" name="Oval 386">
                <a:extLst>
                  <a:ext uri="{FF2B5EF4-FFF2-40B4-BE49-F238E27FC236}">
                    <a16:creationId xmlns:a16="http://schemas.microsoft.com/office/drawing/2014/main" id="{0BEECB35-D8BD-4AFC-A3B7-CBEB0B37728E}"/>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2" name="TextBox 381">
              <a:extLst>
                <a:ext uri="{FF2B5EF4-FFF2-40B4-BE49-F238E27FC236}">
                  <a16:creationId xmlns:a16="http://schemas.microsoft.com/office/drawing/2014/main" id="{24502FC8-4C2F-4311-B8AC-72B826F6CC51}"/>
                </a:ext>
              </a:extLst>
            </p:cNvPr>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88" name="Group 387">
            <a:extLst>
              <a:ext uri="{FF2B5EF4-FFF2-40B4-BE49-F238E27FC236}">
                <a16:creationId xmlns:a16="http://schemas.microsoft.com/office/drawing/2014/main" id="{8EF4E95E-5B56-46AD-8FC7-D82C4E0C930E}"/>
              </a:ext>
            </a:extLst>
          </p:cNvPr>
          <p:cNvGrpSpPr/>
          <p:nvPr/>
        </p:nvGrpSpPr>
        <p:grpSpPr>
          <a:xfrm>
            <a:off x="3799232" y="2597952"/>
            <a:ext cx="532571" cy="521071"/>
            <a:chOff x="1696729" y="1401791"/>
            <a:chExt cx="532571" cy="521071"/>
          </a:xfrm>
        </p:grpSpPr>
        <p:grpSp>
          <p:nvGrpSpPr>
            <p:cNvPr id="389" name="Group 165">
              <a:extLst>
                <a:ext uri="{FF2B5EF4-FFF2-40B4-BE49-F238E27FC236}">
                  <a16:creationId xmlns:a16="http://schemas.microsoft.com/office/drawing/2014/main" id="{30E6D88F-DF97-456F-8476-27EF80FC7220}"/>
                </a:ext>
              </a:extLst>
            </p:cNvPr>
            <p:cNvGrpSpPr/>
            <p:nvPr/>
          </p:nvGrpSpPr>
          <p:grpSpPr>
            <a:xfrm>
              <a:off x="1696729" y="1425711"/>
              <a:ext cx="474194" cy="497151"/>
              <a:chOff x="5095749" y="0"/>
              <a:chExt cx="769047" cy="840013"/>
            </a:xfrm>
          </p:grpSpPr>
          <p:sp>
            <p:nvSpPr>
              <p:cNvPr id="391" name="Freeform 138">
                <a:extLst>
                  <a:ext uri="{FF2B5EF4-FFF2-40B4-BE49-F238E27FC236}">
                    <a16:creationId xmlns:a16="http://schemas.microsoft.com/office/drawing/2014/main" id="{E47095A3-C362-4BF0-A421-88F55923A2C8}"/>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Freeform 139">
                <a:extLst>
                  <a:ext uri="{FF2B5EF4-FFF2-40B4-BE49-F238E27FC236}">
                    <a16:creationId xmlns:a16="http://schemas.microsoft.com/office/drawing/2014/main" id="{455A52FE-54AC-488A-ADEB-3CF9CB1A5648}"/>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3" name="Freeform 140">
                <a:extLst>
                  <a:ext uri="{FF2B5EF4-FFF2-40B4-BE49-F238E27FC236}">
                    <a16:creationId xmlns:a16="http://schemas.microsoft.com/office/drawing/2014/main" id="{96B40EC1-6D43-4D2A-AC7D-7B851CF370D5}"/>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4" name="Oval 393">
                <a:extLst>
                  <a:ext uri="{FF2B5EF4-FFF2-40B4-BE49-F238E27FC236}">
                    <a16:creationId xmlns:a16="http://schemas.microsoft.com/office/drawing/2014/main" id="{897903F6-E7E6-43F0-9D7B-758E2EC90CE4}"/>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5" name="Oval 394">
                <a:extLst>
                  <a:ext uri="{FF2B5EF4-FFF2-40B4-BE49-F238E27FC236}">
                    <a16:creationId xmlns:a16="http://schemas.microsoft.com/office/drawing/2014/main" id="{F32DE0DA-8535-41ED-A45E-74EBC275C3B0}"/>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90" name="TextBox 389">
              <a:extLst>
                <a:ext uri="{FF2B5EF4-FFF2-40B4-BE49-F238E27FC236}">
                  <a16:creationId xmlns:a16="http://schemas.microsoft.com/office/drawing/2014/main" id="{94E1A932-2B73-4AE2-B525-A439160EFA22}"/>
                </a:ext>
              </a:extLst>
            </p:cNvPr>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96" name="TextBox 395">
            <a:extLst>
              <a:ext uri="{FF2B5EF4-FFF2-40B4-BE49-F238E27FC236}">
                <a16:creationId xmlns:a16="http://schemas.microsoft.com/office/drawing/2014/main" id="{8516C825-B280-46F7-BEC9-0F6FE8C2B068}"/>
              </a:ext>
            </a:extLst>
          </p:cNvPr>
          <p:cNvSpPr txBox="1"/>
          <p:nvPr/>
        </p:nvSpPr>
        <p:spPr>
          <a:xfrm>
            <a:off x="2232488" y="418855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98" name="Group 397">
            <a:extLst>
              <a:ext uri="{FF2B5EF4-FFF2-40B4-BE49-F238E27FC236}">
                <a16:creationId xmlns:a16="http://schemas.microsoft.com/office/drawing/2014/main" id="{274E5B3E-3F78-49C1-929B-0ADD056D7ADB}"/>
              </a:ext>
            </a:extLst>
          </p:cNvPr>
          <p:cNvGrpSpPr/>
          <p:nvPr/>
        </p:nvGrpSpPr>
        <p:grpSpPr>
          <a:xfrm>
            <a:off x="2737239" y="5260825"/>
            <a:ext cx="782437" cy="705593"/>
            <a:chOff x="108608" y="3567822"/>
            <a:chExt cx="782437" cy="705593"/>
          </a:xfrm>
        </p:grpSpPr>
        <p:grpSp>
          <p:nvGrpSpPr>
            <p:cNvPr id="402" name="Group 401">
              <a:extLst>
                <a:ext uri="{FF2B5EF4-FFF2-40B4-BE49-F238E27FC236}">
                  <a16:creationId xmlns:a16="http://schemas.microsoft.com/office/drawing/2014/main" id="{5DFAFA0B-E7F3-44B5-B047-200124116918}"/>
                </a:ext>
              </a:extLst>
            </p:cNvPr>
            <p:cNvGrpSpPr/>
            <p:nvPr/>
          </p:nvGrpSpPr>
          <p:grpSpPr>
            <a:xfrm>
              <a:off x="108608" y="3567822"/>
              <a:ext cx="782437" cy="705593"/>
              <a:chOff x="9632115" y="3841615"/>
              <a:chExt cx="782437" cy="705593"/>
            </a:xfrm>
          </p:grpSpPr>
          <p:sp>
            <p:nvSpPr>
              <p:cNvPr id="404" name="Oval 403">
                <a:extLst>
                  <a:ext uri="{FF2B5EF4-FFF2-40B4-BE49-F238E27FC236}">
                    <a16:creationId xmlns:a16="http://schemas.microsoft.com/office/drawing/2014/main" id="{2AEE3121-F212-4235-88C0-AA72AA45E3A6}"/>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Oval 404">
                <a:extLst>
                  <a:ext uri="{FF2B5EF4-FFF2-40B4-BE49-F238E27FC236}">
                    <a16:creationId xmlns:a16="http://schemas.microsoft.com/office/drawing/2014/main" id="{06CE34E7-82D3-4120-9065-29597E95497A}"/>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406" name="Group 171">
                <a:extLst>
                  <a:ext uri="{FF2B5EF4-FFF2-40B4-BE49-F238E27FC236}">
                    <a16:creationId xmlns:a16="http://schemas.microsoft.com/office/drawing/2014/main" id="{318BEC02-ED82-4C11-8E9B-165F6097F19D}"/>
                  </a:ext>
                </a:extLst>
              </p:cNvPr>
              <p:cNvGrpSpPr/>
              <p:nvPr/>
            </p:nvGrpSpPr>
            <p:grpSpPr>
              <a:xfrm rot="18169265">
                <a:off x="10232913" y="4152954"/>
                <a:ext cx="124964" cy="238314"/>
                <a:chOff x="6272999" y="403029"/>
                <a:chExt cx="199769" cy="365671"/>
              </a:xfrm>
            </p:grpSpPr>
            <p:sp>
              <p:nvSpPr>
                <p:cNvPr id="419" name="Rectangle 418">
                  <a:extLst>
                    <a:ext uri="{FF2B5EF4-FFF2-40B4-BE49-F238E27FC236}">
                      <a16:creationId xmlns:a16="http://schemas.microsoft.com/office/drawing/2014/main" id="{6136D9C6-CA0A-48AE-8156-D9CE72C501F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0" name="Rectangle 419">
                  <a:extLst>
                    <a:ext uri="{FF2B5EF4-FFF2-40B4-BE49-F238E27FC236}">
                      <a16:creationId xmlns:a16="http://schemas.microsoft.com/office/drawing/2014/main" id="{B1F6CED9-55F2-4889-A1C3-F52FC28B9E9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1" name="Rectangle 420">
                  <a:extLst>
                    <a:ext uri="{FF2B5EF4-FFF2-40B4-BE49-F238E27FC236}">
                      <a16:creationId xmlns:a16="http://schemas.microsoft.com/office/drawing/2014/main" id="{58B44045-3223-4E18-BDD7-E08A2D15F92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7" name="Group 173">
                <a:extLst>
                  <a:ext uri="{FF2B5EF4-FFF2-40B4-BE49-F238E27FC236}">
                    <a16:creationId xmlns:a16="http://schemas.microsoft.com/office/drawing/2014/main" id="{4FEB4991-95E5-4A9B-815F-976C85C66E1A}"/>
                  </a:ext>
                </a:extLst>
              </p:cNvPr>
              <p:cNvGrpSpPr/>
              <p:nvPr/>
            </p:nvGrpSpPr>
            <p:grpSpPr>
              <a:xfrm rot="14155649">
                <a:off x="10226787" y="3804084"/>
                <a:ext cx="124964" cy="238314"/>
                <a:chOff x="6272999" y="403029"/>
                <a:chExt cx="199769" cy="365671"/>
              </a:xfrm>
            </p:grpSpPr>
            <p:sp>
              <p:nvSpPr>
                <p:cNvPr id="416" name="Rectangle 415">
                  <a:extLst>
                    <a:ext uri="{FF2B5EF4-FFF2-40B4-BE49-F238E27FC236}">
                      <a16:creationId xmlns:a16="http://schemas.microsoft.com/office/drawing/2014/main" id="{41E2DB93-F2FA-4A41-9189-C764E7D21AD5}"/>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7" name="Rectangle 416">
                  <a:extLst>
                    <a:ext uri="{FF2B5EF4-FFF2-40B4-BE49-F238E27FC236}">
                      <a16:creationId xmlns:a16="http://schemas.microsoft.com/office/drawing/2014/main" id="{EB989B40-817D-44CF-98AB-E5870FC2CF71}"/>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8" name="Rectangle 417">
                  <a:extLst>
                    <a:ext uri="{FF2B5EF4-FFF2-40B4-BE49-F238E27FC236}">
                      <a16:creationId xmlns:a16="http://schemas.microsoft.com/office/drawing/2014/main" id="{F9FE95BD-3B65-479A-BD77-E1A1B651C30D}"/>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203">
                <a:extLst>
                  <a:ext uri="{FF2B5EF4-FFF2-40B4-BE49-F238E27FC236}">
                    <a16:creationId xmlns:a16="http://schemas.microsoft.com/office/drawing/2014/main" id="{BF7A61B6-8E3A-4391-BC8A-E88ECE00FADB}"/>
                  </a:ext>
                </a:extLst>
              </p:cNvPr>
              <p:cNvGrpSpPr/>
              <p:nvPr/>
            </p:nvGrpSpPr>
            <p:grpSpPr>
              <a:xfrm rot="669115" flipH="1">
                <a:off x="9845209" y="4308894"/>
                <a:ext cx="124964" cy="238314"/>
                <a:chOff x="6272999" y="403029"/>
                <a:chExt cx="199769" cy="365671"/>
              </a:xfrm>
            </p:grpSpPr>
            <p:sp>
              <p:nvSpPr>
                <p:cNvPr id="413" name="Rectangle 412">
                  <a:extLst>
                    <a:ext uri="{FF2B5EF4-FFF2-40B4-BE49-F238E27FC236}">
                      <a16:creationId xmlns:a16="http://schemas.microsoft.com/office/drawing/2014/main" id="{ADE6BC5B-C58A-4396-8692-572DF176962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a:extLst>
                    <a:ext uri="{FF2B5EF4-FFF2-40B4-BE49-F238E27FC236}">
                      <a16:creationId xmlns:a16="http://schemas.microsoft.com/office/drawing/2014/main" id="{02628B72-F764-422F-B356-6BCE7897CF4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5" name="Rectangle 414">
                  <a:extLst>
                    <a:ext uri="{FF2B5EF4-FFF2-40B4-BE49-F238E27FC236}">
                      <a16:creationId xmlns:a16="http://schemas.microsoft.com/office/drawing/2014/main" id="{06A0EC0F-5D4C-4A37-933A-C93D3BAC69A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171">
                <a:extLst>
                  <a:ext uri="{FF2B5EF4-FFF2-40B4-BE49-F238E27FC236}">
                    <a16:creationId xmlns:a16="http://schemas.microsoft.com/office/drawing/2014/main" id="{9B116DA7-68B3-4DD9-AA7F-4AE75254CC75}"/>
                  </a:ext>
                </a:extLst>
              </p:cNvPr>
              <p:cNvGrpSpPr/>
              <p:nvPr/>
            </p:nvGrpSpPr>
            <p:grpSpPr>
              <a:xfrm rot="7717811">
                <a:off x="9688790" y="3784940"/>
                <a:ext cx="124964" cy="238314"/>
                <a:chOff x="6272999" y="403029"/>
                <a:chExt cx="199769" cy="365671"/>
              </a:xfrm>
            </p:grpSpPr>
            <p:sp>
              <p:nvSpPr>
                <p:cNvPr id="410" name="Rectangle 409">
                  <a:extLst>
                    <a:ext uri="{FF2B5EF4-FFF2-40B4-BE49-F238E27FC236}">
                      <a16:creationId xmlns:a16="http://schemas.microsoft.com/office/drawing/2014/main" id="{9291F2B9-5C0F-450D-A51A-F6CC8D43D636}"/>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a:extLst>
                    <a:ext uri="{FF2B5EF4-FFF2-40B4-BE49-F238E27FC236}">
                      <a16:creationId xmlns:a16="http://schemas.microsoft.com/office/drawing/2014/main" id="{FDB83D57-9431-4B80-BEFF-DF20267E600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a:extLst>
                    <a:ext uri="{FF2B5EF4-FFF2-40B4-BE49-F238E27FC236}">
                      <a16:creationId xmlns:a16="http://schemas.microsoft.com/office/drawing/2014/main" id="{8DA04896-822C-43FF-B505-49523FDFCAD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03" name="TextBox 402">
              <a:extLst>
                <a:ext uri="{FF2B5EF4-FFF2-40B4-BE49-F238E27FC236}">
                  <a16:creationId xmlns:a16="http://schemas.microsoft.com/office/drawing/2014/main" id="{2F9BEBBE-7C36-4A5B-96F1-FC2285BA19B6}"/>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547" name="TextBox 546">
            <a:extLst>
              <a:ext uri="{FF2B5EF4-FFF2-40B4-BE49-F238E27FC236}">
                <a16:creationId xmlns:a16="http://schemas.microsoft.com/office/drawing/2014/main" id="{2F6CB602-F896-4A43-9D71-085A836474EC}"/>
              </a:ext>
            </a:extLst>
          </p:cNvPr>
          <p:cNvSpPr txBox="1"/>
          <p:nvPr/>
        </p:nvSpPr>
        <p:spPr>
          <a:xfrm>
            <a:off x="2425944" y="1626156"/>
            <a:ext cx="6574837" cy="2308324"/>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nl-NL" dirty="0"/>
              <a:t>Geleidelijke </a:t>
            </a:r>
            <a:r>
              <a:rPr lang="nl-NL" dirty="0" err="1"/>
              <a:t>repopulatie</a:t>
            </a:r>
            <a:r>
              <a:rPr lang="nl-NL" dirty="0"/>
              <a:t> van lymfocyten </a:t>
            </a:r>
          </a:p>
          <a:p>
            <a:pPr marL="285750" indent="-285750">
              <a:buFont typeface="Arial" panose="020B0604020202020204" pitchFamily="34" charset="0"/>
              <a:buChar char="•"/>
            </a:pPr>
            <a:r>
              <a:rPr lang="nl-NL" dirty="0"/>
              <a:t>B-cellen meestal binnen 6 maanden</a:t>
            </a:r>
          </a:p>
          <a:p>
            <a:pPr marL="285750" indent="-285750">
              <a:buFont typeface="Arial" panose="020B0604020202020204" pitchFamily="34" charset="0"/>
              <a:buChar char="•"/>
            </a:pPr>
            <a:r>
              <a:rPr lang="nl-NL" dirty="0"/>
              <a:t>Het aantal T-lymfocyten neemt langzaam toe, deze zijn na 12 maanden nog niet terug op de referentiewaarde</a:t>
            </a:r>
          </a:p>
          <a:p>
            <a:endParaRPr lang="nl-NL" dirty="0"/>
          </a:p>
          <a:p>
            <a:pPr marL="285750" indent="-285750">
              <a:buFont typeface="Arial" panose="020B0604020202020204" pitchFamily="34" charset="0"/>
              <a:buChar char="•"/>
            </a:pPr>
            <a:r>
              <a:rPr lang="nl-NL" dirty="0"/>
              <a:t>Na 6 maanden bereikt ongeveer 40% van de patiënten de ondergrens van de normaalwaarde (LLN); Na 12 maanden is dit ongeveer 80% </a:t>
            </a:r>
            <a:endParaRPr lang="en-US" dirty="0"/>
          </a:p>
        </p:txBody>
      </p:sp>
      <p:sp>
        <p:nvSpPr>
          <p:cNvPr id="220" name="Title 1">
            <a:extLst>
              <a:ext uri="{FF2B5EF4-FFF2-40B4-BE49-F238E27FC236}">
                <a16:creationId xmlns:a16="http://schemas.microsoft.com/office/drawing/2014/main" id="{EA72452F-FBA3-4093-9A83-83543765D65C}"/>
              </a:ext>
            </a:extLst>
          </p:cNvPr>
          <p:cNvSpPr>
            <a:spLocks noGrp="1"/>
          </p:cNvSpPr>
          <p:nvPr>
            <p:ph type="title"/>
          </p:nvPr>
        </p:nvSpPr>
        <p:spPr>
          <a:xfrm>
            <a:off x="218058" y="181445"/>
            <a:ext cx="8707883" cy="609600"/>
          </a:xfrm>
        </p:spPr>
        <p:txBody>
          <a:bodyPr>
            <a:normAutofit/>
          </a:bodyPr>
          <a:lstStyle/>
          <a:p>
            <a:pPr algn="ctr"/>
            <a:r>
              <a:rPr lang="nl-NL" dirty="0">
                <a:solidFill>
                  <a:schemeClr val="tx2"/>
                </a:solidFill>
              </a:rPr>
              <a:t>Depletie en herstel van T- en B-cellen: alemtuzumab</a:t>
            </a:r>
            <a:endParaRPr lang="en-US" dirty="0">
              <a:solidFill>
                <a:schemeClr val="tx2"/>
              </a:solidFill>
            </a:endParaRPr>
          </a:p>
        </p:txBody>
      </p:sp>
      <p:sp>
        <p:nvSpPr>
          <p:cNvPr id="206" name="Rectangle 205">
            <a:extLst>
              <a:ext uri="{FF2B5EF4-FFF2-40B4-BE49-F238E27FC236}">
                <a16:creationId xmlns:a16="http://schemas.microsoft.com/office/drawing/2014/main" id="{E82908BA-220C-4F0F-A5C3-B727C4F423D4}"/>
              </a:ext>
            </a:extLst>
          </p:cNvPr>
          <p:cNvSpPr/>
          <p:nvPr/>
        </p:nvSpPr>
        <p:spPr>
          <a:xfrm>
            <a:off x="92408" y="6283587"/>
            <a:ext cx="6354625" cy="646331"/>
          </a:xfrm>
          <a:prstGeom prst="rect">
            <a:avLst/>
          </a:prstGeom>
        </p:spPr>
        <p:txBody>
          <a:bodyPr wrap="none">
            <a:spAutoFit/>
          </a:bodyPr>
          <a:lstStyle/>
          <a:p>
            <a:r>
              <a:rPr lang="en-US" sz="900" dirty="0"/>
              <a:t>https://ec.europa.eu/health/documents/community-register/2016/20160621135036/anx_135036_nl.pdf - last verified on 31Jul2019</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nl-NL" sz="900" dirty="0"/>
              <a:t>https://www.lemtradahcp.com/mechanism-of-action - Last </a:t>
            </a:r>
            <a:r>
              <a:rPr lang="nl-NL" sz="900" dirty="0" err="1"/>
              <a:t>verified</a:t>
            </a:r>
            <a:r>
              <a:rPr lang="nl-NL" sz="900" dirty="0"/>
              <a:t> on 31Jun2019</a:t>
            </a:r>
          </a:p>
          <a:p>
            <a:endParaRPr lang="en-US" sz="900" dirty="0"/>
          </a:p>
        </p:txBody>
      </p:sp>
    </p:spTree>
    <p:extLst>
      <p:ext uri="{BB962C8B-B14F-4D97-AF65-F5344CB8AC3E}">
        <p14:creationId xmlns:p14="http://schemas.microsoft.com/office/powerpoint/2010/main" val="21553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47">
                                            <p:txEl>
                                              <p:pRg st="1" end="1"/>
                                            </p:txEl>
                                          </p:spTgt>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547">
                                            <p:txEl>
                                              <p:pRg st="2" end="2"/>
                                            </p:txEl>
                                          </p:spTgt>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54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845213" y="1369305"/>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1976229" y="1401768"/>
            <a:ext cx="7109988"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533807" y="3606688"/>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563725" y="3606688"/>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885624" y="3610290"/>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87557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58454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1088571" y="2171379"/>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1155246" y="2323779"/>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1193349" y="2571429"/>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1030724" y="881943"/>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63" name="Group 262"/>
          <p:cNvGrpSpPr/>
          <p:nvPr/>
        </p:nvGrpSpPr>
        <p:grpSpPr>
          <a:xfrm>
            <a:off x="881166" y="5039216"/>
            <a:ext cx="782437" cy="705593"/>
            <a:chOff x="108608" y="3567822"/>
            <a:chExt cx="782437" cy="705593"/>
          </a:xfrm>
        </p:grpSpPr>
        <p:grpSp>
          <p:nvGrpSpPr>
            <p:cNvPr id="269" name="Group 268"/>
            <p:cNvGrpSpPr/>
            <p:nvPr/>
          </p:nvGrpSpPr>
          <p:grpSpPr>
            <a:xfrm>
              <a:off x="108608" y="3567822"/>
              <a:ext cx="782437" cy="705593"/>
              <a:chOff x="9632115" y="3841615"/>
              <a:chExt cx="782437" cy="705593"/>
            </a:xfrm>
          </p:grpSpPr>
          <p:sp>
            <p:nvSpPr>
              <p:cNvPr id="271" name="Oval 270"/>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3" name="Group 171"/>
              <p:cNvGrpSpPr/>
              <p:nvPr/>
            </p:nvGrpSpPr>
            <p:grpSpPr>
              <a:xfrm rot="18169265">
                <a:off x="10232913" y="4152954"/>
                <a:ext cx="124964" cy="238314"/>
                <a:chOff x="6272999" y="403029"/>
                <a:chExt cx="199769" cy="365671"/>
              </a:xfrm>
            </p:grpSpPr>
            <p:sp>
              <p:nvSpPr>
                <p:cNvPr id="286" name="Rectangle 28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7" name="Rectangle 28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4" name="Group 173"/>
              <p:cNvGrpSpPr/>
              <p:nvPr/>
            </p:nvGrpSpPr>
            <p:grpSpPr>
              <a:xfrm rot="14155649">
                <a:off x="10226787" y="3804084"/>
                <a:ext cx="124964" cy="238314"/>
                <a:chOff x="6272999" y="403029"/>
                <a:chExt cx="199769" cy="365671"/>
              </a:xfrm>
            </p:grpSpPr>
            <p:sp>
              <p:nvSpPr>
                <p:cNvPr id="283" name="Rectangle 28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5" name="Group 203"/>
              <p:cNvGrpSpPr/>
              <p:nvPr/>
            </p:nvGrpSpPr>
            <p:grpSpPr>
              <a:xfrm rot="669115" flipH="1">
                <a:off x="9845209" y="4308894"/>
                <a:ext cx="124964" cy="238314"/>
                <a:chOff x="6272999" y="403029"/>
                <a:chExt cx="199769" cy="365671"/>
              </a:xfrm>
            </p:grpSpPr>
            <p:sp>
              <p:nvSpPr>
                <p:cNvPr id="280" name="Rectangle 2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1" name="Rectangle 2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6" name="Group 171"/>
              <p:cNvGrpSpPr/>
              <p:nvPr/>
            </p:nvGrpSpPr>
            <p:grpSpPr>
              <a:xfrm rot="7717811">
                <a:off x="9688790" y="3784940"/>
                <a:ext cx="124964" cy="238314"/>
                <a:chOff x="6272999" y="403029"/>
                <a:chExt cx="199769" cy="365671"/>
              </a:xfrm>
            </p:grpSpPr>
            <p:sp>
              <p:nvSpPr>
                <p:cNvPr id="277" name="Rectangle 2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8" name="Rectangle 2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9" name="Rectangle 2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0" name="TextBox 269"/>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27" name="Group 326"/>
          <p:cNvGrpSpPr/>
          <p:nvPr/>
        </p:nvGrpSpPr>
        <p:grpSpPr>
          <a:xfrm>
            <a:off x="1033682" y="5073503"/>
            <a:ext cx="514088" cy="499090"/>
            <a:chOff x="3487823" y="3659323"/>
            <a:chExt cx="514088" cy="499090"/>
          </a:xfrm>
        </p:grpSpPr>
        <p:cxnSp>
          <p:nvCxnSpPr>
            <p:cNvPr id="328" name="Straight Connector 327"/>
            <p:cNvCxnSpPr/>
            <p:nvPr/>
          </p:nvCxnSpPr>
          <p:spPr>
            <a:xfrm>
              <a:off x="350274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flipV="1">
              <a:off x="3487823" y="3659323"/>
              <a:ext cx="499168" cy="49909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9" name="Group 288"/>
          <p:cNvGrpSpPr/>
          <p:nvPr/>
        </p:nvGrpSpPr>
        <p:grpSpPr>
          <a:xfrm>
            <a:off x="2232360" y="1861268"/>
            <a:ext cx="6602681" cy="3241964"/>
            <a:chOff x="2196935" y="1294411"/>
            <a:chExt cx="6602681" cy="3241964"/>
          </a:xfrm>
        </p:grpSpPr>
        <p:sp>
          <p:nvSpPr>
            <p:cNvPr id="290" name="Rectangle 289"/>
            <p:cNvSpPr/>
            <p:nvPr/>
          </p:nvSpPr>
          <p:spPr bwMode="auto">
            <a:xfrm>
              <a:off x="2196935" y="1294411"/>
              <a:ext cx="6602681" cy="3241964"/>
            </a:xfrm>
            <a:prstGeom prst="rect">
              <a:avLst/>
            </a:prstGeom>
            <a:solidFill>
              <a:schemeClr val="bg1"/>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291" name="Group 290"/>
            <p:cNvGrpSpPr/>
            <p:nvPr/>
          </p:nvGrpSpPr>
          <p:grpSpPr>
            <a:xfrm>
              <a:off x="2441499" y="2829822"/>
              <a:ext cx="1280545" cy="1065109"/>
              <a:chOff x="2429624" y="2296434"/>
              <a:chExt cx="1280545" cy="1065109"/>
            </a:xfrm>
          </p:grpSpPr>
          <p:grpSp>
            <p:nvGrpSpPr>
              <p:cNvPr id="532" name="Group 531"/>
              <p:cNvGrpSpPr/>
              <p:nvPr/>
            </p:nvGrpSpPr>
            <p:grpSpPr>
              <a:xfrm>
                <a:off x="2429624" y="2762250"/>
                <a:ext cx="845413" cy="599293"/>
                <a:chOff x="1439024" y="1352550"/>
                <a:chExt cx="845413" cy="599293"/>
              </a:xfrm>
            </p:grpSpPr>
            <p:sp>
              <p:nvSpPr>
                <p:cNvPr id="539"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0" name="Oval 539"/>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41" name="Oval 540"/>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33" name="Rectangle 532"/>
              <p:cNvSpPr/>
              <p:nvPr/>
            </p:nvSpPr>
            <p:spPr>
              <a:xfrm>
                <a:off x="3009038" y="2987159"/>
                <a:ext cx="628698" cy="338554"/>
              </a:xfrm>
              <a:prstGeom prst="rect">
                <a:avLst/>
              </a:prstGeom>
            </p:spPr>
            <p:txBody>
              <a:bodyPr wrap="none">
                <a:spAutoFit/>
              </a:bodyPr>
              <a:lstStyle/>
              <a:p>
                <a:r>
                  <a:rPr lang="nl-NL" sz="1600" dirty="0"/>
                  <a:t>CD20</a:t>
                </a:r>
                <a:endParaRPr lang="en-US" sz="1600" dirty="0"/>
              </a:p>
            </p:txBody>
          </p:sp>
          <p:grpSp>
            <p:nvGrpSpPr>
              <p:cNvPr id="534" name="Group 533"/>
              <p:cNvGrpSpPr/>
              <p:nvPr/>
            </p:nvGrpSpPr>
            <p:grpSpPr>
              <a:xfrm rot="15256912">
                <a:off x="3401145" y="2442150"/>
                <a:ext cx="90694" cy="527354"/>
                <a:chOff x="5617822" y="3339110"/>
                <a:chExt cx="90694" cy="527354"/>
              </a:xfrm>
            </p:grpSpPr>
            <p:cxnSp>
              <p:nvCxnSpPr>
                <p:cNvPr id="536" name="Straight Connector 535"/>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35" name="Rectangle 534"/>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sp>
          <p:nvSpPr>
            <p:cNvPr id="292" name="Right Arrow 291"/>
            <p:cNvSpPr/>
            <p:nvPr/>
          </p:nvSpPr>
          <p:spPr bwMode="auto">
            <a:xfrm>
              <a:off x="6472052" y="2032279"/>
              <a:ext cx="508588"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nvGrpSpPr>
            <p:cNvPr id="293" name="Group 292"/>
            <p:cNvGrpSpPr/>
            <p:nvPr/>
          </p:nvGrpSpPr>
          <p:grpSpPr>
            <a:xfrm>
              <a:off x="7140049" y="1545347"/>
              <a:ext cx="1280545" cy="1065109"/>
              <a:chOff x="2429624" y="2296434"/>
              <a:chExt cx="1280545" cy="1065109"/>
            </a:xfrm>
          </p:grpSpPr>
          <p:grpSp>
            <p:nvGrpSpPr>
              <p:cNvPr id="522" name="Group 521"/>
              <p:cNvGrpSpPr/>
              <p:nvPr/>
            </p:nvGrpSpPr>
            <p:grpSpPr>
              <a:xfrm>
                <a:off x="2429624" y="2762250"/>
                <a:ext cx="845413" cy="599293"/>
                <a:chOff x="1439024" y="1352550"/>
                <a:chExt cx="845413" cy="599293"/>
              </a:xfrm>
            </p:grpSpPr>
            <p:sp>
              <p:nvSpPr>
                <p:cNvPr id="529"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1" name="Oval 530"/>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3" name="Rectangle 522"/>
              <p:cNvSpPr/>
              <p:nvPr/>
            </p:nvSpPr>
            <p:spPr>
              <a:xfrm>
                <a:off x="3009038" y="2987159"/>
                <a:ext cx="628698" cy="338554"/>
              </a:xfrm>
              <a:prstGeom prst="rect">
                <a:avLst/>
              </a:prstGeom>
            </p:spPr>
            <p:txBody>
              <a:bodyPr wrap="none">
                <a:spAutoFit/>
              </a:bodyPr>
              <a:lstStyle/>
              <a:p>
                <a:r>
                  <a:rPr lang="nl-NL" sz="1600" dirty="0"/>
                  <a:t>CD20</a:t>
                </a:r>
                <a:endParaRPr lang="en-US" sz="1600" dirty="0"/>
              </a:p>
            </p:txBody>
          </p:sp>
          <p:grpSp>
            <p:nvGrpSpPr>
              <p:cNvPr id="524" name="Group 523"/>
              <p:cNvGrpSpPr/>
              <p:nvPr/>
            </p:nvGrpSpPr>
            <p:grpSpPr>
              <a:xfrm rot="15256912">
                <a:off x="3401145" y="2442150"/>
                <a:ext cx="90694" cy="527354"/>
                <a:chOff x="5617822" y="3339110"/>
                <a:chExt cx="90694" cy="527354"/>
              </a:xfrm>
            </p:grpSpPr>
            <p:cxnSp>
              <p:nvCxnSpPr>
                <p:cNvPr id="526" name="Straight Connector 525"/>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25" name="Rectangle 524"/>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sp>
          <p:nvSpPr>
            <p:cNvPr id="294" name="Rectangle 293"/>
            <p:cNvSpPr/>
            <p:nvPr/>
          </p:nvSpPr>
          <p:spPr bwMode="auto">
            <a:xfrm>
              <a:off x="7035782" y="1416886"/>
              <a:ext cx="1552689" cy="1246909"/>
            </a:xfrm>
            <a:prstGeom prst="rect">
              <a:avLst/>
            </a:prstGeom>
            <a:solidFill>
              <a:schemeClr val="bg1">
                <a:alpha val="85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97" name="TextBox 296"/>
            <p:cNvSpPr txBox="1"/>
            <p:nvPr/>
          </p:nvSpPr>
          <p:spPr>
            <a:xfrm rot="19872110">
              <a:off x="7181347" y="2077851"/>
              <a:ext cx="619465" cy="369332"/>
            </a:xfrm>
            <a:prstGeom prst="rect">
              <a:avLst/>
            </a:prstGeom>
            <a:noFill/>
          </p:spPr>
          <p:txBody>
            <a:bodyPr wrap="none" rtlCol="0">
              <a:spAutoFit/>
            </a:bodyPr>
            <a:lstStyle/>
            <a:p>
              <a:r>
                <a:rPr lang="en-US" b="1" dirty="0">
                  <a:solidFill>
                    <a:schemeClr val="accent6"/>
                  </a:solidFill>
                </a:rPr>
                <a:t>Lysis</a:t>
              </a:r>
            </a:p>
          </p:txBody>
        </p:sp>
        <p:grpSp>
          <p:nvGrpSpPr>
            <p:cNvPr id="298" name="Group 297"/>
            <p:cNvGrpSpPr/>
            <p:nvPr/>
          </p:nvGrpSpPr>
          <p:grpSpPr>
            <a:xfrm>
              <a:off x="4349424" y="1533472"/>
              <a:ext cx="2085801" cy="1116765"/>
              <a:chOff x="2429624" y="2296434"/>
              <a:chExt cx="2085801" cy="1116765"/>
            </a:xfrm>
          </p:grpSpPr>
          <p:grpSp>
            <p:nvGrpSpPr>
              <p:cNvPr id="512" name="Group 511"/>
              <p:cNvGrpSpPr/>
              <p:nvPr/>
            </p:nvGrpSpPr>
            <p:grpSpPr>
              <a:xfrm>
                <a:off x="2429624" y="2762250"/>
                <a:ext cx="845413" cy="599293"/>
                <a:chOff x="1439024" y="1352550"/>
                <a:chExt cx="845413" cy="599293"/>
              </a:xfrm>
            </p:grpSpPr>
            <p:sp>
              <p:nvSpPr>
                <p:cNvPr id="519"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0" name="Oval 519"/>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1" name="Oval 520"/>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13" name="Rectangle 512"/>
              <p:cNvSpPr/>
              <p:nvPr/>
            </p:nvSpPr>
            <p:spPr>
              <a:xfrm>
                <a:off x="3020913" y="2951534"/>
                <a:ext cx="1494512" cy="461665"/>
              </a:xfrm>
              <a:prstGeom prst="rect">
                <a:avLst/>
              </a:prstGeom>
            </p:spPr>
            <p:txBody>
              <a:bodyPr wrap="none">
                <a:spAutoFit/>
              </a:bodyPr>
              <a:lstStyle/>
              <a:p>
                <a:r>
                  <a:rPr lang="nl-NL" sz="1200" b="1" dirty="0"/>
                  <a:t>Complementbinding</a:t>
                </a:r>
              </a:p>
              <a:p>
                <a:r>
                  <a:rPr lang="nl-NL" sz="1200" b="1" dirty="0"/>
                  <a:t>en activatie</a:t>
                </a:r>
                <a:endParaRPr lang="en-US" sz="1200" b="1" dirty="0"/>
              </a:p>
            </p:txBody>
          </p:sp>
          <p:grpSp>
            <p:nvGrpSpPr>
              <p:cNvPr id="514" name="Group 513"/>
              <p:cNvGrpSpPr/>
              <p:nvPr/>
            </p:nvGrpSpPr>
            <p:grpSpPr>
              <a:xfrm rot="15256912">
                <a:off x="3401145" y="2442150"/>
                <a:ext cx="90694" cy="527354"/>
                <a:chOff x="5617822" y="3339110"/>
                <a:chExt cx="90694" cy="527354"/>
              </a:xfrm>
            </p:grpSpPr>
            <p:cxnSp>
              <p:nvCxnSpPr>
                <p:cNvPr id="516" name="Straight Connector 515"/>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7" name="Straight Connector 516"/>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515" name="Rectangle 514"/>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grpSp>
          <p:nvGrpSpPr>
            <p:cNvPr id="300" name="Group 299"/>
            <p:cNvGrpSpPr/>
            <p:nvPr/>
          </p:nvGrpSpPr>
          <p:grpSpPr>
            <a:xfrm>
              <a:off x="5527813" y="1723660"/>
              <a:ext cx="447323" cy="486461"/>
              <a:chOff x="1217214" y="1070761"/>
              <a:chExt cx="447323" cy="486461"/>
            </a:xfrm>
          </p:grpSpPr>
          <p:sp>
            <p:nvSpPr>
              <p:cNvPr id="500" name="Oval 499"/>
              <p:cNvSpPr/>
              <p:nvPr/>
            </p:nvSpPr>
            <p:spPr bwMode="auto">
              <a:xfrm>
                <a:off x="1270660" y="12469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1" name="Oval 500"/>
              <p:cNvSpPr/>
              <p:nvPr/>
            </p:nvSpPr>
            <p:spPr bwMode="auto">
              <a:xfrm>
                <a:off x="1423060" y="118555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2" name="Oval 501"/>
              <p:cNvSpPr/>
              <p:nvPr/>
            </p:nvSpPr>
            <p:spPr bwMode="auto">
              <a:xfrm>
                <a:off x="1504210" y="133795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3" name="Oval 502"/>
              <p:cNvSpPr/>
              <p:nvPr/>
            </p:nvSpPr>
            <p:spPr bwMode="auto">
              <a:xfrm>
                <a:off x="1335985" y="1383478"/>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4" name="Oval 503"/>
              <p:cNvSpPr/>
              <p:nvPr/>
            </p:nvSpPr>
            <p:spPr bwMode="auto">
              <a:xfrm>
                <a:off x="1452760" y="1464628"/>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5" name="Oval 504"/>
              <p:cNvSpPr/>
              <p:nvPr/>
            </p:nvSpPr>
            <p:spPr bwMode="auto">
              <a:xfrm>
                <a:off x="1569535" y="12014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6" name="Oval 505"/>
              <p:cNvSpPr/>
              <p:nvPr/>
            </p:nvSpPr>
            <p:spPr bwMode="auto">
              <a:xfrm>
                <a:off x="1411185" y="13043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7" name="Oval 506"/>
              <p:cNvSpPr/>
              <p:nvPr/>
            </p:nvSpPr>
            <p:spPr bwMode="auto">
              <a:xfrm>
                <a:off x="1337966" y="111430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8" name="Oval 507"/>
              <p:cNvSpPr/>
              <p:nvPr/>
            </p:nvSpPr>
            <p:spPr bwMode="auto">
              <a:xfrm>
                <a:off x="1217214" y="141910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09" name="Oval 508"/>
              <p:cNvSpPr/>
              <p:nvPr/>
            </p:nvSpPr>
            <p:spPr bwMode="auto">
              <a:xfrm>
                <a:off x="1462645" y="1070761"/>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10" name="Oval 509"/>
              <p:cNvSpPr/>
              <p:nvPr/>
            </p:nvSpPr>
            <p:spPr bwMode="auto">
              <a:xfrm>
                <a:off x="1571516" y="1485970"/>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511" name="Oval 510"/>
              <p:cNvSpPr/>
              <p:nvPr/>
            </p:nvSpPr>
            <p:spPr bwMode="auto">
              <a:xfrm>
                <a:off x="1617036" y="1353803"/>
                <a:ext cx="47501" cy="71252"/>
              </a:xfrm>
              <a:prstGeom prst="ellipse">
                <a:avLst/>
              </a:prstGeom>
              <a:solidFill>
                <a:srgbClr val="FF0000"/>
              </a:solidFill>
              <a:ln w="25400" cap="flat" cmpd="sng" algn="ctr">
                <a:solidFill>
                  <a:srgbClr val="FF00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grpSp>
        <p:grpSp>
          <p:nvGrpSpPr>
            <p:cNvPr id="301" name="Group 300"/>
            <p:cNvGrpSpPr/>
            <p:nvPr/>
          </p:nvGrpSpPr>
          <p:grpSpPr>
            <a:xfrm>
              <a:off x="3626570" y="2341029"/>
              <a:ext cx="634645" cy="494994"/>
              <a:chOff x="3626570" y="2341029"/>
              <a:chExt cx="634645" cy="494994"/>
            </a:xfrm>
          </p:grpSpPr>
          <p:sp>
            <p:nvSpPr>
              <p:cNvPr id="498" name="Right Arrow 497"/>
              <p:cNvSpPr/>
              <p:nvPr/>
            </p:nvSpPr>
            <p:spPr bwMode="auto">
              <a:xfrm rot="20003644">
                <a:off x="3679375" y="2341029"/>
                <a:ext cx="510639"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9" name="TextBox 498"/>
              <p:cNvSpPr txBox="1"/>
              <p:nvPr/>
            </p:nvSpPr>
            <p:spPr>
              <a:xfrm rot="20103925">
                <a:off x="3626570" y="2425368"/>
                <a:ext cx="634645" cy="307777"/>
              </a:xfrm>
              <a:prstGeom prst="rect">
                <a:avLst/>
              </a:prstGeom>
              <a:noFill/>
            </p:spPr>
            <p:txBody>
              <a:bodyPr wrap="square" rtlCol="0">
                <a:spAutoFit/>
              </a:bodyPr>
              <a:lstStyle/>
              <a:p>
                <a:r>
                  <a:rPr lang="en-US" sz="1400" dirty="0"/>
                  <a:t>CDC</a:t>
                </a:r>
                <a:endParaRPr lang="nl-NL" sz="1400" dirty="0"/>
              </a:p>
            </p:txBody>
          </p:sp>
        </p:grpSp>
        <p:sp>
          <p:nvSpPr>
            <p:cNvPr id="302" name="TextBox 301"/>
            <p:cNvSpPr txBox="1"/>
            <p:nvPr/>
          </p:nvSpPr>
          <p:spPr>
            <a:xfrm>
              <a:off x="2196936" y="4065799"/>
              <a:ext cx="1269274" cy="369332"/>
            </a:xfrm>
            <a:prstGeom prst="rect">
              <a:avLst/>
            </a:prstGeom>
            <a:noFill/>
          </p:spPr>
          <p:txBody>
            <a:bodyPr wrap="square" rtlCol="0">
              <a:spAutoFit/>
            </a:bodyPr>
            <a:lstStyle/>
            <a:p>
              <a:r>
                <a:rPr lang="en-US" dirty="0"/>
                <a:t>B-l</a:t>
              </a:r>
              <a:r>
                <a:rPr lang="nl-NL" dirty="0"/>
                <a:t>ymfocyt</a:t>
              </a:r>
            </a:p>
          </p:txBody>
        </p:sp>
        <p:grpSp>
          <p:nvGrpSpPr>
            <p:cNvPr id="303" name="Group 302"/>
            <p:cNvGrpSpPr/>
            <p:nvPr/>
          </p:nvGrpSpPr>
          <p:grpSpPr>
            <a:xfrm>
              <a:off x="3606260" y="3163733"/>
              <a:ext cx="759720" cy="902066"/>
              <a:chOff x="3606260" y="3316754"/>
              <a:chExt cx="759720" cy="494994"/>
            </a:xfrm>
          </p:grpSpPr>
          <p:sp>
            <p:nvSpPr>
              <p:cNvPr id="496" name="Right Arrow 495"/>
              <p:cNvSpPr/>
              <p:nvPr/>
            </p:nvSpPr>
            <p:spPr bwMode="auto">
              <a:xfrm>
                <a:off x="3681350" y="3316754"/>
                <a:ext cx="510639"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497" name="TextBox 496"/>
              <p:cNvSpPr txBox="1"/>
              <p:nvPr/>
            </p:nvSpPr>
            <p:spPr>
              <a:xfrm>
                <a:off x="3606260" y="3475556"/>
                <a:ext cx="759720" cy="168888"/>
              </a:xfrm>
              <a:prstGeom prst="rect">
                <a:avLst/>
              </a:prstGeom>
              <a:noFill/>
            </p:spPr>
            <p:txBody>
              <a:bodyPr wrap="square" rtlCol="0">
                <a:spAutoFit/>
              </a:bodyPr>
              <a:lstStyle/>
              <a:p>
                <a:r>
                  <a:rPr lang="en-US" sz="1400" dirty="0"/>
                  <a:t>ADCC</a:t>
                </a:r>
                <a:endParaRPr lang="nl-NL" sz="1400" dirty="0"/>
              </a:p>
            </p:txBody>
          </p:sp>
        </p:grpSp>
        <p:grpSp>
          <p:nvGrpSpPr>
            <p:cNvPr id="304" name="Group 303"/>
            <p:cNvGrpSpPr/>
            <p:nvPr/>
          </p:nvGrpSpPr>
          <p:grpSpPr>
            <a:xfrm>
              <a:off x="4351399" y="2711261"/>
              <a:ext cx="4270722" cy="1335660"/>
              <a:chOff x="4351399" y="2711261"/>
              <a:chExt cx="4270722" cy="1335660"/>
            </a:xfrm>
          </p:grpSpPr>
          <p:sp>
            <p:nvSpPr>
              <p:cNvPr id="313" name="Rectangle 312"/>
              <p:cNvSpPr/>
              <p:nvPr/>
            </p:nvSpPr>
            <p:spPr bwMode="auto">
              <a:xfrm>
                <a:off x="7047657" y="2711261"/>
                <a:ext cx="1552689" cy="1246909"/>
              </a:xfrm>
              <a:prstGeom prst="rect">
                <a:avLst/>
              </a:prstGeom>
              <a:solidFill>
                <a:schemeClr val="bg1">
                  <a:alpha val="85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pic>
            <p:nvPicPr>
              <p:cNvPr id="314"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87700" b="8652"/>
              <a:stretch/>
            </p:blipFill>
            <p:spPr bwMode="auto">
              <a:xfrm>
                <a:off x="5404934" y="3178276"/>
                <a:ext cx="1045402" cy="7752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15" name="Group 314"/>
              <p:cNvGrpSpPr/>
              <p:nvPr/>
            </p:nvGrpSpPr>
            <p:grpSpPr>
              <a:xfrm>
                <a:off x="4351399" y="2829822"/>
                <a:ext cx="1527098" cy="1217099"/>
                <a:chOff x="2429624" y="2296434"/>
                <a:chExt cx="1527098" cy="1217099"/>
              </a:xfrm>
            </p:grpSpPr>
            <p:grpSp>
              <p:nvGrpSpPr>
                <p:cNvPr id="350" name="Group 349"/>
                <p:cNvGrpSpPr/>
                <p:nvPr/>
              </p:nvGrpSpPr>
              <p:grpSpPr>
                <a:xfrm>
                  <a:off x="2429624" y="2762250"/>
                  <a:ext cx="845413" cy="599293"/>
                  <a:chOff x="1439024" y="1352550"/>
                  <a:chExt cx="845413" cy="599293"/>
                </a:xfrm>
              </p:grpSpPr>
              <p:sp>
                <p:nvSpPr>
                  <p:cNvPr id="357"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2" name="Oval 381"/>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5" name="Oval 494"/>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1" name="Rectangle 350"/>
                <p:cNvSpPr/>
                <p:nvPr/>
              </p:nvSpPr>
              <p:spPr>
                <a:xfrm>
                  <a:off x="2878413" y="3236534"/>
                  <a:ext cx="1078309" cy="276999"/>
                </a:xfrm>
                <a:prstGeom prst="rect">
                  <a:avLst/>
                </a:prstGeom>
              </p:spPr>
              <p:txBody>
                <a:bodyPr wrap="none">
                  <a:spAutoFit/>
                </a:bodyPr>
                <a:lstStyle/>
                <a:p>
                  <a:r>
                    <a:rPr lang="nl-NL" sz="1200" b="1" dirty="0"/>
                    <a:t>Effectorcel NK</a:t>
                  </a:r>
                  <a:endParaRPr lang="en-US" sz="1200" b="1" dirty="0"/>
                </a:p>
              </p:txBody>
            </p:sp>
            <p:grpSp>
              <p:nvGrpSpPr>
                <p:cNvPr id="352" name="Group 351"/>
                <p:cNvGrpSpPr/>
                <p:nvPr/>
              </p:nvGrpSpPr>
              <p:grpSpPr>
                <a:xfrm rot="15256912">
                  <a:off x="3401145" y="2442150"/>
                  <a:ext cx="90694" cy="527354"/>
                  <a:chOff x="5617822" y="3339110"/>
                  <a:chExt cx="90694" cy="527354"/>
                </a:xfrm>
              </p:grpSpPr>
              <p:cxnSp>
                <p:nvCxnSpPr>
                  <p:cNvPr id="354" name="Straight Connector 353"/>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353" name="Rectangle 352"/>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grpSp>
            <p:nvGrpSpPr>
              <p:cNvPr id="316" name="Group 315"/>
              <p:cNvGrpSpPr/>
              <p:nvPr/>
            </p:nvGrpSpPr>
            <p:grpSpPr>
              <a:xfrm>
                <a:off x="7140049" y="2839722"/>
                <a:ext cx="1280545" cy="1065109"/>
                <a:chOff x="2429624" y="2296434"/>
                <a:chExt cx="1280545" cy="1065109"/>
              </a:xfrm>
            </p:grpSpPr>
            <p:grpSp>
              <p:nvGrpSpPr>
                <p:cNvPr id="322" name="Group 321"/>
                <p:cNvGrpSpPr/>
                <p:nvPr/>
              </p:nvGrpSpPr>
              <p:grpSpPr>
                <a:xfrm>
                  <a:off x="2429624" y="2762250"/>
                  <a:ext cx="845413" cy="599293"/>
                  <a:chOff x="1439024" y="1352550"/>
                  <a:chExt cx="845413" cy="599293"/>
                </a:xfrm>
              </p:grpSpPr>
              <p:sp>
                <p:nvSpPr>
                  <p:cNvPr id="347" name="Freeform 139"/>
                  <p:cNvSpPr/>
                  <p:nvPr/>
                </p:nvSpPr>
                <p:spPr>
                  <a:xfrm rot="15060723">
                    <a:off x="2022051" y="1339059"/>
                    <a:ext cx="201852" cy="322920"/>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solidFill>
                    <a:schemeClr val="accent6"/>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1439024" y="1352550"/>
                    <a:ext cx="599326" cy="599293"/>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1542518" y="1476375"/>
                    <a:ext cx="266098" cy="314641"/>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3" name="Rectangle 322"/>
                <p:cNvSpPr/>
                <p:nvPr/>
              </p:nvSpPr>
              <p:spPr>
                <a:xfrm>
                  <a:off x="3009038" y="2987159"/>
                  <a:ext cx="628698" cy="338554"/>
                </a:xfrm>
                <a:prstGeom prst="rect">
                  <a:avLst/>
                </a:prstGeom>
              </p:spPr>
              <p:txBody>
                <a:bodyPr wrap="none">
                  <a:spAutoFit/>
                </a:bodyPr>
                <a:lstStyle/>
                <a:p>
                  <a:r>
                    <a:rPr lang="nl-NL" sz="1600" dirty="0"/>
                    <a:t>CD20</a:t>
                  </a:r>
                  <a:endParaRPr lang="en-US" sz="1600" dirty="0"/>
                </a:p>
              </p:txBody>
            </p:sp>
            <p:grpSp>
              <p:nvGrpSpPr>
                <p:cNvPr id="342" name="Group 341"/>
                <p:cNvGrpSpPr/>
                <p:nvPr/>
              </p:nvGrpSpPr>
              <p:grpSpPr>
                <a:xfrm rot="15256912">
                  <a:off x="3401145" y="2442150"/>
                  <a:ext cx="90694" cy="527354"/>
                  <a:chOff x="5617822" y="3339110"/>
                  <a:chExt cx="90694" cy="527354"/>
                </a:xfrm>
              </p:grpSpPr>
              <p:cxnSp>
                <p:nvCxnSpPr>
                  <p:cNvPr id="344" name="Straight Connector 343"/>
                  <p:cNvCxnSpPr/>
                  <p:nvPr/>
                </p:nvCxnSpPr>
                <p:spPr>
                  <a:xfrm flipH="1">
                    <a:off x="5667376" y="3543299"/>
                    <a:ext cx="1" cy="323165"/>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p:cNvCxnSpPr/>
                  <p:nvPr/>
                </p:nvCxnSpPr>
                <p:spPr>
                  <a:xfrm rot="-1200000">
                    <a:off x="5617822" y="3340227"/>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rot="1200000">
                    <a:off x="5708515" y="3339110"/>
                    <a:ext cx="1" cy="215409"/>
                  </a:xfrm>
                  <a:prstGeom prst="line">
                    <a:avLst/>
                  </a:prstGeom>
                  <a:ln w="38100">
                    <a:solidFill>
                      <a:srgbClr val="FFC000"/>
                    </a:solidFill>
                  </a:ln>
                </p:spPr>
                <p:style>
                  <a:lnRef idx="1">
                    <a:schemeClr val="accent1"/>
                  </a:lnRef>
                  <a:fillRef idx="0">
                    <a:schemeClr val="accent1"/>
                  </a:fillRef>
                  <a:effectRef idx="0">
                    <a:schemeClr val="accent1"/>
                  </a:effectRef>
                  <a:fontRef idx="minor">
                    <a:schemeClr val="tx1"/>
                  </a:fontRef>
                </p:style>
              </p:cxnSp>
            </p:grpSp>
            <p:sp>
              <p:nvSpPr>
                <p:cNvPr id="343" name="Rectangle 342"/>
                <p:cNvSpPr/>
                <p:nvPr/>
              </p:nvSpPr>
              <p:spPr>
                <a:xfrm>
                  <a:off x="2437063" y="2296434"/>
                  <a:ext cx="1229311" cy="338554"/>
                </a:xfrm>
                <a:prstGeom prst="rect">
                  <a:avLst/>
                </a:prstGeom>
                <a:ln>
                  <a:solidFill>
                    <a:srgbClr val="FFC000"/>
                  </a:solidFill>
                </a:ln>
              </p:spPr>
              <p:txBody>
                <a:bodyPr wrap="none">
                  <a:spAutoFit/>
                </a:bodyPr>
                <a:lstStyle/>
                <a:p>
                  <a:r>
                    <a:rPr lang="nl-NL" sz="1600" dirty="0"/>
                    <a:t>Ocrelizumab</a:t>
                  </a:r>
                  <a:endParaRPr lang="en-US" sz="1600" dirty="0"/>
                </a:p>
              </p:txBody>
            </p:sp>
          </p:grpSp>
          <p:sp>
            <p:nvSpPr>
              <p:cNvPr id="317" name="Right Arrow 316"/>
              <p:cNvSpPr/>
              <p:nvPr/>
            </p:nvSpPr>
            <p:spPr bwMode="auto">
              <a:xfrm>
                <a:off x="6481952" y="3324679"/>
                <a:ext cx="508588" cy="494994"/>
              </a:xfrm>
              <a:prstGeom prst="right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5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18" name="Rectangle 317"/>
              <p:cNvSpPr/>
              <p:nvPr/>
            </p:nvSpPr>
            <p:spPr bwMode="auto">
              <a:xfrm rot="3036102">
                <a:off x="5533878" y="3226436"/>
                <a:ext cx="124275" cy="105179"/>
              </a:xfrm>
              <a:prstGeom prst="rect">
                <a:avLst/>
              </a:prstGeom>
              <a:solidFill>
                <a:srgbClr val="FFC000"/>
              </a:solidFill>
              <a:ln w="25400" cap="flat" cmpd="sng" algn="ctr">
                <a:solidFill>
                  <a:srgbClr val="CC9900"/>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fontScale="25000" lnSpcReduction="20000"/>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19" name="Rectangle 318"/>
              <p:cNvSpPr/>
              <p:nvPr/>
            </p:nvSpPr>
            <p:spPr bwMode="auto">
              <a:xfrm>
                <a:off x="7069432" y="2768661"/>
                <a:ext cx="1552689" cy="1246909"/>
              </a:xfrm>
              <a:prstGeom prst="rect">
                <a:avLst/>
              </a:prstGeom>
              <a:solidFill>
                <a:schemeClr val="bg1">
                  <a:alpha val="85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21" name="TextBox 320"/>
              <p:cNvSpPr txBox="1"/>
              <p:nvPr/>
            </p:nvSpPr>
            <p:spPr>
              <a:xfrm rot="19872110">
                <a:off x="7145722" y="3372226"/>
                <a:ext cx="619465" cy="369332"/>
              </a:xfrm>
              <a:prstGeom prst="rect">
                <a:avLst/>
              </a:prstGeom>
              <a:noFill/>
            </p:spPr>
            <p:txBody>
              <a:bodyPr wrap="none" rtlCol="0">
                <a:spAutoFit/>
              </a:bodyPr>
              <a:lstStyle/>
              <a:p>
                <a:r>
                  <a:rPr lang="en-US" b="1" dirty="0">
                    <a:solidFill>
                      <a:schemeClr val="accent6"/>
                    </a:solidFill>
                  </a:rPr>
                  <a:t>Lysis</a:t>
                </a:r>
              </a:p>
            </p:txBody>
          </p:sp>
        </p:grpSp>
      </p:grpSp>
      <p:sp>
        <p:nvSpPr>
          <p:cNvPr id="245" name="Down Arrow 244">
            <a:extLst>
              <a:ext uri="{FF2B5EF4-FFF2-40B4-BE49-F238E27FC236}">
                <a16:creationId xmlns:a16="http://schemas.microsoft.com/office/drawing/2014/main" id="{2D84650C-E4A3-4BA6-81D9-F1DA3E5EF128}"/>
              </a:ext>
            </a:extLst>
          </p:cNvPr>
          <p:cNvSpPr/>
          <p:nvPr/>
        </p:nvSpPr>
        <p:spPr bwMode="auto">
          <a:xfrm rot="8825179">
            <a:off x="1315181" y="5529114"/>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27" name="Rectangle 226">
            <a:extLst>
              <a:ext uri="{FF2B5EF4-FFF2-40B4-BE49-F238E27FC236}">
                <a16:creationId xmlns:a16="http://schemas.microsoft.com/office/drawing/2014/main" id="{7D9F3D4E-5C82-4EF3-B1E5-D6DA837ED731}"/>
              </a:ext>
            </a:extLst>
          </p:cNvPr>
          <p:cNvSpPr/>
          <p:nvPr/>
        </p:nvSpPr>
        <p:spPr>
          <a:xfrm>
            <a:off x="256000" y="6290703"/>
            <a:ext cx="7541568" cy="784830"/>
          </a:xfrm>
          <a:prstGeom prst="rect">
            <a:avLst/>
          </a:prstGeom>
        </p:spPr>
        <p:txBody>
          <a:bodyPr wrap="square">
            <a:spAutoFit/>
          </a:bodyPr>
          <a:lstStyle/>
          <a:p>
            <a:r>
              <a:rPr lang="en-US" sz="900" dirty="0"/>
              <a:t>https://www.ema.europa.eu/en/documents/product-information/ocrevus-epar-product-information_nl.pdf - last verified on 31Jul2019</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nl-NL" sz="900" dirty="0"/>
              <a:t>https://www.drugbank.ca/drugs/DB11988 - last </a:t>
            </a:r>
            <a:r>
              <a:rPr lang="nl-NL" sz="900" dirty="0" err="1"/>
              <a:t>verified</a:t>
            </a:r>
            <a:r>
              <a:rPr lang="nl-NL" sz="900" dirty="0"/>
              <a:t> on 31Jul2019</a:t>
            </a:r>
            <a:endParaRPr lang="en-US" sz="900" dirty="0"/>
          </a:p>
          <a:p>
            <a:endParaRPr lang="en-US" sz="900" dirty="0"/>
          </a:p>
          <a:p>
            <a:endParaRPr lang="en-US" sz="900" dirty="0"/>
          </a:p>
        </p:txBody>
      </p:sp>
      <p:sp>
        <p:nvSpPr>
          <p:cNvPr id="228" name="Title 1">
            <a:extLst>
              <a:ext uri="{FF2B5EF4-FFF2-40B4-BE49-F238E27FC236}">
                <a16:creationId xmlns:a16="http://schemas.microsoft.com/office/drawing/2014/main" id="{29519B29-897E-4079-AC82-D3B3EC04DC55}"/>
              </a:ext>
            </a:extLst>
          </p:cNvPr>
          <p:cNvSpPr>
            <a:spLocks noGrp="1"/>
          </p:cNvSpPr>
          <p:nvPr>
            <p:ph type="title"/>
          </p:nvPr>
        </p:nvSpPr>
        <p:spPr>
          <a:xfrm>
            <a:off x="218058" y="181445"/>
            <a:ext cx="8707883" cy="609600"/>
          </a:xfrm>
        </p:spPr>
        <p:txBody>
          <a:bodyPr>
            <a:normAutofit/>
          </a:bodyPr>
          <a:lstStyle/>
          <a:p>
            <a:pPr algn="ctr"/>
            <a:r>
              <a:rPr lang="nl-NL" dirty="0">
                <a:solidFill>
                  <a:schemeClr val="tx2"/>
                </a:solidFill>
              </a:rPr>
              <a:t>Depletie en herstel van B-cellen: ocrelizumab</a:t>
            </a:r>
            <a:endParaRPr lang="en-US" dirty="0">
              <a:solidFill>
                <a:schemeClr val="tx2"/>
              </a:solidFill>
            </a:endParaRPr>
          </a:p>
        </p:txBody>
      </p:sp>
    </p:spTree>
    <p:extLst>
      <p:ext uri="{BB962C8B-B14F-4D97-AF65-F5344CB8AC3E}">
        <p14:creationId xmlns:p14="http://schemas.microsoft.com/office/powerpoint/2010/main" val="71259766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845213" y="1369305"/>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1976229" y="1401768"/>
            <a:ext cx="7109988"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533807" y="3606688"/>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563725" y="3606688"/>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885624" y="3610290"/>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87557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58454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1088571" y="2171379"/>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1155246" y="2323779"/>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1193349" y="2571429"/>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1030724" y="881943"/>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00" name="Group 199">
            <a:extLst>
              <a:ext uri="{FF2B5EF4-FFF2-40B4-BE49-F238E27FC236}">
                <a16:creationId xmlns:a16="http://schemas.microsoft.com/office/drawing/2014/main" id="{5CEBF9D2-A33B-45F1-9391-E52EF4D1CFCC}"/>
              </a:ext>
            </a:extLst>
          </p:cNvPr>
          <p:cNvGrpSpPr/>
          <p:nvPr/>
        </p:nvGrpSpPr>
        <p:grpSpPr>
          <a:xfrm>
            <a:off x="4348541" y="5172969"/>
            <a:ext cx="1325315" cy="709388"/>
            <a:chOff x="7310938" y="5220127"/>
            <a:chExt cx="1325315" cy="709388"/>
          </a:xfrm>
        </p:grpSpPr>
        <p:grpSp>
          <p:nvGrpSpPr>
            <p:cNvPr id="201" name="Group 207">
              <a:extLst>
                <a:ext uri="{FF2B5EF4-FFF2-40B4-BE49-F238E27FC236}">
                  <a16:creationId xmlns:a16="http://schemas.microsoft.com/office/drawing/2014/main" id="{10806130-4FA2-420F-99EA-B7FCBA365D1A}"/>
                </a:ext>
              </a:extLst>
            </p:cNvPr>
            <p:cNvGrpSpPr/>
            <p:nvPr/>
          </p:nvGrpSpPr>
          <p:grpSpPr>
            <a:xfrm rot="16200000">
              <a:off x="7799363" y="5425990"/>
              <a:ext cx="668949" cy="338102"/>
              <a:chOff x="5148932" y="630657"/>
              <a:chExt cx="750349" cy="364012"/>
            </a:xfrm>
          </p:grpSpPr>
          <p:grpSp>
            <p:nvGrpSpPr>
              <p:cNvPr id="225" name="Group 171">
                <a:extLst>
                  <a:ext uri="{FF2B5EF4-FFF2-40B4-BE49-F238E27FC236}">
                    <a16:creationId xmlns:a16="http://schemas.microsoft.com/office/drawing/2014/main" id="{2C5D8887-60C0-46AF-B169-A06D917AE450}"/>
                  </a:ext>
                </a:extLst>
              </p:cNvPr>
              <p:cNvGrpSpPr/>
              <p:nvPr/>
            </p:nvGrpSpPr>
            <p:grpSpPr>
              <a:xfrm>
                <a:off x="5465001" y="738092"/>
                <a:ext cx="140170" cy="256577"/>
                <a:chOff x="6272999" y="403029"/>
                <a:chExt cx="199769" cy="365671"/>
              </a:xfrm>
            </p:grpSpPr>
            <p:sp>
              <p:nvSpPr>
                <p:cNvPr id="234" name="Rectangle 233">
                  <a:extLst>
                    <a:ext uri="{FF2B5EF4-FFF2-40B4-BE49-F238E27FC236}">
                      <a16:creationId xmlns:a16="http://schemas.microsoft.com/office/drawing/2014/main" id="{841B4680-B28D-40F6-BE5D-D78C172C7E7A}"/>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5" name="Rectangle 234">
                  <a:extLst>
                    <a:ext uri="{FF2B5EF4-FFF2-40B4-BE49-F238E27FC236}">
                      <a16:creationId xmlns:a16="http://schemas.microsoft.com/office/drawing/2014/main" id="{6BB11382-1A5E-460A-BFF0-D105CF43CF49}"/>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6" name="Rectangle 235">
                  <a:extLst>
                    <a:ext uri="{FF2B5EF4-FFF2-40B4-BE49-F238E27FC236}">
                      <a16:creationId xmlns:a16="http://schemas.microsoft.com/office/drawing/2014/main" id="{DBF1B705-494D-4C29-AAA4-478AED98CEA0}"/>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26" name="Group 173">
                <a:extLst>
                  <a:ext uri="{FF2B5EF4-FFF2-40B4-BE49-F238E27FC236}">
                    <a16:creationId xmlns:a16="http://schemas.microsoft.com/office/drawing/2014/main" id="{BDF2238C-9F50-45B6-B5ED-818ADB20A399}"/>
                  </a:ext>
                </a:extLst>
              </p:cNvPr>
              <p:cNvGrpSpPr/>
              <p:nvPr/>
            </p:nvGrpSpPr>
            <p:grpSpPr>
              <a:xfrm rot="18956938">
                <a:off x="5759111" y="630657"/>
                <a:ext cx="140170" cy="256577"/>
                <a:chOff x="6272999" y="403029"/>
                <a:chExt cx="199769" cy="365671"/>
              </a:xfrm>
            </p:grpSpPr>
            <p:sp>
              <p:nvSpPr>
                <p:cNvPr id="231" name="Rectangle 230">
                  <a:extLst>
                    <a:ext uri="{FF2B5EF4-FFF2-40B4-BE49-F238E27FC236}">
                      <a16:creationId xmlns:a16="http://schemas.microsoft.com/office/drawing/2014/main" id="{E0F27DBB-2983-4E45-B7D2-C7A5F3F97BC3}"/>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Rectangle 231">
                  <a:extLst>
                    <a:ext uri="{FF2B5EF4-FFF2-40B4-BE49-F238E27FC236}">
                      <a16:creationId xmlns:a16="http://schemas.microsoft.com/office/drawing/2014/main" id="{4AA46FAD-F635-4FB4-9C2E-5F9962EEBEA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Rectangle 232">
                  <a:extLst>
                    <a:ext uri="{FF2B5EF4-FFF2-40B4-BE49-F238E27FC236}">
                      <a16:creationId xmlns:a16="http://schemas.microsoft.com/office/drawing/2014/main" id="{905BD60F-7FB2-4FF1-9E3B-1C01C7FF94F3}"/>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27" name="Group 203">
                <a:extLst>
                  <a:ext uri="{FF2B5EF4-FFF2-40B4-BE49-F238E27FC236}">
                    <a16:creationId xmlns:a16="http://schemas.microsoft.com/office/drawing/2014/main" id="{01374730-E944-40C5-8B42-C9A4BC173EDA}"/>
                  </a:ext>
                </a:extLst>
              </p:cNvPr>
              <p:cNvGrpSpPr/>
              <p:nvPr/>
            </p:nvGrpSpPr>
            <p:grpSpPr>
              <a:xfrm rot="2643062" flipH="1">
                <a:off x="5148932" y="631164"/>
                <a:ext cx="140170" cy="256577"/>
                <a:chOff x="6272999" y="403029"/>
                <a:chExt cx="199769" cy="365671"/>
              </a:xfrm>
            </p:grpSpPr>
            <p:sp>
              <p:nvSpPr>
                <p:cNvPr id="228" name="Rectangle 227">
                  <a:extLst>
                    <a:ext uri="{FF2B5EF4-FFF2-40B4-BE49-F238E27FC236}">
                      <a16:creationId xmlns:a16="http://schemas.microsoft.com/office/drawing/2014/main" id="{7B52A536-1623-468B-A553-F29BA9920BA1}"/>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Rectangle 228">
                  <a:extLst>
                    <a:ext uri="{FF2B5EF4-FFF2-40B4-BE49-F238E27FC236}">
                      <a16:creationId xmlns:a16="http://schemas.microsoft.com/office/drawing/2014/main" id="{D8ACFE78-8D05-43A8-964B-0AC3A4821A1D}"/>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Rectangle 229">
                  <a:extLst>
                    <a:ext uri="{FF2B5EF4-FFF2-40B4-BE49-F238E27FC236}">
                      <a16:creationId xmlns:a16="http://schemas.microsoft.com/office/drawing/2014/main" id="{7D90D6AD-46C7-4E62-800B-70FD583C7AAF}"/>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02" name="Group 207">
              <a:extLst>
                <a:ext uri="{FF2B5EF4-FFF2-40B4-BE49-F238E27FC236}">
                  <a16:creationId xmlns:a16="http://schemas.microsoft.com/office/drawing/2014/main" id="{04D6E12D-B152-48AD-9482-855DB1A77E02}"/>
                </a:ext>
              </a:extLst>
            </p:cNvPr>
            <p:cNvGrpSpPr/>
            <p:nvPr/>
          </p:nvGrpSpPr>
          <p:grpSpPr>
            <a:xfrm rot="16200000">
              <a:off x="8132727" y="5385551"/>
              <a:ext cx="668949" cy="338102"/>
              <a:chOff x="5148932" y="630657"/>
              <a:chExt cx="750349" cy="364012"/>
            </a:xfrm>
          </p:grpSpPr>
          <p:grpSp>
            <p:nvGrpSpPr>
              <p:cNvPr id="212" name="Group 171">
                <a:extLst>
                  <a:ext uri="{FF2B5EF4-FFF2-40B4-BE49-F238E27FC236}">
                    <a16:creationId xmlns:a16="http://schemas.microsoft.com/office/drawing/2014/main" id="{F4BD7BFD-B603-445B-8B1A-D7B8110E7D71}"/>
                  </a:ext>
                </a:extLst>
              </p:cNvPr>
              <p:cNvGrpSpPr/>
              <p:nvPr/>
            </p:nvGrpSpPr>
            <p:grpSpPr>
              <a:xfrm>
                <a:off x="5465001" y="738092"/>
                <a:ext cx="140170" cy="256577"/>
                <a:chOff x="6272999" y="403029"/>
                <a:chExt cx="199769" cy="365671"/>
              </a:xfrm>
            </p:grpSpPr>
            <p:sp>
              <p:nvSpPr>
                <p:cNvPr id="222" name="Rectangle 221">
                  <a:extLst>
                    <a:ext uri="{FF2B5EF4-FFF2-40B4-BE49-F238E27FC236}">
                      <a16:creationId xmlns:a16="http://schemas.microsoft.com/office/drawing/2014/main" id="{34A53500-5FA9-4B7F-89B3-AFC0EF17582D}"/>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Rectangle 222">
                  <a:extLst>
                    <a:ext uri="{FF2B5EF4-FFF2-40B4-BE49-F238E27FC236}">
                      <a16:creationId xmlns:a16="http://schemas.microsoft.com/office/drawing/2014/main" id="{60B4AA10-8BCC-4740-8371-98E5D02A6E25}"/>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4" name="Rectangle 223">
                  <a:extLst>
                    <a:ext uri="{FF2B5EF4-FFF2-40B4-BE49-F238E27FC236}">
                      <a16:creationId xmlns:a16="http://schemas.microsoft.com/office/drawing/2014/main" id="{4DC06336-0813-4FD4-BC3B-F934006A772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13" name="Group 173">
                <a:extLst>
                  <a:ext uri="{FF2B5EF4-FFF2-40B4-BE49-F238E27FC236}">
                    <a16:creationId xmlns:a16="http://schemas.microsoft.com/office/drawing/2014/main" id="{DD95E55A-76CF-4504-A4A7-695307314B79}"/>
                  </a:ext>
                </a:extLst>
              </p:cNvPr>
              <p:cNvGrpSpPr/>
              <p:nvPr/>
            </p:nvGrpSpPr>
            <p:grpSpPr>
              <a:xfrm rot="18956938">
                <a:off x="5759111" y="630657"/>
                <a:ext cx="140170" cy="256577"/>
                <a:chOff x="6272999" y="403029"/>
                <a:chExt cx="199769" cy="365671"/>
              </a:xfrm>
            </p:grpSpPr>
            <p:sp>
              <p:nvSpPr>
                <p:cNvPr id="219" name="Rectangle 218">
                  <a:extLst>
                    <a:ext uri="{FF2B5EF4-FFF2-40B4-BE49-F238E27FC236}">
                      <a16:creationId xmlns:a16="http://schemas.microsoft.com/office/drawing/2014/main" id="{7B398F99-194D-4724-916B-4E55AAF80260}"/>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Rectangle 219">
                  <a:extLst>
                    <a:ext uri="{FF2B5EF4-FFF2-40B4-BE49-F238E27FC236}">
                      <a16:creationId xmlns:a16="http://schemas.microsoft.com/office/drawing/2014/main" id="{DC0CEBAB-AA4A-4D24-820E-71B5801B1927}"/>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Rectangle 220">
                  <a:extLst>
                    <a:ext uri="{FF2B5EF4-FFF2-40B4-BE49-F238E27FC236}">
                      <a16:creationId xmlns:a16="http://schemas.microsoft.com/office/drawing/2014/main" id="{8B8EDDAA-B8B7-4026-8BF2-CE46545AEE0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14" name="Group 203">
                <a:extLst>
                  <a:ext uri="{FF2B5EF4-FFF2-40B4-BE49-F238E27FC236}">
                    <a16:creationId xmlns:a16="http://schemas.microsoft.com/office/drawing/2014/main" id="{83A0977D-5C4C-483B-9327-64F4AD44159B}"/>
                  </a:ext>
                </a:extLst>
              </p:cNvPr>
              <p:cNvGrpSpPr/>
              <p:nvPr/>
            </p:nvGrpSpPr>
            <p:grpSpPr>
              <a:xfrm rot="2643062" flipH="1">
                <a:off x="5148932" y="631164"/>
                <a:ext cx="140170" cy="256577"/>
                <a:chOff x="6272999" y="403029"/>
                <a:chExt cx="199769" cy="365671"/>
              </a:xfrm>
            </p:grpSpPr>
            <p:sp>
              <p:nvSpPr>
                <p:cNvPr id="215" name="Rectangle 214">
                  <a:extLst>
                    <a:ext uri="{FF2B5EF4-FFF2-40B4-BE49-F238E27FC236}">
                      <a16:creationId xmlns:a16="http://schemas.microsoft.com/office/drawing/2014/main" id="{CEC9C9D7-33F2-4DFF-BE9C-6AFB2342A76A}"/>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7" name="Rectangle 216">
                  <a:extLst>
                    <a:ext uri="{FF2B5EF4-FFF2-40B4-BE49-F238E27FC236}">
                      <a16:creationId xmlns:a16="http://schemas.microsoft.com/office/drawing/2014/main" id="{0D9817E1-88BE-40A9-B64A-A7A6B2728AE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8" name="Rectangle 217">
                  <a:extLst>
                    <a:ext uri="{FF2B5EF4-FFF2-40B4-BE49-F238E27FC236}">
                      <a16:creationId xmlns:a16="http://schemas.microsoft.com/office/drawing/2014/main" id="{0807E855-7ABC-4C32-92EE-F0894939A0EE}"/>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03" name="Group 202">
              <a:extLst>
                <a:ext uri="{FF2B5EF4-FFF2-40B4-BE49-F238E27FC236}">
                  <a16:creationId xmlns:a16="http://schemas.microsoft.com/office/drawing/2014/main" id="{83B694AE-BF92-4C01-90AD-7973E24FD8FC}"/>
                </a:ext>
              </a:extLst>
            </p:cNvPr>
            <p:cNvGrpSpPr/>
            <p:nvPr/>
          </p:nvGrpSpPr>
          <p:grpSpPr>
            <a:xfrm>
              <a:off x="7310938" y="5416042"/>
              <a:ext cx="592975" cy="396752"/>
              <a:chOff x="1296225" y="4749032"/>
              <a:chExt cx="592975" cy="396752"/>
            </a:xfrm>
          </p:grpSpPr>
          <p:grpSp>
            <p:nvGrpSpPr>
              <p:cNvPr id="204" name="Group 346">
                <a:extLst>
                  <a:ext uri="{FF2B5EF4-FFF2-40B4-BE49-F238E27FC236}">
                    <a16:creationId xmlns:a16="http://schemas.microsoft.com/office/drawing/2014/main" id="{4671B128-98EF-485B-9EB7-976B4E537177}"/>
                  </a:ext>
                </a:extLst>
              </p:cNvPr>
              <p:cNvGrpSpPr/>
              <p:nvPr/>
            </p:nvGrpSpPr>
            <p:grpSpPr>
              <a:xfrm>
                <a:off x="1296225" y="4749032"/>
                <a:ext cx="592975" cy="396752"/>
                <a:chOff x="7484401" y="352840"/>
                <a:chExt cx="505324" cy="352252"/>
              </a:xfrm>
            </p:grpSpPr>
            <p:sp>
              <p:nvSpPr>
                <p:cNvPr id="207" name="Oval 206">
                  <a:extLst>
                    <a:ext uri="{FF2B5EF4-FFF2-40B4-BE49-F238E27FC236}">
                      <a16:creationId xmlns:a16="http://schemas.microsoft.com/office/drawing/2014/main" id="{274F34A4-C582-4440-B246-C16613416A25}"/>
                    </a:ext>
                  </a:extLst>
                </p:cNvPr>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8" name="Oval 207">
                  <a:extLst>
                    <a:ext uri="{FF2B5EF4-FFF2-40B4-BE49-F238E27FC236}">
                      <a16:creationId xmlns:a16="http://schemas.microsoft.com/office/drawing/2014/main" id="{CF3AC3EB-9423-401F-935B-3DA90ED235ED}"/>
                    </a:ext>
                  </a:extLst>
                </p:cNvPr>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9" name="Moon 208">
                  <a:extLst>
                    <a:ext uri="{FF2B5EF4-FFF2-40B4-BE49-F238E27FC236}">
                      <a16:creationId xmlns:a16="http://schemas.microsoft.com/office/drawing/2014/main" id="{100AAF4F-B3AE-4E58-973D-7C1CF9FBD485}"/>
                    </a:ext>
                  </a:extLst>
                </p:cNvPr>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0" name="Moon 209">
                  <a:extLst>
                    <a:ext uri="{FF2B5EF4-FFF2-40B4-BE49-F238E27FC236}">
                      <a16:creationId xmlns:a16="http://schemas.microsoft.com/office/drawing/2014/main" id="{95537473-3373-4552-84BC-0A425E77285F}"/>
                    </a:ext>
                  </a:extLst>
                </p:cNvPr>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1" name="Moon 210">
                  <a:extLst>
                    <a:ext uri="{FF2B5EF4-FFF2-40B4-BE49-F238E27FC236}">
                      <a16:creationId xmlns:a16="http://schemas.microsoft.com/office/drawing/2014/main" id="{964E2C49-3AFD-4DB4-ADCB-83469375AD14}"/>
                    </a:ext>
                  </a:extLst>
                </p:cNvPr>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6" name="TextBox 205">
                <a:extLst>
                  <a:ext uri="{FF2B5EF4-FFF2-40B4-BE49-F238E27FC236}">
                    <a16:creationId xmlns:a16="http://schemas.microsoft.com/office/drawing/2014/main" id="{54244639-84F1-4663-B6B4-1E310992C91A}"/>
                  </a:ext>
                </a:extLst>
              </p:cNvPr>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sp>
        <p:nvSpPr>
          <p:cNvPr id="237" name="TextBox 236">
            <a:extLst>
              <a:ext uri="{FF2B5EF4-FFF2-40B4-BE49-F238E27FC236}">
                <a16:creationId xmlns:a16="http://schemas.microsoft.com/office/drawing/2014/main" id="{40583B55-96CC-424D-B121-4D81248F066A}"/>
              </a:ext>
            </a:extLst>
          </p:cNvPr>
          <p:cNvSpPr txBox="1"/>
          <p:nvPr/>
        </p:nvSpPr>
        <p:spPr>
          <a:xfrm>
            <a:off x="2448934" y="2315892"/>
            <a:ext cx="6269652" cy="1754326"/>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nl-NL" dirty="0" err="1"/>
              <a:t>Ocrelizumab</a:t>
            </a:r>
            <a:r>
              <a:rPr lang="nl-NL" dirty="0"/>
              <a:t> is een antilichaam dat zich richt tegen CD20. </a:t>
            </a:r>
          </a:p>
          <a:p>
            <a:pPr marL="285750" indent="-285750">
              <a:buFont typeface="Arial" panose="020B0604020202020204" pitchFamily="34" charset="0"/>
              <a:buChar char="•"/>
            </a:pPr>
            <a:r>
              <a:rPr lang="nl-NL" dirty="0"/>
              <a:t>CD20 is een oppervlakteantigeen dat gevonden wordt op pre-B-cellen, volwassen B-cellen en geheugen-B-cellen, en niet tot expressie komt op </a:t>
            </a:r>
            <a:r>
              <a:rPr lang="nl-NL" dirty="0" err="1"/>
              <a:t>lymfoïde</a:t>
            </a:r>
            <a:r>
              <a:rPr lang="nl-NL" dirty="0"/>
              <a:t> stamcellen en plasmacellen.</a:t>
            </a:r>
          </a:p>
          <a:p>
            <a:pPr marL="285750" indent="-285750">
              <a:buFont typeface="Arial" panose="020B0604020202020204" pitchFamily="34" charset="0"/>
              <a:buChar char="•"/>
            </a:pPr>
            <a:r>
              <a:rPr lang="nl-NL" dirty="0" err="1"/>
              <a:t>Ocrelizumab</a:t>
            </a:r>
            <a:r>
              <a:rPr lang="nl-NL" dirty="0"/>
              <a:t> zorgt voor een snelle daling van cellen met CD20 op het oppervlak. </a:t>
            </a:r>
            <a:endParaRPr lang="en-US" dirty="0"/>
          </a:p>
        </p:txBody>
      </p:sp>
      <p:sp>
        <p:nvSpPr>
          <p:cNvPr id="199" name="Title 1">
            <a:extLst>
              <a:ext uri="{FF2B5EF4-FFF2-40B4-BE49-F238E27FC236}">
                <a16:creationId xmlns:a16="http://schemas.microsoft.com/office/drawing/2014/main" id="{86A3A3A8-189C-430E-B5CC-080568FF3569}"/>
              </a:ext>
            </a:extLst>
          </p:cNvPr>
          <p:cNvSpPr>
            <a:spLocks noGrp="1"/>
          </p:cNvSpPr>
          <p:nvPr>
            <p:ph type="title"/>
          </p:nvPr>
        </p:nvSpPr>
        <p:spPr>
          <a:xfrm>
            <a:off x="218058" y="181445"/>
            <a:ext cx="8707883" cy="609600"/>
          </a:xfrm>
        </p:spPr>
        <p:txBody>
          <a:bodyPr>
            <a:normAutofit/>
          </a:bodyPr>
          <a:lstStyle/>
          <a:p>
            <a:pPr algn="ctr"/>
            <a:r>
              <a:rPr lang="nl-NL" dirty="0">
                <a:solidFill>
                  <a:schemeClr val="tx2"/>
                </a:solidFill>
              </a:rPr>
              <a:t>Depletie en herstel van B-cellen: ocrelizumab</a:t>
            </a:r>
            <a:endParaRPr lang="en-US" dirty="0">
              <a:solidFill>
                <a:schemeClr val="tx2"/>
              </a:solidFill>
            </a:endParaRPr>
          </a:p>
        </p:txBody>
      </p:sp>
      <p:sp>
        <p:nvSpPr>
          <p:cNvPr id="216" name="Rectangle 215">
            <a:extLst>
              <a:ext uri="{FF2B5EF4-FFF2-40B4-BE49-F238E27FC236}">
                <a16:creationId xmlns:a16="http://schemas.microsoft.com/office/drawing/2014/main" id="{3FF6C097-6250-4ABA-9876-7D4053D1EBFE}"/>
              </a:ext>
            </a:extLst>
          </p:cNvPr>
          <p:cNvSpPr/>
          <p:nvPr/>
        </p:nvSpPr>
        <p:spPr>
          <a:xfrm>
            <a:off x="256000" y="6290703"/>
            <a:ext cx="7541568" cy="784830"/>
          </a:xfrm>
          <a:prstGeom prst="rect">
            <a:avLst/>
          </a:prstGeom>
        </p:spPr>
        <p:txBody>
          <a:bodyPr wrap="square">
            <a:spAutoFit/>
          </a:bodyPr>
          <a:lstStyle/>
          <a:p>
            <a:r>
              <a:rPr lang="en-US" sz="900" dirty="0"/>
              <a:t>https://www.ema.europa.eu/en/documents/product-information/ocrevus-epar-product-information_nl.pdf - last verified on 31Jul2019</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nl-NL" sz="900" dirty="0"/>
              <a:t>https://www.drugbank.ca/drugs/DB11988 - last </a:t>
            </a:r>
            <a:r>
              <a:rPr lang="nl-NL" sz="900" dirty="0" err="1"/>
              <a:t>verified</a:t>
            </a:r>
            <a:r>
              <a:rPr lang="nl-NL" sz="900" dirty="0"/>
              <a:t> on 31Jul2019</a:t>
            </a:r>
            <a:endParaRPr lang="en-US" sz="900" dirty="0"/>
          </a:p>
          <a:p>
            <a:endParaRPr lang="en-US" sz="900" dirty="0"/>
          </a:p>
          <a:p>
            <a:endParaRPr lang="en-US" sz="900" dirty="0"/>
          </a:p>
        </p:txBody>
      </p:sp>
    </p:spTree>
    <p:extLst>
      <p:ext uri="{BB962C8B-B14F-4D97-AF65-F5344CB8AC3E}">
        <p14:creationId xmlns:p14="http://schemas.microsoft.com/office/powerpoint/2010/main" val="150559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845213" y="1369305"/>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1976229" y="1401768"/>
            <a:ext cx="7109988"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533807" y="3606688"/>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1563725" y="3606688"/>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885624" y="3610290"/>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cxnSp>
        <p:nvCxnSpPr>
          <p:cNvPr id="335" name="Straight Arrow Connector 334"/>
          <p:cNvCxnSpPr/>
          <p:nvPr/>
        </p:nvCxnSpPr>
        <p:spPr>
          <a:xfrm flipH="1">
            <a:off x="87557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1584540" y="1180959"/>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8" name="Group 357"/>
          <p:cNvGrpSpPr/>
          <p:nvPr/>
        </p:nvGrpSpPr>
        <p:grpSpPr>
          <a:xfrm>
            <a:off x="1088571" y="2171379"/>
            <a:ext cx="474194" cy="521071"/>
            <a:chOff x="1696729" y="1401791"/>
            <a:chExt cx="474194" cy="521071"/>
          </a:xfrm>
        </p:grpSpPr>
        <p:grpSp>
          <p:nvGrpSpPr>
            <p:cNvPr id="359" name="Group 165"/>
            <p:cNvGrpSpPr/>
            <p:nvPr/>
          </p:nvGrpSpPr>
          <p:grpSpPr>
            <a:xfrm>
              <a:off x="1696729" y="1425711"/>
              <a:ext cx="474194" cy="497151"/>
              <a:chOff x="5095749" y="0"/>
              <a:chExt cx="769047" cy="840013"/>
            </a:xfrm>
          </p:grpSpPr>
          <p:sp>
            <p:nvSpPr>
              <p:cNvPr id="36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Oval 36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5" name="Oval 36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0" name="TextBox 359"/>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66" name="Group 365"/>
          <p:cNvGrpSpPr/>
          <p:nvPr/>
        </p:nvGrpSpPr>
        <p:grpSpPr>
          <a:xfrm>
            <a:off x="1155246" y="2323779"/>
            <a:ext cx="523046" cy="521071"/>
            <a:chOff x="1696729" y="1401791"/>
            <a:chExt cx="523046" cy="521071"/>
          </a:xfrm>
        </p:grpSpPr>
        <p:grpSp>
          <p:nvGrpSpPr>
            <p:cNvPr id="367" name="Group 165"/>
            <p:cNvGrpSpPr/>
            <p:nvPr/>
          </p:nvGrpSpPr>
          <p:grpSpPr>
            <a:xfrm>
              <a:off x="1696729" y="1425711"/>
              <a:ext cx="474194" cy="497151"/>
              <a:chOff x="5095749" y="0"/>
              <a:chExt cx="769047" cy="840013"/>
            </a:xfrm>
          </p:grpSpPr>
          <p:sp>
            <p:nvSpPr>
              <p:cNvPr id="36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2" name="Oval 37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Oval 37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68" name="TextBox 367"/>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74" name="Group 373"/>
          <p:cNvGrpSpPr/>
          <p:nvPr/>
        </p:nvGrpSpPr>
        <p:grpSpPr>
          <a:xfrm>
            <a:off x="1193349" y="2571429"/>
            <a:ext cx="532571" cy="521071"/>
            <a:chOff x="1696729" y="1401791"/>
            <a:chExt cx="532571" cy="521071"/>
          </a:xfrm>
        </p:grpSpPr>
        <p:grpSp>
          <p:nvGrpSpPr>
            <p:cNvPr id="375" name="Group 165"/>
            <p:cNvGrpSpPr/>
            <p:nvPr/>
          </p:nvGrpSpPr>
          <p:grpSpPr>
            <a:xfrm>
              <a:off x="1696729" y="1425711"/>
              <a:ext cx="474194" cy="497151"/>
              <a:chOff x="5095749" y="0"/>
              <a:chExt cx="769047" cy="840013"/>
            </a:xfrm>
          </p:grpSpPr>
          <p:sp>
            <p:nvSpPr>
              <p:cNvPr id="37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0" name="Oval 37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1" name="Oval 38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6" name="TextBox 375"/>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1" name="TextBox 10"/>
          <p:cNvSpPr txBox="1"/>
          <p:nvPr/>
        </p:nvSpPr>
        <p:spPr>
          <a:xfrm>
            <a:off x="1030724" y="881943"/>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63" name="Group 262"/>
          <p:cNvGrpSpPr/>
          <p:nvPr/>
        </p:nvGrpSpPr>
        <p:grpSpPr>
          <a:xfrm>
            <a:off x="881166" y="5039216"/>
            <a:ext cx="782437" cy="705593"/>
            <a:chOff x="108608" y="3567822"/>
            <a:chExt cx="782437" cy="705593"/>
          </a:xfrm>
        </p:grpSpPr>
        <p:grpSp>
          <p:nvGrpSpPr>
            <p:cNvPr id="269" name="Group 268"/>
            <p:cNvGrpSpPr/>
            <p:nvPr/>
          </p:nvGrpSpPr>
          <p:grpSpPr>
            <a:xfrm>
              <a:off x="108608" y="3567822"/>
              <a:ext cx="782437" cy="705593"/>
              <a:chOff x="9632115" y="3841615"/>
              <a:chExt cx="782437" cy="705593"/>
            </a:xfrm>
          </p:grpSpPr>
          <p:sp>
            <p:nvSpPr>
              <p:cNvPr id="271" name="Oval 270"/>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3" name="Group 171"/>
              <p:cNvGrpSpPr/>
              <p:nvPr/>
            </p:nvGrpSpPr>
            <p:grpSpPr>
              <a:xfrm rot="18169265">
                <a:off x="10232913" y="4152954"/>
                <a:ext cx="124964" cy="238314"/>
                <a:chOff x="6272999" y="403029"/>
                <a:chExt cx="199769" cy="365671"/>
              </a:xfrm>
            </p:grpSpPr>
            <p:sp>
              <p:nvSpPr>
                <p:cNvPr id="286" name="Rectangle 285"/>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7" name="Rectangle 28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4" name="Group 173"/>
              <p:cNvGrpSpPr/>
              <p:nvPr/>
            </p:nvGrpSpPr>
            <p:grpSpPr>
              <a:xfrm rot="14155649">
                <a:off x="10226787" y="3804084"/>
                <a:ext cx="124964" cy="238314"/>
                <a:chOff x="6272999" y="403029"/>
                <a:chExt cx="199769" cy="365671"/>
              </a:xfrm>
            </p:grpSpPr>
            <p:sp>
              <p:nvSpPr>
                <p:cNvPr id="283" name="Rectangle 28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Rectangle 28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5" name="Group 203"/>
              <p:cNvGrpSpPr/>
              <p:nvPr/>
            </p:nvGrpSpPr>
            <p:grpSpPr>
              <a:xfrm rot="669115" flipH="1">
                <a:off x="9845209" y="4308894"/>
                <a:ext cx="124964" cy="238314"/>
                <a:chOff x="6272999" y="403029"/>
                <a:chExt cx="199769" cy="365671"/>
              </a:xfrm>
            </p:grpSpPr>
            <p:sp>
              <p:nvSpPr>
                <p:cNvPr id="280" name="Rectangle 27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1" name="Rectangle 28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6" name="Group 171"/>
              <p:cNvGrpSpPr/>
              <p:nvPr/>
            </p:nvGrpSpPr>
            <p:grpSpPr>
              <a:xfrm rot="7717811">
                <a:off x="9688790" y="3784940"/>
                <a:ext cx="124964" cy="238314"/>
                <a:chOff x="6272999" y="403029"/>
                <a:chExt cx="199769" cy="365671"/>
              </a:xfrm>
            </p:grpSpPr>
            <p:sp>
              <p:nvSpPr>
                <p:cNvPr id="277" name="Rectangle 2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8" name="Rectangle 2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9" name="Rectangle 2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0" name="TextBox 269"/>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sp>
        <p:nvSpPr>
          <p:cNvPr id="227" name="TextBox 226">
            <a:extLst>
              <a:ext uri="{FF2B5EF4-FFF2-40B4-BE49-F238E27FC236}">
                <a16:creationId xmlns:a16="http://schemas.microsoft.com/office/drawing/2014/main" id="{54616045-97B3-486A-B4CA-22186F9BFF8B}"/>
              </a:ext>
            </a:extLst>
          </p:cNvPr>
          <p:cNvSpPr txBox="1"/>
          <p:nvPr/>
        </p:nvSpPr>
        <p:spPr>
          <a:xfrm>
            <a:off x="2477720" y="2055812"/>
            <a:ext cx="5820188" cy="1477328"/>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en-US" dirty="0"/>
              <a:t>Nadat ocrelizumab </a:t>
            </a:r>
            <a:r>
              <a:rPr lang="en-US" dirty="0" err="1"/>
              <a:t>uit</a:t>
            </a:r>
            <a:r>
              <a:rPr lang="en-US" dirty="0"/>
              <a:t> het </a:t>
            </a:r>
            <a:r>
              <a:rPr lang="en-US" dirty="0" err="1"/>
              <a:t>lichaam</a:t>
            </a:r>
            <a:r>
              <a:rPr lang="en-US" dirty="0"/>
              <a:t> is </a:t>
            </a:r>
            <a:r>
              <a:rPr lang="en-US" dirty="0" err="1"/>
              <a:t>verdwenen</a:t>
            </a:r>
            <a:r>
              <a:rPr lang="en-US" dirty="0"/>
              <a:t> </a:t>
            </a:r>
            <a:r>
              <a:rPr lang="en-US" dirty="0" err="1"/>
              <a:t>blijven</a:t>
            </a:r>
            <a:r>
              <a:rPr lang="en-US" dirty="0"/>
              <a:t> </a:t>
            </a:r>
            <a:r>
              <a:rPr lang="en-US" dirty="0" err="1"/>
              <a:t>aangemaakte</a:t>
            </a:r>
            <a:r>
              <a:rPr lang="en-US" dirty="0"/>
              <a:t> B-</a:t>
            </a:r>
            <a:r>
              <a:rPr lang="en-US" dirty="0" err="1"/>
              <a:t>cellen</a:t>
            </a:r>
            <a:r>
              <a:rPr lang="en-US" dirty="0"/>
              <a:t> in </a:t>
            </a:r>
            <a:r>
              <a:rPr lang="en-US" dirty="0" err="1"/>
              <a:t>leven</a:t>
            </a:r>
            <a:r>
              <a:rPr lang="en-US" dirty="0"/>
              <a:t> en </a:t>
            </a:r>
            <a:r>
              <a:rPr lang="en-US" dirty="0" err="1"/>
              <a:t>herstelt</a:t>
            </a:r>
            <a:r>
              <a:rPr lang="en-US" dirty="0"/>
              <a:t> het </a:t>
            </a:r>
            <a:r>
              <a:rPr lang="en-US" dirty="0" err="1"/>
              <a:t>aantal</a:t>
            </a:r>
            <a:r>
              <a:rPr lang="en-US" dirty="0"/>
              <a:t> B-</a:t>
            </a:r>
            <a:r>
              <a:rPr lang="en-US" dirty="0" err="1"/>
              <a:t>cellen</a:t>
            </a:r>
            <a:r>
              <a:rPr lang="en-US" dirty="0"/>
              <a:t> </a:t>
            </a:r>
            <a:r>
              <a:rPr lang="en-US" dirty="0" err="1"/>
              <a:t>zich</a:t>
            </a:r>
            <a:r>
              <a:rPr lang="en-US" dirty="0"/>
              <a:t>. </a:t>
            </a:r>
          </a:p>
          <a:p>
            <a:pPr marL="285750" indent="-285750">
              <a:buFont typeface="Arial" panose="020B0604020202020204" pitchFamily="34" charset="0"/>
              <a:buChar char="•"/>
            </a:pPr>
            <a:r>
              <a:rPr lang="nl-NL" dirty="0"/>
              <a:t>Dit kan zes maanden tot twee en een half jaar duren, of langer dan twee en een half jaar in zeldzame gevallen.</a:t>
            </a:r>
            <a:endParaRPr lang="en-US" dirty="0"/>
          </a:p>
        </p:txBody>
      </p:sp>
      <p:sp>
        <p:nvSpPr>
          <p:cNvPr id="199" name="Title 1">
            <a:extLst>
              <a:ext uri="{FF2B5EF4-FFF2-40B4-BE49-F238E27FC236}">
                <a16:creationId xmlns:a16="http://schemas.microsoft.com/office/drawing/2014/main" id="{26CD0F7F-84CC-425C-BCB3-D0BB02090F89}"/>
              </a:ext>
            </a:extLst>
          </p:cNvPr>
          <p:cNvSpPr>
            <a:spLocks noGrp="1"/>
          </p:cNvSpPr>
          <p:nvPr>
            <p:ph type="title"/>
          </p:nvPr>
        </p:nvSpPr>
        <p:spPr>
          <a:xfrm>
            <a:off x="218058" y="181445"/>
            <a:ext cx="8707883" cy="609600"/>
          </a:xfrm>
        </p:spPr>
        <p:txBody>
          <a:bodyPr>
            <a:normAutofit/>
          </a:bodyPr>
          <a:lstStyle/>
          <a:p>
            <a:pPr algn="ctr"/>
            <a:r>
              <a:rPr lang="nl-NL" dirty="0">
                <a:solidFill>
                  <a:schemeClr val="tx2"/>
                </a:solidFill>
              </a:rPr>
              <a:t>Depletie en herstel van B-cellen: ocrelizumab</a:t>
            </a:r>
            <a:endParaRPr lang="en-US" dirty="0">
              <a:solidFill>
                <a:schemeClr val="tx2"/>
              </a:solidFill>
            </a:endParaRPr>
          </a:p>
        </p:txBody>
      </p:sp>
      <p:sp>
        <p:nvSpPr>
          <p:cNvPr id="133" name="Rectangle 132">
            <a:extLst>
              <a:ext uri="{FF2B5EF4-FFF2-40B4-BE49-F238E27FC236}">
                <a16:creationId xmlns:a16="http://schemas.microsoft.com/office/drawing/2014/main" id="{889024CD-A742-4158-9DA2-737D65A63EA3}"/>
              </a:ext>
            </a:extLst>
          </p:cNvPr>
          <p:cNvSpPr/>
          <p:nvPr/>
        </p:nvSpPr>
        <p:spPr>
          <a:xfrm>
            <a:off x="256000" y="6290703"/>
            <a:ext cx="7541568" cy="784830"/>
          </a:xfrm>
          <a:prstGeom prst="rect">
            <a:avLst/>
          </a:prstGeom>
        </p:spPr>
        <p:txBody>
          <a:bodyPr wrap="square">
            <a:spAutoFit/>
          </a:bodyPr>
          <a:lstStyle/>
          <a:p>
            <a:r>
              <a:rPr lang="en-US" sz="900" dirty="0"/>
              <a:t>https://www.ema.europa.eu/en/documents/product-information/ocrevus-epar-product-information_nl.pdf - last verified on 31Jul2019</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nl-NL" sz="900" dirty="0"/>
              <a:t>https://www.drugbank.ca/drugs/DB11988 - last </a:t>
            </a:r>
            <a:r>
              <a:rPr lang="nl-NL" sz="900" dirty="0" err="1"/>
              <a:t>verified</a:t>
            </a:r>
            <a:r>
              <a:rPr lang="nl-NL" sz="900" dirty="0"/>
              <a:t> on 31Jul2019</a:t>
            </a:r>
            <a:endParaRPr lang="en-US" sz="900" dirty="0"/>
          </a:p>
          <a:p>
            <a:endParaRPr lang="en-US" sz="900" dirty="0"/>
          </a:p>
          <a:p>
            <a:endParaRPr lang="en-US" sz="900" dirty="0"/>
          </a:p>
        </p:txBody>
      </p:sp>
    </p:spTree>
    <p:extLst>
      <p:ext uri="{BB962C8B-B14F-4D97-AF65-F5344CB8AC3E}">
        <p14:creationId xmlns:p14="http://schemas.microsoft.com/office/powerpoint/2010/main" val="3007822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0324" y="2424530"/>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nl-NL" sz="2400" b="0" i="1" u="none" strike="noStrike" kern="1200" cap="none" spc="0" normalizeH="0" baseline="0" noProof="0" dirty="0" err="1">
              <a:ln>
                <a:noFill/>
              </a:ln>
              <a:solidFill>
                <a:srgbClr val="0070C0"/>
              </a:solidFill>
              <a:effectLst/>
              <a:uLnTx/>
              <a:uFillTx/>
              <a:latin typeface="Arial"/>
              <a:ea typeface="+mn-ea"/>
              <a:cs typeface="+mn-cs"/>
            </a:endParaRPr>
          </a:p>
        </p:txBody>
      </p:sp>
      <p:sp>
        <p:nvSpPr>
          <p:cNvPr id="3" name="Rectangle 2"/>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 name="Title 1"/>
          <p:cNvSpPr txBox="1">
            <a:spLocks/>
          </p:cNvSpPr>
          <p:nvPr/>
        </p:nvSpPr>
        <p:spPr>
          <a:xfrm>
            <a:off x="457200" y="274638"/>
            <a:ext cx="6962775" cy="609781"/>
          </a:xfrm>
          <a:prstGeom prst="rect">
            <a:avLst/>
          </a:prstGeom>
        </p:spPr>
        <p:txBody>
          <a:bodyPr/>
          <a:lst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nl-NL" dirty="0">
                <a:solidFill>
                  <a:schemeClr val="tx2"/>
                </a:solidFill>
              </a:rPr>
              <a:t>Cladribine, werkingsmechisme</a:t>
            </a:r>
          </a:p>
        </p:txBody>
      </p:sp>
      <p:sp>
        <p:nvSpPr>
          <p:cNvPr id="5" name="Rectangle 4"/>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 name="Group 56"/>
          <p:cNvGrpSpPr/>
          <p:nvPr/>
        </p:nvGrpSpPr>
        <p:grpSpPr>
          <a:xfrm rot="5400000">
            <a:off x="1598351" y="3639148"/>
            <a:ext cx="4804182" cy="329421"/>
            <a:chOff x="2755246" y="4587573"/>
            <a:chExt cx="6529353" cy="351589"/>
          </a:xfrm>
        </p:grpSpPr>
        <p:grpSp>
          <p:nvGrpSpPr>
            <p:cNvPr id="7" name="Group 32"/>
            <p:cNvGrpSpPr/>
            <p:nvPr/>
          </p:nvGrpSpPr>
          <p:grpSpPr>
            <a:xfrm>
              <a:off x="2755246" y="4587573"/>
              <a:ext cx="811427" cy="351589"/>
              <a:chOff x="1734065" y="5460206"/>
              <a:chExt cx="811427" cy="351589"/>
            </a:xfrm>
          </p:grpSpPr>
          <p:sp>
            <p:nvSpPr>
              <p:cNvPr id="29"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30" name="Oval 2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8" name="Group 35"/>
            <p:cNvGrpSpPr/>
            <p:nvPr/>
          </p:nvGrpSpPr>
          <p:grpSpPr>
            <a:xfrm>
              <a:off x="3574260" y="4587573"/>
              <a:ext cx="811427" cy="351589"/>
              <a:chOff x="1734065" y="5460206"/>
              <a:chExt cx="811427" cy="351589"/>
            </a:xfrm>
          </p:grpSpPr>
          <p:sp>
            <p:nvSpPr>
              <p:cNvPr id="27"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8" name="Oval 2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9" name="Group 38"/>
            <p:cNvGrpSpPr/>
            <p:nvPr/>
          </p:nvGrpSpPr>
          <p:grpSpPr>
            <a:xfrm>
              <a:off x="4393274" y="4587573"/>
              <a:ext cx="811427" cy="351589"/>
              <a:chOff x="1734065" y="5460206"/>
              <a:chExt cx="811427" cy="351589"/>
            </a:xfrm>
          </p:grpSpPr>
          <p:sp>
            <p:nvSpPr>
              <p:cNvPr id="25"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6" name="Oval 2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0" name="Group 41"/>
            <p:cNvGrpSpPr/>
            <p:nvPr/>
          </p:nvGrpSpPr>
          <p:grpSpPr>
            <a:xfrm>
              <a:off x="5212288" y="4587573"/>
              <a:ext cx="811427" cy="351589"/>
              <a:chOff x="1734065" y="5460206"/>
              <a:chExt cx="811427" cy="351589"/>
            </a:xfrm>
          </p:grpSpPr>
          <p:sp>
            <p:nvSpPr>
              <p:cNvPr id="23"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4" name="Oval 23"/>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1" name="Group 44"/>
            <p:cNvGrpSpPr/>
            <p:nvPr/>
          </p:nvGrpSpPr>
          <p:grpSpPr>
            <a:xfrm>
              <a:off x="6031302" y="4587573"/>
              <a:ext cx="811427" cy="351589"/>
              <a:chOff x="1734065" y="5460206"/>
              <a:chExt cx="811427" cy="351589"/>
            </a:xfrm>
          </p:grpSpPr>
          <p:sp>
            <p:nvSpPr>
              <p:cNvPr id="21"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 name="Oval 21"/>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2" name="Group 47"/>
            <p:cNvGrpSpPr/>
            <p:nvPr/>
          </p:nvGrpSpPr>
          <p:grpSpPr>
            <a:xfrm>
              <a:off x="6850318" y="4587573"/>
              <a:ext cx="811427" cy="351589"/>
              <a:chOff x="1734065" y="5460206"/>
              <a:chExt cx="811427" cy="351589"/>
            </a:xfrm>
          </p:grpSpPr>
          <p:sp>
            <p:nvSpPr>
              <p:cNvPr id="19"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 name="Oval 1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3" name="Group 50"/>
            <p:cNvGrpSpPr/>
            <p:nvPr/>
          </p:nvGrpSpPr>
          <p:grpSpPr>
            <a:xfrm>
              <a:off x="7661745" y="4587573"/>
              <a:ext cx="811427" cy="351589"/>
              <a:chOff x="1734065" y="5460206"/>
              <a:chExt cx="811427" cy="351589"/>
            </a:xfrm>
          </p:grpSpPr>
          <p:sp>
            <p:nvSpPr>
              <p:cNvPr id="17"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 name="Oval 1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4" name="Group 53"/>
            <p:cNvGrpSpPr/>
            <p:nvPr/>
          </p:nvGrpSpPr>
          <p:grpSpPr>
            <a:xfrm>
              <a:off x="8473172" y="4587573"/>
              <a:ext cx="811427" cy="351589"/>
              <a:chOff x="1734065" y="5460206"/>
              <a:chExt cx="811427" cy="351589"/>
            </a:xfrm>
          </p:grpSpPr>
          <p:sp>
            <p:nvSpPr>
              <p:cNvPr id="15"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6" name="Oval 1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31" name="Group 57"/>
          <p:cNvGrpSpPr/>
          <p:nvPr/>
        </p:nvGrpSpPr>
        <p:grpSpPr>
          <a:xfrm rot="5400000">
            <a:off x="568433" y="3639148"/>
            <a:ext cx="4804182" cy="329421"/>
            <a:chOff x="2755246" y="4587573"/>
            <a:chExt cx="6529353" cy="351589"/>
          </a:xfrm>
        </p:grpSpPr>
        <p:grpSp>
          <p:nvGrpSpPr>
            <p:cNvPr id="32" name="Group 32"/>
            <p:cNvGrpSpPr/>
            <p:nvPr/>
          </p:nvGrpSpPr>
          <p:grpSpPr>
            <a:xfrm>
              <a:off x="2755246" y="4587573"/>
              <a:ext cx="811427" cy="351589"/>
              <a:chOff x="1734065" y="5460206"/>
              <a:chExt cx="811427" cy="351589"/>
            </a:xfrm>
          </p:grpSpPr>
          <p:sp>
            <p:nvSpPr>
              <p:cNvPr id="54"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5" name="Oval 5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3" name="Group 35"/>
            <p:cNvGrpSpPr/>
            <p:nvPr/>
          </p:nvGrpSpPr>
          <p:grpSpPr>
            <a:xfrm>
              <a:off x="3574260" y="4587573"/>
              <a:ext cx="811427" cy="351589"/>
              <a:chOff x="1734065" y="5460206"/>
              <a:chExt cx="811427" cy="351589"/>
            </a:xfrm>
          </p:grpSpPr>
          <p:sp>
            <p:nvSpPr>
              <p:cNvPr id="52"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3" name="Oval 5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4" name="Group 38"/>
            <p:cNvGrpSpPr/>
            <p:nvPr/>
          </p:nvGrpSpPr>
          <p:grpSpPr>
            <a:xfrm>
              <a:off x="4393274" y="4587573"/>
              <a:ext cx="811427" cy="351589"/>
              <a:chOff x="1734065" y="5460206"/>
              <a:chExt cx="811427" cy="351589"/>
            </a:xfrm>
          </p:grpSpPr>
          <p:sp>
            <p:nvSpPr>
              <p:cNvPr id="50"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1" name="Oval 5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5" name="Group 41"/>
            <p:cNvGrpSpPr/>
            <p:nvPr/>
          </p:nvGrpSpPr>
          <p:grpSpPr>
            <a:xfrm>
              <a:off x="5212288" y="4587573"/>
              <a:ext cx="811427" cy="351589"/>
              <a:chOff x="1734065" y="5460206"/>
              <a:chExt cx="811427" cy="351589"/>
            </a:xfrm>
          </p:grpSpPr>
          <p:sp>
            <p:nvSpPr>
              <p:cNvPr id="48"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9" name="Oval 4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6" name="Group 44"/>
            <p:cNvGrpSpPr/>
            <p:nvPr/>
          </p:nvGrpSpPr>
          <p:grpSpPr>
            <a:xfrm>
              <a:off x="6031302" y="4587573"/>
              <a:ext cx="811427" cy="351589"/>
              <a:chOff x="1734065" y="5460206"/>
              <a:chExt cx="811427" cy="351589"/>
            </a:xfrm>
          </p:grpSpPr>
          <p:sp>
            <p:nvSpPr>
              <p:cNvPr id="46"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7" name="Oval 4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7" name="Group 47"/>
            <p:cNvGrpSpPr/>
            <p:nvPr/>
          </p:nvGrpSpPr>
          <p:grpSpPr>
            <a:xfrm>
              <a:off x="6850318" y="4587573"/>
              <a:ext cx="811427" cy="351589"/>
              <a:chOff x="1734065" y="5460206"/>
              <a:chExt cx="811427" cy="351589"/>
            </a:xfrm>
          </p:grpSpPr>
          <p:sp>
            <p:nvSpPr>
              <p:cNvPr id="44"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5" name="Oval 4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8" name="Group 50"/>
            <p:cNvGrpSpPr/>
            <p:nvPr/>
          </p:nvGrpSpPr>
          <p:grpSpPr>
            <a:xfrm>
              <a:off x="7661745" y="4587573"/>
              <a:ext cx="811427" cy="351589"/>
              <a:chOff x="1734065" y="5460206"/>
              <a:chExt cx="811427" cy="351589"/>
            </a:xfrm>
          </p:grpSpPr>
          <p:sp>
            <p:nvSpPr>
              <p:cNvPr id="42"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3" name="Oval 4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9" name="Group 53"/>
            <p:cNvGrpSpPr/>
            <p:nvPr/>
          </p:nvGrpSpPr>
          <p:grpSpPr>
            <a:xfrm>
              <a:off x="8473172" y="4587573"/>
              <a:ext cx="811427" cy="351589"/>
              <a:chOff x="1734065" y="5460206"/>
              <a:chExt cx="811427" cy="351589"/>
            </a:xfrm>
          </p:grpSpPr>
          <p:sp>
            <p:nvSpPr>
              <p:cNvPr id="40"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1" name="Oval 4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sp>
        <p:nvSpPr>
          <p:cNvPr id="56" name="TextBox 55"/>
          <p:cNvSpPr txBox="1"/>
          <p:nvPr/>
        </p:nvSpPr>
        <p:spPr>
          <a:xfrm>
            <a:off x="5758897" y="914400"/>
            <a:ext cx="608955"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CZS</a:t>
            </a:r>
          </a:p>
        </p:txBody>
      </p:sp>
      <p:sp>
        <p:nvSpPr>
          <p:cNvPr id="57" name="TextBox 56"/>
          <p:cNvSpPr txBox="1"/>
          <p:nvPr/>
        </p:nvSpPr>
        <p:spPr>
          <a:xfrm rot="16200000">
            <a:off x="3017782" y="3642750"/>
            <a:ext cx="929556"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BLOED</a:t>
            </a:r>
          </a:p>
        </p:txBody>
      </p:sp>
      <p:grpSp>
        <p:nvGrpSpPr>
          <p:cNvPr id="58" name="Group 57"/>
          <p:cNvGrpSpPr/>
          <p:nvPr/>
        </p:nvGrpSpPr>
        <p:grpSpPr>
          <a:xfrm>
            <a:off x="6117467" y="1840481"/>
            <a:ext cx="1514676" cy="3645533"/>
            <a:chOff x="6068997" y="1840481"/>
            <a:chExt cx="1514676" cy="3645533"/>
          </a:xfrm>
        </p:grpSpPr>
        <p:sp>
          <p:nvSpPr>
            <p:cNvPr id="59"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0" name="Group 59"/>
            <p:cNvGrpSpPr/>
            <p:nvPr/>
          </p:nvGrpSpPr>
          <p:grpSpPr>
            <a:xfrm>
              <a:off x="6068997" y="1840481"/>
              <a:ext cx="1514676" cy="1167291"/>
              <a:chOff x="6068997" y="1840481"/>
              <a:chExt cx="1514676" cy="1167291"/>
            </a:xfrm>
          </p:grpSpPr>
          <p:sp>
            <p:nvSpPr>
              <p:cNvPr id="61"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2"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3"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4" name="Oval 63"/>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5" name="Oval 64"/>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6" name="TextBox 65"/>
              <p:cNvSpPr txBox="1"/>
              <p:nvPr/>
            </p:nvSpPr>
            <p:spPr>
              <a:xfrm>
                <a:off x="6633911" y="2527567"/>
                <a:ext cx="33695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N</a:t>
                </a:r>
              </a:p>
            </p:txBody>
          </p:sp>
        </p:grpSp>
      </p:grpSp>
      <p:grpSp>
        <p:nvGrpSpPr>
          <p:cNvPr id="67" name="Group 66"/>
          <p:cNvGrpSpPr/>
          <p:nvPr/>
        </p:nvGrpSpPr>
        <p:grpSpPr>
          <a:xfrm>
            <a:off x="6739212" y="3280075"/>
            <a:ext cx="171992" cy="1485356"/>
            <a:chOff x="6739212" y="3280075"/>
            <a:chExt cx="171992" cy="1485356"/>
          </a:xfrm>
        </p:grpSpPr>
        <p:sp>
          <p:nvSpPr>
            <p:cNvPr id="68"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9"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0"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1" name="TextBox 70"/>
          <p:cNvSpPr txBox="1"/>
          <p:nvPr/>
        </p:nvSpPr>
        <p:spPr>
          <a:xfrm>
            <a:off x="6653806" y="3194317"/>
            <a:ext cx="351378" cy="33855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uLnTx/>
                <a:uFillTx/>
                <a:latin typeface="Arial" charset="0"/>
                <a:ea typeface="+mn-ea"/>
                <a:cs typeface="+mn-cs"/>
              </a:rPr>
              <a:t>m</a:t>
            </a:r>
          </a:p>
        </p:txBody>
      </p:sp>
      <p:grpSp>
        <p:nvGrpSpPr>
          <p:cNvPr id="72" name="Group 71"/>
          <p:cNvGrpSpPr/>
          <p:nvPr/>
        </p:nvGrpSpPr>
        <p:grpSpPr>
          <a:xfrm>
            <a:off x="6909309" y="3438078"/>
            <a:ext cx="832825" cy="1290050"/>
            <a:chOff x="6346489" y="3438078"/>
            <a:chExt cx="832825" cy="1290050"/>
          </a:xfrm>
        </p:grpSpPr>
        <p:grpSp>
          <p:nvGrpSpPr>
            <p:cNvPr id="73" name="Group 100"/>
            <p:cNvGrpSpPr/>
            <p:nvPr/>
          </p:nvGrpSpPr>
          <p:grpSpPr>
            <a:xfrm rot="5400000">
              <a:off x="6117877" y="3666690"/>
              <a:ext cx="1290050" cy="832825"/>
              <a:chOff x="5518485" y="1611376"/>
              <a:chExt cx="1892818" cy="1172884"/>
            </a:xfrm>
          </p:grpSpPr>
          <p:sp>
            <p:nvSpPr>
              <p:cNvPr id="75"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6" name="Oval 75"/>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4" name="TextBox 73"/>
            <p:cNvSpPr txBox="1"/>
            <p:nvPr/>
          </p:nvSpPr>
          <p:spPr>
            <a:xfrm>
              <a:off x="6700493" y="3590706"/>
              <a:ext cx="45236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E0DC24"/>
                  </a:solidFill>
                  <a:effectLst/>
                  <a:uLnTx/>
                  <a:uFillTx/>
                  <a:latin typeface="Arial" charset="0"/>
                  <a:ea typeface="+mn-ea"/>
                  <a:cs typeface="+mn-cs"/>
                </a:rPr>
                <a:t>odc</a:t>
              </a:r>
            </a:p>
          </p:txBody>
        </p:sp>
      </p:grpSp>
      <p:grpSp>
        <p:nvGrpSpPr>
          <p:cNvPr id="77" name="Group 76"/>
          <p:cNvGrpSpPr/>
          <p:nvPr/>
        </p:nvGrpSpPr>
        <p:grpSpPr>
          <a:xfrm>
            <a:off x="5471611" y="3804100"/>
            <a:ext cx="1112990" cy="907596"/>
            <a:chOff x="5038726" y="3648212"/>
            <a:chExt cx="1112990" cy="907596"/>
          </a:xfrm>
        </p:grpSpPr>
        <p:grpSp>
          <p:nvGrpSpPr>
            <p:cNvPr id="78" name="Group 250"/>
            <p:cNvGrpSpPr/>
            <p:nvPr/>
          </p:nvGrpSpPr>
          <p:grpSpPr>
            <a:xfrm>
              <a:off x="5038726" y="3648212"/>
              <a:ext cx="1112990" cy="907596"/>
              <a:chOff x="1098341" y="4367954"/>
              <a:chExt cx="1534342" cy="1386379"/>
            </a:xfrm>
          </p:grpSpPr>
          <p:sp>
            <p:nvSpPr>
              <p:cNvPr id="80"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1" name="Oval 80"/>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9" name="TextBox 78"/>
            <p:cNvSpPr txBox="1"/>
            <p:nvPr/>
          </p:nvSpPr>
          <p:spPr>
            <a:xfrm>
              <a:off x="5450689" y="3922983"/>
              <a:ext cx="41549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Arial" charset="0"/>
                  <a:ea typeface="+mn-ea"/>
                  <a:cs typeface="+mn-cs"/>
                </a:rPr>
                <a:t>mg</a:t>
              </a:r>
            </a:p>
          </p:txBody>
        </p:sp>
      </p:grpSp>
      <p:grpSp>
        <p:nvGrpSpPr>
          <p:cNvPr id="82" name="Group 81"/>
          <p:cNvGrpSpPr/>
          <p:nvPr/>
        </p:nvGrpSpPr>
        <p:grpSpPr>
          <a:xfrm>
            <a:off x="1096705" y="3124815"/>
            <a:ext cx="1112990" cy="907596"/>
            <a:chOff x="5038726" y="3648212"/>
            <a:chExt cx="1112990" cy="907596"/>
          </a:xfrm>
        </p:grpSpPr>
        <p:grpSp>
          <p:nvGrpSpPr>
            <p:cNvPr id="83" name="Group 250"/>
            <p:cNvGrpSpPr/>
            <p:nvPr/>
          </p:nvGrpSpPr>
          <p:grpSpPr>
            <a:xfrm>
              <a:off x="5038726" y="3648212"/>
              <a:ext cx="1112990" cy="907596"/>
              <a:chOff x="1098341" y="4367954"/>
              <a:chExt cx="1534341" cy="1386379"/>
            </a:xfrm>
          </p:grpSpPr>
          <p:sp>
            <p:nvSpPr>
              <p:cNvPr id="85"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6" name="Oval 85"/>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84" name="TextBox 83"/>
            <p:cNvSpPr txBox="1"/>
            <p:nvPr/>
          </p:nvSpPr>
          <p:spPr>
            <a:xfrm>
              <a:off x="5481660" y="3951471"/>
              <a:ext cx="364202" cy="2769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FFFFFF"/>
                  </a:solidFill>
                  <a:effectLst/>
                  <a:uLnTx/>
                  <a:uFillTx/>
                  <a:latin typeface="Arial" charset="0"/>
                  <a:ea typeface="+mn-ea"/>
                  <a:cs typeface="+mn-cs"/>
                </a:rPr>
                <a:t>DC</a:t>
              </a:r>
            </a:p>
          </p:txBody>
        </p:sp>
      </p:grpSp>
      <p:cxnSp>
        <p:nvCxnSpPr>
          <p:cNvPr id="87" name="Straight Arrow Connector 86"/>
          <p:cNvCxnSpPr/>
          <p:nvPr/>
        </p:nvCxnSpPr>
        <p:spPr>
          <a:xfrm flipH="1">
            <a:off x="300772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a:off x="371669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89" name="Group 88"/>
          <p:cNvGrpSpPr/>
          <p:nvPr/>
        </p:nvGrpSpPr>
        <p:grpSpPr>
          <a:xfrm>
            <a:off x="954743" y="3420898"/>
            <a:ext cx="300082" cy="261610"/>
            <a:chOff x="9582545" y="2303286"/>
            <a:chExt cx="300082" cy="261610"/>
          </a:xfrm>
        </p:grpSpPr>
        <p:sp>
          <p:nvSpPr>
            <p:cNvPr id="90"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1" name="Rectangle 90"/>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2" name="Group 91"/>
          <p:cNvGrpSpPr/>
          <p:nvPr/>
        </p:nvGrpSpPr>
        <p:grpSpPr>
          <a:xfrm>
            <a:off x="1512970" y="3860598"/>
            <a:ext cx="300082" cy="261610"/>
            <a:chOff x="9582545" y="2303286"/>
            <a:chExt cx="300082" cy="261610"/>
          </a:xfrm>
        </p:grpSpPr>
        <p:sp>
          <p:nvSpPr>
            <p:cNvPr id="93"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4" name="Rectangle 93"/>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5" name="Group 94"/>
          <p:cNvGrpSpPr/>
          <p:nvPr/>
        </p:nvGrpSpPr>
        <p:grpSpPr>
          <a:xfrm>
            <a:off x="1416494" y="2977960"/>
            <a:ext cx="300082" cy="261610"/>
            <a:chOff x="9582545" y="2303286"/>
            <a:chExt cx="300082" cy="261610"/>
          </a:xfrm>
        </p:grpSpPr>
        <p:sp>
          <p:nvSpPr>
            <p:cNvPr id="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7" name="Rectangle 96"/>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8" name="Group 97"/>
          <p:cNvGrpSpPr/>
          <p:nvPr/>
        </p:nvGrpSpPr>
        <p:grpSpPr>
          <a:xfrm>
            <a:off x="1327289" y="2467321"/>
            <a:ext cx="532571" cy="521071"/>
            <a:chOff x="1696729" y="1401791"/>
            <a:chExt cx="532571" cy="521071"/>
          </a:xfrm>
        </p:grpSpPr>
        <p:grpSp>
          <p:nvGrpSpPr>
            <p:cNvPr id="99" name="Group 165"/>
            <p:cNvGrpSpPr/>
            <p:nvPr/>
          </p:nvGrpSpPr>
          <p:grpSpPr>
            <a:xfrm>
              <a:off x="1696729" y="1425711"/>
              <a:ext cx="474194" cy="497151"/>
              <a:chOff x="5095749" y="0"/>
              <a:chExt cx="769047" cy="840013"/>
            </a:xfrm>
          </p:grpSpPr>
          <p:sp>
            <p:nvSpPr>
              <p:cNvPr id="1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4" name="Oval 103"/>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5" name="Oval 1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00" name="TextBox 99"/>
            <p:cNvSpPr txBox="1"/>
            <p:nvPr/>
          </p:nvSpPr>
          <p:spPr>
            <a:xfrm>
              <a:off x="179456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sp>
        <p:nvSpPr>
          <p:cNvPr id="107" name="TextBox 106"/>
          <p:cNvSpPr txBox="1"/>
          <p:nvPr/>
        </p:nvSpPr>
        <p:spPr>
          <a:xfrm>
            <a:off x="3162879" y="914400"/>
            <a:ext cx="621779"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0" i="1" u="none" strike="noStrike" kern="1200" cap="none" spc="0" normalizeH="0" baseline="0" noProof="0" dirty="0">
                <a:ln>
                  <a:noFill/>
                </a:ln>
                <a:solidFill>
                  <a:srgbClr val="CBC720"/>
                </a:solidFill>
                <a:effectLst/>
                <a:uLnTx/>
                <a:uFillTx/>
                <a:latin typeface="Arial" pitchFamily="34" charset="0"/>
                <a:ea typeface="+mn-ea"/>
                <a:cs typeface="Arial" pitchFamily="34" charset="0"/>
              </a:rPr>
              <a:t>BHB</a:t>
            </a:r>
          </a:p>
        </p:txBody>
      </p:sp>
      <p:cxnSp>
        <p:nvCxnSpPr>
          <p:cNvPr id="108" name="Straight Arrow Connector 107"/>
          <p:cNvCxnSpPr/>
          <p:nvPr/>
        </p:nvCxnSpPr>
        <p:spPr>
          <a:xfrm flipH="1" flipV="1">
            <a:off x="847725" y="2713664"/>
            <a:ext cx="400345" cy="7387"/>
          </a:xfrm>
          <a:prstGeom prst="straightConnector1">
            <a:avLst/>
          </a:prstGeom>
          <a:ln w="19050">
            <a:solidFill>
              <a:schemeClr val="accent6"/>
            </a:solidFill>
            <a:tailEnd type="arrow"/>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105547" y="4181306"/>
            <a:ext cx="939937" cy="29238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nl-NL" sz="1300" b="0" i="1" u="none" strike="noStrike" kern="1200" cap="none" spc="0" normalizeH="0" baseline="0" noProof="0" dirty="0">
                <a:ln>
                  <a:noFill/>
                </a:ln>
                <a:solidFill>
                  <a:srgbClr val="0D1F74"/>
                </a:solidFill>
                <a:effectLst/>
                <a:uLnTx/>
                <a:uFillTx/>
                <a:latin typeface="Arial" pitchFamily="34" charset="0"/>
                <a:ea typeface="+mn-ea"/>
                <a:cs typeface="Arial" pitchFamily="34" charset="0"/>
              </a:rPr>
              <a:t>Lymfeklier</a:t>
            </a:r>
          </a:p>
        </p:txBody>
      </p:sp>
      <p:grpSp>
        <p:nvGrpSpPr>
          <p:cNvPr id="110" name="Group 109"/>
          <p:cNvGrpSpPr/>
          <p:nvPr/>
        </p:nvGrpSpPr>
        <p:grpSpPr>
          <a:xfrm>
            <a:off x="259125" y="2454912"/>
            <a:ext cx="513521" cy="521071"/>
            <a:chOff x="1696729" y="1401791"/>
            <a:chExt cx="513521" cy="521071"/>
          </a:xfrm>
        </p:grpSpPr>
        <p:grpSp>
          <p:nvGrpSpPr>
            <p:cNvPr id="111" name="Group 165"/>
            <p:cNvGrpSpPr/>
            <p:nvPr/>
          </p:nvGrpSpPr>
          <p:grpSpPr>
            <a:xfrm>
              <a:off x="1696729" y="1425711"/>
              <a:ext cx="474194" cy="497151"/>
              <a:chOff x="5095749" y="0"/>
              <a:chExt cx="769047" cy="840013"/>
            </a:xfrm>
          </p:grpSpPr>
          <p:sp>
            <p:nvSpPr>
              <p:cNvPr id="11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6" name="Oval 11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7" name="Oval 11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12" name="TextBox 111"/>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18" name="Group 117"/>
          <p:cNvGrpSpPr/>
          <p:nvPr/>
        </p:nvGrpSpPr>
        <p:grpSpPr>
          <a:xfrm>
            <a:off x="259125" y="2712087"/>
            <a:ext cx="513521" cy="521071"/>
            <a:chOff x="1696729" y="1401791"/>
            <a:chExt cx="513521" cy="521071"/>
          </a:xfrm>
        </p:grpSpPr>
        <p:grpSp>
          <p:nvGrpSpPr>
            <p:cNvPr id="119" name="Group 165"/>
            <p:cNvGrpSpPr/>
            <p:nvPr/>
          </p:nvGrpSpPr>
          <p:grpSpPr>
            <a:xfrm>
              <a:off x="1696729" y="1425711"/>
              <a:ext cx="474194" cy="497151"/>
              <a:chOff x="5095749" y="0"/>
              <a:chExt cx="769047" cy="840013"/>
            </a:xfrm>
          </p:grpSpPr>
          <p:sp>
            <p:nvSpPr>
              <p:cNvPr id="1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4" name="Oval 1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5" name="Oval 1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20" name="TextBox 119"/>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26" name="Group 125"/>
          <p:cNvGrpSpPr/>
          <p:nvPr/>
        </p:nvGrpSpPr>
        <p:grpSpPr>
          <a:xfrm>
            <a:off x="249600" y="2893062"/>
            <a:ext cx="513521" cy="521071"/>
            <a:chOff x="1696729" y="1401791"/>
            <a:chExt cx="513521" cy="521071"/>
          </a:xfrm>
        </p:grpSpPr>
        <p:grpSp>
          <p:nvGrpSpPr>
            <p:cNvPr id="127" name="Group 165"/>
            <p:cNvGrpSpPr/>
            <p:nvPr/>
          </p:nvGrpSpPr>
          <p:grpSpPr>
            <a:xfrm>
              <a:off x="1696729" y="1425711"/>
              <a:ext cx="474194" cy="497151"/>
              <a:chOff x="5095749" y="0"/>
              <a:chExt cx="769047" cy="840013"/>
            </a:xfrm>
          </p:grpSpPr>
          <p:sp>
            <p:nvSpPr>
              <p:cNvPr id="1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2" name="Oval 1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3" name="Oval 1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28" name="TextBox 127"/>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34" name="Group 133"/>
          <p:cNvGrpSpPr/>
          <p:nvPr/>
        </p:nvGrpSpPr>
        <p:grpSpPr>
          <a:xfrm>
            <a:off x="915046" y="2584540"/>
            <a:ext cx="328192" cy="293330"/>
            <a:chOff x="1150378" y="1508432"/>
            <a:chExt cx="328192" cy="293330"/>
          </a:xfrm>
        </p:grpSpPr>
        <p:cxnSp>
          <p:nvCxnSpPr>
            <p:cNvPr id="135" name="Straight Connector 134"/>
            <p:cNvCxnSpPr/>
            <p:nvPr/>
          </p:nvCxnSpPr>
          <p:spPr>
            <a:xfrm>
              <a:off x="1159903" y="1508432"/>
              <a:ext cx="318667" cy="2933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flipV="1">
              <a:off x="1150378" y="1508432"/>
              <a:ext cx="318667" cy="29333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168606" y="826920"/>
            <a:ext cx="8740884" cy="6180207"/>
            <a:chOff x="649251" y="847725"/>
            <a:chExt cx="8740884" cy="6180207"/>
          </a:xfrm>
        </p:grpSpPr>
        <p:grpSp>
          <p:nvGrpSpPr>
            <p:cNvPr id="138" name="Group 137"/>
            <p:cNvGrpSpPr/>
            <p:nvPr/>
          </p:nvGrpSpPr>
          <p:grpSpPr>
            <a:xfrm>
              <a:off x="649251" y="847725"/>
              <a:ext cx="8740884" cy="6180207"/>
              <a:chOff x="649251" y="847725"/>
              <a:chExt cx="8740884" cy="6180207"/>
            </a:xfrm>
          </p:grpSpPr>
          <p:grpSp>
            <p:nvGrpSpPr>
              <p:cNvPr id="140" name="Group 139"/>
              <p:cNvGrpSpPr/>
              <p:nvPr/>
            </p:nvGrpSpPr>
            <p:grpSpPr>
              <a:xfrm>
                <a:off x="2790982" y="847725"/>
                <a:ext cx="4333423" cy="5486154"/>
                <a:chOff x="2952907" y="790575"/>
                <a:chExt cx="4333423" cy="5486154"/>
              </a:xfrm>
            </p:grpSpPr>
            <p:sp>
              <p:nvSpPr>
                <p:cNvPr id="142" name="Rectangle 141"/>
                <p:cNvSpPr/>
                <p:nvPr/>
              </p:nvSpPr>
              <p:spPr bwMode="auto">
                <a:xfrm>
                  <a:off x="2952907" y="809379"/>
                  <a:ext cx="4333423" cy="5467350"/>
                </a:xfrm>
                <a:prstGeom prst="rect">
                  <a:avLst/>
                </a:prstGeom>
                <a:solidFill>
                  <a:schemeClr val="bg1"/>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en-US" sz="2400" b="0" i="1" u="none" strike="noStrike" kern="1200" cap="none" spc="0" normalizeH="0" baseline="0" noProof="0" dirty="0" err="1">
                    <a:ln>
                      <a:noFill/>
                    </a:ln>
                    <a:solidFill>
                      <a:srgbClr val="0070C0"/>
                    </a:solidFill>
                    <a:effectLst/>
                    <a:uLnTx/>
                    <a:uFillTx/>
                    <a:latin typeface="Arial"/>
                    <a:ea typeface="+mn-ea"/>
                    <a:cs typeface="+mn-cs"/>
                  </a:endParaRPr>
                </a:p>
              </p:txBody>
            </p:sp>
            <p:grpSp>
              <p:nvGrpSpPr>
                <p:cNvPr id="144" name="Group 143"/>
                <p:cNvGrpSpPr/>
                <p:nvPr/>
              </p:nvGrpSpPr>
              <p:grpSpPr>
                <a:xfrm>
                  <a:off x="3126440" y="790575"/>
                  <a:ext cx="3279426" cy="5058758"/>
                  <a:chOff x="3126440" y="790575"/>
                  <a:chExt cx="3279426" cy="5058758"/>
                </a:xfrm>
              </p:grpSpPr>
              <p:grpSp>
                <p:nvGrpSpPr>
                  <p:cNvPr id="145" name="Group 165"/>
                  <p:cNvGrpSpPr/>
                  <p:nvPr/>
                </p:nvGrpSpPr>
                <p:grpSpPr>
                  <a:xfrm>
                    <a:off x="3662154" y="1962879"/>
                    <a:ext cx="474196" cy="488515"/>
                    <a:chOff x="5109233" y="-381066"/>
                    <a:chExt cx="769050" cy="825422"/>
                  </a:xfrm>
                </p:grpSpPr>
                <p:sp>
                  <p:nvSpPr>
                    <p:cNvPr id="220" name="Freeform 138"/>
                    <p:cNvSpPr/>
                    <p:nvPr/>
                  </p:nvSpPr>
                  <p:spPr>
                    <a:xfrm>
                      <a:off x="5427199" y="284533"/>
                      <a:ext cx="140079"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1" name="Freeform 139"/>
                    <p:cNvSpPr/>
                    <p:nvPr/>
                  </p:nvSpPr>
                  <p:spPr>
                    <a:xfrm rot="18706381">
                      <a:off x="5728331" y="149318"/>
                      <a:ext cx="140081"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2" name="Freeform 140"/>
                    <p:cNvSpPr/>
                    <p:nvPr/>
                  </p:nvSpPr>
                  <p:spPr>
                    <a:xfrm rot="2893619" flipH="1">
                      <a:off x="5119104" y="149318"/>
                      <a:ext cx="140081"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3" name="Oval 222"/>
                    <p:cNvSpPr/>
                    <p:nvPr/>
                  </p:nvSpPr>
                  <p:spPr>
                    <a:xfrm>
                      <a:off x="5167884" y="-381066"/>
                      <a:ext cx="685798" cy="685801"/>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4" name="Oval 223"/>
                    <p:cNvSpPr/>
                    <p:nvPr/>
                  </p:nvSpPr>
                  <p:spPr>
                    <a:xfrm>
                      <a:off x="5319489" y="-285933"/>
                      <a:ext cx="380999"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46" name="Group 145"/>
                  <p:cNvGrpSpPr/>
                  <p:nvPr/>
                </p:nvGrpSpPr>
                <p:grpSpPr>
                  <a:xfrm>
                    <a:off x="3126440" y="4545625"/>
                    <a:ext cx="1548042" cy="1303708"/>
                    <a:chOff x="2535890" y="4450375"/>
                    <a:chExt cx="1548042" cy="1303708"/>
                  </a:xfrm>
                </p:grpSpPr>
                <p:grpSp>
                  <p:nvGrpSpPr>
                    <p:cNvPr id="160" name="Group 165"/>
                    <p:cNvGrpSpPr/>
                    <p:nvPr/>
                  </p:nvGrpSpPr>
                  <p:grpSpPr>
                    <a:xfrm>
                      <a:off x="3000138" y="4450375"/>
                      <a:ext cx="474194" cy="497151"/>
                      <a:chOff x="5095749" y="0"/>
                      <a:chExt cx="769047" cy="840013"/>
                    </a:xfrm>
                  </p:grpSpPr>
                  <p:sp>
                    <p:nvSpPr>
                      <p:cNvPr id="21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8" name="Oval 21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9" name="Oval 21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1" name="Group 165"/>
                    <p:cNvGrpSpPr/>
                    <p:nvPr/>
                  </p:nvGrpSpPr>
                  <p:grpSpPr>
                    <a:xfrm>
                      <a:off x="2535890" y="4647332"/>
                      <a:ext cx="474194" cy="497151"/>
                      <a:chOff x="5095749" y="0"/>
                      <a:chExt cx="769047" cy="840013"/>
                    </a:xfrm>
                  </p:grpSpPr>
                  <p:sp>
                    <p:nvSpPr>
                      <p:cNvPr id="21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3" name="Oval 21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14" name="Oval 21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2" name="Group 165"/>
                    <p:cNvGrpSpPr/>
                    <p:nvPr/>
                  </p:nvGrpSpPr>
                  <p:grpSpPr>
                    <a:xfrm>
                      <a:off x="3152538" y="4602775"/>
                      <a:ext cx="474194" cy="497151"/>
                      <a:chOff x="5095749" y="0"/>
                      <a:chExt cx="769047" cy="840013"/>
                    </a:xfrm>
                  </p:grpSpPr>
                  <p:sp>
                    <p:nvSpPr>
                      <p:cNvPr id="20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8" name="Oval 20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9" name="Oval 20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3" name="Group 165"/>
                    <p:cNvGrpSpPr/>
                    <p:nvPr/>
                  </p:nvGrpSpPr>
                  <p:grpSpPr>
                    <a:xfrm>
                      <a:off x="2688290" y="4799732"/>
                      <a:ext cx="474194" cy="497151"/>
                      <a:chOff x="5095749" y="0"/>
                      <a:chExt cx="769047" cy="840013"/>
                    </a:xfrm>
                  </p:grpSpPr>
                  <p:sp>
                    <p:nvSpPr>
                      <p:cNvPr id="20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3" name="Oval 20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4" name="Oval 20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4" name="Group 165"/>
                    <p:cNvGrpSpPr/>
                    <p:nvPr/>
                  </p:nvGrpSpPr>
                  <p:grpSpPr>
                    <a:xfrm>
                      <a:off x="3304938" y="4755175"/>
                      <a:ext cx="474194" cy="497151"/>
                      <a:chOff x="5095749" y="0"/>
                      <a:chExt cx="769047" cy="840013"/>
                    </a:xfrm>
                  </p:grpSpPr>
                  <p:sp>
                    <p:nvSpPr>
                      <p:cNvPr id="19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8" name="Oval 19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9" name="Oval 19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5" name="Group 165"/>
                    <p:cNvGrpSpPr/>
                    <p:nvPr/>
                  </p:nvGrpSpPr>
                  <p:grpSpPr>
                    <a:xfrm>
                      <a:off x="2840690" y="4952132"/>
                      <a:ext cx="474194" cy="497151"/>
                      <a:chOff x="5095749" y="0"/>
                      <a:chExt cx="769047" cy="840013"/>
                    </a:xfrm>
                  </p:grpSpPr>
                  <p:sp>
                    <p:nvSpPr>
                      <p:cNvPr id="19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3" name="Oval 19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94" name="Oval 19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6" name="Group 165"/>
                    <p:cNvGrpSpPr/>
                    <p:nvPr/>
                  </p:nvGrpSpPr>
                  <p:grpSpPr>
                    <a:xfrm>
                      <a:off x="3457338" y="4907575"/>
                      <a:ext cx="474194" cy="497151"/>
                      <a:chOff x="5095749" y="0"/>
                      <a:chExt cx="769047" cy="840013"/>
                    </a:xfrm>
                  </p:grpSpPr>
                  <p:sp>
                    <p:nvSpPr>
                      <p:cNvPr id="18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8" name="Oval 18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9" name="Oval 18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7" name="Group 165"/>
                    <p:cNvGrpSpPr/>
                    <p:nvPr/>
                  </p:nvGrpSpPr>
                  <p:grpSpPr>
                    <a:xfrm>
                      <a:off x="2993090" y="5104532"/>
                      <a:ext cx="474194" cy="497151"/>
                      <a:chOff x="5095749" y="0"/>
                      <a:chExt cx="769047" cy="840013"/>
                    </a:xfrm>
                  </p:grpSpPr>
                  <p:sp>
                    <p:nvSpPr>
                      <p:cNvPr id="18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3" name="Oval 18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4" name="Oval 18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8" name="Group 165"/>
                    <p:cNvGrpSpPr/>
                    <p:nvPr/>
                  </p:nvGrpSpPr>
                  <p:grpSpPr>
                    <a:xfrm>
                      <a:off x="3609738" y="5059975"/>
                      <a:ext cx="474194" cy="497151"/>
                      <a:chOff x="5095749" y="0"/>
                      <a:chExt cx="769047" cy="840013"/>
                    </a:xfrm>
                  </p:grpSpPr>
                  <p:sp>
                    <p:nvSpPr>
                      <p:cNvPr id="17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8" name="Oval 17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9" name="Oval 17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69" name="Group 165"/>
                    <p:cNvGrpSpPr/>
                    <p:nvPr/>
                  </p:nvGrpSpPr>
                  <p:grpSpPr>
                    <a:xfrm>
                      <a:off x="3145490" y="5256932"/>
                      <a:ext cx="474194" cy="497151"/>
                      <a:chOff x="5095749" y="0"/>
                      <a:chExt cx="769047" cy="840013"/>
                    </a:xfrm>
                  </p:grpSpPr>
                  <p:sp>
                    <p:nvSpPr>
                      <p:cNvPr id="170"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1"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2"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3" name="Oval 172"/>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74" name="Oval 173"/>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sp>
                <p:nvSpPr>
                  <p:cNvPr id="147" name="Down Arrow 146"/>
                  <p:cNvSpPr/>
                  <p:nvPr/>
                </p:nvSpPr>
                <p:spPr bwMode="auto">
                  <a:xfrm>
                    <a:off x="3628163" y="3045074"/>
                    <a:ext cx="558218" cy="1453440"/>
                  </a:xfrm>
                  <a:prstGeom prst="downArrow">
                    <a:avLst/>
                  </a:prstGeom>
                  <a:no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en-US" sz="2400" b="0" i="1" u="none" strike="noStrike" kern="1200" cap="none" spc="0" normalizeH="0" baseline="0" noProof="0" dirty="0" err="1">
                      <a:ln>
                        <a:noFill/>
                      </a:ln>
                      <a:solidFill>
                        <a:srgbClr val="0070C0"/>
                      </a:solidFill>
                      <a:effectLst/>
                      <a:uLnTx/>
                      <a:uFillTx/>
                      <a:latin typeface="Arial"/>
                      <a:ea typeface="+mn-ea"/>
                      <a:cs typeface="+mn-cs"/>
                    </a:endParaRPr>
                  </a:p>
                </p:txBody>
              </p:sp>
              <p:sp>
                <p:nvSpPr>
                  <p:cNvPr id="148" name="TextBox 147"/>
                  <p:cNvSpPr txBox="1"/>
                  <p:nvPr/>
                </p:nvSpPr>
                <p:spPr>
                  <a:xfrm>
                    <a:off x="3277485" y="1504949"/>
                    <a:ext cx="144066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nl-NL" sz="1600" b="1" i="1" u="none" strike="noStrike" kern="1200" cap="none" spc="0" normalizeH="0" baseline="0" noProof="0" dirty="0">
                        <a:ln>
                          <a:noFill/>
                        </a:ln>
                        <a:solidFill>
                          <a:srgbClr val="0D1F74"/>
                        </a:solidFill>
                        <a:effectLst/>
                        <a:uLnTx/>
                        <a:uFillTx/>
                        <a:latin typeface="Arial" charset="0"/>
                        <a:ea typeface="+mn-ea"/>
                        <a:cs typeface="+mn-cs"/>
                      </a:rPr>
                      <a:t>lymfocyten</a:t>
                    </a:r>
                  </a:p>
                </p:txBody>
              </p:sp>
              <p:grpSp>
                <p:nvGrpSpPr>
                  <p:cNvPr id="149" name="Group 148"/>
                  <p:cNvGrpSpPr/>
                  <p:nvPr/>
                </p:nvGrpSpPr>
                <p:grpSpPr>
                  <a:xfrm>
                    <a:off x="3649748" y="3535498"/>
                    <a:ext cx="514088" cy="499090"/>
                    <a:chOff x="1150378" y="1508432"/>
                    <a:chExt cx="328192" cy="293330"/>
                  </a:xfrm>
                </p:grpSpPr>
                <p:cxnSp>
                  <p:nvCxnSpPr>
                    <p:cNvPr id="158" name="Straight Connector 157"/>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51" name="Group 150"/>
                  <p:cNvGrpSpPr/>
                  <p:nvPr/>
                </p:nvGrpSpPr>
                <p:grpSpPr>
                  <a:xfrm>
                    <a:off x="3364881" y="4669965"/>
                    <a:ext cx="1259649" cy="928209"/>
                    <a:chOff x="1150378" y="1508432"/>
                    <a:chExt cx="328192" cy="293330"/>
                  </a:xfrm>
                </p:grpSpPr>
                <p:cxnSp>
                  <p:nvCxnSpPr>
                    <p:cNvPr id="156" name="Straight Connector 155"/>
                    <p:cNvCxnSpPr/>
                    <p:nvPr/>
                  </p:nvCxnSpPr>
                  <p:spPr>
                    <a:xfrm>
                      <a:off x="1159903" y="1508432"/>
                      <a:ext cx="318667" cy="293330"/>
                    </a:xfrm>
                    <a:prstGeom prst="line">
                      <a:avLst/>
                    </a:prstGeom>
                    <a:ln w="952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flipV="1">
                      <a:off x="1150378" y="1508432"/>
                      <a:ext cx="318667" cy="293330"/>
                    </a:xfrm>
                    <a:prstGeom prst="line">
                      <a:avLst/>
                    </a:prstGeom>
                    <a:ln w="9525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54" name="TextBox 153"/>
                  <p:cNvSpPr txBox="1"/>
                  <p:nvPr/>
                </p:nvSpPr>
                <p:spPr>
                  <a:xfrm>
                    <a:off x="3165166" y="2602687"/>
                    <a:ext cx="1438214" cy="400110"/>
                  </a:xfrm>
                  <a:prstGeom prst="rect">
                    <a:avLst/>
                  </a:prstGeom>
                  <a:noFill/>
                  <a:ln>
                    <a:solidFill>
                      <a:srgbClr val="FF0000"/>
                    </a:solidFill>
                  </a:ln>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0000"/>
                        </a:solidFill>
                        <a:effectLst/>
                        <a:uLnTx/>
                        <a:uFillTx/>
                        <a:latin typeface="Arial" charset="0"/>
                        <a:ea typeface="+mn-ea"/>
                        <a:cs typeface="+mn-cs"/>
                      </a:rPr>
                      <a:t>Cladribine</a:t>
                    </a:r>
                  </a:p>
                </p:txBody>
              </p:sp>
              <p:sp>
                <p:nvSpPr>
                  <p:cNvPr id="155" name="TextBox 154"/>
                  <p:cNvSpPr txBox="1"/>
                  <p:nvPr/>
                </p:nvSpPr>
                <p:spPr>
                  <a:xfrm>
                    <a:off x="3518344" y="790575"/>
                    <a:ext cx="2887522" cy="400110"/>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1" i="1" u="none" strike="noStrike" kern="1200" cap="none" spc="0" normalizeH="0" baseline="0" dirty="0">
                        <a:ln>
                          <a:noFill/>
                        </a:ln>
                        <a:solidFill>
                          <a:srgbClr val="0D1F74"/>
                        </a:solidFill>
                        <a:effectLst/>
                        <a:uLnTx/>
                        <a:uFillTx/>
                        <a:latin typeface="Arial" charset="0"/>
                        <a:ea typeface="+mn-ea"/>
                        <a:cs typeface="+mn-cs"/>
                      </a:rPr>
                      <a:t>Werkingsmechanisme</a:t>
                    </a:r>
                  </a:p>
                </p:txBody>
              </p:sp>
            </p:grpSp>
          </p:grpSp>
          <p:sp>
            <p:nvSpPr>
              <p:cNvPr id="141" name="Rectangle 140"/>
              <p:cNvSpPr/>
              <p:nvPr/>
            </p:nvSpPr>
            <p:spPr>
              <a:xfrm>
                <a:off x="649251" y="6381601"/>
                <a:ext cx="8740884" cy="646331"/>
              </a:xfrm>
              <a:prstGeom prst="rect">
                <a:avLst/>
              </a:prstGeom>
            </p:spPr>
            <p:txBody>
              <a:bodyPr wrap="square">
                <a:spAutoFit/>
              </a:bodyPr>
              <a:lstStyle/>
              <a:p>
                <a:pPr lvl="0" defTabSz="914400" eaLnBrk="0" fontAlgn="base" hangingPunct="0">
                  <a:spcBef>
                    <a:spcPct val="0"/>
                  </a:spcBef>
                  <a:spcAft>
                    <a:spcPct val="0"/>
                  </a:spcAft>
                  <a:defRPr/>
                </a:pPr>
                <a:r>
                  <a:rPr kumimoji="0" lang="nl-NL" sz="900" u="none" strike="noStrike" kern="1200" cap="none" spc="0" normalizeH="0" baseline="0" noProof="0" dirty="0" err="1">
                    <a:ln>
                      <a:noFill/>
                    </a:ln>
                    <a:effectLst/>
                    <a:uLnTx/>
                    <a:uFillTx/>
                    <a:ea typeface="+mn-ea"/>
                    <a:cs typeface="+mn-cs"/>
                  </a:rPr>
                  <a:t>Adapted</a:t>
                </a:r>
                <a:r>
                  <a:rPr kumimoji="0" lang="nl-NL" sz="900" u="none" strike="noStrike" kern="1200" cap="none" spc="0" normalizeH="0" baseline="0" noProof="0" dirty="0">
                    <a:ln>
                      <a:noFill/>
                    </a:ln>
                    <a:effectLst/>
                    <a:uLnTx/>
                    <a:uFillTx/>
                    <a:ea typeface="+mn-ea"/>
                    <a:cs typeface="+mn-cs"/>
                  </a:rPr>
                  <a:t> </a:t>
                </a:r>
                <a:r>
                  <a:rPr kumimoji="0" lang="nl-NL" sz="900" u="none" strike="noStrike" kern="1200" cap="none" spc="0" normalizeH="0" baseline="0" noProof="0" dirty="0" err="1">
                    <a:ln>
                      <a:noFill/>
                    </a:ln>
                    <a:effectLst/>
                    <a:uLnTx/>
                    <a:uFillTx/>
                    <a:ea typeface="+mn-ea"/>
                    <a:cs typeface="+mn-cs"/>
                  </a:rPr>
                  <a:t>from</a:t>
                </a:r>
                <a:r>
                  <a:rPr kumimoji="0" lang="nl-NL" sz="900" u="none" strike="noStrike" kern="1200" cap="none" spc="0" normalizeH="0" baseline="0" noProof="0" dirty="0">
                    <a:ln>
                      <a:noFill/>
                    </a:ln>
                    <a:effectLst/>
                    <a:uLnTx/>
                    <a:uFillTx/>
                    <a:ea typeface="+mn-ea"/>
                    <a:cs typeface="+mn-cs"/>
                  </a:rPr>
                  <a:t>: Gold </a:t>
                </a:r>
                <a:r>
                  <a:rPr kumimoji="0" lang="nl-NL" sz="900" u="none" strike="noStrike" kern="1200" cap="none" spc="0" normalizeH="0" baseline="0" noProof="0" dirty="0" err="1">
                    <a:ln>
                      <a:noFill/>
                    </a:ln>
                    <a:effectLst/>
                    <a:uLnTx/>
                    <a:uFillTx/>
                    <a:ea typeface="+mn-ea"/>
                    <a:cs typeface="+mn-cs"/>
                  </a:rPr>
                  <a:t>and</a:t>
                </a:r>
                <a:r>
                  <a:rPr kumimoji="0" lang="nl-NL" sz="900" u="none" strike="noStrike" kern="1200" cap="none" spc="0" normalizeH="0" baseline="0" noProof="0" dirty="0">
                    <a:ln>
                      <a:noFill/>
                    </a:ln>
                    <a:effectLst/>
                    <a:uLnTx/>
                    <a:uFillTx/>
                    <a:ea typeface="+mn-ea"/>
                    <a:cs typeface="+mn-cs"/>
                  </a:rPr>
                  <a:t> </a:t>
                </a:r>
                <a:r>
                  <a:rPr kumimoji="0" lang="nl-NL" sz="900" u="none" strike="noStrike" kern="1200" cap="none" spc="0" normalizeH="0" baseline="0" noProof="0" dirty="0" err="1">
                    <a:ln>
                      <a:noFill/>
                    </a:ln>
                    <a:effectLst/>
                    <a:uLnTx/>
                    <a:uFillTx/>
                    <a:ea typeface="+mn-ea"/>
                    <a:cs typeface="+mn-cs"/>
                  </a:rPr>
                  <a:t>Wolinsky</a:t>
                </a:r>
                <a:r>
                  <a:rPr kumimoji="0" lang="nl-NL" sz="900" u="none" strike="noStrike" kern="1200" cap="none" spc="0" normalizeH="0" baseline="0" noProof="0" dirty="0">
                    <a:ln>
                      <a:noFill/>
                    </a:ln>
                    <a:effectLst/>
                    <a:uLnTx/>
                    <a:uFillTx/>
                    <a:ea typeface="+mn-ea"/>
                    <a:cs typeface="+mn-cs"/>
                  </a:rPr>
                  <a:t>. Acta </a:t>
                </a:r>
                <a:r>
                  <a:rPr kumimoji="0" lang="nl-NL" sz="900" u="none" strike="noStrike" kern="1200" cap="none" spc="0" normalizeH="0" baseline="0" noProof="0" dirty="0" err="1">
                    <a:ln>
                      <a:noFill/>
                    </a:ln>
                    <a:effectLst/>
                    <a:uLnTx/>
                    <a:uFillTx/>
                    <a:ea typeface="+mn-ea"/>
                    <a:cs typeface="+mn-cs"/>
                  </a:rPr>
                  <a:t>Neurol</a:t>
                </a:r>
                <a:r>
                  <a:rPr kumimoji="0" lang="nl-NL" sz="900" u="none" strike="noStrike" kern="1200" cap="none" spc="0" normalizeH="0" baseline="0" noProof="0" dirty="0">
                    <a:ln>
                      <a:noFill/>
                    </a:ln>
                    <a:effectLst/>
                    <a:uLnTx/>
                    <a:uFillTx/>
                    <a:ea typeface="+mn-ea"/>
                    <a:cs typeface="+mn-cs"/>
                  </a:rPr>
                  <a:t> </a:t>
                </a:r>
                <a:r>
                  <a:rPr kumimoji="0" lang="nl-NL" sz="900" u="none" strike="noStrike" kern="1200" cap="none" spc="0" normalizeH="0" baseline="0" noProof="0" dirty="0" err="1">
                    <a:ln>
                      <a:noFill/>
                    </a:ln>
                    <a:effectLst/>
                    <a:uLnTx/>
                    <a:uFillTx/>
                    <a:ea typeface="+mn-ea"/>
                    <a:cs typeface="+mn-cs"/>
                  </a:rPr>
                  <a:t>Scand</a:t>
                </a:r>
                <a:r>
                  <a:rPr kumimoji="0" lang="nl-NL" sz="900" u="none" strike="noStrike" kern="1200" cap="none" spc="0" normalizeH="0" baseline="0" noProof="0" dirty="0">
                    <a:ln>
                      <a:noFill/>
                    </a:ln>
                    <a:effectLst/>
                    <a:uLnTx/>
                    <a:uFillTx/>
                    <a:ea typeface="+mn-ea"/>
                    <a:cs typeface="+mn-cs"/>
                  </a:rPr>
                  <a:t>. 2011;124:75-84; </a:t>
                </a:r>
                <a:r>
                  <a:rPr kumimoji="0" lang="nl-NL" sz="900" u="none" strike="noStrike" kern="1200" cap="none" spc="0" normalizeH="0" baseline="0" noProof="0" dirty="0" err="1">
                    <a:ln>
                      <a:noFill/>
                    </a:ln>
                    <a:effectLst/>
                    <a:uLnTx/>
                    <a:uFillTx/>
                    <a:ea typeface="+mn-ea"/>
                    <a:cs typeface="+mn-cs"/>
                  </a:rPr>
                  <a:t>Warnke</a:t>
                </a:r>
                <a:r>
                  <a:rPr kumimoji="0" lang="nl-NL" sz="900" u="none" strike="noStrike" kern="1200" cap="none" spc="0" normalizeH="0" baseline="0" noProof="0" dirty="0">
                    <a:ln>
                      <a:noFill/>
                    </a:ln>
                    <a:effectLst/>
                    <a:uLnTx/>
                    <a:uFillTx/>
                    <a:ea typeface="+mn-ea"/>
                    <a:cs typeface="+mn-cs"/>
                  </a:rPr>
                  <a:t> C, et al. </a:t>
                </a:r>
                <a:r>
                  <a:rPr kumimoji="0" lang="nl-NL" sz="900" u="none" strike="noStrike" kern="1200" cap="none" spc="0" normalizeH="0" baseline="0" noProof="0" dirty="0" err="1">
                    <a:ln>
                      <a:noFill/>
                    </a:ln>
                    <a:effectLst/>
                    <a:uLnTx/>
                    <a:uFillTx/>
                    <a:ea typeface="+mn-ea"/>
                    <a:cs typeface="+mn-cs"/>
                  </a:rPr>
                  <a:t>Neuropsychiatr</a:t>
                </a:r>
                <a:r>
                  <a:rPr kumimoji="0" lang="nl-NL" sz="900" u="none" strike="noStrike" kern="1200" cap="none" spc="0" normalizeH="0" baseline="0" noProof="0" dirty="0">
                    <a:ln>
                      <a:noFill/>
                    </a:ln>
                    <a:effectLst/>
                    <a:uLnTx/>
                    <a:uFillTx/>
                    <a:ea typeface="+mn-ea"/>
                    <a:cs typeface="+mn-cs"/>
                  </a:rPr>
                  <a:t> Dis </a:t>
                </a:r>
                <a:r>
                  <a:rPr kumimoji="0" lang="nl-NL" sz="900" u="none" strike="noStrike" kern="1200" cap="none" spc="0" normalizeH="0" baseline="0" noProof="0" dirty="0" err="1">
                    <a:ln>
                      <a:noFill/>
                    </a:ln>
                    <a:effectLst/>
                    <a:uLnTx/>
                    <a:uFillTx/>
                    <a:ea typeface="+mn-ea"/>
                    <a:cs typeface="+mn-cs"/>
                  </a:rPr>
                  <a:t>Treat</a:t>
                </a:r>
                <a:r>
                  <a:rPr kumimoji="0" lang="nl-NL" sz="900" u="none" strike="noStrike" kern="1200" cap="none" spc="0" normalizeH="0" baseline="0" noProof="0" dirty="0">
                    <a:ln>
                      <a:noFill/>
                    </a:ln>
                    <a:effectLst/>
                    <a:uLnTx/>
                    <a:uFillTx/>
                    <a:ea typeface="+mn-ea"/>
                    <a:cs typeface="+mn-cs"/>
                  </a:rPr>
                  <a:t>. 2009;5:333-40; </a:t>
                </a:r>
                <a:r>
                  <a:rPr kumimoji="0" lang="nl-NL" sz="900" u="none" strike="noStrike" kern="1200" cap="none" spc="0" normalizeH="0" baseline="0" noProof="0" dirty="0" err="1">
                    <a:ln>
                      <a:noFill/>
                    </a:ln>
                    <a:effectLst/>
                    <a:uLnTx/>
                    <a:uFillTx/>
                    <a:ea typeface="+mn-ea"/>
                    <a:cs typeface="+mn-cs"/>
                  </a:rPr>
                  <a:t>Wiendl</a:t>
                </a:r>
                <a:r>
                  <a:rPr kumimoji="0" lang="nl-NL" sz="900" u="none" strike="noStrike" kern="1200" cap="none" spc="0" normalizeH="0" baseline="0" noProof="0" dirty="0">
                    <a:ln>
                      <a:noFill/>
                    </a:ln>
                    <a:effectLst/>
                    <a:uLnTx/>
                    <a:uFillTx/>
                    <a:ea typeface="+mn-ea"/>
                    <a:cs typeface="+mn-cs"/>
                  </a:rPr>
                  <a:t> H, Nat </a:t>
                </a:r>
                <a:r>
                  <a:rPr kumimoji="0" lang="nl-NL" sz="900" u="none" strike="noStrike" kern="1200" cap="none" spc="0" normalizeH="0" baseline="0" noProof="0" dirty="0" err="1">
                    <a:ln>
                      <a:noFill/>
                    </a:ln>
                    <a:effectLst/>
                    <a:uLnTx/>
                    <a:uFillTx/>
                    <a:ea typeface="+mn-ea"/>
                    <a:cs typeface="+mn-cs"/>
                  </a:rPr>
                  <a:t>Rev</a:t>
                </a:r>
                <a:r>
                  <a:rPr kumimoji="0" lang="nl-NL" sz="900" u="none" strike="noStrike" kern="1200" cap="none" spc="0" normalizeH="0" baseline="0" noProof="0" dirty="0">
                    <a:ln>
                      <a:noFill/>
                    </a:ln>
                    <a:effectLst/>
                    <a:uLnTx/>
                    <a:uFillTx/>
                    <a:ea typeface="+mn-ea"/>
                    <a:cs typeface="+mn-cs"/>
                  </a:rPr>
                  <a:t> </a:t>
                </a:r>
                <a:r>
                  <a:rPr kumimoji="0" lang="nl-NL" sz="900" u="none" strike="noStrike" kern="1200" cap="none" spc="0" normalizeH="0" baseline="0" noProof="0" dirty="0" err="1">
                    <a:ln>
                      <a:noFill/>
                    </a:ln>
                    <a:effectLst/>
                    <a:uLnTx/>
                    <a:uFillTx/>
                    <a:ea typeface="+mn-ea"/>
                    <a:cs typeface="+mn-cs"/>
                  </a:rPr>
                  <a:t>Neurol</a:t>
                </a:r>
                <a:r>
                  <a:rPr kumimoji="0" lang="nl-NL" sz="900" u="none" strike="noStrike" kern="1200" cap="none" spc="0" normalizeH="0" baseline="0" noProof="0" dirty="0">
                    <a:ln>
                      <a:noFill/>
                    </a:ln>
                    <a:effectLst/>
                    <a:uLnTx/>
                    <a:uFillTx/>
                    <a:ea typeface="+mn-ea"/>
                    <a:cs typeface="+mn-cs"/>
                  </a:rPr>
                  <a:t>.</a:t>
                </a:r>
                <a:r>
                  <a:rPr lang="en-US" sz="900" dirty="0"/>
                  <a:t> 2017 Oct;13(10):573-574.</a:t>
                </a:r>
                <a:endParaRPr kumimoji="0" lang="nl-NL" sz="900" u="none" strike="noStrike" kern="1200" cap="none" spc="0" normalizeH="0" baseline="0" noProof="0" dirty="0">
                  <a:ln>
                    <a:noFill/>
                  </a:ln>
                  <a:effectLst/>
                  <a:uLnTx/>
                  <a:uFillTx/>
                </a:endParaRPr>
              </a:p>
              <a:p>
                <a:pPr defTabSz="914400" eaLnBrk="0" fontAlgn="base" hangingPunct="0">
                  <a:spcBef>
                    <a:spcPct val="0"/>
                  </a:spcBef>
                  <a:spcAft>
                    <a:spcPct val="0"/>
                  </a:spcAft>
                  <a:defRPr/>
                </a:pPr>
                <a:r>
                  <a:rPr lang="en-US" sz="900" dirty="0"/>
                  <a:t>https://www.merckgroup.com/content/dam/web/corporate/non-images/country-specifics/netherlands/mavenclad/NL%20SPC%20cladribine%20Mavenclad%2010mg%20tablets%202018Jul09%20nl%20v3.0.pdf – last verified on 31Jul2019</a:t>
                </a:r>
                <a:endParaRPr lang="nl-NL" sz="900" dirty="0"/>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nl-NL" sz="900" u="none" strike="noStrike" kern="1200" cap="none" spc="0" normalizeH="0" baseline="0" noProof="0" dirty="0">
                  <a:ln>
                    <a:noFill/>
                  </a:ln>
                  <a:effectLst/>
                  <a:uLnTx/>
                  <a:uFillTx/>
                  <a:ea typeface="+mn-ea"/>
                  <a:cs typeface="+mn-cs"/>
                </a:endParaRPr>
              </a:p>
            </p:txBody>
          </p:sp>
        </p:grpSp>
        <p:sp>
          <p:nvSpPr>
            <p:cNvPr id="139" name="Rectangle 138"/>
            <p:cNvSpPr/>
            <p:nvPr/>
          </p:nvSpPr>
          <p:spPr>
            <a:xfrm>
              <a:off x="3258378" y="6386464"/>
              <a:ext cx="4572000" cy="184666"/>
            </a:xfrm>
            <a:prstGeom prst="rect">
              <a:avLst/>
            </a:prstGeom>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nl-NL" sz="600" b="0" i="1" u="none" strike="noStrike" kern="1200" cap="none" spc="0" normalizeH="0" baseline="0" noProof="0" dirty="0">
                <a:ln>
                  <a:noFill/>
                </a:ln>
                <a:solidFill>
                  <a:srgbClr val="0D1F74"/>
                </a:solidFill>
                <a:effectLst/>
                <a:uLnTx/>
                <a:uFillTx/>
                <a:latin typeface="Arial" charset="0"/>
                <a:ea typeface="+mn-ea"/>
                <a:cs typeface="+mn-cs"/>
              </a:endParaRPr>
            </a:p>
          </p:txBody>
        </p:sp>
      </p:grpSp>
      <p:sp>
        <p:nvSpPr>
          <p:cNvPr id="225" name="TextBox 224"/>
          <p:cNvSpPr txBox="1"/>
          <p:nvPr/>
        </p:nvSpPr>
        <p:spPr>
          <a:xfrm>
            <a:off x="2672235" y="5888286"/>
            <a:ext cx="1212191" cy="400110"/>
          </a:xfrm>
          <a:prstGeom prst="rect">
            <a:avLst/>
          </a:prstGeom>
          <a:noFill/>
          <a:ln>
            <a:noFill/>
          </a:ln>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nl-NL" sz="2000" b="1" i="1" u="none" strike="noStrike" kern="1200" cap="none" spc="0" normalizeH="0" baseline="0" dirty="0">
                <a:ln>
                  <a:noFill/>
                </a:ln>
                <a:solidFill>
                  <a:srgbClr val="FF0000"/>
                </a:solidFill>
                <a:effectLst/>
                <a:uLnTx/>
                <a:uFillTx/>
                <a:latin typeface="Arial" charset="0"/>
                <a:ea typeface="+mn-ea"/>
                <a:cs typeface="+mn-cs"/>
              </a:rPr>
              <a:t>Celdood</a:t>
            </a:r>
          </a:p>
        </p:txBody>
      </p:sp>
      <p:sp>
        <p:nvSpPr>
          <p:cNvPr id="227" name="TextBox 226"/>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grpSp>
        <p:nvGrpSpPr>
          <p:cNvPr id="229" name="Group 228">
            <a:extLst>
              <a:ext uri="{FF2B5EF4-FFF2-40B4-BE49-F238E27FC236}">
                <a16:creationId xmlns:a16="http://schemas.microsoft.com/office/drawing/2014/main" id="{71FA90F5-EE8C-4E22-A818-58F1C60B846F}"/>
              </a:ext>
            </a:extLst>
          </p:cNvPr>
          <p:cNvGrpSpPr/>
          <p:nvPr/>
        </p:nvGrpSpPr>
        <p:grpSpPr>
          <a:xfrm>
            <a:off x="4308762" y="1508432"/>
            <a:ext cx="4600728" cy="4377246"/>
            <a:chOff x="3886200" y="1447800"/>
            <a:chExt cx="4800601" cy="4648200"/>
          </a:xfrm>
        </p:grpSpPr>
        <p:sp>
          <p:nvSpPr>
            <p:cNvPr id="230" name="Rectangle 229">
              <a:extLst>
                <a:ext uri="{FF2B5EF4-FFF2-40B4-BE49-F238E27FC236}">
                  <a16:creationId xmlns:a16="http://schemas.microsoft.com/office/drawing/2014/main" id="{BC25AEB6-7931-4D9B-81EA-604DEF85BD49}"/>
                </a:ext>
              </a:extLst>
            </p:cNvPr>
            <p:cNvSpPr/>
            <p:nvPr/>
          </p:nvSpPr>
          <p:spPr>
            <a:xfrm>
              <a:off x="3886200" y="1447800"/>
              <a:ext cx="4800601" cy="4648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31" name="Group 230">
              <a:extLst>
                <a:ext uri="{FF2B5EF4-FFF2-40B4-BE49-F238E27FC236}">
                  <a16:creationId xmlns:a16="http://schemas.microsoft.com/office/drawing/2014/main" id="{C452D0BD-7C9B-44F3-9144-3B7E782A6858}"/>
                </a:ext>
              </a:extLst>
            </p:cNvPr>
            <p:cNvGrpSpPr/>
            <p:nvPr/>
          </p:nvGrpSpPr>
          <p:grpSpPr>
            <a:xfrm>
              <a:off x="4010977" y="1524000"/>
              <a:ext cx="4632973" cy="4463534"/>
              <a:chOff x="4010977" y="1524000"/>
              <a:chExt cx="4632973" cy="4463534"/>
            </a:xfrm>
            <a:solidFill>
              <a:schemeClr val="bg1"/>
            </a:solidFill>
          </p:grpSpPr>
          <p:grpSp>
            <p:nvGrpSpPr>
              <p:cNvPr id="232" name="Group 231">
                <a:extLst>
                  <a:ext uri="{FF2B5EF4-FFF2-40B4-BE49-F238E27FC236}">
                    <a16:creationId xmlns:a16="http://schemas.microsoft.com/office/drawing/2014/main" id="{123136A9-D7CB-4B5A-8C25-D36FC32DDAED}"/>
                  </a:ext>
                </a:extLst>
              </p:cNvPr>
              <p:cNvGrpSpPr/>
              <p:nvPr/>
            </p:nvGrpSpPr>
            <p:grpSpPr>
              <a:xfrm>
                <a:off x="4343400" y="1524000"/>
                <a:ext cx="3578158" cy="2620962"/>
                <a:chOff x="4343400" y="1725838"/>
                <a:chExt cx="3578158" cy="2620962"/>
              </a:xfrm>
              <a:grpFill/>
            </p:grpSpPr>
            <p:grpSp>
              <p:nvGrpSpPr>
                <p:cNvPr id="248" name="Group 247">
                  <a:extLst>
                    <a:ext uri="{FF2B5EF4-FFF2-40B4-BE49-F238E27FC236}">
                      <a16:creationId xmlns:a16="http://schemas.microsoft.com/office/drawing/2014/main" id="{B6FB63E8-8904-423B-8307-2417EB48E058}"/>
                    </a:ext>
                  </a:extLst>
                </p:cNvPr>
                <p:cNvGrpSpPr/>
                <p:nvPr/>
              </p:nvGrpSpPr>
              <p:grpSpPr>
                <a:xfrm>
                  <a:off x="4876800" y="1725838"/>
                  <a:ext cx="2552844" cy="2312762"/>
                  <a:chOff x="4876800" y="1725838"/>
                  <a:chExt cx="2552844" cy="2312762"/>
                </a:xfrm>
                <a:grpFill/>
              </p:grpSpPr>
              <p:pic>
                <p:nvPicPr>
                  <p:cNvPr id="251" name="Picture 250">
                    <a:extLst>
                      <a:ext uri="{FF2B5EF4-FFF2-40B4-BE49-F238E27FC236}">
                        <a16:creationId xmlns:a16="http://schemas.microsoft.com/office/drawing/2014/main" id="{78A8B7C6-2C0F-4E11-8EB3-C348AB2DA448}"/>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0680" r="30552" b="57027"/>
                  <a:stretch/>
                </p:blipFill>
                <p:spPr bwMode="auto">
                  <a:xfrm>
                    <a:off x="4876800" y="1725838"/>
                    <a:ext cx="2362200" cy="2312762"/>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sp>
                <p:nvSpPr>
                  <p:cNvPr id="252" name="TextBox 251">
                    <a:extLst>
                      <a:ext uri="{FF2B5EF4-FFF2-40B4-BE49-F238E27FC236}">
                        <a16:creationId xmlns:a16="http://schemas.microsoft.com/office/drawing/2014/main" id="{F12EB4CA-797E-4E72-8170-9C517BBE0FD0}"/>
                      </a:ext>
                    </a:extLst>
                  </p:cNvPr>
                  <p:cNvSpPr txBox="1"/>
                  <p:nvPr/>
                </p:nvSpPr>
                <p:spPr>
                  <a:xfrm rot="893287">
                    <a:off x="6705600" y="2576173"/>
                    <a:ext cx="724044" cy="307777"/>
                  </a:xfrm>
                  <a:prstGeom prst="rect">
                    <a:avLst/>
                  </a:prstGeom>
                  <a:grpFill/>
                </p:spPr>
                <p:txBody>
                  <a:bodyPr wrap="none" rtlCol="0">
                    <a:spAutoFit/>
                  </a:bodyPr>
                  <a:lstStyle/>
                  <a:p>
                    <a:r>
                      <a:rPr lang="en-US" sz="1400" dirty="0">
                        <a:solidFill>
                          <a:schemeClr val="bg1">
                            <a:lumMod val="65000"/>
                          </a:schemeClr>
                        </a:solidFill>
                      </a:rPr>
                      <a:t>Cytosol</a:t>
                    </a:r>
                    <a:endParaRPr lang="nl-NL" sz="1400" dirty="0">
                      <a:solidFill>
                        <a:schemeClr val="bg1">
                          <a:lumMod val="65000"/>
                        </a:schemeClr>
                      </a:solidFill>
                    </a:endParaRPr>
                  </a:p>
                </p:txBody>
              </p:sp>
            </p:grpSp>
            <p:sp>
              <p:nvSpPr>
                <p:cNvPr id="249" name="TextBox 248">
                  <a:extLst>
                    <a:ext uri="{FF2B5EF4-FFF2-40B4-BE49-F238E27FC236}">
                      <a16:creationId xmlns:a16="http://schemas.microsoft.com/office/drawing/2014/main" id="{412900D9-C23E-4BAB-AEAE-B5DFBC886838}"/>
                    </a:ext>
                  </a:extLst>
                </p:cNvPr>
                <p:cNvSpPr txBox="1"/>
                <p:nvPr/>
              </p:nvSpPr>
              <p:spPr>
                <a:xfrm>
                  <a:off x="4343400" y="4039023"/>
                  <a:ext cx="1285929" cy="307777"/>
                </a:xfrm>
                <a:prstGeom prst="rect">
                  <a:avLst/>
                </a:prstGeom>
                <a:grpFill/>
              </p:spPr>
              <p:txBody>
                <a:bodyPr wrap="none" rtlCol="0">
                  <a:spAutoFit/>
                </a:bodyPr>
                <a:lstStyle/>
                <a:p>
                  <a:r>
                    <a:rPr lang="nl-NL" sz="1400" b="1" dirty="0"/>
                    <a:t>Delende cellen</a:t>
                  </a:r>
                </a:p>
              </p:txBody>
            </p:sp>
            <p:sp>
              <p:nvSpPr>
                <p:cNvPr id="250" name="TextBox 249">
                  <a:extLst>
                    <a:ext uri="{FF2B5EF4-FFF2-40B4-BE49-F238E27FC236}">
                      <a16:creationId xmlns:a16="http://schemas.microsoft.com/office/drawing/2014/main" id="{36DA4644-46CD-4277-9E36-598D3A19DA4E}"/>
                    </a:ext>
                  </a:extLst>
                </p:cNvPr>
                <p:cNvSpPr txBox="1"/>
                <p:nvPr/>
              </p:nvSpPr>
              <p:spPr>
                <a:xfrm>
                  <a:off x="6556441" y="4038600"/>
                  <a:ext cx="1365117" cy="307777"/>
                </a:xfrm>
                <a:prstGeom prst="rect">
                  <a:avLst/>
                </a:prstGeom>
                <a:grpFill/>
              </p:spPr>
              <p:txBody>
                <a:bodyPr wrap="none" rtlCol="0">
                  <a:spAutoFit/>
                </a:bodyPr>
                <a:lstStyle/>
                <a:p>
                  <a:r>
                    <a:rPr lang="nl-NL" sz="1400" b="1" dirty="0"/>
                    <a:t>Rustende cellen</a:t>
                  </a:r>
                </a:p>
              </p:txBody>
            </p:sp>
          </p:grpSp>
          <p:cxnSp>
            <p:nvCxnSpPr>
              <p:cNvPr id="233" name="Straight Arrow Connector 232">
                <a:extLst>
                  <a:ext uri="{FF2B5EF4-FFF2-40B4-BE49-F238E27FC236}">
                    <a16:creationId xmlns:a16="http://schemas.microsoft.com/office/drawing/2014/main" id="{D09C9301-350E-436E-9DFB-14F4DA4E157C}"/>
                  </a:ext>
                </a:extLst>
              </p:cNvPr>
              <p:cNvCxnSpPr/>
              <p:nvPr/>
            </p:nvCxnSpPr>
            <p:spPr>
              <a:xfrm>
                <a:off x="4572000"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cxnSp>
            <p:nvCxnSpPr>
              <p:cNvPr id="234" name="Straight Arrow Connector 233">
                <a:extLst>
                  <a:ext uri="{FF2B5EF4-FFF2-40B4-BE49-F238E27FC236}">
                    <a16:creationId xmlns:a16="http://schemas.microsoft.com/office/drawing/2014/main" id="{2273EB73-F00F-47EB-BA60-268A5E5F9D20}"/>
                  </a:ext>
                </a:extLst>
              </p:cNvPr>
              <p:cNvCxnSpPr/>
              <p:nvPr/>
            </p:nvCxnSpPr>
            <p:spPr>
              <a:xfrm>
                <a:off x="7287791"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cxnSp>
            <p:nvCxnSpPr>
              <p:cNvPr id="235" name="Straight Arrow Connector 234">
                <a:extLst>
                  <a:ext uri="{FF2B5EF4-FFF2-40B4-BE49-F238E27FC236}">
                    <a16:creationId xmlns:a16="http://schemas.microsoft.com/office/drawing/2014/main" id="{47BE5DAE-24E0-4102-9A79-7F11ACD935B3}"/>
                  </a:ext>
                </a:extLst>
              </p:cNvPr>
              <p:cNvCxnSpPr/>
              <p:nvPr/>
            </p:nvCxnSpPr>
            <p:spPr>
              <a:xfrm>
                <a:off x="5410200"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cxnSp>
            <p:nvCxnSpPr>
              <p:cNvPr id="236" name="Straight Arrow Connector 235">
                <a:extLst>
                  <a:ext uri="{FF2B5EF4-FFF2-40B4-BE49-F238E27FC236}">
                    <a16:creationId xmlns:a16="http://schemas.microsoft.com/office/drawing/2014/main" id="{22812E77-CA60-4396-AAE0-15544752AF5C}"/>
                  </a:ext>
                </a:extLst>
              </p:cNvPr>
              <p:cNvCxnSpPr/>
              <p:nvPr/>
            </p:nvCxnSpPr>
            <p:spPr>
              <a:xfrm>
                <a:off x="8153400"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cxnSp>
            <p:nvCxnSpPr>
              <p:cNvPr id="237" name="Straight Arrow Connector 236">
                <a:extLst>
                  <a:ext uri="{FF2B5EF4-FFF2-40B4-BE49-F238E27FC236}">
                    <a16:creationId xmlns:a16="http://schemas.microsoft.com/office/drawing/2014/main" id="{1332BAC0-D5A9-4915-BE06-B0FED7EB4374}"/>
                  </a:ext>
                </a:extLst>
              </p:cNvPr>
              <p:cNvCxnSpPr/>
              <p:nvPr/>
            </p:nvCxnSpPr>
            <p:spPr>
              <a:xfrm>
                <a:off x="6400800" y="4267200"/>
                <a:ext cx="0" cy="1143000"/>
              </a:xfrm>
              <a:prstGeom prst="straightConnector1">
                <a:avLst/>
              </a:prstGeom>
              <a:grpFill/>
              <a:ln w="28575">
                <a:tailEnd type="triangle"/>
              </a:ln>
            </p:spPr>
            <p:style>
              <a:lnRef idx="1">
                <a:schemeClr val="accent1"/>
              </a:lnRef>
              <a:fillRef idx="0">
                <a:schemeClr val="accent1"/>
              </a:fillRef>
              <a:effectRef idx="0">
                <a:schemeClr val="accent1"/>
              </a:effectRef>
              <a:fontRef idx="minor">
                <a:schemeClr val="tx1"/>
              </a:fontRef>
            </p:style>
          </p:cxnSp>
          <p:sp>
            <p:nvSpPr>
              <p:cNvPr id="238" name="TextBox 237">
                <a:extLst>
                  <a:ext uri="{FF2B5EF4-FFF2-40B4-BE49-F238E27FC236}">
                    <a16:creationId xmlns:a16="http://schemas.microsoft.com/office/drawing/2014/main" id="{0F0A25AE-018B-49AB-90D3-8353B8C8FC72}"/>
                  </a:ext>
                </a:extLst>
              </p:cNvPr>
              <p:cNvSpPr txBox="1"/>
              <p:nvPr/>
            </p:nvSpPr>
            <p:spPr>
              <a:xfrm>
                <a:off x="4072860" y="4419600"/>
                <a:ext cx="934358" cy="646331"/>
              </a:xfrm>
              <a:prstGeom prst="rect">
                <a:avLst/>
              </a:prstGeom>
              <a:grpFill/>
            </p:spPr>
            <p:txBody>
              <a:bodyPr wrap="none" rtlCol="0">
                <a:spAutoFit/>
              </a:bodyPr>
              <a:lstStyle/>
              <a:p>
                <a:pPr algn="ctr"/>
                <a:r>
                  <a:rPr lang="nl-NL" sz="1200" dirty="0"/>
                  <a:t>Verlaging</a:t>
                </a:r>
              </a:p>
              <a:p>
                <a:pPr algn="ctr"/>
                <a:r>
                  <a:rPr lang="nl-NL" sz="1200" dirty="0"/>
                  <a:t>DNA </a:t>
                </a:r>
              </a:p>
              <a:p>
                <a:pPr algn="ctr"/>
                <a:r>
                  <a:rPr lang="nl-NL" sz="1200" dirty="0"/>
                  <a:t>methylering</a:t>
                </a:r>
              </a:p>
            </p:txBody>
          </p:sp>
          <p:sp>
            <p:nvSpPr>
              <p:cNvPr id="239" name="TextBox 238">
                <a:extLst>
                  <a:ext uri="{FF2B5EF4-FFF2-40B4-BE49-F238E27FC236}">
                    <a16:creationId xmlns:a16="http://schemas.microsoft.com/office/drawing/2014/main" id="{89CA6A80-DD67-49BB-86CD-ACCEDAFA646F}"/>
                  </a:ext>
                </a:extLst>
              </p:cNvPr>
              <p:cNvSpPr txBox="1"/>
              <p:nvPr/>
            </p:nvSpPr>
            <p:spPr>
              <a:xfrm>
                <a:off x="5014513" y="4419600"/>
                <a:ext cx="776687" cy="646331"/>
              </a:xfrm>
              <a:prstGeom prst="rect">
                <a:avLst/>
              </a:prstGeom>
              <a:grpFill/>
            </p:spPr>
            <p:txBody>
              <a:bodyPr wrap="none" rtlCol="0">
                <a:spAutoFit/>
              </a:bodyPr>
              <a:lstStyle/>
              <a:p>
                <a:pPr algn="ctr"/>
                <a:r>
                  <a:rPr lang="nl-NL" sz="1200" dirty="0"/>
                  <a:t>Remming</a:t>
                </a:r>
              </a:p>
              <a:p>
                <a:pPr algn="ctr"/>
                <a:r>
                  <a:rPr lang="nl-NL" sz="1200" dirty="0"/>
                  <a:t>DNA </a:t>
                </a:r>
              </a:p>
              <a:p>
                <a:pPr algn="ctr"/>
                <a:r>
                  <a:rPr lang="nl-NL" sz="1200" dirty="0"/>
                  <a:t>synthese</a:t>
                </a:r>
              </a:p>
            </p:txBody>
          </p:sp>
          <p:sp>
            <p:nvSpPr>
              <p:cNvPr id="240" name="TextBox 239">
                <a:extLst>
                  <a:ext uri="{FF2B5EF4-FFF2-40B4-BE49-F238E27FC236}">
                    <a16:creationId xmlns:a16="http://schemas.microsoft.com/office/drawing/2014/main" id="{E71EEB57-17EE-4256-85A2-C20F932BA8D9}"/>
                  </a:ext>
                </a:extLst>
              </p:cNvPr>
              <p:cNvSpPr txBox="1"/>
              <p:nvPr/>
            </p:nvSpPr>
            <p:spPr>
              <a:xfrm>
                <a:off x="4010977" y="5525869"/>
                <a:ext cx="1102097" cy="461665"/>
              </a:xfrm>
              <a:prstGeom prst="rect">
                <a:avLst/>
              </a:prstGeom>
              <a:grpFill/>
            </p:spPr>
            <p:txBody>
              <a:bodyPr wrap="none" rtlCol="0">
                <a:spAutoFit/>
              </a:bodyPr>
              <a:lstStyle/>
              <a:p>
                <a:pPr algn="ctr"/>
                <a:r>
                  <a:rPr lang="nl-NL" sz="1200" b="1" dirty="0"/>
                  <a:t>Epigenetische </a:t>
                </a:r>
              </a:p>
              <a:p>
                <a:pPr algn="ctr"/>
                <a:r>
                  <a:rPr lang="nl-NL" sz="1200" b="1" dirty="0"/>
                  <a:t>effecten</a:t>
                </a:r>
              </a:p>
            </p:txBody>
          </p:sp>
          <p:sp>
            <p:nvSpPr>
              <p:cNvPr id="241" name="TextBox 240">
                <a:extLst>
                  <a:ext uri="{FF2B5EF4-FFF2-40B4-BE49-F238E27FC236}">
                    <a16:creationId xmlns:a16="http://schemas.microsoft.com/office/drawing/2014/main" id="{915FD66D-3DD0-461B-981F-2B0185831B89}"/>
                  </a:ext>
                </a:extLst>
              </p:cNvPr>
              <p:cNvSpPr txBox="1"/>
              <p:nvPr/>
            </p:nvSpPr>
            <p:spPr>
              <a:xfrm>
                <a:off x="5029200" y="5525869"/>
                <a:ext cx="715260" cy="276999"/>
              </a:xfrm>
              <a:prstGeom prst="rect">
                <a:avLst/>
              </a:prstGeom>
              <a:grpFill/>
            </p:spPr>
            <p:txBody>
              <a:bodyPr wrap="none" rtlCol="0">
                <a:spAutoFit/>
              </a:bodyPr>
              <a:lstStyle/>
              <a:p>
                <a:pPr algn="ctr"/>
                <a:r>
                  <a:rPr lang="nl-NL" sz="1200" b="1" dirty="0"/>
                  <a:t>Celdood</a:t>
                </a:r>
              </a:p>
            </p:txBody>
          </p:sp>
          <p:cxnSp>
            <p:nvCxnSpPr>
              <p:cNvPr id="242" name="Straight Connector 241">
                <a:extLst>
                  <a:ext uri="{FF2B5EF4-FFF2-40B4-BE49-F238E27FC236}">
                    <a16:creationId xmlns:a16="http://schemas.microsoft.com/office/drawing/2014/main" id="{296F5018-93F1-4FAF-931E-4FB4FAF68BA2}"/>
                  </a:ext>
                </a:extLst>
              </p:cNvPr>
              <p:cNvCxnSpPr/>
              <p:nvPr/>
            </p:nvCxnSpPr>
            <p:spPr>
              <a:xfrm>
                <a:off x="4572000" y="4267200"/>
                <a:ext cx="838200" cy="0"/>
              </a:xfrm>
              <a:prstGeom prst="line">
                <a:avLst/>
              </a:prstGeom>
              <a:grpFill/>
              <a:ln w="19050"/>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C236C30-EC11-44C4-8AD1-A38DA72D1BD5}"/>
                  </a:ext>
                </a:extLst>
              </p:cNvPr>
              <p:cNvCxnSpPr/>
              <p:nvPr/>
            </p:nvCxnSpPr>
            <p:spPr>
              <a:xfrm>
                <a:off x="6400800" y="4267200"/>
                <a:ext cx="1752600" cy="0"/>
              </a:xfrm>
              <a:prstGeom prst="line">
                <a:avLst/>
              </a:prstGeom>
              <a:grpFill/>
              <a:ln w="19050"/>
            </p:spPr>
            <p:style>
              <a:lnRef idx="1">
                <a:schemeClr val="accent1"/>
              </a:lnRef>
              <a:fillRef idx="0">
                <a:schemeClr val="accent1"/>
              </a:fillRef>
              <a:effectRef idx="0">
                <a:schemeClr val="accent1"/>
              </a:effectRef>
              <a:fontRef idx="minor">
                <a:schemeClr val="tx1"/>
              </a:fontRef>
            </p:style>
          </p:cxnSp>
          <p:sp>
            <p:nvSpPr>
              <p:cNvPr id="244" name="TextBox 243">
                <a:extLst>
                  <a:ext uri="{FF2B5EF4-FFF2-40B4-BE49-F238E27FC236}">
                    <a16:creationId xmlns:a16="http://schemas.microsoft.com/office/drawing/2014/main" id="{1F85205A-7261-4298-B1FA-601191311D3F}"/>
                  </a:ext>
                </a:extLst>
              </p:cNvPr>
              <p:cNvSpPr txBox="1"/>
              <p:nvPr/>
            </p:nvSpPr>
            <p:spPr>
              <a:xfrm>
                <a:off x="5831309" y="4419600"/>
                <a:ext cx="1119024" cy="646331"/>
              </a:xfrm>
              <a:prstGeom prst="rect">
                <a:avLst/>
              </a:prstGeom>
              <a:grpFill/>
            </p:spPr>
            <p:txBody>
              <a:bodyPr wrap="none" rtlCol="0">
                <a:spAutoFit/>
              </a:bodyPr>
              <a:lstStyle/>
              <a:p>
                <a:pPr algn="ctr"/>
                <a:r>
                  <a:rPr lang="nl-NL" sz="1200" dirty="0"/>
                  <a:t>Vermeerdering</a:t>
                </a:r>
              </a:p>
              <a:p>
                <a:pPr algn="ctr"/>
                <a:r>
                  <a:rPr lang="nl-NL" sz="1200" dirty="0"/>
                  <a:t>DNA </a:t>
                </a:r>
              </a:p>
              <a:p>
                <a:pPr algn="ctr"/>
                <a:r>
                  <a:rPr lang="nl-NL" sz="1200" dirty="0"/>
                  <a:t>breuken</a:t>
                </a:r>
              </a:p>
            </p:txBody>
          </p:sp>
          <p:sp>
            <p:nvSpPr>
              <p:cNvPr id="245" name="TextBox 244">
                <a:extLst>
                  <a:ext uri="{FF2B5EF4-FFF2-40B4-BE49-F238E27FC236}">
                    <a16:creationId xmlns:a16="http://schemas.microsoft.com/office/drawing/2014/main" id="{328A0BB5-112E-4795-A367-56CB17627191}"/>
                  </a:ext>
                </a:extLst>
              </p:cNvPr>
              <p:cNvSpPr txBox="1"/>
              <p:nvPr/>
            </p:nvSpPr>
            <p:spPr>
              <a:xfrm>
                <a:off x="6906791" y="4419600"/>
                <a:ext cx="713209" cy="646331"/>
              </a:xfrm>
              <a:prstGeom prst="rect">
                <a:avLst/>
              </a:prstGeom>
              <a:grpFill/>
            </p:spPr>
            <p:txBody>
              <a:bodyPr wrap="none" rtlCol="0">
                <a:spAutoFit/>
              </a:bodyPr>
              <a:lstStyle/>
              <a:p>
                <a:pPr algn="ctr"/>
                <a:r>
                  <a:rPr lang="nl-NL" sz="1200" dirty="0"/>
                  <a:t>Caspase</a:t>
                </a:r>
              </a:p>
              <a:p>
                <a:pPr algn="ctr"/>
                <a:r>
                  <a:rPr lang="nl-NL" sz="1200" dirty="0"/>
                  <a:t>3</a:t>
                </a:r>
              </a:p>
              <a:p>
                <a:pPr algn="ctr"/>
                <a:r>
                  <a:rPr lang="nl-NL" sz="1200" dirty="0"/>
                  <a:t>activatie</a:t>
                </a:r>
              </a:p>
            </p:txBody>
          </p:sp>
          <p:sp>
            <p:nvSpPr>
              <p:cNvPr id="246" name="TextBox 245">
                <a:extLst>
                  <a:ext uri="{FF2B5EF4-FFF2-40B4-BE49-F238E27FC236}">
                    <a16:creationId xmlns:a16="http://schemas.microsoft.com/office/drawing/2014/main" id="{2EDAAB93-0FED-408E-9756-FE1510810157}"/>
                  </a:ext>
                </a:extLst>
              </p:cNvPr>
              <p:cNvSpPr txBox="1"/>
              <p:nvPr/>
            </p:nvSpPr>
            <p:spPr>
              <a:xfrm>
                <a:off x="7711643" y="4419600"/>
                <a:ext cx="932307" cy="646331"/>
              </a:xfrm>
              <a:prstGeom prst="rect">
                <a:avLst/>
              </a:prstGeom>
              <a:grpFill/>
            </p:spPr>
            <p:txBody>
              <a:bodyPr wrap="none" rtlCol="0">
                <a:spAutoFit/>
              </a:bodyPr>
              <a:lstStyle/>
              <a:p>
                <a:pPr algn="ctr"/>
                <a:r>
                  <a:rPr lang="nl-NL" sz="1200" dirty="0"/>
                  <a:t>Translocatie</a:t>
                </a:r>
              </a:p>
              <a:p>
                <a:pPr algn="ctr"/>
                <a:r>
                  <a:rPr lang="en-US" sz="1200" dirty="0"/>
                  <a:t>AIF</a:t>
                </a:r>
                <a:endParaRPr lang="nl-NL" sz="1200" dirty="0"/>
              </a:p>
              <a:p>
                <a:pPr algn="ctr"/>
                <a:r>
                  <a:rPr lang="nl-NL" sz="1200" dirty="0"/>
                  <a:t>naar kern</a:t>
                </a:r>
              </a:p>
            </p:txBody>
          </p:sp>
          <p:sp>
            <p:nvSpPr>
              <p:cNvPr id="247" name="TextBox 246">
                <a:extLst>
                  <a:ext uri="{FF2B5EF4-FFF2-40B4-BE49-F238E27FC236}">
                    <a16:creationId xmlns:a16="http://schemas.microsoft.com/office/drawing/2014/main" id="{C49E4AC0-2999-460E-A692-F6707BD70B8E}"/>
                  </a:ext>
                </a:extLst>
              </p:cNvPr>
              <p:cNvSpPr txBox="1"/>
              <p:nvPr/>
            </p:nvSpPr>
            <p:spPr>
              <a:xfrm>
                <a:off x="6862487" y="5562600"/>
                <a:ext cx="799771" cy="276999"/>
              </a:xfrm>
              <a:prstGeom prst="rect">
                <a:avLst/>
              </a:prstGeom>
              <a:grpFill/>
            </p:spPr>
            <p:txBody>
              <a:bodyPr wrap="none" rtlCol="0">
                <a:spAutoFit/>
              </a:bodyPr>
              <a:lstStyle/>
              <a:p>
                <a:pPr algn="ctr"/>
                <a:r>
                  <a:rPr lang="nl-NL" sz="1200" b="1" dirty="0"/>
                  <a:t>Apoptose</a:t>
                </a:r>
              </a:p>
            </p:txBody>
          </p:sp>
        </p:grpSp>
      </p:grpSp>
      <p:sp>
        <p:nvSpPr>
          <p:cNvPr id="228" name="Down Arrow 227"/>
          <p:cNvSpPr/>
          <p:nvPr/>
        </p:nvSpPr>
        <p:spPr bwMode="auto">
          <a:xfrm rot="1753293">
            <a:off x="1056923" y="1865845"/>
            <a:ext cx="461751" cy="709184"/>
          </a:xfrm>
          <a:prstGeom prst="downArrow">
            <a:avLst/>
          </a:prstGeom>
          <a:solidFill>
            <a:schemeClr val="accent1"/>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71" name="Left Brace 270">
            <a:extLst>
              <a:ext uri="{FF2B5EF4-FFF2-40B4-BE49-F238E27FC236}">
                <a16:creationId xmlns:a16="http://schemas.microsoft.com/office/drawing/2014/main" id="{08A95A57-5001-4A69-9C92-A1EC4A391FAD}"/>
              </a:ext>
            </a:extLst>
          </p:cNvPr>
          <p:cNvSpPr/>
          <p:nvPr/>
        </p:nvSpPr>
        <p:spPr>
          <a:xfrm>
            <a:off x="3799303" y="1660157"/>
            <a:ext cx="701617" cy="4087999"/>
          </a:xfrm>
          <a:prstGeom prst="leftBrace">
            <a:avLst>
              <a:gd name="adj1" fmla="val 8333"/>
              <a:gd name="adj2" fmla="val 51457"/>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99186798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0324" y="2424530"/>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nl-NL" sz="2400" b="0" i="1" u="none" strike="noStrike" kern="1200" cap="none" spc="0" normalizeH="0" baseline="0" noProof="0" dirty="0" err="1">
              <a:ln>
                <a:noFill/>
              </a:ln>
              <a:solidFill>
                <a:srgbClr val="0070C0"/>
              </a:solidFill>
              <a:effectLst/>
              <a:uLnTx/>
              <a:uFillTx/>
              <a:latin typeface="Arial"/>
              <a:ea typeface="+mn-ea"/>
              <a:cs typeface="+mn-cs"/>
            </a:endParaRPr>
          </a:p>
        </p:txBody>
      </p:sp>
      <p:sp>
        <p:nvSpPr>
          <p:cNvPr id="3" name="Rectangle 2"/>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 name="Title 1"/>
          <p:cNvSpPr txBox="1">
            <a:spLocks/>
          </p:cNvSpPr>
          <p:nvPr/>
        </p:nvSpPr>
        <p:spPr>
          <a:xfrm>
            <a:off x="457999" y="92394"/>
            <a:ext cx="6962775" cy="609781"/>
          </a:xfrm>
          <a:prstGeom prst="rect">
            <a:avLst/>
          </a:prstGeom>
        </p:spPr>
        <p:txBody>
          <a:bodyPr/>
          <a:lst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nl-NL" dirty="0">
                <a:solidFill>
                  <a:schemeClr val="tx2"/>
                </a:solidFill>
              </a:rPr>
              <a:t>Cladribine, immuunstatus tijdens behandeling</a:t>
            </a:r>
          </a:p>
        </p:txBody>
      </p:sp>
      <p:sp>
        <p:nvSpPr>
          <p:cNvPr id="5" name="Rectangle 4"/>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 name="Group 56"/>
          <p:cNvGrpSpPr/>
          <p:nvPr/>
        </p:nvGrpSpPr>
        <p:grpSpPr>
          <a:xfrm rot="5400000">
            <a:off x="1598351" y="3639148"/>
            <a:ext cx="4804182" cy="329421"/>
            <a:chOff x="2755246" y="4587573"/>
            <a:chExt cx="6529353" cy="351589"/>
          </a:xfrm>
        </p:grpSpPr>
        <p:grpSp>
          <p:nvGrpSpPr>
            <p:cNvPr id="7" name="Group 32"/>
            <p:cNvGrpSpPr/>
            <p:nvPr/>
          </p:nvGrpSpPr>
          <p:grpSpPr>
            <a:xfrm>
              <a:off x="2755246" y="4587573"/>
              <a:ext cx="811427" cy="351589"/>
              <a:chOff x="1734065" y="5460206"/>
              <a:chExt cx="811427" cy="351589"/>
            </a:xfrm>
          </p:grpSpPr>
          <p:sp>
            <p:nvSpPr>
              <p:cNvPr id="29"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30" name="Oval 2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8" name="Group 35"/>
            <p:cNvGrpSpPr/>
            <p:nvPr/>
          </p:nvGrpSpPr>
          <p:grpSpPr>
            <a:xfrm>
              <a:off x="3574260" y="4587573"/>
              <a:ext cx="811427" cy="351589"/>
              <a:chOff x="1734065" y="5460206"/>
              <a:chExt cx="811427" cy="351589"/>
            </a:xfrm>
          </p:grpSpPr>
          <p:sp>
            <p:nvSpPr>
              <p:cNvPr id="27"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8" name="Oval 2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9" name="Group 38"/>
            <p:cNvGrpSpPr/>
            <p:nvPr/>
          </p:nvGrpSpPr>
          <p:grpSpPr>
            <a:xfrm>
              <a:off x="4393274" y="4587573"/>
              <a:ext cx="811427" cy="351589"/>
              <a:chOff x="1734065" y="5460206"/>
              <a:chExt cx="811427" cy="351589"/>
            </a:xfrm>
          </p:grpSpPr>
          <p:sp>
            <p:nvSpPr>
              <p:cNvPr id="25"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6" name="Oval 2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0" name="Group 41"/>
            <p:cNvGrpSpPr/>
            <p:nvPr/>
          </p:nvGrpSpPr>
          <p:grpSpPr>
            <a:xfrm>
              <a:off x="5212288" y="4587573"/>
              <a:ext cx="811427" cy="351589"/>
              <a:chOff x="1734065" y="5460206"/>
              <a:chExt cx="811427" cy="351589"/>
            </a:xfrm>
          </p:grpSpPr>
          <p:sp>
            <p:nvSpPr>
              <p:cNvPr id="23"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4" name="Oval 23"/>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1" name="Group 44"/>
            <p:cNvGrpSpPr/>
            <p:nvPr/>
          </p:nvGrpSpPr>
          <p:grpSpPr>
            <a:xfrm>
              <a:off x="6031302" y="4587573"/>
              <a:ext cx="811427" cy="351589"/>
              <a:chOff x="1734065" y="5460206"/>
              <a:chExt cx="811427" cy="351589"/>
            </a:xfrm>
          </p:grpSpPr>
          <p:sp>
            <p:nvSpPr>
              <p:cNvPr id="21"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 name="Oval 21"/>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2" name="Group 47"/>
            <p:cNvGrpSpPr/>
            <p:nvPr/>
          </p:nvGrpSpPr>
          <p:grpSpPr>
            <a:xfrm>
              <a:off x="6850318" y="4587573"/>
              <a:ext cx="811427" cy="351589"/>
              <a:chOff x="1734065" y="5460206"/>
              <a:chExt cx="811427" cy="351589"/>
            </a:xfrm>
          </p:grpSpPr>
          <p:sp>
            <p:nvSpPr>
              <p:cNvPr id="19"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 name="Oval 1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3" name="Group 50"/>
            <p:cNvGrpSpPr/>
            <p:nvPr/>
          </p:nvGrpSpPr>
          <p:grpSpPr>
            <a:xfrm>
              <a:off x="7661745" y="4587573"/>
              <a:ext cx="811427" cy="351589"/>
              <a:chOff x="1734065" y="5460206"/>
              <a:chExt cx="811427" cy="351589"/>
            </a:xfrm>
          </p:grpSpPr>
          <p:sp>
            <p:nvSpPr>
              <p:cNvPr id="17"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 name="Oval 1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4" name="Group 53"/>
            <p:cNvGrpSpPr/>
            <p:nvPr/>
          </p:nvGrpSpPr>
          <p:grpSpPr>
            <a:xfrm>
              <a:off x="8473172" y="4587573"/>
              <a:ext cx="811427" cy="351589"/>
              <a:chOff x="1734065" y="5460206"/>
              <a:chExt cx="811427" cy="351589"/>
            </a:xfrm>
          </p:grpSpPr>
          <p:sp>
            <p:nvSpPr>
              <p:cNvPr id="15"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6" name="Oval 1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31" name="Group 57"/>
          <p:cNvGrpSpPr/>
          <p:nvPr/>
        </p:nvGrpSpPr>
        <p:grpSpPr>
          <a:xfrm rot="5400000">
            <a:off x="568433" y="3639148"/>
            <a:ext cx="4804182" cy="329421"/>
            <a:chOff x="2755246" y="4587573"/>
            <a:chExt cx="6529353" cy="351589"/>
          </a:xfrm>
        </p:grpSpPr>
        <p:grpSp>
          <p:nvGrpSpPr>
            <p:cNvPr id="32" name="Group 32"/>
            <p:cNvGrpSpPr/>
            <p:nvPr/>
          </p:nvGrpSpPr>
          <p:grpSpPr>
            <a:xfrm>
              <a:off x="2755246" y="4587573"/>
              <a:ext cx="811427" cy="351589"/>
              <a:chOff x="1734065" y="5460206"/>
              <a:chExt cx="811427" cy="351589"/>
            </a:xfrm>
          </p:grpSpPr>
          <p:sp>
            <p:nvSpPr>
              <p:cNvPr id="54"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5" name="Oval 5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3" name="Group 35"/>
            <p:cNvGrpSpPr/>
            <p:nvPr/>
          </p:nvGrpSpPr>
          <p:grpSpPr>
            <a:xfrm>
              <a:off x="3574260" y="4587573"/>
              <a:ext cx="811427" cy="351589"/>
              <a:chOff x="1734065" y="5460206"/>
              <a:chExt cx="811427" cy="351589"/>
            </a:xfrm>
          </p:grpSpPr>
          <p:sp>
            <p:nvSpPr>
              <p:cNvPr id="52"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3" name="Oval 5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4" name="Group 38"/>
            <p:cNvGrpSpPr/>
            <p:nvPr/>
          </p:nvGrpSpPr>
          <p:grpSpPr>
            <a:xfrm>
              <a:off x="4393274" y="4587573"/>
              <a:ext cx="811427" cy="351589"/>
              <a:chOff x="1734065" y="5460206"/>
              <a:chExt cx="811427" cy="351589"/>
            </a:xfrm>
          </p:grpSpPr>
          <p:sp>
            <p:nvSpPr>
              <p:cNvPr id="50"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1" name="Oval 5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5" name="Group 41"/>
            <p:cNvGrpSpPr/>
            <p:nvPr/>
          </p:nvGrpSpPr>
          <p:grpSpPr>
            <a:xfrm>
              <a:off x="5212288" y="4587573"/>
              <a:ext cx="811427" cy="351589"/>
              <a:chOff x="1734065" y="5460206"/>
              <a:chExt cx="811427" cy="351589"/>
            </a:xfrm>
          </p:grpSpPr>
          <p:sp>
            <p:nvSpPr>
              <p:cNvPr id="48"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9" name="Oval 4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6" name="Group 44"/>
            <p:cNvGrpSpPr/>
            <p:nvPr/>
          </p:nvGrpSpPr>
          <p:grpSpPr>
            <a:xfrm>
              <a:off x="6031302" y="4587573"/>
              <a:ext cx="811427" cy="351589"/>
              <a:chOff x="1734065" y="5460206"/>
              <a:chExt cx="811427" cy="351589"/>
            </a:xfrm>
          </p:grpSpPr>
          <p:sp>
            <p:nvSpPr>
              <p:cNvPr id="46"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7" name="Oval 4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7" name="Group 47"/>
            <p:cNvGrpSpPr/>
            <p:nvPr/>
          </p:nvGrpSpPr>
          <p:grpSpPr>
            <a:xfrm>
              <a:off x="6850318" y="4587573"/>
              <a:ext cx="811427" cy="351589"/>
              <a:chOff x="1734065" y="5460206"/>
              <a:chExt cx="811427" cy="351589"/>
            </a:xfrm>
          </p:grpSpPr>
          <p:sp>
            <p:nvSpPr>
              <p:cNvPr id="44"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5" name="Oval 4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8" name="Group 50"/>
            <p:cNvGrpSpPr/>
            <p:nvPr/>
          </p:nvGrpSpPr>
          <p:grpSpPr>
            <a:xfrm>
              <a:off x="7661745" y="4587573"/>
              <a:ext cx="811427" cy="351589"/>
              <a:chOff x="1734065" y="5460206"/>
              <a:chExt cx="811427" cy="351589"/>
            </a:xfrm>
          </p:grpSpPr>
          <p:sp>
            <p:nvSpPr>
              <p:cNvPr id="42"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3" name="Oval 4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9" name="Group 53"/>
            <p:cNvGrpSpPr/>
            <p:nvPr/>
          </p:nvGrpSpPr>
          <p:grpSpPr>
            <a:xfrm>
              <a:off x="8473172" y="4587573"/>
              <a:ext cx="811427" cy="351589"/>
              <a:chOff x="1734065" y="5460206"/>
              <a:chExt cx="811427" cy="351589"/>
            </a:xfrm>
          </p:grpSpPr>
          <p:sp>
            <p:nvSpPr>
              <p:cNvPr id="40"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1" name="Oval 4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sp>
        <p:nvSpPr>
          <p:cNvPr id="56" name="TextBox 55"/>
          <p:cNvSpPr txBox="1"/>
          <p:nvPr/>
        </p:nvSpPr>
        <p:spPr>
          <a:xfrm>
            <a:off x="5758897" y="914400"/>
            <a:ext cx="608955"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nl-NL" dirty="0">
                <a:solidFill>
                  <a:schemeClr val="accent6"/>
                </a:solidFill>
                <a:latin typeface="Arial" pitchFamily="34" charset="0"/>
                <a:cs typeface="Arial" pitchFamily="34" charset="0"/>
              </a:rPr>
              <a:t>CZS</a:t>
            </a:r>
          </a:p>
        </p:txBody>
      </p:sp>
      <p:sp>
        <p:nvSpPr>
          <p:cNvPr id="57" name="TextBox 56"/>
          <p:cNvSpPr txBox="1"/>
          <p:nvPr/>
        </p:nvSpPr>
        <p:spPr>
          <a:xfrm rot="16200000">
            <a:off x="3017782" y="3642750"/>
            <a:ext cx="929556"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nl-NL" dirty="0">
                <a:solidFill>
                  <a:schemeClr val="accent6"/>
                </a:solidFill>
                <a:latin typeface="Arial" pitchFamily="34" charset="0"/>
                <a:cs typeface="Arial" pitchFamily="34" charset="0"/>
              </a:rPr>
              <a:t>BLOED</a:t>
            </a:r>
          </a:p>
        </p:txBody>
      </p:sp>
      <p:grpSp>
        <p:nvGrpSpPr>
          <p:cNvPr id="58" name="Group 57"/>
          <p:cNvGrpSpPr/>
          <p:nvPr/>
        </p:nvGrpSpPr>
        <p:grpSpPr>
          <a:xfrm>
            <a:off x="6117467" y="1840481"/>
            <a:ext cx="1514676" cy="3645533"/>
            <a:chOff x="6068997" y="1840481"/>
            <a:chExt cx="1514676" cy="3645533"/>
          </a:xfrm>
        </p:grpSpPr>
        <p:sp>
          <p:nvSpPr>
            <p:cNvPr id="59"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0" name="Group 59"/>
            <p:cNvGrpSpPr/>
            <p:nvPr/>
          </p:nvGrpSpPr>
          <p:grpSpPr>
            <a:xfrm>
              <a:off x="6068997" y="1840481"/>
              <a:ext cx="1514676" cy="1167291"/>
              <a:chOff x="6068997" y="1840481"/>
              <a:chExt cx="1514676" cy="1167291"/>
            </a:xfrm>
          </p:grpSpPr>
          <p:sp>
            <p:nvSpPr>
              <p:cNvPr id="61"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2"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3"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4" name="Oval 63"/>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5" name="Oval 64"/>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6" name="TextBox 65"/>
              <p:cNvSpPr txBox="1"/>
              <p:nvPr/>
            </p:nvSpPr>
            <p:spPr>
              <a:xfrm>
                <a:off x="6633911" y="2527567"/>
                <a:ext cx="33695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N</a:t>
                </a:r>
              </a:p>
            </p:txBody>
          </p:sp>
        </p:grpSp>
      </p:grpSp>
      <p:grpSp>
        <p:nvGrpSpPr>
          <p:cNvPr id="67" name="Group 66"/>
          <p:cNvGrpSpPr/>
          <p:nvPr/>
        </p:nvGrpSpPr>
        <p:grpSpPr>
          <a:xfrm>
            <a:off x="6739212" y="3280075"/>
            <a:ext cx="171992" cy="1485356"/>
            <a:chOff x="6739212" y="3280075"/>
            <a:chExt cx="171992" cy="1485356"/>
          </a:xfrm>
        </p:grpSpPr>
        <p:sp>
          <p:nvSpPr>
            <p:cNvPr id="68"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9"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0"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1" name="TextBox 70"/>
          <p:cNvSpPr txBox="1"/>
          <p:nvPr/>
        </p:nvSpPr>
        <p:spPr>
          <a:xfrm>
            <a:off x="6653806" y="3194317"/>
            <a:ext cx="351378" cy="33855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uLnTx/>
                <a:uFillTx/>
                <a:latin typeface="Arial" charset="0"/>
                <a:ea typeface="+mn-ea"/>
                <a:cs typeface="+mn-cs"/>
              </a:rPr>
              <a:t>m</a:t>
            </a:r>
          </a:p>
        </p:txBody>
      </p:sp>
      <p:grpSp>
        <p:nvGrpSpPr>
          <p:cNvPr id="72" name="Group 71"/>
          <p:cNvGrpSpPr/>
          <p:nvPr/>
        </p:nvGrpSpPr>
        <p:grpSpPr>
          <a:xfrm>
            <a:off x="6909309" y="3438078"/>
            <a:ext cx="832825" cy="1290050"/>
            <a:chOff x="6346489" y="3438078"/>
            <a:chExt cx="832825" cy="1290050"/>
          </a:xfrm>
        </p:grpSpPr>
        <p:grpSp>
          <p:nvGrpSpPr>
            <p:cNvPr id="73" name="Group 100"/>
            <p:cNvGrpSpPr/>
            <p:nvPr/>
          </p:nvGrpSpPr>
          <p:grpSpPr>
            <a:xfrm rot="5400000">
              <a:off x="6117877" y="3666690"/>
              <a:ext cx="1290050" cy="832825"/>
              <a:chOff x="5518485" y="1611376"/>
              <a:chExt cx="1892818" cy="1172884"/>
            </a:xfrm>
          </p:grpSpPr>
          <p:sp>
            <p:nvSpPr>
              <p:cNvPr id="75"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6" name="Oval 75"/>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4" name="TextBox 73"/>
            <p:cNvSpPr txBox="1"/>
            <p:nvPr/>
          </p:nvSpPr>
          <p:spPr>
            <a:xfrm>
              <a:off x="6700493" y="3590706"/>
              <a:ext cx="45236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E0DC24"/>
                  </a:solidFill>
                  <a:effectLst/>
                  <a:uLnTx/>
                  <a:uFillTx/>
                  <a:latin typeface="Arial" charset="0"/>
                  <a:ea typeface="+mn-ea"/>
                  <a:cs typeface="+mn-cs"/>
                </a:rPr>
                <a:t>odc</a:t>
              </a:r>
            </a:p>
          </p:txBody>
        </p:sp>
      </p:grpSp>
      <p:grpSp>
        <p:nvGrpSpPr>
          <p:cNvPr id="77" name="Group 76"/>
          <p:cNvGrpSpPr/>
          <p:nvPr/>
        </p:nvGrpSpPr>
        <p:grpSpPr>
          <a:xfrm>
            <a:off x="5471611" y="3804100"/>
            <a:ext cx="1112990" cy="907596"/>
            <a:chOff x="5038726" y="3648212"/>
            <a:chExt cx="1112990" cy="907596"/>
          </a:xfrm>
        </p:grpSpPr>
        <p:grpSp>
          <p:nvGrpSpPr>
            <p:cNvPr id="78" name="Group 250"/>
            <p:cNvGrpSpPr/>
            <p:nvPr/>
          </p:nvGrpSpPr>
          <p:grpSpPr>
            <a:xfrm>
              <a:off x="5038726" y="3648212"/>
              <a:ext cx="1112990" cy="907596"/>
              <a:chOff x="1098341" y="4367954"/>
              <a:chExt cx="1534342" cy="1386379"/>
            </a:xfrm>
          </p:grpSpPr>
          <p:sp>
            <p:nvSpPr>
              <p:cNvPr id="80"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1" name="Oval 80"/>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9" name="TextBox 78"/>
            <p:cNvSpPr txBox="1"/>
            <p:nvPr/>
          </p:nvSpPr>
          <p:spPr>
            <a:xfrm>
              <a:off x="5450689" y="3922983"/>
              <a:ext cx="41549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Arial" charset="0"/>
                  <a:ea typeface="+mn-ea"/>
                  <a:cs typeface="+mn-cs"/>
                </a:rPr>
                <a:t>mg</a:t>
              </a:r>
            </a:p>
          </p:txBody>
        </p:sp>
      </p:grpSp>
      <p:grpSp>
        <p:nvGrpSpPr>
          <p:cNvPr id="82" name="Group 81"/>
          <p:cNvGrpSpPr/>
          <p:nvPr/>
        </p:nvGrpSpPr>
        <p:grpSpPr>
          <a:xfrm>
            <a:off x="1096705" y="3124815"/>
            <a:ext cx="1112990" cy="907596"/>
            <a:chOff x="5038726" y="3648212"/>
            <a:chExt cx="1112990" cy="907596"/>
          </a:xfrm>
        </p:grpSpPr>
        <p:grpSp>
          <p:nvGrpSpPr>
            <p:cNvPr id="83" name="Group 250"/>
            <p:cNvGrpSpPr/>
            <p:nvPr/>
          </p:nvGrpSpPr>
          <p:grpSpPr>
            <a:xfrm>
              <a:off x="5038726" y="3648212"/>
              <a:ext cx="1112990" cy="907596"/>
              <a:chOff x="1098341" y="4367954"/>
              <a:chExt cx="1534341" cy="1386379"/>
            </a:xfrm>
          </p:grpSpPr>
          <p:sp>
            <p:nvSpPr>
              <p:cNvPr id="85"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6" name="Oval 85"/>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84" name="TextBox 83"/>
            <p:cNvSpPr txBox="1"/>
            <p:nvPr/>
          </p:nvSpPr>
          <p:spPr>
            <a:xfrm>
              <a:off x="5481660" y="3951471"/>
              <a:ext cx="364202" cy="2769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FFFFFF"/>
                  </a:solidFill>
                  <a:effectLst/>
                  <a:uLnTx/>
                  <a:uFillTx/>
                  <a:latin typeface="Arial" charset="0"/>
                  <a:ea typeface="+mn-ea"/>
                  <a:cs typeface="+mn-cs"/>
                </a:rPr>
                <a:t>DC</a:t>
              </a:r>
            </a:p>
          </p:txBody>
        </p:sp>
      </p:grpSp>
      <p:cxnSp>
        <p:nvCxnSpPr>
          <p:cNvPr id="87" name="Straight Arrow Connector 86"/>
          <p:cNvCxnSpPr/>
          <p:nvPr/>
        </p:nvCxnSpPr>
        <p:spPr>
          <a:xfrm flipH="1">
            <a:off x="300772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a:off x="371669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89" name="Group 88"/>
          <p:cNvGrpSpPr/>
          <p:nvPr/>
        </p:nvGrpSpPr>
        <p:grpSpPr>
          <a:xfrm>
            <a:off x="954743" y="3420898"/>
            <a:ext cx="300082" cy="261610"/>
            <a:chOff x="9582545" y="2303286"/>
            <a:chExt cx="300082" cy="261610"/>
          </a:xfrm>
        </p:grpSpPr>
        <p:sp>
          <p:nvSpPr>
            <p:cNvPr id="90"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1" name="Rectangle 90"/>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2" name="Group 91"/>
          <p:cNvGrpSpPr/>
          <p:nvPr/>
        </p:nvGrpSpPr>
        <p:grpSpPr>
          <a:xfrm>
            <a:off x="1512970" y="3860598"/>
            <a:ext cx="300082" cy="261610"/>
            <a:chOff x="9582545" y="2303286"/>
            <a:chExt cx="300082" cy="261610"/>
          </a:xfrm>
        </p:grpSpPr>
        <p:sp>
          <p:nvSpPr>
            <p:cNvPr id="93"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4" name="Rectangle 93"/>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5" name="Group 94"/>
          <p:cNvGrpSpPr/>
          <p:nvPr/>
        </p:nvGrpSpPr>
        <p:grpSpPr>
          <a:xfrm>
            <a:off x="1416494" y="2977960"/>
            <a:ext cx="300082" cy="261610"/>
            <a:chOff x="9582545" y="2303286"/>
            <a:chExt cx="300082" cy="261610"/>
          </a:xfrm>
        </p:grpSpPr>
        <p:sp>
          <p:nvSpPr>
            <p:cNvPr id="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7" name="Rectangle 96"/>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8" name="Group 97"/>
          <p:cNvGrpSpPr/>
          <p:nvPr/>
        </p:nvGrpSpPr>
        <p:grpSpPr>
          <a:xfrm>
            <a:off x="1327289" y="2467321"/>
            <a:ext cx="532571" cy="521071"/>
            <a:chOff x="1696729" y="1401791"/>
            <a:chExt cx="532571" cy="521071"/>
          </a:xfrm>
        </p:grpSpPr>
        <p:grpSp>
          <p:nvGrpSpPr>
            <p:cNvPr id="99" name="Group 165"/>
            <p:cNvGrpSpPr/>
            <p:nvPr/>
          </p:nvGrpSpPr>
          <p:grpSpPr>
            <a:xfrm>
              <a:off x="1696729" y="1425711"/>
              <a:ext cx="474194" cy="497151"/>
              <a:chOff x="5095749" y="0"/>
              <a:chExt cx="769047" cy="840013"/>
            </a:xfrm>
          </p:grpSpPr>
          <p:sp>
            <p:nvSpPr>
              <p:cNvPr id="1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4" name="Oval 103"/>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5" name="Oval 1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00" name="TextBox 99"/>
            <p:cNvSpPr txBox="1"/>
            <p:nvPr/>
          </p:nvSpPr>
          <p:spPr>
            <a:xfrm>
              <a:off x="179456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sp>
        <p:nvSpPr>
          <p:cNvPr id="107" name="TextBox 106"/>
          <p:cNvSpPr txBox="1"/>
          <p:nvPr/>
        </p:nvSpPr>
        <p:spPr>
          <a:xfrm>
            <a:off x="3162879" y="914400"/>
            <a:ext cx="621779"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nl-NL" dirty="0">
                <a:solidFill>
                  <a:schemeClr val="accent6"/>
                </a:solidFill>
                <a:latin typeface="Arial" pitchFamily="34" charset="0"/>
                <a:cs typeface="Arial" pitchFamily="34" charset="0"/>
              </a:rPr>
              <a:t>BHB</a:t>
            </a:r>
          </a:p>
        </p:txBody>
      </p:sp>
      <p:sp>
        <p:nvSpPr>
          <p:cNvPr id="109" name="TextBox 108"/>
          <p:cNvSpPr txBox="1"/>
          <p:nvPr/>
        </p:nvSpPr>
        <p:spPr>
          <a:xfrm>
            <a:off x="105547" y="4181306"/>
            <a:ext cx="939937" cy="29238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nl-NL" sz="1300" b="0" i="1" u="none" strike="noStrike" kern="1200" cap="none" spc="0" normalizeH="0" baseline="0" noProof="0" dirty="0">
                <a:ln>
                  <a:noFill/>
                </a:ln>
                <a:solidFill>
                  <a:srgbClr val="0D1F74"/>
                </a:solidFill>
                <a:effectLst/>
                <a:uLnTx/>
                <a:uFillTx/>
                <a:latin typeface="Arial" pitchFamily="34" charset="0"/>
                <a:ea typeface="+mn-ea"/>
                <a:cs typeface="Arial" pitchFamily="34" charset="0"/>
              </a:rPr>
              <a:t>Lymfeklier</a:t>
            </a:r>
          </a:p>
        </p:txBody>
      </p:sp>
      <p:sp>
        <p:nvSpPr>
          <p:cNvPr id="227" name="TextBox 226"/>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0" name="TextBox 109">
            <a:extLst>
              <a:ext uri="{FF2B5EF4-FFF2-40B4-BE49-F238E27FC236}">
                <a16:creationId xmlns:a16="http://schemas.microsoft.com/office/drawing/2014/main" id="{E6F0B56B-7E00-4596-BDE3-59E7BFD6E677}"/>
              </a:ext>
            </a:extLst>
          </p:cNvPr>
          <p:cNvSpPr txBox="1"/>
          <p:nvPr/>
        </p:nvSpPr>
        <p:spPr>
          <a:xfrm>
            <a:off x="4238821" y="2024341"/>
            <a:ext cx="4673825" cy="1477328"/>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nl-NL" dirty="0"/>
              <a:t>Snelle daling circulerende T-cellen</a:t>
            </a:r>
          </a:p>
          <a:p>
            <a:pPr marL="285750" indent="-285750">
              <a:buFont typeface="Arial" panose="020B0604020202020204" pitchFamily="34" charset="0"/>
              <a:buChar char="•"/>
            </a:pPr>
            <a:r>
              <a:rPr lang="nl-NL" dirty="0"/>
              <a:t>CD8+ T-cellen vertonen een minder uitgesproken daling en een sneller herstel dan CD4+ T-cellen</a:t>
            </a:r>
          </a:p>
          <a:p>
            <a:pPr marL="285750" indent="-285750">
              <a:buFont typeface="Arial" panose="020B0604020202020204" pitchFamily="34" charset="0"/>
              <a:buChar char="•"/>
            </a:pPr>
            <a:r>
              <a:rPr lang="nl-NL" dirty="0"/>
              <a:t>Vermindering CD19+ B-cellen </a:t>
            </a:r>
          </a:p>
        </p:txBody>
      </p:sp>
      <p:sp>
        <p:nvSpPr>
          <p:cNvPr id="111" name="Rectangle 110">
            <a:extLst>
              <a:ext uri="{FF2B5EF4-FFF2-40B4-BE49-F238E27FC236}">
                <a16:creationId xmlns:a16="http://schemas.microsoft.com/office/drawing/2014/main" id="{32AD9D2D-D237-4069-992C-7ADFCF6431EB}"/>
              </a:ext>
            </a:extLst>
          </p:cNvPr>
          <p:cNvSpPr/>
          <p:nvPr/>
        </p:nvSpPr>
        <p:spPr>
          <a:xfrm>
            <a:off x="85242" y="6545665"/>
            <a:ext cx="9089348" cy="338554"/>
          </a:xfrm>
          <a:prstGeom prst="rect">
            <a:avLst/>
          </a:prstGeom>
        </p:spPr>
        <p:txBody>
          <a:bodyPr wrap="none">
            <a:spAutoFit/>
          </a:bodyPr>
          <a:lstStyle/>
          <a:p>
            <a:r>
              <a:rPr lang="en-US" sz="800" dirty="0"/>
              <a:t>https://www.merckgroup.com/content/dam/web/corporate/non-images/country-specifics/netherlands/mavenclad/NL%20SPC%20cladribine%20Mavenclad%2010mg%20tablets%202018Jul09%20nl%20v3.0.pdf – </a:t>
            </a:r>
          </a:p>
          <a:p>
            <a:r>
              <a:rPr lang="en-US" sz="800" dirty="0"/>
              <a:t>last verified on 31Jul2019</a:t>
            </a:r>
            <a:endParaRPr lang="nl-NL" sz="800" dirty="0"/>
          </a:p>
        </p:txBody>
      </p:sp>
    </p:spTree>
    <p:extLst>
      <p:ext uri="{BB962C8B-B14F-4D97-AF65-F5344CB8AC3E}">
        <p14:creationId xmlns:p14="http://schemas.microsoft.com/office/powerpoint/2010/main" val="306008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0324" y="2424530"/>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marR="0" lvl="0" indent="-290299" algn="ctr" defTabSz="914400" rtl="0" eaLnBrk="0" fontAlgn="auto" latinLnBrk="0" hangingPunct="0">
              <a:lnSpc>
                <a:spcPct val="100000"/>
              </a:lnSpc>
              <a:spcBef>
                <a:spcPct val="20000"/>
              </a:spcBef>
              <a:spcAft>
                <a:spcPts val="0"/>
              </a:spcAft>
              <a:buClrTx/>
              <a:buSzTx/>
              <a:buFontTx/>
              <a:buChar char="•"/>
              <a:tabLst/>
              <a:defRPr/>
            </a:pPr>
            <a:endParaRPr kumimoji="0" lang="nl-NL" sz="2400" b="0" i="1" u="none" strike="noStrike" kern="1200" cap="none" spc="0" normalizeH="0" baseline="0" noProof="0" dirty="0" err="1">
              <a:ln>
                <a:noFill/>
              </a:ln>
              <a:solidFill>
                <a:srgbClr val="0070C0"/>
              </a:solidFill>
              <a:effectLst/>
              <a:uLnTx/>
              <a:uFillTx/>
              <a:latin typeface="Arial"/>
              <a:ea typeface="+mn-ea"/>
              <a:cs typeface="+mn-cs"/>
            </a:endParaRPr>
          </a:p>
        </p:txBody>
      </p:sp>
      <p:sp>
        <p:nvSpPr>
          <p:cNvPr id="3" name="Rectangle 2"/>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 name="Title 1"/>
          <p:cNvSpPr txBox="1">
            <a:spLocks/>
          </p:cNvSpPr>
          <p:nvPr/>
        </p:nvSpPr>
        <p:spPr>
          <a:xfrm>
            <a:off x="457200" y="274638"/>
            <a:ext cx="6962775" cy="609781"/>
          </a:xfrm>
          <a:prstGeom prst="rect">
            <a:avLst/>
          </a:prstGeom>
        </p:spPr>
        <p:txBody>
          <a:bodyPr/>
          <a:lstStyle>
            <a:lvl1pPr algn="ctr" rtl="0" eaLnBrk="0" fontAlgn="base" hangingPunct="0">
              <a:spcBef>
                <a:spcPct val="0"/>
              </a:spcBef>
              <a:spcAft>
                <a:spcPct val="0"/>
              </a:spcAft>
              <a:defRPr sz="28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nl-NL" dirty="0">
                <a:solidFill>
                  <a:schemeClr val="tx2"/>
                </a:solidFill>
              </a:rPr>
              <a:t>Cladribine, na stoppen</a:t>
            </a:r>
          </a:p>
        </p:txBody>
      </p:sp>
      <p:sp>
        <p:nvSpPr>
          <p:cNvPr id="5" name="Rectangle 4"/>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 name="Group 56"/>
          <p:cNvGrpSpPr/>
          <p:nvPr/>
        </p:nvGrpSpPr>
        <p:grpSpPr>
          <a:xfrm rot="5400000">
            <a:off x="1598351" y="3639148"/>
            <a:ext cx="4804182" cy="329421"/>
            <a:chOff x="2755246" y="4587573"/>
            <a:chExt cx="6529353" cy="351589"/>
          </a:xfrm>
        </p:grpSpPr>
        <p:grpSp>
          <p:nvGrpSpPr>
            <p:cNvPr id="7" name="Group 32"/>
            <p:cNvGrpSpPr/>
            <p:nvPr/>
          </p:nvGrpSpPr>
          <p:grpSpPr>
            <a:xfrm>
              <a:off x="2755246" y="4587573"/>
              <a:ext cx="811427" cy="351589"/>
              <a:chOff x="1734065" y="5460206"/>
              <a:chExt cx="811427" cy="351589"/>
            </a:xfrm>
          </p:grpSpPr>
          <p:sp>
            <p:nvSpPr>
              <p:cNvPr id="29"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30" name="Oval 2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8" name="Group 35"/>
            <p:cNvGrpSpPr/>
            <p:nvPr/>
          </p:nvGrpSpPr>
          <p:grpSpPr>
            <a:xfrm>
              <a:off x="3574260" y="4587573"/>
              <a:ext cx="811427" cy="351589"/>
              <a:chOff x="1734065" y="5460206"/>
              <a:chExt cx="811427" cy="351589"/>
            </a:xfrm>
          </p:grpSpPr>
          <p:sp>
            <p:nvSpPr>
              <p:cNvPr id="27"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8" name="Oval 2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9" name="Group 38"/>
            <p:cNvGrpSpPr/>
            <p:nvPr/>
          </p:nvGrpSpPr>
          <p:grpSpPr>
            <a:xfrm>
              <a:off x="4393274" y="4587573"/>
              <a:ext cx="811427" cy="351589"/>
              <a:chOff x="1734065" y="5460206"/>
              <a:chExt cx="811427" cy="351589"/>
            </a:xfrm>
          </p:grpSpPr>
          <p:sp>
            <p:nvSpPr>
              <p:cNvPr id="25"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6" name="Oval 2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0" name="Group 41"/>
            <p:cNvGrpSpPr/>
            <p:nvPr/>
          </p:nvGrpSpPr>
          <p:grpSpPr>
            <a:xfrm>
              <a:off x="5212288" y="4587573"/>
              <a:ext cx="811427" cy="351589"/>
              <a:chOff x="1734065" y="5460206"/>
              <a:chExt cx="811427" cy="351589"/>
            </a:xfrm>
          </p:grpSpPr>
          <p:sp>
            <p:nvSpPr>
              <p:cNvPr id="23"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4" name="Oval 23"/>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1" name="Group 44"/>
            <p:cNvGrpSpPr/>
            <p:nvPr/>
          </p:nvGrpSpPr>
          <p:grpSpPr>
            <a:xfrm>
              <a:off x="6031302" y="4587573"/>
              <a:ext cx="811427" cy="351589"/>
              <a:chOff x="1734065" y="5460206"/>
              <a:chExt cx="811427" cy="351589"/>
            </a:xfrm>
          </p:grpSpPr>
          <p:sp>
            <p:nvSpPr>
              <p:cNvPr id="21"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2" name="Oval 21"/>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2" name="Group 47"/>
            <p:cNvGrpSpPr/>
            <p:nvPr/>
          </p:nvGrpSpPr>
          <p:grpSpPr>
            <a:xfrm>
              <a:off x="6850318" y="4587573"/>
              <a:ext cx="811427" cy="351589"/>
              <a:chOff x="1734065" y="5460206"/>
              <a:chExt cx="811427" cy="351589"/>
            </a:xfrm>
          </p:grpSpPr>
          <p:sp>
            <p:nvSpPr>
              <p:cNvPr id="19"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20" name="Oval 19"/>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3" name="Group 50"/>
            <p:cNvGrpSpPr/>
            <p:nvPr/>
          </p:nvGrpSpPr>
          <p:grpSpPr>
            <a:xfrm>
              <a:off x="7661745" y="4587573"/>
              <a:ext cx="811427" cy="351589"/>
              <a:chOff x="1734065" y="5460206"/>
              <a:chExt cx="811427" cy="351589"/>
            </a:xfrm>
          </p:grpSpPr>
          <p:sp>
            <p:nvSpPr>
              <p:cNvPr id="17"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8" name="Oval 17"/>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4" name="Group 53"/>
            <p:cNvGrpSpPr/>
            <p:nvPr/>
          </p:nvGrpSpPr>
          <p:grpSpPr>
            <a:xfrm>
              <a:off x="8473172" y="4587573"/>
              <a:ext cx="811427" cy="351589"/>
              <a:chOff x="1734065" y="5460206"/>
              <a:chExt cx="811427" cy="351589"/>
            </a:xfrm>
          </p:grpSpPr>
          <p:sp>
            <p:nvSpPr>
              <p:cNvPr id="15"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6" name="Oval 15"/>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31" name="Group 57"/>
          <p:cNvGrpSpPr/>
          <p:nvPr/>
        </p:nvGrpSpPr>
        <p:grpSpPr>
          <a:xfrm rot="5400000">
            <a:off x="568433" y="3639148"/>
            <a:ext cx="4804182" cy="329421"/>
            <a:chOff x="2755246" y="4587573"/>
            <a:chExt cx="6529353" cy="351589"/>
          </a:xfrm>
        </p:grpSpPr>
        <p:grpSp>
          <p:nvGrpSpPr>
            <p:cNvPr id="32" name="Group 32"/>
            <p:cNvGrpSpPr/>
            <p:nvPr/>
          </p:nvGrpSpPr>
          <p:grpSpPr>
            <a:xfrm>
              <a:off x="2755246" y="4587573"/>
              <a:ext cx="811427" cy="351589"/>
              <a:chOff x="1734065" y="5460206"/>
              <a:chExt cx="811427" cy="351589"/>
            </a:xfrm>
          </p:grpSpPr>
          <p:sp>
            <p:nvSpPr>
              <p:cNvPr id="54"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5" name="Oval 5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3" name="Group 35"/>
            <p:cNvGrpSpPr/>
            <p:nvPr/>
          </p:nvGrpSpPr>
          <p:grpSpPr>
            <a:xfrm>
              <a:off x="3574260" y="4587573"/>
              <a:ext cx="811427" cy="351589"/>
              <a:chOff x="1734065" y="5460206"/>
              <a:chExt cx="811427" cy="351589"/>
            </a:xfrm>
          </p:grpSpPr>
          <p:sp>
            <p:nvSpPr>
              <p:cNvPr id="52"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3" name="Oval 5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4" name="Group 38"/>
            <p:cNvGrpSpPr/>
            <p:nvPr/>
          </p:nvGrpSpPr>
          <p:grpSpPr>
            <a:xfrm>
              <a:off x="4393274" y="4587573"/>
              <a:ext cx="811427" cy="351589"/>
              <a:chOff x="1734065" y="5460206"/>
              <a:chExt cx="811427" cy="351589"/>
            </a:xfrm>
          </p:grpSpPr>
          <p:sp>
            <p:nvSpPr>
              <p:cNvPr id="50"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51" name="Oval 5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5" name="Group 41"/>
            <p:cNvGrpSpPr/>
            <p:nvPr/>
          </p:nvGrpSpPr>
          <p:grpSpPr>
            <a:xfrm>
              <a:off x="5212288" y="4587573"/>
              <a:ext cx="811427" cy="351589"/>
              <a:chOff x="1734065" y="5460206"/>
              <a:chExt cx="811427" cy="351589"/>
            </a:xfrm>
          </p:grpSpPr>
          <p:sp>
            <p:nvSpPr>
              <p:cNvPr id="48"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9" name="Oval 4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6" name="Group 44"/>
            <p:cNvGrpSpPr/>
            <p:nvPr/>
          </p:nvGrpSpPr>
          <p:grpSpPr>
            <a:xfrm>
              <a:off x="6031302" y="4587573"/>
              <a:ext cx="811427" cy="351589"/>
              <a:chOff x="1734065" y="5460206"/>
              <a:chExt cx="811427" cy="351589"/>
            </a:xfrm>
          </p:grpSpPr>
          <p:sp>
            <p:nvSpPr>
              <p:cNvPr id="46"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7" name="Oval 4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7" name="Group 47"/>
            <p:cNvGrpSpPr/>
            <p:nvPr/>
          </p:nvGrpSpPr>
          <p:grpSpPr>
            <a:xfrm>
              <a:off x="6850318" y="4587573"/>
              <a:ext cx="811427" cy="351589"/>
              <a:chOff x="1734065" y="5460206"/>
              <a:chExt cx="811427" cy="351589"/>
            </a:xfrm>
          </p:grpSpPr>
          <p:sp>
            <p:nvSpPr>
              <p:cNvPr id="44"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5" name="Oval 4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8" name="Group 50"/>
            <p:cNvGrpSpPr/>
            <p:nvPr/>
          </p:nvGrpSpPr>
          <p:grpSpPr>
            <a:xfrm>
              <a:off x="7661745" y="4587573"/>
              <a:ext cx="811427" cy="351589"/>
              <a:chOff x="1734065" y="5460206"/>
              <a:chExt cx="811427" cy="351589"/>
            </a:xfrm>
          </p:grpSpPr>
          <p:sp>
            <p:nvSpPr>
              <p:cNvPr id="42"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3" name="Oval 4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39" name="Group 53"/>
            <p:cNvGrpSpPr/>
            <p:nvPr/>
          </p:nvGrpSpPr>
          <p:grpSpPr>
            <a:xfrm>
              <a:off x="8473172" y="4587573"/>
              <a:ext cx="811427" cy="351589"/>
              <a:chOff x="1734065" y="5460206"/>
              <a:chExt cx="811427" cy="351589"/>
            </a:xfrm>
          </p:grpSpPr>
          <p:sp>
            <p:nvSpPr>
              <p:cNvPr id="40"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41" name="Oval 4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grpSp>
      <p:sp>
        <p:nvSpPr>
          <p:cNvPr id="56" name="TextBox 55"/>
          <p:cNvSpPr txBox="1"/>
          <p:nvPr/>
        </p:nvSpPr>
        <p:spPr>
          <a:xfrm>
            <a:off x="5758897" y="914400"/>
            <a:ext cx="608955"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nl-NL" dirty="0">
                <a:solidFill>
                  <a:schemeClr val="accent6"/>
                </a:solidFill>
                <a:latin typeface="Arial" pitchFamily="34" charset="0"/>
                <a:cs typeface="Arial" pitchFamily="34" charset="0"/>
              </a:rPr>
              <a:t>CZS</a:t>
            </a:r>
          </a:p>
        </p:txBody>
      </p:sp>
      <p:sp>
        <p:nvSpPr>
          <p:cNvPr id="57" name="TextBox 56"/>
          <p:cNvSpPr txBox="1"/>
          <p:nvPr/>
        </p:nvSpPr>
        <p:spPr>
          <a:xfrm rot="16200000">
            <a:off x="3017782" y="3642750"/>
            <a:ext cx="929556"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nl-NL" dirty="0">
                <a:solidFill>
                  <a:schemeClr val="accent6"/>
                </a:solidFill>
                <a:latin typeface="Arial" pitchFamily="34" charset="0"/>
                <a:cs typeface="Arial" pitchFamily="34" charset="0"/>
              </a:rPr>
              <a:t>BLOED</a:t>
            </a:r>
          </a:p>
        </p:txBody>
      </p:sp>
      <p:grpSp>
        <p:nvGrpSpPr>
          <p:cNvPr id="58" name="Group 57"/>
          <p:cNvGrpSpPr/>
          <p:nvPr/>
        </p:nvGrpSpPr>
        <p:grpSpPr>
          <a:xfrm>
            <a:off x="6117467" y="1840481"/>
            <a:ext cx="1514676" cy="3645533"/>
            <a:chOff x="6068997" y="1840481"/>
            <a:chExt cx="1514676" cy="3645533"/>
          </a:xfrm>
        </p:grpSpPr>
        <p:sp>
          <p:nvSpPr>
            <p:cNvPr id="59"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nvGrpSpPr>
            <p:cNvPr id="60" name="Group 59"/>
            <p:cNvGrpSpPr/>
            <p:nvPr/>
          </p:nvGrpSpPr>
          <p:grpSpPr>
            <a:xfrm>
              <a:off x="6068997" y="1840481"/>
              <a:ext cx="1514676" cy="1167291"/>
              <a:chOff x="6068997" y="1840481"/>
              <a:chExt cx="1514676" cy="1167291"/>
            </a:xfrm>
          </p:grpSpPr>
          <p:sp>
            <p:nvSpPr>
              <p:cNvPr id="61"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2"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3"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4" name="Oval 63"/>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5" name="Oval 64"/>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6" name="TextBox 65"/>
              <p:cNvSpPr txBox="1"/>
              <p:nvPr/>
            </p:nvSpPr>
            <p:spPr>
              <a:xfrm>
                <a:off x="6633911" y="2527567"/>
                <a:ext cx="336952"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N</a:t>
                </a:r>
              </a:p>
            </p:txBody>
          </p:sp>
        </p:grpSp>
      </p:grpSp>
      <p:grpSp>
        <p:nvGrpSpPr>
          <p:cNvPr id="67" name="Group 66"/>
          <p:cNvGrpSpPr/>
          <p:nvPr/>
        </p:nvGrpSpPr>
        <p:grpSpPr>
          <a:xfrm>
            <a:off x="6739212" y="3280075"/>
            <a:ext cx="171992" cy="1485356"/>
            <a:chOff x="6739212" y="3280075"/>
            <a:chExt cx="171992" cy="1485356"/>
          </a:xfrm>
        </p:grpSpPr>
        <p:sp>
          <p:nvSpPr>
            <p:cNvPr id="68"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69"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0"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1" name="TextBox 70"/>
          <p:cNvSpPr txBox="1"/>
          <p:nvPr/>
        </p:nvSpPr>
        <p:spPr>
          <a:xfrm>
            <a:off x="6653806" y="3194317"/>
            <a:ext cx="351378" cy="33855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FFFFFF"/>
                </a:solidFill>
                <a:effectLst/>
                <a:uLnTx/>
                <a:uFillTx/>
                <a:latin typeface="Arial" charset="0"/>
                <a:ea typeface="+mn-ea"/>
                <a:cs typeface="+mn-cs"/>
              </a:rPr>
              <a:t>m</a:t>
            </a:r>
          </a:p>
        </p:txBody>
      </p:sp>
      <p:grpSp>
        <p:nvGrpSpPr>
          <p:cNvPr id="72" name="Group 71"/>
          <p:cNvGrpSpPr/>
          <p:nvPr/>
        </p:nvGrpSpPr>
        <p:grpSpPr>
          <a:xfrm>
            <a:off x="6909309" y="3438078"/>
            <a:ext cx="832825" cy="1290050"/>
            <a:chOff x="6346489" y="3438078"/>
            <a:chExt cx="832825" cy="1290050"/>
          </a:xfrm>
        </p:grpSpPr>
        <p:grpSp>
          <p:nvGrpSpPr>
            <p:cNvPr id="73" name="Group 100"/>
            <p:cNvGrpSpPr/>
            <p:nvPr/>
          </p:nvGrpSpPr>
          <p:grpSpPr>
            <a:xfrm rot="5400000">
              <a:off x="6117877" y="3666690"/>
              <a:ext cx="1290050" cy="832825"/>
              <a:chOff x="5518485" y="1611376"/>
              <a:chExt cx="1892818" cy="1172884"/>
            </a:xfrm>
          </p:grpSpPr>
          <p:sp>
            <p:nvSpPr>
              <p:cNvPr id="75"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76" name="Oval 75"/>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4" name="TextBox 73"/>
            <p:cNvSpPr txBox="1"/>
            <p:nvPr/>
          </p:nvSpPr>
          <p:spPr>
            <a:xfrm>
              <a:off x="6700493" y="3590706"/>
              <a:ext cx="45236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E0DC24"/>
                  </a:solidFill>
                  <a:effectLst/>
                  <a:uLnTx/>
                  <a:uFillTx/>
                  <a:latin typeface="Arial" charset="0"/>
                  <a:ea typeface="+mn-ea"/>
                  <a:cs typeface="+mn-cs"/>
                </a:rPr>
                <a:t>odc</a:t>
              </a:r>
            </a:p>
          </p:txBody>
        </p:sp>
      </p:grpSp>
      <p:grpSp>
        <p:nvGrpSpPr>
          <p:cNvPr id="77" name="Group 76"/>
          <p:cNvGrpSpPr/>
          <p:nvPr/>
        </p:nvGrpSpPr>
        <p:grpSpPr>
          <a:xfrm>
            <a:off x="5471611" y="3804100"/>
            <a:ext cx="1112990" cy="907596"/>
            <a:chOff x="5038726" y="3648212"/>
            <a:chExt cx="1112990" cy="907596"/>
          </a:xfrm>
        </p:grpSpPr>
        <p:grpSp>
          <p:nvGrpSpPr>
            <p:cNvPr id="78" name="Group 250"/>
            <p:cNvGrpSpPr/>
            <p:nvPr/>
          </p:nvGrpSpPr>
          <p:grpSpPr>
            <a:xfrm>
              <a:off x="5038726" y="3648212"/>
              <a:ext cx="1112990" cy="907596"/>
              <a:chOff x="1098341" y="4367954"/>
              <a:chExt cx="1534342" cy="1386379"/>
            </a:xfrm>
          </p:grpSpPr>
          <p:sp>
            <p:nvSpPr>
              <p:cNvPr id="80"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1" name="Oval 80"/>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79" name="TextBox 78"/>
            <p:cNvSpPr txBox="1"/>
            <p:nvPr/>
          </p:nvSpPr>
          <p:spPr>
            <a:xfrm>
              <a:off x="5450689" y="3922983"/>
              <a:ext cx="415498" cy="307777"/>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Arial" charset="0"/>
                  <a:ea typeface="+mn-ea"/>
                  <a:cs typeface="+mn-cs"/>
                </a:rPr>
                <a:t>mg</a:t>
              </a:r>
            </a:p>
          </p:txBody>
        </p:sp>
      </p:grpSp>
      <p:grpSp>
        <p:nvGrpSpPr>
          <p:cNvPr id="82" name="Group 81"/>
          <p:cNvGrpSpPr/>
          <p:nvPr/>
        </p:nvGrpSpPr>
        <p:grpSpPr>
          <a:xfrm>
            <a:off x="1096705" y="3124815"/>
            <a:ext cx="1112990" cy="907596"/>
            <a:chOff x="5038726" y="3648212"/>
            <a:chExt cx="1112990" cy="907596"/>
          </a:xfrm>
        </p:grpSpPr>
        <p:grpSp>
          <p:nvGrpSpPr>
            <p:cNvPr id="83" name="Group 250"/>
            <p:cNvGrpSpPr/>
            <p:nvPr/>
          </p:nvGrpSpPr>
          <p:grpSpPr>
            <a:xfrm>
              <a:off x="5038726" y="3648212"/>
              <a:ext cx="1112990" cy="907596"/>
              <a:chOff x="1098341" y="4367954"/>
              <a:chExt cx="1534341" cy="1386379"/>
            </a:xfrm>
          </p:grpSpPr>
          <p:sp>
            <p:nvSpPr>
              <p:cNvPr id="85"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86" name="Oval 85"/>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84" name="TextBox 83"/>
            <p:cNvSpPr txBox="1"/>
            <p:nvPr/>
          </p:nvSpPr>
          <p:spPr>
            <a:xfrm>
              <a:off x="5481660" y="3951471"/>
              <a:ext cx="364202" cy="27699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FFFFFF"/>
                  </a:solidFill>
                  <a:effectLst/>
                  <a:uLnTx/>
                  <a:uFillTx/>
                  <a:latin typeface="Arial" charset="0"/>
                  <a:ea typeface="+mn-ea"/>
                  <a:cs typeface="+mn-cs"/>
                </a:rPr>
                <a:t>DC</a:t>
              </a:r>
            </a:p>
          </p:txBody>
        </p:sp>
      </p:grpSp>
      <p:cxnSp>
        <p:nvCxnSpPr>
          <p:cNvPr id="87" name="Straight Arrow Connector 86"/>
          <p:cNvCxnSpPr/>
          <p:nvPr/>
        </p:nvCxnSpPr>
        <p:spPr>
          <a:xfrm flipH="1">
            <a:off x="300772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a:off x="3716695" y="1213416"/>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89" name="Group 88"/>
          <p:cNvGrpSpPr/>
          <p:nvPr/>
        </p:nvGrpSpPr>
        <p:grpSpPr>
          <a:xfrm>
            <a:off x="954743" y="3420898"/>
            <a:ext cx="300082" cy="261610"/>
            <a:chOff x="9582545" y="2303286"/>
            <a:chExt cx="300082" cy="261610"/>
          </a:xfrm>
        </p:grpSpPr>
        <p:sp>
          <p:nvSpPr>
            <p:cNvPr id="90"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1" name="Rectangle 90"/>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2" name="Group 91"/>
          <p:cNvGrpSpPr/>
          <p:nvPr/>
        </p:nvGrpSpPr>
        <p:grpSpPr>
          <a:xfrm>
            <a:off x="1512970" y="3860598"/>
            <a:ext cx="300082" cy="261610"/>
            <a:chOff x="9582545" y="2303286"/>
            <a:chExt cx="300082" cy="261610"/>
          </a:xfrm>
        </p:grpSpPr>
        <p:sp>
          <p:nvSpPr>
            <p:cNvPr id="93"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4" name="Rectangle 93"/>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5" name="Group 94"/>
          <p:cNvGrpSpPr/>
          <p:nvPr/>
        </p:nvGrpSpPr>
        <p:grpSpPr>
          <a:xfrm>
            <a:off x="1416494" y="2977960"/>
            <a:ext cx="300082" cy="261610"/>
            <a:chOff x="9582545" y="2303286"/>
            <a:chExt cx="300082" cy="261610"/>
          </a:xfrm>
        </p:grpSpPr>
        <p:sp>
          <p:nvSpPr>
            <p:cNvPr id="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97" name="Rectangle 96"/>
            <p:cNvSpPr/>
            <p:nvPr/>
          </p:nvSpPr>
          <p:spPr>
            <a:xfrm>
              <a:off x="9582545" y="2303286"/>
              <a:ext cx="300082" cy="261610"/>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charset="0"/>
                  <a:ea typeface="+mn-ea"/>
                  <a:cs typeface="+mn-cs"/>
                </a:rPr>
                <a:t>m</a:t>
              </a:r>
              <a:endParaRPr kumimoji="0" lang="en-US" sz="1100" b="0" i="1" u="none" strike="noStrike" kern="1200" cap="none" spc="0" normalizeH="0" baseline="0" noProof="0" dirty="0">
                <a:ln>
                  <a:noFill/>
                </a:ln>
                <a:solidFill>
                  <a:srgbClr val="0D1F74"/>
                </a:solidFill>
                <a:effectLst/>
                <a:uLnTx/>
                <a:uFillTx/>
                <a:latin typeface="Arial" charset="0"/>
                <a:ea typeface="+mn-ea"/>
                <a:cs typeface="+mn-cs"/>
              </a:endParaRPr>
            </a:p>
          </p:txBody>
        </p:sp>
      </p:grpSp>
      <p:grpSp>
        <p:nvGrpSpPr>
          <p:cNvPr id="98" name="Group 97"/>
          <p:cNvGrpSpPr/>
          <p:nvPr/>
        </p:nvGrpSpPr>
        <p:grpSpPr>
          <a:xfrm>
            <a:off x="1327289" y="2467321"/>
            <a:ext cx="532571" cy="521071"/>
            <a:chOff x="1696729" y="1401791"/>
            <a:chExt cx="532571" cy="521071"/>
          </a:xfrm>
        </p:grpSpPr>
        <p:grpSp>
          <p:nvGrpSpPr>
            <p:cNvPr id="99" name="Group 165"/>
            <p:cNvGrpSpPr/>
            <p:nvPr/>
          </p:nvGrpSpPr>
          <p:grpSpPr>
            <a:xfrm>
              <a:off x="1696729" y="1425711"/>
              <a:ext cx="474194" cy="497151"/>
              <a:chOff x="5095749" y="0"/>
              <a:chExt cx="769047" cy="840013"/>
            </a:xfrm>
          </p:grpSpPr>
          <p:sp>
            <p:nvSpPr>
              <p:cNvPr id="10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4" name="Oval 103"/>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05" name="Oval 10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00" name="TextBox 99"/>
            <p:cNvSpPr txBox="1"/>
            <p:nvPr/>
          </p:nvSpPr>
          <p:spPr>
            <a:xfrm>
              <a:off x="179456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sp>
        <p:nvSpPr>
          <p:cNvPr id="107" name="TextBox 106"/>
          <p:cNvSpPr txBox="1"/>
          <p:nvPr/>
        </p:nvSpPr>
        <p:spPr>
          <a:xfrm>
            <a:off x="3162879" y="914400"/>
            <a:ext cx="621779" cy="350643"/>
          </a:xfrm>
          <a:prstGeom prst="rect">
            <a:avLst/>
          </a:prstGeom>
          <a:noFill/>
        </p:spPr>
        <p:txBody>
          <a:bodyPr wrap="none" lIns="72933" tIns="36466" rIns="72933" bIns="36466"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nl-NL" dirty="0">
                <a:solidFill>
                  <a:schemeClr val="accent6"/>
                </a:solidFill>
                <a:latin typeface="Arial" pitchFamily="34" charset="0"/>
                <a:cs typeface="Arial" pitchFamily="34" charset="0"/>
              </a:rPr>
              <a:t>BHB</a:t>
            </a:r>
          </a:p>
        </p:txBody>
      </p:sp>
      <p:cxnSp>
        <p:nvCxnSpPr>
          <p:cNvPr id="108" name="Straight Arrow Connector 107"/>
          <p:cNvCxnSpPr/>
          <p:nvPr/>
        </p:nvCxnSpPr>
        <p:spPr>
          <a:xfrm flipH="1" flipV="1">
            <a:off x="847725" y="2713664"/>
            <a:ext cx="400345" cy="7387"/>
          </a:xfrm>
          <a:prstGeom prst="straightConnector1">
            <a:avLst/>
          </a:prstGeom>
          <a:ln w="19050">
            <a:solidFill>
              <a:schemeClr val="accent6"/>
            </a:solidFill>
            <a:tailEnd type="arrow"/>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105547" y="4181306"/>
            <a:ext cx="939937" cy="292388"/>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nl-NL" sz="1300" b="0" i="1" u="none" strike="noStrike" kern="1200" cap="none" spc="0" normalizeH="0" baseline="0" noProof="0" dirty="0">
                <a:ln>
                  <a:noFill/>
                </a:ln>
                <a:solidFill>
                  <a:srgbClr val="0D1F74"/>
                </a:solidFill>
                <a:effectLst/>
                <a:uLnTx/>
                <a:uFillTx/>
                <a:latin typeface="Arial" pitchFamily="34" charset="0"/>
                <a:ea typeface="+mn-ea"/>
                <a:cs typeface="Arial" pitchFamily="34" charset="0"/>
              </a:rPr>
              <a:t>Lymfeklier</a:t>
            </a:r>
          </a:p>
        </p:txBody>
      </p:sp>
      <p:grpSp>
        <p:nvGrpSpPr>
          <p:cNvPr id="110" name="Group 109"/>
          <p:cNvGrpSpPr/>
          <p:nvPr/>
        </p:nvGrpSpPr>
        <p:grpSpPr>
          <a:xfrm>
            <a:off x="259125" y="2454912"/>
            <a:ext cx="513521" cy="521071"/>
            <a:chOff x="1696729" y="1401791"/>
            <a:chExt cx="513521" cy="521071"/>
          </a:xfrm>
        </p:grpSpPr>
        <p:grpSp>
          <p:nvGrpSpPr>
            <p:cNvPr id="111" name="Group 165"/>
            <p:cNvGrpSpPr/>
            <p:nvPr/>
          </p:nvGrpSpPr>
          <p:grpSpPr>
            <a:xfrm>
              <a:off x="1696729" y="1425711"/>
              <a:ext cx="474194" cy="497151"/>
              <a:chOff x="5095749" y="0"/>
              <a:chExt cx="769047" cy="840013"/>
            </a:xfrm>
          </p:grpSpPr>
          <p:sp>
            <p:nvSpPr>
              <p:cNvPr id="11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6" name="Oval 11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17" name="Oval 11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12" name="TextBox 111"/>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18" name="Group 117"/>
          <p:cNvGrpSpPr/>
          <p:nvPr/>
        </p:nvGrpSpPr>
        <p:grpSpPr>
          <a:xfrm>
            <a:off x="259125" y="2712087"/>
            <a:ext cx="513521" cy="521071"/>
            <a:chOff x="1696729" y="1401791"/>
            <a:chExt cx="513521" cy="521071"/>
          </a:xfrm>
        </p:grpSpPr>
        <p:grpSp>
          <p:nvGrpSpPr>
            <p:cNvPr id="119" name="Group 165"/>
            <p:cNvGrpSpPr/>
            <p:nvPr/>
          </p:nvGrpSpPr>
          <p:grpSpPr>
            <a:xfrm>
              <a:off x="1696729" y="1425711"/>
              <a:ext cx="474194" cy="497151"/>
              <a:chOff x="5095749" y="0"/>
              <a:chExt cx="769047" cy="840013"/>
            </a:xfrm>
          </p:grpSpPr>
          <p:sp>
            <p:nvSpPr>
              <p:cNvPr id="1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4" name="Oval 1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25" name="Oval 1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20" name="TextBox 119"/>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grpSp>
        <p:nvGrpSpPr>
          <p:cNvPr id="126" name="Group 125"/>
          <p:cNvGrpSpPr/>
          <p:nvPr/>
        </p:nvGrpSpPr>
        <p:grpSpPr>
          <a:xfrm>
            <a:off x="249600" y="2893062"/>
            <a:ext cx="513521" cy="521071"/>
            <a:chOff x="1696729" y="1401791"/>
            <a:chExt cx="513521" cy="521071"/>
          </a:xfrm>
        </p:grpSpPr>
        <p:grpSp>
          <p:nvGrpSpPr>
            <p:cNvPr id="127" name="Group 165"/>
            <p:cNvGrpSpPr/>
            <p:nvPr/>
          </p:nvGrpSpPr>
          <p:grpSpPr>
            <a:xfrm>
              <a:off x="1696729" y="1425711"/>
              <a:ext cx="474194" cy="497151"/>
              <a:chOff x="5095749" y="0"/>
              <a:chExt cx="769047" cy="840013"/>
            </a:xfrm>
          </p:grpSpPr>
          <p:sp>
            <p:nvSpPr>
              <p:cNvPr id="1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2" name="Oval 1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sp>
            <p:nvSpPr>
              <p:cNvPr id="133" name="Oval 1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l-NL" sz="2000" b="0" i="1" u="none" strike="noStrike" kern="1200" cap="none" spc="0" normalizeH="0" baseline="0" noProof="0" dirty="0">
                  <a:ln>
                    <a:noFill/>
                  </a:ln>
                  <a:solidFill>
                    <a:srgbClr val="FFFFFF"/>
                  </a:solidFill>
                  <a:effectLst/>
                  <a:uLnTx/>
                  <a:uFillTx/>
                  <a:latin typeface="Arial"/>
                  <a:ea typeface="+mn-ea"/>
                  <a:cs typeface="+mn-cs"/>
                </a:endParaRPr>
              </a:p>
            </p:txBody>
          </p:sp>
        </p:grpSp>
        <p:sp>
          <p:nvSpPr>
            <p:cNvPr id="128" name="TextBox 127"/>
            <p:cNvSpPr txBox="1"/>
            <p:nvPr/>
          </p:nvSpPr>
          <p:spPr>
            <a:xfrm>
              <a:off x="1775516" y="1401791"/>
              <a:ext cx="434734" cy="369332"/>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mn-ea"/>
                  <a:cs typeface="+mn-cs"/>
                </a:rPr>
                <a:t>T </a:t>
              </a:r>
              <a:r>
                <a:rPr kumimoji="0" lang="en-US" sz="2000" b="1" i="1" u="none" strike="noStrike" kern="1200" cap="none" spc="0" normalizeH="0" baseline="-25000" noProof="0" dirty="0">
                  <a:ln>
                    <a:noFill/>
                  </a:ln>
                  <a:solidFill>
                    <a:srgbClr val="FFFFFF"/>
                  </a:solidFill>
                  <a:effectLst/>
                  <a:uLnTx/>
                  <a:uFillTx/>
                  <a:latin typeface="Arial" charset="0"/>
                  <a:ea typeface="+mn-ea"/>
                  <a:cs typeface="+mn-cs"/>
                </a:rPr>
                <a:t>h</a:t>
              </a:r>
            </a:p>
          </p:txBody>
        </p:sp>
      </p:grpSp>
      <p:sp>
        <p:nvSpPr>
          <p:cNvPr id="227" name="TextBox 226"/>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254" name="TextBox 253">
            <a:extLst>
              <a:ext uri="{FF2B5EF4-FFF2-40B4-BE49-F238E27FC236}">
                <a16:creationId xmlns:a16="http://schemas.microsoft.com/office/drawing/2014/main" id="{17516D93-7546-492F-B880-227C25809DBD}"/>
              </a:ext>
            </a:extLst>
          </p:cNvPr>
          <p:cNvSpPr txBox="1"/>
          <p:nvPr/>
        </p:nvSpPr>
        <p:spPr>
          <a:xfrm>
            <a:off x="4343001" y="2983402"/>
            <a:ext cx="4267703" cy="1200329"/>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r>
              <a:rPr lang="nl-NL" dirty="0"/>
              <a:t>De verwachting is dat de meeste patiënten binnen 9 maanden herstellen tot normale aantallen lymfocyten of </a:t>
            </a:r>
            <a:r>
              <a:rPr lang="nl-NL" dirty="0" err="1"/>
              <a:t>lymfopenie</a:t>
            </a:r>
            <a:r>
              <a:rPr lang="nl-NL" dirty="0"/>
              <a:t> van graad 1. </a:t>
            </a:r>
            <a:endParaRPr lang="en-US" dirty="0"/>
          </a:p>
        </p:txBody>
      </p:sp>
      <p:grpSp>
        <p:nvGrpSpPr>
          <p:cNvPr id="139" name="Group 138">
            <a:extLst>
              <a:ext uri="{FF2B5EF4-FFF2-40B4-BE49-F238E27FC236}">
                <a16:creationId xmlns:a16="http://schemas.microsoft.com/office/drawing/2014/main" id="{39B5319B-32CE-48E1-AB73-573622105F5C}"/>
              </a:ext>
            </a:extLst>
          </p:cNvPr>
          <p:cNvGrpSpPr/>
          <p:nvPr/>
        </p:nvGrpSpPr>
        <p:grpSpPr>
          <a:xfrm>
            <a:off x="727183" y="5190466"/>
            <a:ext cx="782437" cy="705593"/>
            <a:chOff x="108608" y="3567822"/>
            <a:chExt cx="782437" cy="705593"/>
          </a:xfrm>
        </p:grpSpPr>
        <p:grpSp>
          <p:nvGrpSpPr>
            <p:cNvPr id="140" name="Group 139">
              <a:extLst>
                <a:ext uri="{FF2B5EF4-FFF2-40B4-BE49-F238E27FC236}">
                  <a16:creationId xmlns:a16="http://schemas.microsoft.com/office/drawing/2014/main" id="{A6A8E8EC-FCFC-4276-96C6-F90D77099878}"/>
                </a:ext>
              </a:extLst>
            </p:cNvPr>
            <p:cNvGrpSpPr/>
            <p:nvPr/>
          </p:nvGrpSpPr>
          <p:grpSpPr>
            <a:xfrm>
              <a:off x="108608" y="3567822"/>
              <a:ext cx="782437" cy="705593"/>
              <a:chOff x="9632115" y="3841615"/>
              <a:chExt cx="782437" cy="705593"/>
            </a:xfrm>
          </p:grpSpPr>
          <p:sp>
            <p:nvSpPr>
              <p:cNvPr id="142" name="Oval 141">
                <a:extLst>
                  <a:ext uri="{FF2B5EF4-FFF2-40B4-BE49-F238E27FC236}">
                    <a16:creationId xmlns:a16="http://schemas.microsoft.com/office/drawing/2014/main" id="{12952E23-F718-4A38-B170-58FF85F12B69}"/>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Oval 142">
                <a:extLst>
                  <a:ext uri="{FF2B5EF4-FFF2-40B4-BE49-F238E27FC236}">
                    <a16:creationId xmlns:a16="http://schemas.microsoft.com/office/drawing/2014/main" id="{86182BB9-0CC8-414F-B2C1-FECF86F4F04E}"/>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144" name="Group 171">
                <a:extLst>
                  <a:ext uri="{FF2B5EF4-FFF2-40B4-BE49-F238E27FC236}">
                    <a16:creationId xmlns:a16="http://schemas.microsoft.com/office/drawing/2014/main" id="{50008099-FE37-449E-ABC5-2954D8917309}"/>
                  </a:ext>
                </a:extLst>
              </p:cNvPr>
              <p:cNvGrpSpPr/>
              <p:nvPr/>
            </p:nvGrpSpPr>
            <p:grpSpPr>
              <a:xfrm rot="18169265">
                <a:off x="10232913" y="4152954"/>
                <a:ext cx="124964" cy="238314"/>
                <a:chOff x="6272999" y="403029"/>
                <a:chExt cx="199769" cy="365671"/>
              </a:xfrm>
            </p:grpSpPr>
            <p:sp>
              <p:nvSpPr>
                <p:cNvPr id="157" name="Rectangle 156">
                  <a:extLst>
                    <a:ext uri="{FF2B5EF4-FFF2-40B4-BE49-F238E27FC236}">
                      <a16:creationId xmlns:a16="http://schemas.microsoft.com/office/drawing/2014/main" id="{EB91D6ED-6309-48E4-BC9D-1786501B2D8F}"/>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8" name="Rectangle 157">
                  <a:extLst>
                    <a:ext uri="{FF2B5EF4-FFF2-40B4-BE49-F238E27FC236}">
                      <a16:creationId xmlns:a16="http://schemas.microsoft.com/office/drawing/2014/main" id="{2CB762AB-3D91-4B03-BE3D-B91C26A64C2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Rectangle 158">
                  <a:extLst>
                    <a:ext uri="{FF2B5EF4-FFF2-40B4-BE49-F238E27FC236}">
                      <a16:creationId xmlns:a16="http://schemas.microsoft.com/office/drawing/2014/main" id="{E92BAB48-D024-4A90-8DB7-EE41CA15425C}"/>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45" name="Group 173">
                <a:extLst>
                  <a:ext uri="{FF2B5EF4-FFF2-40B4-BE49-F238E27FC236}">
                    <a16:creationId xmlns:a16="http://schemas.microsoft.com/office/drawing/2014/main" id="{5CB9433F-4DDD-4119-AA87-95E74F4E4940}"/>
                  </a:ext>
                </a:extLst>
              </p:cNvPr>
              <p:cNvGrpSpPr/>
              <p:nvPr/>
            </p:nvGrpSpPr>
            <p:grpSpPr>
              <a:xfrm rot="14155649">
                <a:off x="10226787" y="3804084"/>
                <a:ext cx="124964" cy="238314"/>
                <a:chOff x="6272999" y="403029"/>
                <a:chExt cx="199769" cy="365671"/>
              </a:xfrm>
            </p:grpSpPr>
            <p:sp>
              <p:nvSpPr>
                <p:cNvPr id="154" name="Rectangle 153">
                  <a:extLst>
                    <a:ext uri="{FF2B5EF4-FFF2-40B4-BE49-F238E27FC236}">
                      <a16:creationId xmlns:a16="http://schemas.microsoft.com/office/drawing/2014/main" id="{38858DDE-A29B-438A-9AC9-CB111B80D208}"/>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5" name="Rectangle 154">
                  <a:extLst>
                    <a:ext uri="{FF2B5EF4-FFF2-40B4-BE49-F238E27FC236}">
                      <a16:creationId xmlns:a16="http://schemas.microsoft.com/office/drawing/2014/main" id="{49B5562C-59B9-4D87-A10A-4EB0B4B49475}"/>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6" name="Rectangle 155">
                  <a:extLst>
                    <a:ext uri="{FF2B5EF4-FFF2-40B4-BE49-F238E27FC236}">
                      <a16:creationId xmlns:a16="http://schemas.microsoft.com/office/drawing/2014/main" id="{6A5A0D4F-C701-438B-9926-4103FF4EC42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46" name="Group 203">
                <a:extLst>
                  <a:ext uri="{FF2B5EF4-FFF2-40B4-BE49-F238E27FC236}">
                    <a16:creationId xmlns:a16="http://schemas.microsoft.com/office/drawing/2014/main" id="{A25D5F26-1439-470D-9354-F30BB81C3138}"/>
                  </a:ext>
                </a:extLst>
              </p:cNvPr>
              <p:cNvGrpSpPr/>
              <p:nvPr/>
            </p:nvGrpSpPr>
            <p:grpSpPr>
              <a:xfrm rot="669115" flipH="1">
                <a:off x="9845209" y="4308894"/>
                <a:ext cx="124964" cy="238314"/>
                <a:chOff x="6272999" y="403029"/>
                <a:chExt cx="199769" cy="365671"/>
              </a:xfrm>
            </p:grpSpPr>
            <p:sp>
              <p:nvSpPr>
                <p:cNvPr id="151" name="Rectangle 150">
                  <a:extLst>
                    <a:ext uri="{FF2B5EF4-FFF2-40B4-BE49-F238E27FC236}">
                      <a16:creationId xmlns:a16="http://schemas.microsoft.com/office/drawing/2014/main" id="{61C7F5CD-E216-4E7F-AF76-2A959DCC7018}"/>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2" name="Rectangle 151">
                  <a:extLst>
                    <a:ext uri="{FF2B5EF4-FFF2-40B4-BE49-F238E27FC236}">
                      <a16:creationId xmlns:a16="http://schemas.microsoft.com/office/drawing/2014/main" id="{75140D89-7124-4A83-8737-B9859B73D387}"/>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3" name="Rectangle 152">
                  <a:extLst>
                    <a:ext uri="{FF2B5EF4-FFF2-40B4-BE49-F238E27FC236}">
                      <a16:creationId xmlns:a16="http://schemas.microsoft.com/office/drawing/2014/main" id="{E58C18DC-26E6-426D-9EF9-4327D8A5EA8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47" name="Group 171">
                <a:extLst>
                  <a:ext uri="{FF2B5EF4-FFF2-40B4-BE49-F238E27FC236}">
                    <a16:creationId xmlns:a16="http://schemas.microsoft.com/office/drawing/2014/main" id="{EFAF0941-2E0A-4AAF-B5B5-E7902EC76870}"/>
                  </a:ext>
                </a:extLst>
              </p:cNvPr>
              <p:cNvGrpSpPr/>
              <p:nvPr/>
            </p:nvGrpSpPr>
            <p:grpSpPr>
              <a:xfrm rot="7717811">
                <a:off x="9688790" y="3784940"/>
                <a:ext cx="124964" cy="238314"/>
                <a:chOff x="6272999" y="403029"/>
                <a:chExt cx="199769" cy="365671"/>
              </a:xfrm>
            </p:grpSpPr>
            <p:sp>
              <p:nvSpPr>
                <p:cNvPr id="148" name="Rectangle 147">
                  <a:extLst>
                    <a:ext uri="{FF2B5EF4-FFF2-40B4-BE49-F238E27FC236}">
                      <a16:creationId xmlns:a16="http://schemas.microsoft.com/office/drawing/2014/main" id="{43B8C01A-4DE9-45DA-89F3-7BF79489AD33}"/>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9" name="Rectangle 148">
                  <a:extLst>
                    <a:ext uri="{FF2B5EF4-FFF2-40B4-BE49-F238E27FC236}">
                      <a16:creationId xmlns:a16="http://schemas.microsoft.com/office/drawing/2014/main" id="{F58D160F-3DA9-459C-A257-3AA1B6DEBB83}"/>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0" name="Rectangle 149">
                  <a:extLst>
                    <a:ext uri="{FF2B5EF4-FFF2-40B4-BE49-F238E27FC236}">
                      <a16:creationId xmlns:a16="http://schemas.microsoft.com/office/drawing/2014/main" id="{997A4143-95B0-47AF-BCBF-7B33A955DB2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41" name="TextBox 140">
              <a:extLst>
                <a:ext uri="{FF2B5EF4-FFF2-40B4-BE49-F238E27FC236}">
                  <a16:creationId xmlns:a16="http://schemas.microsoft.com/office/drawing/2014/main" id="{6F616EC9-2EC2-4F7A-8649-8BEFA8E5BB00}"/>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160" name="Group 159">
            <a:extLst>
              <a:ext uri="{FF2B5EF4-FFF2-40B4-BE49-F238E27FC236}">
                <a16:creationId xmlns:a16="http://schemas.microsoft.com/office/drawing/2014/main" id="{5EA41F41-C87E-40FF-AA8E-97B16275239C}"/>
              </a:ext>
            </a:extLst>
          </p:cNvPr>
          <p:cNvGrpSpPr/>
          <p:nvPr/>
        </p:nvGrpSpPr>
        <p:grpSpPr>
          <a:xfrm>
            <a:off x="3061192" y="5192455"/>
            <a:ext cx="782437" cy="705593"/>
            <a:chOff x="108608" y="3567822"/>
            <a:chExt cx="782437" cy="705593"/>
          </a:xfrm>
        </p:grpSpPr>
        <p:grpSp>
          <p:nvGrpSpPr>
            <p:cNvPr id="161" name="Group 160">
              <a:extLst>
                <a:ext uri="{FF2B5EF4-FFF2-40B4-BE49-F238E27FC236}">
                  <a16:creationId xmlns:a16="http://schemas.microsoft.com/office/drawing/2014/main" id="{A8BB9EAE-3C22-4DFD-9A4D-F23E2BFFE231}"/>
                </a:ext>
              </a:extLst>
            </p:cNvPr>
            <p:cNvGrpSpPr/>
            <p:nvPr/>
          </p:nvGrpSpPr>
          <p:grpSpPr>
            <a:xfrm>
              <a:off x="108608" y="3567822"/>
              <a:ext cx="782437" cy="705593"/>
              <a:chOff x="9632115" y="3841615"/>
              <a:chExt cx="782437" cy="705593"/>
            </a:xfrm>
          </p:grpSpPr>
          <p:sp>
            <p:nvSpPr>
              <p:cNvPr id="163" name="Oval 162">
                <a:extLst>
                  <a:ext uri="{FF2B5EF4-FFF2-40B4-BE49-F238E27FC236}">
                    <a16:creationId xmlns:a16="http://schemas.microsoft.com/office/drawing/2014/main" id="{251C5745-962A-43B2-8237-BCE7A9F59BCE}"/>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4" name="Oval 163">
                <a:extLst>
                  <a:ext uri="{FF2B5EF4-FFF2-40B4-BE49-F238E27FC236}">
                    <a16:creationId xmlns:a16="http://schemas.microsoft.com/office/drawing/2014/main" id="{72701721-AFCD-48EB-9E15-F132F45F59BE}"/>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165" name="Group 171">
                <a:extLst>
                  <a:ext uri="{FF2B5EF4-FFF2-40B4-BE49-F238E27FC236}">
                    <a16:creationId xmlns:a16="http://schemas.microsoft.com/office/drawing/2014/main" id="{85C4E17E-BDE9-49E9-BD2C-CC284FA8406B}"/>
                  </a:ext>
                </a:extLst>
              </p:cNvPr>
              <p:cNvGrpSpPr/>
              <p:nvPr/>
            </p:nvGrpSpPr>
            <p:grpSpPr>
              <a:xfrm rot="18169265">
                <a:off x="10232913" y="4152954"/>
                <a:ext cx="124964" cy="238314"/>
                <a:chOff x="6272999" y="403029"/>
                <a:chExt cx="199769" cy="365671"/>
              </a:xfrm>
            </p:grpSpPr>
            <p:sp>
              <p:nvSpPr>
                <p:cNvPr id="178" name="Rectangle 177">
                  <a:extLst>
                    <a:ext uri="{FF2B5EF4-FFF2-40B4-BE49-F238E27FC236}">
                      <a16:creationId xmlns:a16="http://schemas.microsoft.com/office/drawing/2014/main" id="{8C3F5F18-3228-4426-83BA-6FF12A10A113}"/>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9" name="Rectangle 178">
                  <a:extLst>
                    <a:ext uri="{FF2B5EF4-FFF2-40B4-BE49-F238E27FC236}">
                      <a16:creationId xmlns:a16="http://schemas.microsoft.com/office/drawing/2014/main" id="{C51CC74B-19B4-4706-AF22-3F690CCE161E}"/>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0" name="Rectangle 179">
                  <a:extLst>
                    <a:ext uri="{FF2B5EF4-FFF2-40B4-BE49-F238E27FC236}">
                      <a16:creationId xmlns:a16="http://schemas.microsoft.com/office/drawing/2014/main" id="{5A07A0C5-A450-4D8C-B877-D0C37160E1EF}"/>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66" name="Group 173">
                <a:extLst>
                  <a:ext uri="{FF2B5EF4-FFF2-40B4-BE49-F238E27FC236}">
                    <a16:creationId xmlns:a16="http://schemas.microsoft.com/office/drawing/2014/main" id="{62BF39A8-6374-479A-859F-256E43182306}"/>
                  </a:ext>
                </a:extLst>
              </p:cNvPr>
              <p:cNvGrpSpPr/>
              <p:nvPr/>
            </p:nvGrpSpPr>
            <p:grpSpPr>
              <a:xfrm rot="14155649">
                <a:off x="10226787" y="3804084"/>
                <a:ext cx="124964" cy="238314"/>
                <a:chOff x="6272999" y="403029"/>
                <a:chExt cx="199769" cy="365671"/>
              </a:xfrm>
            </p:grpSpPr>
            <p:sp>
              <p:nvSpPr>
                <p:cNvPr id="175" name="Rectangle 174">
                  <a:extLst>
                    <a:ext uri="{FF2B5EF4-FFF2-40B4-BE49-F238E27FC236}">
                      <a16:creationId xmlns:a16="http://schemas.microsoft.com/office/drawing/2014/main" id="{D1BAE461-D49F-40C6-B318-392DB44AEC6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6" name="Rectangle 175">
                  <a:extLst>
                    <a:ext uri="{FF2B5EF4-FFF2-40B4-BE49-F238E27FC236}">
                      <a16:creationId xmlns:a16="http://schemas.microsoft.com/office/drawing/2014/main" id="{6FAF9CA4-1DCE-4D99-9817-4407A1BB436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7" name="Rectangle 176">
                  <a:extLst>
                    <a:ext uri="{FF2B5EF4-FFF2-40B4-BE49-F238E27FC236}">
                      <a16:creationId xmlns:a16="http://schemas.microsoft.com/office/drawing/2014/main" id="{0CF71E4C-CC75-4C06-BB84-F7770F26E753}"/>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67" name="Group 203">
                <a:extLst>
                  <a:ext uri="{FF2B5EF4-FFF2-40B4-BE49-F238E27FC236}">
                    <a16:creationId xmlns:a16="http://schemas.microsoft.com/office/drawing/2014/main" id="{9099C7FB-912B-4C0F-BA59-1C066A84914C}"/>
                  </a:ext>
                </a:extLst>
              </p:cNvPr>
              <p:cNvGrpSpPr/>
              <p:nvPr/>
            </p:nvGrpSpPr>
            <p:grpSpPr>
              <a:xfrm rot="669115" flipH="1">
                <a:off x="9845209" y="4308894"/>
                <a:ext cx="124964" cy="238314"/>
                <a:chOff x="6272999" y="403029"/>
                <a:chExt cx="199769" cy="365671"/>
              </a:xfrm>
            </p:grpSpPr>
            <p:sp>
              <p:nvSpPr>
                <p:cNvPr id="172" name="Rectangle 171">
                  <a:extLst>
                    <a:ext uri="{FF2B5EF4-FFF2-40B4-BE49-F238E27FC236}">
                      <a16:creationId xmlns:a16="http://schemas.microsoft.com/office/drawing/2014/main" id="{F2C6706C-0141-42AA-8C4A-2257C6638560}"/>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Rectangle 172">
                  <a:extLst>
                    <a:ext uri="{FF2B5EF4-FFF2-40B4-BE49-F238E27FC236}">
                      <a16:creationId xmlns:a16="http://schemas.microsoft.com/office/drawing/2014/main" id="{85354E9D-C852-4659-83AF-82558E77343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4" name="Rectangle 173">
                  <a:extLst>
                    <a:ext uri="{FF2B5EF4-FFF2-40B4-BE49-F238E27FC236}">
                      <a16:creationId xmlns:a16="http://schemas.microsoft.com/office/drawing/2014/main" id="{30874A90-9457-4A5A-95A4-4497D8D8AB0A}"/>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68" name="Group 171">
                <a:extLst>
                  <a:ext uri="{FF2B5EF4-FFF2-40B4-BE49-F238E27FC236}">
                    <a16:creationId xmlns:a16="http://schemas.microsoft.com/office/drawing/2014/main" id="{2E38C220-7E37-4D26-AE3A-2BD326E598AE}"/>
                  </a:ext>
                </a:extLst>
              </p:cNvPr>
              <p:cNvGrpSpPr/>
              <p:nvPr/>
            </p:nvGrpSpPr>
            <p:grpSpPr>
              <a:xfrm rot="7717811">
                <a:off x="9688790" y="3784940"/>
                <a:ext cx="124964" cy="238314"/>
                <a:chOff x="6272999" y="403029"/>
                <a:chExt cx="199769" cy="365671"/>
              </a:xfrm>
            </p:grpSpPr>
            <p:sp>
              <p:nvSpPr>
                <p:cNvPr id="169" name="Rectangle 168">
                  <a:extLst>
                    <a:ext uri="{FF2B5EF4-FFF2-40B4-BE49-F238E27FC236}">
                      <a16:creationId xmlns:a16="http://schemas.microsoft.com/office/drawing/2014/main" id="{8999884A-FF48-4ECC-AFE0-DD6336C0CB8A}"/>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0" name="Rectangle 169">
                  <a:extLst>
                    <a:ext uri="{FF2B5EF4-FFF2-40B4-BE49-F238E27FC236}">
                      <a16:creationId xmlns:a16="http://schemas.microsoft.com/office/drawing/2014/main" id="{69CB72FF-5628-4312-83B7-3D7D8DE958D2}"/>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Rectangle 170">
                  <a:extLst>
                    <a:ext uri="{FF2B5EF4-FFF2-40B4-BE49-F238E27FC236}">
                      <a16:creationId xmlns:a16="http://schemas.microsoft.com/office/drawing/2014/main" id="{85BD8692-CF69-4F0A-863C-CDDFC214B740}"/>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62" name="TextBox 161">
              <a:extLst>
                <a:ext uri="{FF2B5EF4-FFF2-40B4-BE49-F238E27FC236}">
                  <a16:creationId xmlns:a16="http://schemas.microsoft.com/office/drawing/2014/main" id="{A16C9209-4B4A-407D-9B45-1EFA87AC5B16}"/>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183" name="Group 182">
            <a:extLst>
              <a:ext uri="{FF2B5EF4-FFF2-40B4-BE49-F238E27FC236}">
                <a16:creationId xmlns:a16="http://schemas.microsoft.com/office/drawing/2014/main" id="{C6264284-C63B-44A7-8EFE-AD1C22F674BB}"/>
              </a:ext>
            </a:extLst>
          </p:cNvPr>
          <p:cNvGrpSpPr/>
          <p:nvPr/>
        </p:nvGrpSpPr>
        <p:grpSpPr>
          <a:xfrm>
            <a:off x="1801507" y="1519738"/>
            <a:ext cx="513521" cy="521071"/>
            <a:chOff x="1696729" y="1401791"/>
            <a:chExt cx="513521" cy="521071"/>
          </a:xfrm>
        </p:grpSpPr>
        <p:grpSp>
          <p:nvGrpSpPr>
            <p:cNvPr id="184" name="Group 165">
              <a:extLst>
                <a:ext uri="{FF2B5EF4-FFF2-40B4-BE49-F238E27FC236}">
                  <a16:creationId xmlns:a16="http://schemas.microsoft.com/office/drawing/2014/main" id="{B9871721-CFD8-4050-BE87-F29C96C0FD05}"/>
                </a:ext>
              </a:extLst>
            </p:cNvPr>
            <p:cNvGrpSpPr/>
            <p:nvPr/>
          </p:nvGrpSpPr>
          <p:grpSpPr>
            <a:xfrm>
              <a:off x="1696729" y="1425711"/>
              <a:ext cx="474194" cy="497151"/>
              <a:chOff x="5095749" y="0"/>
              <a:chExt cx="769047" cy="840013"/>
            </a:xfrm>
          </p:grpSpPr>
          <p:sp>
            <p:nvSpPr>
              <p:cNvPr id="186" name="Freeform 138">
                <a:extLst>
                  <a:ext uri="{FF2B5EF4-FFF2-40B4-BE49-F238E27FC236}">
                    <a16:creationId xmlns:a16="http://schemas.microsoft.com/office/drawing/2014/main" id="{94B45110-0439-4EC8-B1D1-2E85456A5331}"/>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Freeform 139">
                <a:extLst>
                  <a:ext uri="{FF2B5EF4-FFF2-40B4-BE49-F238E27FC236}">
                    <a16:creationId xmlns:a16="http://schemas.microsoft.com/office/drawing/2014/main" id="{7A9E0C67-1CB5-4519-8586-464DCB1A568E}"/>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8" name="Freeform 140">
                <a:extLst>
                  <a:ext uri="{FF2B5EF4-FFF2-40B4-BE49-F238E27FC236}">
                    <a16:creationId xmlns:a16="http://schemas.microsoft.com/office/drawing/2014/main" id="{8ACA3FFD-2719-4E1A-9F47-F202ADABC607}"/>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a:extLst>
                  <a:ext uri="{FF2B5EF4-FFF2-40B4-BE49-F238E27FC236}">
                    <a16:creationId xmlns:a16="http://schemas.microsoft.com/office/drawing/2014/main" id="{39945601-8BE2-4380-BD25-FE601F2C615D}"/>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0" name="Oval 189">
                <a:extLst>
                  <a:ext uri="{FF2B5EF4-FFF2-40B4-BE49-F238E27FC236}">
                    <a16:creationId xmlns:a16="http://schemas.microsoft.com/office/drawing/2014/main" id="{70390F06-B896-477F-90B9-B5E33CC2A064}"/>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5" name="TextBox 184">
              <a:extLst>
                <a:ext uri="{FF2B5EF4-FFF2-40B4-BE49-F238E27FC236}">
                  <a16:creationId xmlns:a16="http://schemas.microsoft.com/office/drawing/2014/main" id="{5AEC50BE-E4FC-4017-A6BE-F325F1B248A1}"/>
                </a:ext>
              </a:extLst>
            </p:cNvPr>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91" name="Group 190">
            <a:extLst>
              <a:ext uri="{FF2B5EF4-FFF2-40B4-BE49-F238E27FC236}">
                <a16:creationId xmlns:a16="http://schemas.microsoft.com/office/drawing/2014/main" id="{833A0CE5-78AC-44EC-8E37-8509C6A23DED}"/>
              </a:ext>
            </a:extLst>
          </p:cNvPr>
          <p:cNvGrpSpPr/>
          <p:nvPr/>
        </p:nvGrpSpPr>
        <p:grpSpPr>
          <a:xfrm>
            <a:off x="1418596" y="1522045"/>
            <a:ext cx="474194" cy="521071"/>
            <a:chOff x="1696729" y="1401791"/>
            <a:chExt cx="474194" cy="521071"/>
          </a:xfrm>
        </p:grpSpPr>
        <p:grpSp>
          <p:nvGrpSpPr>
            <p:cNvPr id="192" name="Group 165">
              <a:extLst>
                <a:ext uri="{FF2B5EF4-FFF2-40B4-BE49-F238E27FC236}">
                  <a16:creationId xmlns:a16="http://schemas.microsoft.com/office/drawing/2014/main" id="{336A4021-808E-4E92-8FCB-73EE72853178}"/>
                </a:ext>
              </a:extLst>
            </p:cNvPr>
            <p:cNvGrpSpPr/>
            <p:nvPr/>
          </p:nvGrpSpPr>
          <p:grpSpPr>
            <a:xfrm>
              <a:off x="1696729" y="1425711"/>
              <a:ext cx="474194" cy="497151"/>
              <a:chOff x="5095749" y="0"/>
              <a:chExt cx="769047" cy="840013"/>
            </a:xfrm>
          </p:grpSpPr>
          <p:sp>
            <p:nvSpPr>
              <p:cNvPr id="194" name="Freeform 138">
                <a:extLst>
                  <a:ext uri="{FF2B5EF4-FFF2-40B4-BE49-F238E27FC236}">
                    <a16:creationId xmlns:a16="http://schemas.microsoft.com/office/drawing/2014/main" id="{92551724-68CC-4D8A-B9CE-2D68816E5FC3}"/>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Freeform 139">
                <a:extLst>
                  <a:ext uri="{FF2B5EF4-FFF2-40B4-BE49-F238E27FC236}">
                    <a16:creationId xmlns:a16="http://schemas.microsoft.com/office/drawing/2014/main" id="{77B4B92B-24F4-4CFC-B79C-DF3B73C67F36}"/>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6" name="Freeform 140">
                <a:extLst>
                  <a:ext uri="{FF2B5EF4-FFF2-40B4-BE49-F238E27FC236}">
                    <a16:creationId xmlns:a16="http://schemas.microsoft.com/office/drawing/2014/main" id="{E17DD3FE-7861-48DD-8896-31B0A640D697}"/>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a:extLst>
                  <a:ext uri="{FF2B5EF4-FFF2-40B4-BE49-F238E27FC236}">
                    <a16:creationId xmlns:a16="http://schemas.microsoft.com/office/drawing/2014/main" id="{5C9ECBEF-5982-43E9-A4B8-034F8017B010}"/>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8" name="Oval 197">
                <a:extLst>
                  <a:ext uri="{FF2B5EF4-FFF2-40B4-BE49-F238E27FC236}">
                    <a16:creationId xmlns:a16="http://schemas.microsoft.com/office/drawing/2014/main" id="{8335857D-86BA-4BB9-BB10-75219D70A5F2}"/>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93" name="TextBox 192">
              <a:extLst>
                <a:ext uri="{FF2B5EF4-FFF2-40B4-BE49-F238E27FC236}">
                  <a16:creationId xmlns:a16="http://schemas.microsoft.com/office/drawing/2014/main" id="{049D6C0D-6B5C-47E6-96CA-D77234C00332}"/>
                </a:ext>
              </a:extLst>
            </p:cNvPr>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199" name="Group 198">
            <a:extLst>
              <a:ext uri="{FF2B5EF4-FFF2-40B4-BE49-F238E27FC236}">
                <a16:creationId xmlns:a16="http://schemas.microsoft.com/office/drawing/2014/main" id="{6FEDA0E2-1178-4794-94DC-3AA16DB9B313}"/>
              </a:ext>
            </a:extLst>
          </p:cNvPr>
          <p:cNvGrpSpPr/>
          <p:nvPr/>
        </p:nvGrpSpPr>
        <p:grpSpPr>
          <a:xfrm>
            <a:off x="1570998" y="1674443"/>
            <a:ext cx="513521" cy="521071"/>
            <a:chOff x="1696729" y="1401791"/>
            <a:chExt cx="513521" cy="521071"/>
          </a:xfrm>
        </p:grpSpPr>
        <p:grpSp>
          <p:nvGrpSpPr>
            <p:cNvPr id="200" name="Group 165">
              <a:extLst>
                <a:ext uri="{FF2B5EF4-FFF2-40B4-BE49-F238E27FC236}">
                  <a16:creationId xmlns:a16="http://schemas.microsoft.com/office/drawing/2014/main" id="{7D2E716B-BD8F-481A-A224-88E04634BB7F}"/>
                </a:ext>
              </a:extLst>
            </p:cNvPr>
            <p:cNvGrpSpPr/>
            <p:nvPr/>
          </p:nvGrpSpPr>
          <p:grpSpPr>
            <a:xfrm>
              <a:off x="1696729" y="1425711"/>
              <a:ext cx="474194" cy="497151"/>
              <a:chOff x="5095749" y="0"/>
              <a:chExt cx="769047" cy="840013"/>
            </a:xfrm>
          </p:grpSpPr>
          <p:sp>
            <p:nvSpPr>
              <p:cNvPr id="202" name="Freeform 138">
                <a:extLst>
                  <a:ext uri="{FF2B5EF4-FFF2-40B4-BE49-F238E27FC236}">
                    <a16:creationId xmlns:a16="http://schemas.microsoft.com/office/drawing/2014/main" id="{AE6CA7D2-26BE-45E2-944F-DDD2551F72A9}"/>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3" name="Freeform 139">
                <a:extLst>
                  <a:ext uri="{FF2B5EF4-FFF2-40B4-BE49-F238E27FC236}">
                    <a16:creationId xmlns:a16="http://schemas.microsoft.com/office/drawing/2014/main" id="{70CCEAC5-ECFE-42D7-927E-CFF50475F260}"/>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4" name="Freeform 140">
                <a:extLst>
                  <a:ext uri="{FF2B5EF4-FFF2-40B4-BE49-F238E27FC236}">
                    <a16:creationId xmlns:a16="http://schemas.microsoft.com/office/drawing/2014/main" id="{83F4ADE1-11B0-4E63-A5E1-53E82B3E7F02}"/>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5" name="Oval 204">
                <a:extLst>
                  <a:ext uri="{FF2B5EF4-FFF2-40B4-BE49-F238E27FC236}">
                    <a16:creationId xmlns:a16="http://schemas.microsoft.com/office/drawing/2014/main" id="{1EA62747-0006-45BF-AD96-64DED3C0F71C}"/>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06" name="Oval 205">
                <a:extLst>
                  <a:ext uri="{FF2B5EF4-FFF2-40B4-BE49-F238E27FC236}">
                    <a16:creationId xmlns:a16="http://schemas.microsoft.com/office/drawing/2014/main" id="{2E74C21C-B87B-4C8C-BA19-996CE1ACB19E}"/>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01" name="TextBox 200">
              <a:extLst>
                <a:ext uri="{FF2B5EF4-FFF2-40B4-BE49-F238E27FC236}">
                  <a16:creationId xmlns:a16="http://schemas.microsoft.com/office/drawing/2014/main" id="{47DDC8D1-B6C1-4776-A915-DE967FDE3974}"/>
                </a:ext>
              </a:extLst>
            </p:cNvPr>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08" name="Rectangle 207">
            <a:extLst>
              <a:ext uri="{FF2B5EF4-FFF2-40B4-BE49-F238E27FC236}">
                <a16:creationId xmlns:a16="http://schemas.microsoft.com/office/drawing/2014/main" id="{EBAB4A45-E452-4E1D-B090-A2DBBE50BB99}"/>
              </a:ext>
            </a:extLst>
          </p:cNvPr>
          <p:cNvSpPr/>
          <p:nvPr/>
        </p:nvSpPr>
        <p:spPr>
          <a:xfrm>
            <a:off x="85242" y="6545665"/>
            <a:ext cx="9089348" cy="338554"/>
          </a:xfrm>
          <a:prstGeom prst="rect">
            <a:avLst/>
          </a:prstGeom>
        </p:spPr>
        <p:txBody>
          <a:bodyPr wrap="none">
            <a:spAutoFit/>
          </a:bodyPr>
          <a:lstStyle/>
          <a:p>
            <a:r>
              <a:rPr lang="en-US" sz="800" dirty="0"/>
              <a:t>https://www.merckgroup.com/content/dam/web/corporate/non-images/country-specifics/netherlands/mavenclad/NL%20SPC%20cladribine%20Mavenclad%2010mg%20tablets%202018Jul09%20nl%20v3.0.pdf – </a:t>
            </a:r>
          </a:p>
          <a:p>
            <a:r>
              <a:rPr lang="en-US" sz="800" dirty="0"/>
              <a:t>last verified on 31Jul2019</a:t>
            </a:r>
            <a:endParaRPr lang="nl-NL" sz="800" dirty="0"/>
          </a:p>
        </p:txBody>
      </p:sp>
    </p:spTree>
    <p:extLst>
      <p:ext uri="{BB962C8B-B14F-4D97-AF65-F5344CB8AC3E}">
        <p14:creationId xmlns:p14="http://schemas.microsoft.com/office/powerpoint/2010/main" val="650547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05" name="TextBox 204"/>
          <p:cNvSpPr txBox="1"/>
          <p:nvPr/>
        </p:nvSpPr>
        <p:spPr>
          <a:xfrm>
            <a:off x="67989" y="6480542"/>
            <a:ext cx="7220727" cy="627642"/>
          </a:xfrm>
          <a:prstGeom prst="rect">
            <a:avLst/>
          </a:prstGeom>
          <a:noFill/>
        </p:spPr>
        <p:txBody>
          <a:bodyPr wrap="square" lIns="72933" tIns="36466" rIns="72933" bIns="36466" rtlCol="0">
            <a:spAutoFit/>
          </a:bodyPr>
          <a:lstStyle/>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en-US" sz="900" dirty="0"/>
              <a:t>https://www.ema.europa.eu/en/documents/product-information/gilenya-epar-product-information_nl.pdf - last verified on 31Jul2019</a:t>
            </a:r>
          </a:p>
          <a:p>
            <a:endParaRPr lang="en-US" sz="900" dirty="0"/>
          </a:p>
          <a:p>
            <a:r>
              <a:rPr lang="en-US" sz="900" dirty="0">
                <a:cs typeface="Helvetica" panose="020B0604020202020204" pitchFamily="34" charset="0"/>
              </a:rPr>
              <a:t>.</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23" name="Group 22"/>
          <p:cNvGrpSpPr/>
          <p:nvPr/>
        </p:nvGrpSpPr>
        <p:grpSpPr>
          <a:xfrm>
            <a:off x="1829392" y="2750955"/>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306"/>
          <p:cNvGrpSpPr/>
          <p:nvPr/>
        </p:nvGrpSpPr>
        <p:grpSpPr>
          <a:xfrm>
            <a:off x="1096705"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54703" y="3420898"/>
            <a:ext cx="300082" cy="261610"/>
            <a:chOff x="9582545" y="2303286"/>
            <a:chExt cx="300082" cy="261610"/>
          </a:xfrm>
        </p:grpSpPr>
        <p:sp>
          <p:nvSpPr>
            <p:cNvPr id="2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9" name="Rectangle 298"/>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05" name="Group 304"/>
          <p:cNvGrpSpPr/>
          <p:nvPr/>
        </p:nvGrpSpPr>
        <p:grpSpPr>
          <a:xfrm>
            <a:off x="1512930" y="3860598"/>
            <a:ext cx="300082" cy="261610"/>
            <a:chOff x="9582545" y="2303286"/>
            <a:chExt cx="300082" cy="261610"/>
          </a:xfrm>
        </p:grpSpPr>
        <p:sp>
          <p:nvSpPr>
            <p:cNvPr id="30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8" name="Rectangle 30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1416454" y="2977960"/>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08" name="Group 207"/>
          <p:cNvGrpSpPr/>
          <p:nvPr/>
        </p:nvGrpSpPr>
        <p:grpSpPr>
          <a:xfrm>
            <a:off x="1864533" y="2454918"/>
            <a:ext cx="513521" cy="521071"/>
            <a:chOff x="1696729" y="1401791"/>
            <a:chExt cx="51352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26" name="Group 225"/>
          <p:cNvGrpSpPr/>
          <p:nvPr/>
        </p:nvGrpSpPr>
        <p:grpSpPr>
          <a:xfrm>
            <a:off x="554403" y="2473968"/>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1030653" y="245491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217" name="Straight Arrow Connector 216"/>
          <p:cNvCxnSpPr/>
          <p:nvPr/>
        </p:nvCxnSpPr>
        <p:spPr>
          <a:xfrm flipV="1">
            <a:off x="1416495" y="1998802"/>
            <a:ext cx="8632" cy="488486"/>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a:off x="526236" y="4074724"/>
            <a:ext cx="0" cy="937158"/>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219" name="Group 218"/>
          <p:cNvGrpSpPr/>
          <p:nvPr/>
        </p:nvGrpSpPr>
        <p:grpSpPr>
          <a:xfrm>
            <a:off x="144471" y="3370621"/>
            <a:ext cx="782437" cy="705593"/>
            <a:chOff x="108608" y="3567822"/>
            <a:chExt cx="782437" cy="705593"/>
          </a:xfrm>
        </p:grpSpPr>
        <p:grpSp>
          <p:nvGrpSpPr>
            <p:cNvPr id="220" name="Group 219"/>
            <p:cNvGrpSpPr/>
            <p:nvPr/>
          </p:nvGrpSpPr>
          <p:grpSpPr>
            <a:xfrm>
              <a:off x="108608" y="3567822"/>
              <a:ext cx="782437" cy="705593"/>
              <a:chOff x="9632115" y="3841615"/>
              <a:chExt cx="782437" cy="705593"/>
            </a:xfrm>
          </p:grpSpPr>
          <p:sp>
            <p:nvSpPr>
              <p:cNvPr id="222" name="Oval 22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42" name="Group 171"/>
              <p:cNvGrpSpPr/>
              <p:nvPr/>
            </p:nvGrpSpPr>
            <p:grpSpPr>
              <a:xfrm rot="18169265">
                <a:off x="10232913" y="4152954"/>
                <a:ext cx="124964" cy="238314"/>
                <a:chOff x="6272999" y="403029"/>
                <a:chExt cx="199769" cy="365671"/>
              </a:xfrm>
            </p:grpSpPr>
            <p:sp>
              <p:nvSpPr>
                <p:cNvPr id="261" name="Rectangle 26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2" name="Rectangle 26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3" name="Rectangle 26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4" name="Group 173"/>
              <p:cNvGrpSpPr/>
              <p:nvPr/>
            </p:nvGrpSpPr>
            <p:grpSpPr>
              <a:xfrm rot="14155649">
                <a:off x="10226787" y="3804084"/>
                <a:ext cx="124964" cy="238314"/>
                <a:chOff x="6272999" y="403029"/>
                <a:chExt cx="199769" cy="365671"/>
              </a:xfrm>
            </p:grpSpPr>
            <p:sp>
              <p:nvSpPr>
                <p:cNvPr id="255" name="Rectangle 25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8" name="Rectangle 25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0" name="Rectangle 25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5" name="Group 203"/>
              <p:cNvGrpSpPr/>
              <p:nvPr/>
            </p:nvGrpSpPr>
            <p:grpSpPr>
              <a:xfrm rot="669115" flipH="1">
                <a:off x="9845209" y="4308894"/>
                <a:ext cx="124964" cy="238314"/>
                <a:chOff x="6272999" y="403029"/>
                <a:chExt cx="199769" cy="365671"/>
              </a:xfrm>
            </p:grpSpPr>
            <p:sp>
              <p:nvSpPr>
                <p:cNvPr id="250" name="Rectangle 24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3" name="Rectangle 25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4" name="Rectangle 25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6" name="Group 171"/>
              <p:cNvGrpSpPr/>
              <p:nvPr/>
            </p:nvGrpSpPr>
            <p:grpSpPr>
              <a:xfrm rot="7717811">
                <a:off x="9688790" y="3784940"/>
                <a:ext cx="124964" cy="238314"/>
                <a:chOff x="6272999" y="403029"/>
                <a:chExt cx="199769" cy="365671"/>
              </a:xfrm>
            </p:grpSpPr>
            <p:sp>
              <p:nvSpPr>
                <p:cNvPr id="247" name="Rectangle 24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8" name="Rectangle 24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9" name="Rectangle 24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21" name="TextBox 22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1267473" y="2184490"/>
            <a:ext cx="328192" cy="293330"/>
            <a:chOff x="1150378" y="1508432"/>
            <a:chExt cx="328192" cy="293330"/>
          </a:xfrm>
        </p:grpSpPr>
        <p:cxnSp>
          <p:nvCxnSpPr>
            <p:cNvPr id="267" name="Straight Connector 266"/>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69" name="Group 268"/>
          <p:cNvGrpSpPr/>
          <p:nvPr/>
        </p:nvGrpSpPr>
        <p:grpSpPr>
          <a:xfrm>
            <a:off x="362598" y="4346665"/>
            <a:ext cx="328192" cy="293330"/>
            <a:chOff x="1150378" y="1508432"/>
            <a:chExt cx="328192" cy="293330"/>
          </a:xfrm>
        </p:grpSpPr>
        <p:cxnSp>
          <p:nvCxnSpPr>
            <p:cNvPr id="270" name="Straight Connector 269"/>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72" name="Group 271"/>
          <p:cNvGrpSpPr/>
          <p:nvPr/>
        </p:nvGrpSpPr>
        <p:grpSpPr>
          <a:xfrm>
            <a:off x="125421" y="5170846"/>
            <a:ext cx="782437" cy="705593"/>
            <a:chOff x="108608" y="3567822"/>
            <a:chExt cx="782437" cy="705593"/>
          </a:xfrm>
        </p:grpSpPr>
        <p:grpSp>
          <p:nvGrpSpPr>
            <p:cNvPr id="273" name="Group 272"/>
            <p:cNvGrpSpPr/>
            <p:nvPr/>
          </p:nvGrpSpPr>
          <p:grpSpPr>
            <a:xfrm>
              <a:off x="108608" y="3567822"/>
              <a:ext cx="782437" cy="705593"/>
              <a:chOff x="9632115" y="3841615"/>
              <a:chExt cx="782437" cy="705593"/>
            </a:xfrm>
          </p:grpSpPr>
          <p:sp>
            <p:nvSpPr>
              <p:cNvPr id="275" name="Oval 274"/>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6" name="Oval 275"/>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7" name="Group 171"/>
              <p:cNvGrpSpPr/>
              <p:nvPr/>
            </p:nvGrpSpPr>
            <p:grpSpPr>
              <a:xfrm rot="18169265">
                <a:off x="10232913" y="4152954"/>
                <a:ext cx="124964" cy="238314"/>
                <a:chOff x="6272999" y="403029"/>
                <a:chExt cx="199769" cy="365671"/>
              </a:xfrm>
            </p:grpSpPr>
            <p:sp>
              <p:nvSpPr>
                <p:cNvPr id="290" name="Rectangle 28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2" name="Rectangle 29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8" name="Group 173"/>
              <p:cNvGrpSpPr/>
              <p:nvPr/>
            </p:nvGrpSpPr>
            <p:grpSpPr>
              <a:xfrm rot="14155649">
                <a:off x="10226787" y="3804084"/>
                <a:ext cx="124964" cy="238314"/>
                <a:chOff x="6272999" y="403029"/>
                <a:chExt cx="199769" cy="365671"/>
              </a:xfrm>
            </p:grpSpPr>
            <p:sp>
              <p:nvSpPr>
                <p:cNvPr id="287" name="Rectangle 28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9" name="Rectangle 28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9" name="Group 203"/>
              <p:cNvGrpSpPr/>
              <p:nvPr/>
            </p:nvGrpSpPr>
            <p:grpSpPr>
              <a:xfrm rot="669115" flipH="1">
                <a:off x="9845209" y="4308894"/>
                <a:ext cx="124964" cy="238314"/>
                <a:chOff x="6272999" y="403029"/>
                <a:chExt cx="199769" cy="365671"/>
              </a:xfrm>
            </p:grpSpPr>
            <p:sp>
              <p:nvSpPr>
                <p:cNvPr id="284" name="Rectangle 28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6" name="Rectangle 28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0" name="Group 171"/>
              <p:cNvGrpSpPr/>
              <p:nvPr/>
            </p:nvGrpSpPr>
            <p:grpSpPr>
              <a:xfrm rot="7717811">
                <a:off x="9688790" y="3784940"/>
                <a:ext cx="124964" cy="238314"/>
                <a:chOff x="6272999" y="403029"/>
                <a:chExt cx="199769" cy="365671"/>
              </a:xfrm>
            </p:grpSpPr>
            <p:sp>
              <p:nvSpPr>
                <p:cNvPr id="281" name="Rectangle 28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Rectangle 28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4" name="TextBox 273"/>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93" name="Group 292"/>
          <p:cNvGrpSpPr/>
          <p:nvPr/>
        </p:nvGrpSpPr>
        <p:grpSpPr>
          <a:xfrm>
            <a:off x="1202103" y="1378593"/>
            <a:ext cx="513521" cy="521071"/>
            <a:chOff x="1696729" y="1401791"/>
            <a:chExt cx="513521" cy="521071"/>
          </a:xfrm>
        </p:grpSpPr>
        <p:grpSp>
          <p:nvGrpSpPr>
            <p:cNvPr id="294" name="Group 165"/>
            <p:cNvGrpSpPr/>
            <p:nvPr/>
          </p:nvGrpSpPr>
          <p:grpSpPr>
            <a:xfrm>
              <a:off x="1696729" y="1425711"/>
              <a:ext cx="474194" cy="497151"/>
              <a:chOff x="5095749" y="0"/>
              <a:chExt cx="769047" cy="840013"/>
            </a:xfrm>
          </p:grpSpPr>
          <p:sp>
            <p:nvSpPr>
              <p:cNvPr id="29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Oval 30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Oval 30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97" name="TextBox 296"/>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4" name="Rectangle 13"/>
          <p:cNvSpPr/>
          <p:nvPr/>
        </p:nvSpPr>
        <p:spPr bwMode="auto">
          <a:xfrm>
            <a:off x="1043687" y="1333929"/>
            <a:ext cx="812529" cy="645829"/>
          </a:xfrm>
          <a:prstGeom prst="rect">
            <a:avLst/>
          </a:prstGeom>
          <a:solidFill>
            <a:schemeClr val="bg1">
              <a:alpha val="82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04" name="Rectangle 303"/>
          <p:cNvSpPr/>
          <p:nvPr/>
        </p:nvSpPr>
        <p:spPr bwMode="auto">
          <a:xfrm>
            <a:off x="45441" y="5068309"/>
            <a:ext cx="971380" cy="913397"/>
          </a:xfrm>
          <a:prstGeom prst="rect">
            <a:avLst/>
          </a:prstGeom>
          <a:solidFill>
            <a:schemeClr val="bg1">
              <a:alpha val="82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03" name="TextBox 202">
            <a:extLst>
              <a:ext uri="{FF2B5EF4-FFF2-40B4-BE49-F238E27FC236}">
                <a16:creationId xmlns:a16="http://schemas.microsoft.com/office/drawing/2014/main" id="{12471B36-E1C0-4278-A46A-EDB3F3041B77}"/>
              </a:ext>
            </a:extLst>
          </p:cNvPr>
          <p:cNvSpPr txBox="1"/>
          <p:nvPr/>
        </p:nvSpPr>
        <p:spPr>
          <a:xfrm>
            <a:off x="2225090" y="4944341"/>
            <a:ext cx="5396815" cy="646331"/>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r>
              <a:rPr lang="en-US" dirty="0" err="1"/>
              <a:t>Lymfocyten</a:t>
            </a:r>
            <a:r>
              <a:rPr lang="en-US" dirty="0"/>
              <a:t> </a:t>
            </a:r>
            <a:r>
              <a:rPr lang="en-US" dirty="0" err="1"/>
              <a:t>blijven</a:t>
            </a:r>
            <a:r>
              <a:rPr lang="en-US" dirty="0"/>
              <a:t> in de </a:t>
            </a:r>
            <a:r>
              <a:rPr lang="en-US" dirty="0" err="1"/>
              <a:t>lymfeklier</a:t>
            </a:r>
            <a:r>
              <a:rPr lang="en-US" dirty="0"/>
              <a:t> en </a:t>
            </a:r>
            <a:r>
              <a:rPr lang="en-US" dirty="0" err="1"/>
              <a:t>kunnen</a:t>
            </a:r>
            <a:r>
              <a:rPr lang="en-US" dirty="0"/>
              <a:t> het CZS </a:t>
            </a:r>
            <a:r>
              <a:rPr lang="en-US" dirty="0" err="1"/>
              <a:t>niet</a:t>
            </a:r>
            <a:r>
              <a:rPr lang="en-US" dirty="0"/>
              <a:t> </a:t>
            </a:r>
            <a:r>
              <a:rPr lang="en-US" dirty="0" err="1"/>
              <a:t>bereiken</a:t>
            </a:r>
            <a:r>
              <a:rPr lang="en-US" dirty="0"/>
              <a:t>.</a:t>
            </a:r>
          </a:p>
        </p:txBody>
      </p:sp>
      <p:sp>
        <p:nvSpPr>
          <p:cNvPr id="206" name="Title 1">
            <a:extLst>
              <a:ext uri="{FF2B5EF4-FFF2-40B4-BE49-F238E27FC236}">
                <a16:creationId xmlns:a16="http://schemas.microsoft.com/office/drawing/2014/main" id="{DB73DD53-0A81-4C92-96E2-459610EDF496}"/>
              </a:ext>
            </a:extLst>
          </p:cNvPr>
          <p:cNvSpPr>
            <a:spLocks noGrp="1"/>
          </p:cNvSpPr>
          <p:nvPr>
            <p:ph type="title"/>
          </p:nvPr>
        </p:nvSpPr>
        <p:spPr>
          <a:xfrm>
            <a:off x="218058" y="181445"/>
            <a:ext cx="8707883" cy="609600"/>
          </a:xfrm>
        </p:spPr>
        <p:txBody>
          <a:bodyPr>
            <a:normAutofit/>
          </a:bodyPr>
          <a:lstStyle/>
          <a:p>
            <a:pPr algn="ctr"/>
            <a:r>
              <a:rPr lang="nl-NL" dirty="0">
                <a:solidFill>
                  <a:schemeClr val="tx2"/>
                </a:solidFill>
              </a:rPr>
              <a:t>Remmen van migratie uit lymfeklier: fingolimod</a:t>
            </a:r>
            <a:endParaRPr lang="en-US" dirty="0">
              <a:solidFill>
                <a:schemeClr val="tx2"/>
              </a:solidFill>
            </a:endParaRPr>
          </a:p>
        </p:txBody>
      </p:sp>
    </p:spTree>
    <p:extLst>
      <p:ext uri="{BB962C8B-B14F-4D97-AF65-F5344CB8AC3E}">
        <p14:creationId xmlns:p14="http://schemas.microsoft.com/office/powerpoint/2010/main" val="355852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23" name="Group 22"/>
          <p:cNvGrpSpPr/>
          <p:nvPr/>
        </p:nvGrpSpPr>
        <p:grpSpPr>
          <a:xfrm>
            <a:off x="1829392" y="2750955"/>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306"/>
          <p:cNvGrpSpPr/>
          <p:nvPr/>
        </p:nvGrpSpPr>
        <p:grpSpPr>
          <a:xfrm>
            <a:off x="1096705"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54703" y="3420898"/>
            <a:ext cx="300082" cy="261610"/>
            <a:chOff x="9582545" y="2303286"/>
            <a:chExt cx="300082" cy="261610"/>
          </a:xfrm>
        </p:grpSpPr>
        <p:sp>
          <p:nvSpPr>
            <p:cNvPr id="2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9" name="Rectangle 298"/>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05" name="Group 304"/>
          <p:cNvGrpSpPr/>
          <p:nvPr/>
        </p:nvGrpSpPr>
        <p:grpSpPr>
          <a:xfrm>
            <a:off x="1512930" y="3860598"/>
            <a:ext cx="300082" cy="261610"/>
            <a:chOff x="9582545" y="2303286"/>
            <a:chExt cx="300082" cy="261610"/>
          </a:xfrm>
        </p:grpSpPr>
        <p:sp>
          <p:nvSpPr>
            <p:cNvPr id="30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8" name="Rectangle 30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1416454" y="2977960"/>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08" name="Group 207"/>
          <p:cNvGrpSpPr/>
          <p:nvPr/>
        </p:nvGrpSpPr>
        <p:grpSpPr>
          <a:xfrm>
            <a:off x="1864533" y="2454918"/>
            <a:ext cx="513521" cy="521071"/>
            <a:chOff x="1696729" y="1401791"/>
            <a:chExt cx="51352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26" name="Group 225"/>
          <p:cNvGrpSpPr/>
          <p:nvPr/>
        </p:nvGrpSpPr>
        <p:grpSpPr>
          <a:xfrm>
            <a:off x="554403" y="2473968"/>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1030653" y="245491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217" name="Straight Arrow Connector 216"/>
          <p:cNvCxnSpPr/>
          <p:nvPr/>
        </p:nvCxnSpPr>
        <p:spPr>
          <a:xfrm flipV="1">
            <a:off x="1416495" y="1998802"/>
            <a:ext cx="8632" cy="488486"/>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a:off x="526236" y="4074724"/>
            <a:ext cx="0" cy="937158"/>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219" name="Group 218"/>
          <p:cNvGrpSpPr/>
          <p:nvPr/>
        </p:nvGrpSpPr>
        <p:grpSpPr>
          <a:xfrm>
            <a:off x="144471" y="3370621"/>
            <a:ext cx="782437" cy="705593"/>
            <a:chOff x="108608" y="3567822"/>
            <a:chExt cx="782437" cy="705593"/>
          </a:xfrm>
        </p:grpSpPr>
        <p:grpSp>
          <p:nvGrpSpPr>
            <p:cNvPr id="220" name="Group 219"/>
            <p:cNvGrpSpPr/>
            <p:nvPr/>
          </p:nvGrpSpPr>
          <p:grpSpPr>
            <a:xfrm>
              <a:off x="108608" y="3567822"/>
              <a:ext cx="782437" cy="705593"/>
              <a:chOff x="9632115" y="3841615"/>
              <a:chExt cx="782437" cy="705593"/>
            </a:xfrm>
          </p:grpSpPr>
          <p:sp>
            <p:nvSpPr>
              <p:cNvPr id="222" name="Oval 22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42" name="Group 171"/>
              <p:cNvGrpSpPr/>
              <p:nvPr/>
            </p:nvGrpSpPr>
            <p:grpSpPr>
              <a:xfrm rot="18169265">
                <a:off x="10232913" y="4152954"/>
                <a:ext cx="124964" cy="238314"/>
                <a:chOff x="6272999" y="403029"/>
                <a:chExt cx="199769" cy="365671"/>
              </a:xfrm>
            </p:grpSpPr>
            <p:sp>
              <p:nvSpPr>
                <p:cNvPr id="261" name="Rectangle 26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2" name="Rectangle 26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3" name="Rectangle 26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4" name="Group 173"/>
              <p:cNvGrpSpPr/>
              <p:nvPr/>
            </p:nvGrpSpPr>
            <p:grpSpPr>
              <a:xfrm rot="14155649">
                <a:off x="10226787" y="3804084"/>
                <a:ext cx="124964" cy="238314"/>
                <a:chOff x="6272999" y="403029"/>
                <a:chExt cx="199769" cy="365671"/>
              </a:xfrm>
            </p:grpSpPr>
            <p:sp>
              <p:nvSpPr>
                <p:cNvPr id="255" name="Rectangle 25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8" name="Rectangle 25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0" name="Rectangle 25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5" name="Group 203"/>
              <p:cNvGrpSpPr/>
              <p:nvPr/>
            </p:nvGrpSpPr>
            <p:grpSpPr>
              <a:xfrm rot="669115" flipH="1">
                <a:off x="9845209" y="4308894"/>
                <a:ext cx="124964" cy="238314"/>
                <a:chOff x="6272999" y="403029"/>
                <a:chExt cx="199769" cy="365671"/>
              </a:xfrm>
            </p:grpSpPr>
            <p:sp>
              <p:nvSpPr>
                <p:cNvPr id="250" name="Rectangle 24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3" name="Rectangle 25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4" name="Rectangle 25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6" name="Group 171"/>
              <p:cNvGrpSpPr/>
              <p:nvPr/>
            </p:nvGrpSpPr>
            <p:grpSpPr>
              <a:xfrm rot="7717811">
                <a:off x="9688790" y="3784940"/>
                <a:ext cx="124964" cy="238314"/>
                <a:chOff x="6272999" y="403029"/>
                <a:chExt cx="199769" cy="365671"/>
              </a:xfrm>
            </p:grpSpPr>
            <p:sp>
              <p:nvSpPr>
                <p:cNvPr id="247" name="Rectangle 24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8" name="Rectangle 24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9" name="Rectangle 24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21" name="TextBox 22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64" name="Group 263"/>
          <p:cNvGrpSpPr/>
          <p:nvPr/>
        </p:nvGrpSpPr>
        <p:grpSpPr>
          <a:xfrm>
            <a:off x="1267473" y="2184490"/>
            <a:ext cx="328192" cy="293330"/>
            <a:chOff x="1150378" y="1508432"/>
            <a:chExt cx="328192" cy="293330"/>
          </a:xfrm>
        </p:grpSpPr>
        <p:cxnSp>
          <p:nvCxnSpPr>
            <p:cNvPr id="267" name="Straight Connector 266"/>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69" name="Group 268"/>
          <p:cNvGrpSpPr/>
          <p:nvPr/>
        </p:nvGrpSpPr>
        <p:grpSpPr>
          <a:xfrm>
            <a:off x="362598" y="4346665"/>
            <a:ext cx="328192" cy="293330"/>
            <a:chOff x="1150378" y="1508432"/>
            <a:chExt cx="328192" cy="293330"/>
          </a:xfrm>
        </p:grpSpPr>
        <p:cxnSp>
          <p:nvCxnSpPr>
            <p:cNvPr id="270" name="Straight Connector 269"/>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72" name="Group 271"/>
          <p:cNvGrpSpPr/>
          <p:nvPr/>
        </p:nvGrpSpPr>
        <p:grpSpPr>
          <a:xfrm>
            <a:off x="125421" y="5170846"/>
            <a:ext cx="782437" cy="705593"/>
            <a:chOff x="108608" y="3567822"/>
            <a:chExt cx="782437" cy="705593"/>
          </a:xfrm>
        </p:grpSpPr>
        <p:grpSp>
          <p:nvGrpSpPr>
            <p:cNvPr id="273" name="Group 272"/>
            <p:cNvGrpSpPr/>
            <p:nvPr/>
          </p:nvGrpSpPr>
          <p:grpSpPr>
            <a:xfrm>
              <a:off x="108608" y="3567822"/>
              <a:ext cx="782437" cy="705593"/>
              <a:chOff x="9632115" y="3841615"/>
              <a:chExt cx="782437" cy="705593"/>
            </a:xfrm>
          </p:grpSpPr>
          <p:sp>
            <p:nvSpPr>
              <p:cNvPr id="275" name="Oval 274"/>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6" name="Oval 275"/>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7" name="Group 171"/>
              <p:cNvGrpSpPr/>
              <p:nvPr/>
            </p:nvGrpSpPr>
            <p:grpSpPr>
              <a:xfrm rot="18169265">
                <a:off x="10232913" y="4152954"/>
                <a:ext cx="124964" cy="238314"/>
                <a:chOff x="6272999" y="403029"/>
                <a:chExt cx="199769" cy="365671"/>
              </a:xfrm>
            </p:grpSpPr>
            <p:sp>
              <p:nvSpPr>
                <p:cNvPr id="290" name="Rectangle 28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2" name="Rectangle 29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8" name="Group 173"/>
              <p:cNvGrpSpPr/>
              <p:nvPr/>
            </p:nvGrpSpPr>
            <p:grpSpPr>
              <a:xfrm rot="14155649">
                <a:off x="10226787" y="3804084"/>
                <a:ext cx="124964" cy="238314"/>
                <a:chOff x="6272999" y="403029"/>
                <a:chExt cx="199769" cy="365671"/>
              </a:xfrm>
            </p:grpSpPr>
            <p:sp>
              <p:nvSpPr>
                <p:cNvPr id="287" name="Rectangle 28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9" name="Rectangle 28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9" name="Group 203"/>
              <p:cNvGrpSpPr/>
              <p:nvPr/>
            </p:nvGrpSpPr>
            <p:grpSpPr>
              <a:xfrm rot="669115" flipH="1">
                <a:off x="9845209" y="4308894"/>
                <a:ext cx="124964" cy="238314"/>
                <a:chOff x="6272999" y="403029"/>
                <a:chExt cx="199769" cy="365671"/>
              </a:xfrm>
            </p:grpSpPr>
            <p:sp>
              <p:nvSpPr>
                <p:cNvPr id="284" name="Rectangle 28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6" name="Rectangle 28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0" name="Group 171"/>
              <p:cNvGrpSpPr/>
              <p:nvPr/>
            </p:nvGrpSpPr>
            <p:grpSpPr>
              <a:xfrm rot="7717811">
                <a:off x="9688790" y="3784940"/>
                <a:ext cx="124964" cy="238314"/>
                <a:chOff x="6272999" y="403029"/>
                <a:chExt cx="199769" cy="365671"/>
              </a:xfrm>
            </p:grpSpPr>
            <p:sp>
              <p:nvSpPr>
                <p:cNvPr id="281" name="Rectangle 28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Rectangle 28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4" name="TextBox 273"/>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93" name="Group 292"/>
          <p:cNvGrpSpPr/>
          <p:nvPr/>
        </p:nvGrpSpPr>
        <p:grpSpPr>
          <a:xfrm>
            <a:off x="1202103" y="1378593"/>
            <a:ext cx="513521" cy="521071"/>
            <a:chOff x="1696729" y="1401791"/>
            <a:chExt cx="513521" cy="521071"/>
          </a:xfrm>
        </p:grpSpPr>
        <p:grpSp>
          <p:nvGrpSpPr>
            <p:cNvPr id="294" name="Group 165"/>
            <p:cNvGrpSpPr/>
            <p:nvPr/>
          </p:nvGrpSpPr>
          <p:grpSpPr>
            <a:xfrm>
              <a:off x="1696729" y="1425711"/>
              <a:ext cx="474194" cy="497151"/>
              <a:chOff x="5095749" y="0"/>
              <a:chExt cx="769047" cy="840013"/>
            </a:xfrm>
          </p:grpSpPr>
          <p:sp>
            <p:nvSpPr>
              <p:cNvPr id="29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Oval 30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Oval 30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97" name="TextBox 296"/>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4" name="Rectangle 13"/>
          <p:cNvSpPr/>
          <p:nvPr/>
        </p:nvSpPr>
        <p:spPr bwMode="auto">
          <a:xfrm>
            <a:off x="1043687" y="1333929"/>
            <a:ext cx="812529" cy="645829"/>
          </a:xfrm>
          <a:prstGeom prst="rect">
            <a:avLst/>
          </a:prstGeom>
          <a:solidFill>
            <a:schemeClr val="bg1">
              <a:alpha val="82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04" name="Rectangle 303"/>
          <p:cNvSpPr/>
          <p:nvPr/>
        </p:nvSpPr>
        <p:spPr bwMode="auto">
          <a:xfrm>
            <a:off x="45441" y="5068309"/>
            <a:ext cx="971380" cy="913397"/>
          </a:xfrm>
          <a:prstGeom prst="rect">
            <a:avLst/>
          </a:prstGeom>
          <a:solidFill>
            <a:schemeClr val="bg1">
              <a:alpha val="82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04" name="TextBox 203">
            <a:extLst>
              <a:ext uri="{FF2B5EF4-FFF2-40B4-BE49-F238E27FC236}">
                <a16:creationId xmlns:a16="http://schemas.microsoft.com/office/drawing/2014/main" id="{A08706F7-9963-412A-8A6A-8D3479CD3A3B}"/>
              </a:ext>
            </a:extLst>
          </p:cNvPr>
          <p:cNvSpPr txBox="1"/>
          <p:nvPr/>
        </p:nvSpPr>
        <p:spPr>
          <a:xfrm>
            <a:off x="3784661" y="4735516"/>
            <a:ext cx="5206058" cy="646331"/>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en-US" dirty="0" err="1"/>
              <a:t>Lymfocytendaling</a:t>
            </a:r>
            <a:r>
              <a:rPr lang="en-US" dirty="0"/>
              <a:t> van 75%</a:t>
            </a:r>
          </a:p>
          <a:p>
            <a:pPr marL="285750" indent="-285750">
              <a:buFont typeface="Arial" panose="020B0604020202020204" pitchFamily="34" charset="0"/>
              <a:buChar char="•"/>
            </a:pPr>
            <a:r>
              <a:rPr lang="en-US" dirty="0" err="1"/>
              <a:t>Neutrofielendaling</a:t>
            </a:r>
            <a:r>
              <a:rPr lang="en-US" dirty="0"/>
              <a:t> tot 80% van </a:t>
            </a:r>
            <a:r>
              <a:rPr lang="en-US" dirty="0" err="1"/>
              <a:t>uitgangswaarden</a:t>
            </a:r>
            <a:endParaRPr lang="en-US" dirty="0"/>
          </a:p>
        </p:txBody>
      </p:sp>
      <p:sp>
        <p:nvSpPr>
          <p:cNvPr id="207" name="Title 1">
            <a:extLst>
              <a:ext uri="{FF2B5EF4-FFF2-40B4-BE49-F238E27FC236}">
                <a16:creationId xmlns:a16="http://schemas.microsoft.com/office/drawing/2014/main" id="{E37526CE-2FD8-450D-AB4B-2048D6FB1623}"/>
              </a:ext>
            </a:extLst>
          </p:cNvPr>
          <p:cNvSpPr>
            <a:spLocks noGrp="1"/>
          </p:cNvSpPr>
          <p:nvPr>
            <p:ph type="title"/>
          </p:nvPr>
        </p:nvSpPr>
        <p:spPr>
          <a:xfrm>
            <a:off x="218058" y="181445"/>
            <a:ext cx="8707883" cy="609600"/>
          </a:xfrm>
        </p:spPr>
        <p:txBody>
          <a:bodyPr>
            <a:normAutofit/>
          </a:bodyPr>
          <a:lstStyle/>
          <a:p>
            <a:pPr algn="ctr"/>
            <a:r>
              <a:rPr lang="nl-NL" dirty="0">
                <a:solidFill>
                  <a:schemeClr val="tx2"/>
                </a:solidFill>
              </a:rPr>
              <a:t>Remmen van migratie uit lymfeklier: fingolimod</a:t>
            </a:r>
            <a:endParaRPr lang="en-US" dirty="0">
              <a:solidFill>
                <a:schemeClr val="tx2"/>
              </a:solidFill>
            </a:endParaRPr>
          </a:p>
        </p:txBody>
      </p:sp>
      <p:sp>
        <p:nvSpPr>
          <p:cNvPr id="216" name="TextBox 215">
            <a:extLst>
              <a:ext uri="{FF2B5EF4-FFF2-40B4-BE49-F238E27FC236}">
                <a16:creationId xmlns:a16="http://schemas.microsoft.com/office/drawing/2014/main" id="{047C5333-9965-4F53-A470-EA32DDB1FC13}"/>
              </a:ext>
            </a:extLst>
          </p:cNvPr>
          <p:cNvSpPr txBox="1"/>
          <p:nvPr/>
        </p:nvSpPr>
        <p:spPr>
          <a:xfrm>
            <a:off x="67989" y="6480542"/>
            <a:ext cx="7220727" cy="627642"/>
          </a:xfrm>
          <a:prstGeom prst="rect">
            <a:avLst/>
          </a:prstGeom>
          <a:noFill/>
        </p:spPr>
        <p:txBody>
          <a:bodyPr wrap="square" lIns="72933" tIns="36466" rIns="72933" bIns="36466" rtlCol="0">
            <a:spAutoFit/>
          </a:bodyPr>
          <a:lstStyle/>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en-US" sz="900" dirty="0"/>
              <a:t>https://www.ema.europa.eu/en/documents/product-information/gilenya-epar-product-information_nl.pdf - last verified on 31Jul2019</a:t>
            </a:r>
          </a:p>
          <a:p>
            <a:endParaRPr lang="en-US" sz="900" dirty="0"/>
          </a:p>
          <a:p>
            <a:r>
              <a:rPr lang="en-US" sz="900" dirty="0">
                <a:cs typeface="Helvetica" panose="020B0604020202020204" pitchFamily="34" charset="0"/>
              </a:rPr>
              <a:t>.</a:t>
            </a:r>
          </a:p>
        </p:txBody>
      </p:sp>
    </p:spTree>
    <p:extLst>
      <p:ext uri="{BB962C8B-B14F-4D97-AF65-F5344CB8AC3E}">
        <p14:creationId xmlns:p14="http://schemas.microsoft.com/office/powerpoint/2010/main" val="2598440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745018" y="1394692"/>
            <a:ext cx="2941782" cy="4731472"/>
          </a:xfrm>
        </p:spPr>
        <p:txBody>
          <a:bodyPr/>
          <a:lstStyle/>
          <a:p>
            <a:endParaRPr lang="nl-NL" sz="2000" u="sng" dirty="0"/>
          </a:p>
          <a:p>
            <a:endParaRPr lang="nl-NL" sz="2000" u="sng" dirty="0"/>
          </a:p>
          <a:p>
            <a:r>
              <a:rPr lang="nl-NL" sz="2000" u="sng" dirty="0"/>
              <a:t>Eerstelijns</a:t>
            </a:r>
            <a:r>
              <a:rPr lang="nl-NL" sz="2000" dirty="0"/>
              <a:t> verdediging</a:t>
            </a:r>
          </a:p>
          <a:p>
            <a:r>
              <a:rPr lang="nl-NL" sz="2000" dirty="0"/>
              <a:t>Altijd actief</a:t>
            </a:r>
          </a:p>
          <a:p>
            <a:r>
              <a:rPr lang="nl-NL" sz="2000" dirty="0"/>
              <a:t>Kan adaptieve immuniteit activeren </a:t>
            </a:r>
          </a:p>
          <a:p>
            <a:r>
              <a:rPr lang="nl-NL" sz="2000" dirty="0"/>
              <a:t>Vast voor iedereen:</a:t>
            </a:r>
          </a:p>
          <a:p>
            <a:pPr lvl="1"/>
            <a:r>
              <a:rPr lang="nl-NL" sz="1800" dirty="0"/>
              <a:t>Vaste specificiteit</a:t>
            </a:r>
          </a:p>
          <a:p>
            <a:pPr lvl="1"/>
            <a:r>
              <a:rPr lang="nl-NL" sz="1800" dirty="0"/>
              <a:t>Vast verloop en sterkte  van de reacties</a:t>
            </a:r>
          </a:p>
        </p:txBody>
      </p:sp>
      <p:pic>
        <p:nvPicPr>
          <p:cNvPr id="4" name="Bild 15" descr="4-Innate-Adaptive-links.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7807" y="942109"/>
            <a:ext cx="4641738" cy="5553508"/>
          </a:xfrm>
          <a:prstGeom prst="rect">
            <a:avLst/>
          </a:prstGeom>
        </p:spPr>
      </p:pic>
      <p:sp>
        <p:nvSpPr>
          <p:cNvPr id="6" name="Title 1"/>
          <p:cNvSpPr txBox="1">
            <a:spLocks/>
          </p:cNvSpPr>
          <p:nvPr/>
        </p:nvSpPr>
        <p:spPr bwMode="auto">
          <a:xfrm>
            <a:off x="457200" y="203200"/>
            <a:ext cx="6677025" cy="738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nl-NL" sz="2800" dirty="0" err="1"/>
              <a:t>Innate</a:t>
            </a:r>
            <a:r>
              <a:rPr lang="nl-NL" sz="2800" dirty="0"/>
              <a:t> immuniteit</a:t>
            </a:r>
          </a:p>
        </p:txBody>
      </p:sp>
      <p:sp>
        <p:nvSpPr>
          <p:cNvPr id="8" name="Rectangle 7">
            <a:extLst>
              <a:ext uri="{FF2B5EF4-FFF2-40B4-BE49-F238E27FC236}">
                <a16:creationId xmlns:a16="http://schemas.microsoft.com/office/drawing/2014/main" id="{F40F7B1E-B7B1-4EE6-A394-0A839A3730D9}"/>
              </a:ext>
            </a:extLst>
          </p:cNvPr>
          <p:cNvSpPr/>
          <p:nvPr/>
        </p:nvSpPr>
        <p:spPr>
          <a:xfrm>
            <a:off x="457200" y="6578747"/>
            <a:ext cx="5314950" cy="230832"/>
          </a:xfrm>
          <a:prstGeom prst="rect">
            <a:avLst/>
          </a:prstGeom>
        </p:spPr>
        <p:txBody>
          <a:bodyPr wrap="square">
            <a:spAutoFit/>
          </a:bodyPr>
          <a:lstStyle/>
          <a:p>
            <a:r>
              <a:rPr lang="en-US" sz="900" dirty="0">
                <a:hlinkClick r:id="rId4">
                  <a:extLst>
                    <a:ext uri="{A12FA001-AC4F-418D-AE19-62706E023703}">
                      <ahyp:hlinkClr xmlns:ahyp="http://schemas.microsoft.com/office/drawing/2018/hyperlinkcolor" val="tx"/>
                    </a:ext>
                  </a:extLst>
                </a:hlinkClick>
              </a:rPr>
              <a:t>https://www.creative-diagnostics.com/innate-and-adaptive-immunity.htm</a:t>
            </a:r>
            <a:r>
              <a:rPr lang="en-US" sz="900" dirty="0"/>
              <a:t> – last verified on 31Jul2019</a:t>
            </a:r>
          </a:p>
        </p:txBody>
      </p:sp>
    </p:spTree>
    <p:extLst>
      <p:ext uri="{BB962C8B-B14F-4D97-AF65-F5344CB8AC3E}">
        <p14:creationId xmlns:p14="http://schemas.microsoft.com/office/powerpoint/2010/main" val="382623909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Rectangle 197"/>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10640" y="1323316"/>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grpSp>
        <p:nvGrpSpPr>
          <p:cNvPr id="39" name="Group 38"/>
          <p:cNvGrpSpPr/>
          <p:nvPr/>
        </p:nvGrpSpPr>
        <p:grpSpPr>
          <a:xfrm>
            <a:off x="5471611" y="3804100"/>
            <a:ext cx="1112990" cy="907596"/>
            <a:chOff x="5038726" y="3648212"/>
            <a:chExt cx="1112990" cy="907596"/>
          </a:xfrm>
        </p:grpSpPr>
        <p:grpSp>
          <p:nvGrpSpPr>
            <p:cNvPr id="35" name="Group 250"/>
            <p:cNvGrpSpPr/>
            <p:nvPr/>
          </p:nvGrpSpPr>
          <p:grpSpPr>
            <a:xfrm>
              <a:off x="5038726" y="3648212"/>
              <a:ext cx="1112990" cy="907596"/>
              <a:chOff x="1098341" y="4367954"/>
              <a:chExt cx="1534342" cy="1386379"/>
            </a:xfrm>
          </p:grpSpPr>
          <p:sp>
            <p:nvSpPr>
              <p:cNvPr id="48" name="Freeform 248"/>
              <p:cNvSpPr/>
              <p:nvPr/>
            </p:nvSpPr>
            <p:spPr>
              <a:xfrm>
                <a:off x="1098341" y="4367954"/>
                <a:ext cx="1534342"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 name="Oval 48"/>
              <p:cNvSpPr/>
              <p:nvPr/>
            </p:nvSpPr>
            <p:spPr>
              <a:xfrm>
                <a:off x="1752735" y="4898637"/>
                <a:ext cx="377687" cy="305725"/>
              </a:xfrm>
              <a:prstGeom prst="ellipse">
                <a:avLst/>
              </a:prstGeom>
              <a:gradFill>
                <a:gsLst>
                  <a:gs pos="0">
                    <a:srgbClr val="00B050"/>
                  </a:gs>
                  <a:gs pos="100000">
                    <a:srgbClr val="92D050"/>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1" name="TextBox 250"/>
            <p:cNvSpPr txBox="1"/>
            <p:nvPr/>
          </p:nvSpPr>
          <p:spPr>
            <a:xfrm>
              <a:off x="5450689" y="3922983"/>
              <a:ext cx="415498" cy="307777"/>
            </a:xfrm>
            <a:prstGeom prst="rect">
              <a:avLst/>
            </a:prstGeom>
            <a:noFill/>
          </p:spPr>
          <p:txBody>
            <a:bodyPr wrap="none" rtlCol="0">
              <a:spAutoFit/>
            </a:bodyPr>
            <a:lstStyle/>
            <a:p>
              <a:r>
                <a:rPr lang="en-US" sz="1400" b="1" dirty="0">
                  <a:solidFill>
                    <a:schemeClr val="bg1"/>
                  </a:solidFill>
                </a:rPr>
                <a:t>mg</a:t>
              </a:r>
            </a:p>
          </p:txBody>
        </p:sp>
      </p:grpSp>
      <p:grpSp>
        <p:nvGrpSpPr>
          <p:cNvPr id="23" name="Group 22"/>
          <p:cNvGrpSpPr/>
          <p:nvPr/>
        </p:nvGrpSpPr>
        <p:grpSpPr>
          <a:xfrm>
            <a:off x="1829392" y="2750955"/>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306"/>
          <p:cNvGrpSpPr/>
          <p:nvPr/>
        </p:nvGrpSpPr>
        <p:grpSpPr>
          <a:xfrm>
            <a:off x="1096705" y="3124815"/>
            <a:ext cx="1112990" cy="907596"/>
            <a:chOff x="5038726" y="3648212"/>
            <a:chExt cx="1112990" cy="907596"/>
          </a:xfrm>
        </p:grpSpPr>
        <p:grpSp>
          <p:nvGrpSpPr>
            <p:cNvPr id="309" name="Group 250"/>
            <p:cNvGrpSpPr/>
            <p:nvPr/>
          </p:nvGrpSpPr>
          <p:grpSpPr>
            <a:xfrm>
              <a:off x="5038726" y="3648212"/>
              <a:ext cx="1112990" cy="907596"/>
              <a:chOff x="1098341" y="4367954"/>
              <a:chExt cx="1534341" cy="1386379"/>
            </a:xfrm>
          </p:grpSpPr>
          <p:sp>
            <p:nvSpPr>
              <p:cNvPr id="311" name="Freeform 248"/>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2" name="Oval 311"/>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10" name="TextBox 309"/>
            <p:cNvSpPr txBox="1"/>
            <p:nvPr/>
          </p:nvSpPr>
          <p:spPr>
            <a:xfrm>
              <a:off x="5481660" y="3951471"/>
              <a:ext cx="364202" cy="276999"/>
            </a:xfrm>
            <a:prstGeom prst="rect">
              <a:avLst/>
            </a:prstGeom>
            <a:noFill/>
          </p:spPr>
          <p:txBody>
            <a:bodyPr wrap="none" rtlCol="0">
              <a:spAutoFit/>
            </a:bodyPr>
            <a:lstStyle/>
            <a:p>
              <a:r>
                <a:rPr lang="en-US" sz="1200" b="1" dirty="0">
                  <a:solidFill>
                    <a:schemeClr val="bg1"/>
                  </a:solidFill>
                </a:rPr>
                <a:t>DC</a:t>
              </a:r>
            </a:p>
          </p:txBody>
        </p:sp>
      </p:gr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295" name="Group 294"/>
          <p:cNvGrpSpPr/>
          <p:nvPr/>
        </p:nvGrpSpPr>
        <p:grpSpPr>
          <a:xfrm>
            <a:off x="954703" y="3420898"/>
            <a:ext cx="300082" cy="261610"/>
            <a:chOff x="9582545" y="2303286"/>
            <a:chExt cx="300082" cy="261610"/>
          </a:xfrm>
        </p:grpSpPr>
        <p:sp>
          <p:nvSpPr>
            <p:cNvPr id="29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9" name="Rectangle 298"/>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05" name="Group 304"/>
          <p:cNvGrpSpPr/>
          <p:nvPr/>
        </p:nvGrpSpPr>
        <p:grpSpPr>
          <a:xfrm>
            <a:off x="1512930" y="3860598"/>
            <a:ext cx="300082" cy="261610"/>
            <a:chOff x="9582545" y="2303286"/>
            <a:chExt cx="300082" cy="261610"/>
          </a:xfrm>
        </p:grpSpPr>
        <p:sp>
          <p:nvSpPr>
            <p:cNvPr id="306"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8" name="Rectangle 307"/>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320" name="Group 319"/>
          <p:cNvGrpSpPr/>
          <p:nvPr/>
        </p:nvGrpSpPr>
        <p:grpSpPr>
          <a:xfrm>
            <a:off x="1416454" y="2977960"/>
            <a:ext cx="300082" cy="261610"/>
            <a:chOff x="9582545" y="2303286"/>
            <a:chExt cx="300082" cy="261610"/>
          </a:xfrm>
        </p:grpSpPr>
        <p:sp>
          <p:nvSpPr>
            <p:cNvPr id="334" name="Rounded Rectangle 99"/>
            <p:cNvSpPr/>
            <p:nvPr/>
          </p:nvSpPr>
          <p:spPr>
            <a:xfrm rot="5400000">
              <a:off x="9610731" y="2369978"/>
              <a:ext cx="210864" cy="143083"/>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Rectangle 335"/>
            <p:cNvSpPr/>
            <p:nvPr/>
          </p:nvSpPr>
          <p:spPr>
            <a:xfrm>
              <a:off x="9582545" y="2303286"/>
              <a:ext cx="300082" cy="261610"/>
            </a:xfrm>
            <a:prstGeom prst="rect">
              <a:avLst/>
            </a:prstGeom>
          </p:spPr>
          <p:txBody>
            <a:bodyPr wrap="none">
              <a:spAutoFit/>
            </a:bodyPr>
            <a:lstStyle/>
            <a:p>
              <a:r>
                <a:rPr lang="en-US" sz="1100" b="1" dirty="0">
                  <a:solidFill>
                    <a:schemeClr val="bg1"/>
                  </a:solidFill>
                </a:rPr>
                <a:t>m</a:t>
              </a:r>
              <a:endParaRPr lang="en-US" sz="1100" dirty="0"/>
            </a:p>
          </p:txBody>
        </p:sp>
      </p:grpSp>
      <p:grpSp>
        <p:nvGrpSpPr>
          <p:cNvPr id="22" name="Group 21"/>
          <p:cNvGrpSpPr/>
          <p:nvPr/>
        </p:nvGrpSpPr>
        <p:grpSpPr>
          <a:xfrm>
            <a:off x="1327292" y="2467327"/>
            <a:ext cx="532571" cy="521071"/>
            <a:chOff x="1696729" y="1401791"/>
            <a:chExt cx="532571" cy="521071"/>
          </a:xfrm>
        </p:grpSpPr>
        <p:grpSp>
          <p:nvGrpSpPr>
            <p:cNvPr id="16" name="Group 165"/>
            <p:cNvGrpSpPr/>
            <p:nvPr/>
          </p:nvGrpSpPr>
          <p:grpSpPr>
            <a:xfrm>
              <a:off x="1696729" y="1425711"/>
              <a:ext cx="474194" cy="497151"/>
              <a:chOff x="5095749" y="0"/>
              <a:chExt cx="769047" cy="840013"/>
            </a:xfrm>
          </p:grpSpPr>
          <p:sp>
            <p:nvSpPr>
              <p:cNvPr id="1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0" name="Oval 129"/>
              <p:cNvSpPr/>
              <p:nvPr/>
            </p:nvSpPr>
            <p:spPr>
              <a:xfrm>
                <a:off x="5128881"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1" name="Oval 1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18" name="TextBox 17"/>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grpSp>
        <p:nvGrpSpPr>
          <p:cNvPr id="208" name="Group 207"/>
          <p:cNvGrpSpPr/>
          <p:nvPr/>
        </p:nvGrpSpPr>
        <p:grpSpPr>
          <a:xfrm>
            <a:off x="1864533" y="2454918"/>
            <a:ext cx="513521" cy="521071"/>
            <a:chOff x="1696729" y="1401791"/>
            <a:chExt cx="51352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225" name="TextBox 22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226" name="Group 225"/>
          <p:cNvGrpSpPr/>
          <p:nvPr/>
        </p:nvGrpSpPr>
        <p:grpSpPr>
          <a:xfrm>
            <a:off x="554403" y="2473968"/>
            <a:ext cx="513521" cy="521071"/>
            <a:chOff x="1696729" y="1401791"/>
            <a:chExt cx="513521" cy="521071"/>
          </a:xfrm>
        </p:grpSpPr>
        <p:grpSp>
          <p:nvGrpSpPr>
            <p:cNvPr id="227" name="Group 165"/>
            <p:cNvGrpSpPr/>
            <p:nvPr/>
          </p:nvGrpSpPr>
          <p:grpSpPr>
            <a:xfrm>
              <a:off x="1696729" y="1425711"/>
              <a:ext cx="474194" cy="497151"/>
              <a:chOff x="5095749" y="0"/>
              <a:chExt cx="769047" cy="840013"/>
            </a:xfrm>
          </p:grpSpPr>
          <p:sp>
            <p:nvSpPr>
              <p:cNvPr id="22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2" name="Oval 23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3" name="Oval 23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8" name="TextBox 227"/>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34" name="Group 233"/>
          <p:cNvGrpSpPr/>
          <p:nvPr/>
        </p:nvGrpSpPr>
        <p:grpSpPr>
          <a:xfrm>
            <a:off x="1030653" y="2454918"/>
            <a:ext cx="513521" cy="521071"/>
            <a:chOff x="1696729" y="1401791"/>
            <a:chExt cx="513521" cy="521071"/>
          </a:xfrm>
        </p:grpSpPr>
        <p:grpSp>
          <p:nvGrpSpPr>
            <p:cNvPr id="235" name="Group 165"/>
            <p:cNvGrpSpPr/>
            <p:nvPr/>
          </p:nvGrpSpPr>
          <p:grpSpPr>
            <a:xfrm>
              <a:off x="1696729" y="1425711"/>
              <a:ext cx="474194" cy="497151"/>
              <a:chOff x="5095749" y="0"/>
              <a:chExt cx="769047" cy="840013"/>
            </a:xfrm>
          </p:grpSpPr>
          <p:sp>
            <p:nvSpPr>
              <p:cNvPr id="23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0" name="Oval 23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1" name="Oval 24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36" name="TextBox 235"/>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cxnSp>
        <p:nvCxnSpPr>
          <p:cNvPr id="217" name="Straight Arrow Connector 216"/>
          <p:cNvCxnSpPr/>
          <p:nvPr/>
        </p:nvCxnSpPr>
        <p:spPr>
          <a:xfrm flipV="1">
            <a:off x="1416495" y="1998802"/>
            <a:ext cx="8632" cy="488486"/>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a:off x="526236" y="4074724"/>
            <a:ext cx="0" cy="937158"/>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219" name="Group 218"/>
          <p:cNvGrpSpPr/>
          <p:nvPr/>
        </p:nvGrpSpPr>
        <p:grpSpPr>
          <a:xfrm>
            <a:off x="144471" y="3370621"/>
            <a:ext cx="782437" cy="705593"/>
            <a:chOff x="108608" y="3567822"/>
            <a:chExt cx="782437" cy="705593"/>
          </a:xfrm>
        </p:grpSpPr>
        <p:grpSp>
          <p:nvGrpSpPr>
            <p:cNvPr id="220" name="Group 219"/>
            <p:cNvGrpSpPr/>
            <p:nvPr/>
          </p:nvGrpSpPr>
          <p:grpSpPr>
            <a:xfrm>
              <a:off x="108608" y="3567822"/>
              <a:ext cx="782437" cy="705593"/>
              <a:chOff x="9632115" y="3841615"/>
              <a:chExt cx="782437" cy="705593"/>
            </a:xfrm>
          </p:grpSpPr>
          <p:sp>
            <p:nvSpPr>
              <p:cNvPr id="222" name="Oval 221"/>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42" name="Group 171"/>
              <p:cNvGrpSpPr/>
              <p:nvPr/>
            </p:nvGrpSpPr>
            <p:grpSpPr>
              <a:xfrm rot="18169265">
                <a:off x="10232913" y="4152954"/>
                <a:ext cx="124964" cy="238314"/>
                <a:chOff x="6272999" y="403029"/>
                <a:chExt cx="199769" cy="365671"/>
              </a:xfrm>
            </p:grpSpPr>
            <p:sp>
              <p:nvSpPr>
                <p:cNvPr id="261" name="Rectangle 26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2" name="Rectangle 26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3" name="Rectangle 26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4" name="Group 173"/>
              <p:cNvGrpSpPr/>
              <p:nvPr/>
            </p:nvGrpSpPr>
            <p:grpSpPr>
              <a:xfrm rot="14155649">
                <a:off x="10226787" y="3804084"/>
                <a:ext cx="124964" cy="238314"/>
                <a:chOff x="6272999" y="403029"/>
                <a:chExt cx="199769" cy="365671"/>
              </a:xfrm>
            </p:grpSpPr>
            <p:sp>
              <p:nvSpPr>
                <p:cNvPr id="255" name="Rectangle 254"/>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8" name="Rectangle 25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0" name="Rectangle 259"/>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5" name="Group 203"/>
              <p:cNvGrpSpPr/>
              <p:nvPr/>
            </p:nvGrpSpPr>
            <p:grpSpPr>
              <a:xfrm rot="669115" flipH="1">
                <a:off x="9845209" y="4308894"/>
                <a:ext cx="124964" cy="238314"/>
                <a:chOff x="6272999" y="403029"/>
                <a:chExt cx="199769" cy="365671"/>
              </a:xfrm>
            </p:grpSpPr>
            <p:sp>
              <p:nvSpPr>
                <p:cNvPr id="250" name="Rectangle 24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3" name="Rectangle 252"/>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4" name="Rectangle 253"/>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46" name="Group 171"/>
              <p:cNvGrpSpPr/>
              <p:nvPr/>
            </p:nvGrpSpPr>
            <p:grpSpPr>
              <a:xfrm rot="7717811">
                <a:off x="9688790" y="3784940"/>
                <a:ext cx="124964" cy="238314"/>
                <a:chOff x="6272999" y="403029"/>
                <a:chExt cx="199769" cy="365671"/>
              </a:xfrm>
            </p:grpSpPr>
            <p:sp>
              <p:nvSpPr>
                <p:cNvPr id="247" name="Rectangle 24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8" name="Rectangle 24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49" name="Rectangle 24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21" name="TextBox 220"/>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72" name="Group 271"/>
          <p:cNvGrpSpPr/>
          <p:nvPr/>
        </p:nvGrpSpPr>
        <p:grpSpPr>
          <a:xfrm>
            <a:off x="125421" y="5170846"/>
            <a:ext cx="782437" cy="705593"/>
            <a:chOff x="108608" y="3567822"/>
            <a:chExt cx="782437" cy="705593"/>
          </a:xfrm>
        </p:grpSpPr>
        <p:grpSp>
          <p:nvGrpSpPr>
            <p:cNvPr id="273" name="Group 272"/>
            <p:cNvGrpSpPr/>
            <p:nvPr/>
          </p:nvGrpSpPr>
          <p:grpSpPr>
            <a:xfrm>
              <a:off x="108608" y="3567822"/>
              <a:ext cx="782437" cy="705593"/>
              <a:chOff x="9632115" y="3841615"/>
              <a:chExt cx="782437" cy="705593"/>
            </a:xfrm>
          </p:grpSpPr>
          <p:sp>
            <p:nvSpPr>
              <p:cNvPr id="275" name="Oval 274"/>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6" name="Oval 275"/>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77" name="Group 171"/>
              <p:cNvGrpSpPr/>
              <p:nvPr/>
            </p:nvGrpSpPr>
            <p:grpSpPr>
              <a:xfrm rot="18169265">
                <a:off x="10232913" y="4152954"/>
                <a:ext cx="124964" cy="238314"/>
                <a:chOff x="6272999" y="403029"/>
                <a:chExt cx="199769" cy="365671"/>
              </a:xfrm>
            </p:grpSpPr>
            <p:sp>
              <p:nvSpPr>
                <p:cNvPr id="290" name="Rectangle 28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2" name="Rectangle 29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8" name="Group 173"/>
              <p:cNvGrpSpPr/>
              <p:nvPr/>
            </p:nvGrpSpPr>
            <p:grpSpPr>
              <a:xfrm rot="14155649">
                <a:off x="10226787" y="3804084"/>
                <a:ext cx="124964" cy="238314"/>
                <a:chOff x="6272999" y="403029"/>
                <a:chExt cx="199769" cy="365671"/>
              </a:xfrm>
            </p:grpSpPr>
            <p:sp>
              <p:nvSpPr>
                <p:cNvPr id="287" name="Rectangle 28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8" name="Rectangle 28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9" name="Rectangle 28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79" name="Group 203"/>
              <p:cNvGrpSpPr/>
              <p:nvPr/>
            </p:nvGrpSpPr>
            <p:grpSpPr>
              <a:xfrm rot="669115" flipH="1">
                <a:off x="9845209" y="4308894"/>
                <a:ext cx="124964" cy="238314"/>
                <a:chOff x="6272999" y="403029"/>
                <a:chExt cx="199769" cy="365671"/>
              </a:xfrm>
            </p:grpSpPr>
            <p:sp>
              <p:nvSpPr>
                <p:cNvPr id="284" name="Rectangle 283"/>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Rectangle 284"/>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6" name="Rectangle 28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0" name="Group 171"/>
              <p:cNvGrpSpPr/>
              <p:nvPr/>
            </p:nvGrpSpPr>
            <p:grpSpPr>
              <a:xfrm rot="7717811">
                <a:off x="9688790" y="3784940"/>
                <a:ext cx="124964" cy="238314"/>
                <a:chOff x="6272999" y="403029"/>
                <a:chExt cx="199769" cy="365671"/>
              </a:xfrm>
            </p:grpSpPr>
            <p:sp>
              <p:nvSpPr>
                <p:cNvPr id="281" name="Rectangle 280"/>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Rectangle 281"/>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Rectangle 282"/>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74" name="TextBox 273"/>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293" name="Group 292"/>
          <p:cNvGrpSpPr/>
          <p:nvPr/>
        </p:nvGrpSpPr>
        <p:grpSpPr>
          <a:xfrm>
            <a:off x="1202103" y="1378593"/>
            <a:ext cx="513521" cy="521071"/>
            <a:chOff x="1696729" y="1401791"/>
            <a:chExt cx="513521" cy="521071"/>
          </a:xfrm>
        </p:grpSpPr>
        <p:grpSp>
          <p:nvGrpSpPr>
            <p:cNvPr id="294" name="Group 165"/>
            <p:cNvGrpSpPr/>
            <p:nvPr/>
          </p:nvGrpSpPr>
          <p:grpSpPr>
            <a:xfrm>
              <a:off x="1696729" y="1425711"/>
              <a:ext cx="474194" cy="497151"/>
              <a:chOff x="5095749" y="0"/>
              <a:chExt cx="769047" cy="840013"/>
            </a:xfrm>
          </p:grpSpPr>
          <p:sp>
            <p:nvSpPr>
              <p:cNvPr id="29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Oval 30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3" name="Oval 30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97" name="TextBox 296"/>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14" name="Rectangle 13"/>
          <p:cNvSpPr/>
          <p:nvPr/>
        </p:nvSpPr>
        <p:spPr bwMode="auto">
          <a:xfrm>
            <a:off x="1043687" y="1333929"/>
            <a:ext cx="812529" cy="645829"/>
          </a:xfrm>
          <a:prstGeom prst="rect">
            <a:avLst/>
          </a:prstGeom>
          <a:solidFill>
            <a:schemeClr val="bg1">
              <a:alpha val="82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304" name="Rectangle 303"/>
          <p:cNvSpPr/>
          <p:nvPr/>
        </p:nvSpPr>
        <p:spPr bwMode="auto">
          <a:xfrm>
            <a:off x="45441" y="5068309"/>
            <a:ext cx="971380" cy="913397"/>
          </a:xfrm>
          <a:prstGeom prst="rect">
            <a:avLst/>
          </a:prstGeom>
          <a:solidFill>
            <a:schemeClr val="bg1">
              <a:alpha val="82000"/>
            </a:schemeClr>
          </a:solidFill>
          <a:ln w="25400" cap="flat" cmpd="sng" algn="ctr">
            <a:no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en-US" sz="2400" dirty="0" err="1">
              <a:solidFill>
                <a:srgbClr val="0070C0"/>
              </a:solidFill>
              <a:latin typeface="+mn-lt"/>
              <a:cs typeface="+mn-cs"/>
            </a:endParaRPr>
          </a:p>
        </p:txBody>
      </p:sp>
      <p:sp>
        <p:nvSpPr>
          <p:cNvPr id="203" name="TextBox 202">
            <a:extLst>
              <a:ext uri="{FF2B5EF4-FFF2-40B4-BE49-F238E27FC236}">
                <a16:creationId xmlns:a16="http://schemas.microsoft.com/office/drawing/2014/main" id="{BFD75052-569B-4DDC-8DE4-85F9B1ECCC1C}"/>
              </a:ext>
            </a:extLst>
          </p:cNvPr>
          <p:cNvSpPr txBox="1"/>
          <p:nvPr/>
        </p:nvSpPr>
        <p:spPr>
          <a:xfrm>
            <a:off x="1972559" y="4631683"/>
            <a:ext cx="6839341" cy="923330"/>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defPPr>
              <a:defRPr lang="en-US"/>
            </a:defPPr>
          </a:lstStyle>
          <a:p>
            <a:pPr marL="285750" indent="-285750">
              <a:buFont typeface="Arial" panose="020B0604020202020204" pitchFamily="34" charset="0"/>
              <a:buChar char="•"/>
            </a:pPr>
            <a:r>
              <a:rPr lang="en-US" dirty="0" err="1"/>
              <a:t>Lymfocyten</a:t>
            </a:r>
            <a:r>
              <a:rPr lang="en-US" dirty="0"/>
              <a:t> </a:t>
            </a:r>
            <a:r>
              <a:rPr lang="en-US" dirty="0" err="1"/>
              <a:t>kunnen</a:t>
            </a:r>
            <a:r>
              <a:rPr lang="en-US" dirty="0"/>
              <a:t> </a:t>
            </a:r>
            <a:r>
              <a:rPr lang="en-US" dirty="0" err="1"/>
              <a:t>lymfeklier</a:t>
            </a:r>
            <a:r>
              <a:rPr lang="en-US" dirty="0"/>
              <a:t> </a:t>
            </a:r>
            <a:r>
              <a:rPr lang="en-US" dirty="0" err="1"/>
              <a:t>verlaten</a:t>
            </a:r>
            <a:r>
              <a:rPr lang="en-US" dirty="0"/>
              <a:t> </a:t>
            </a:r>
          </a:p>
          <a:p>
            <a:pPr marL="285750" indent="-285750">
              <a:buFont typeface="Arial" panose="020B0604020202020204" pitchFamily="34" charset="0"/>
              <a:buChar char="•"/>
            </a:pPr>
            <a:r>
              <a:rPr lang="en-US" dirty="0" err="1"/>
              <a:t>Herstel</a:t>
            </a:r>
            <a:r>
              <a:rPr lang="en-US" dirty="0"/>
              <a:t> </a:t>
            </a:r>
            <a:r>
              <a:rPr lang="en-US" dirty="0" err="1"/>
              <a:t>lymfocytenaantal</a:t>
            </a:r>
            <a:r>
              <a:rPr lang="en-US" dirty="0"/>
              <a:t> </a:t>
            </a:r>
            <a:r>
              <a:rPr lang="en-US" dirty="0" err="1"/>
              <a:t>vanaf</a:t>
            </a:r>
            <a:r>
              <a:rPr lang="en-US" dirty="0"/>
              <a:t> </a:t>
            </a:r>
            <a:r>
              <a:rPr lang="en-US" dirty="0" err="1"/>
              <a:t>enkele</a:t>
            </a:r>
            <a:r>
              <a:rPr lang="en-US" dirty="0"/>
              <a:t> </a:t>
            </a:r>
            <a:r>
              <a:rPr lang="en-US" dirty="0" err="1"/>
              <a:t>dagen</a:t>
            </a:r>
            <a:r>
              <a:rPr lang="en-US" dirty="0"/>
              <a:t> en </a:t>
            </a:r>
            <a:r>
              <a:rPr lang="en-US" dirty="0" err="1"/>
              <a:t>bereiken</a:t>
            </a:r>
            <a:r>
              <a:rPr lang="en-US" dirty="0"/>
              <a:t> </a:t>
            </a:r>
            <a:r>
              <a:rPr lang="en-US" dirty="0" err="1"/>
              <a:t>normaalwaarden</a:t>
            </a:r>
            <a:r>
              <a:rPr lang="en-US" dirty="0"/>
              <a:t> in 1 -2 </a:t>
            </a:r>
            <a:r>
              <a:rPr lang="en-US" dirty="0" err="1"/>
              <a:t>maanden</a:t>
            </a:r>
            <a:endParaRPr lang="en-US" dirty="0"/>
          </a:p>
        </p:txBody>
      </p:sp>
      <p:grpSp>
        <p:nvGrpSpPr>
          <p:cNvPr id="202" name="Group 201">
            <a:extLst>
              <a:ext uri="{FF2B5EF4-FFF2-40B4-BE49-F238E27FC236}">
                <a16:creationId xmlns:a16="http://schemas.microsoft.com/office/drawing/2014/main" id="{CB7E4F68-EF45-46C8-BE8D-D03C3D981D23}"/>
              </a:ext>
            </a:extLst>
          </p:cNvPr>
          <p:cNvGrpSpPr/>
          <p:nvPr/>
        </p:nvGrpSpPr>
        <p:grpSpPr>
          <a:xfrm>
            <a:off x="121288" y="5172006"/>
            <a:ext cx="782437" cy="705593"/>
            <a:chOff x="108608" y="3567822"/>
            <a:chExt cx="782437" cy="705593"/>
          </a:xfrm>
        </p:grpSpPr>
        <p:grpSp>
          <p:nvGrpSpPr>
            <p:cNvPr id="204" name="Group 203">
              <a:extLst>
                <a:ext uri="{FF2B5EF4-FFF2-40B4-BE49-F238E27FC236}">
                  <a16:creationId xmlns:a16="http://schemas.microsoft.com/office/drawing/2014/main" id="{037DF514-93DF-4253-9D5C-3E46DA1B9B2C}"/>
                </a:ext>
              </a:extLst>
            </p:cNvPr>
            <p:cNvGrpSpPr/>
            <p:nvPr/>
          </p:nvGrpSpPr>
          <p:grpSpPr>
            <a:xfrm>
              <a:off x="108608" y="3567822"/>
              <a:ext cx="782437" cy="705593"/>
              <a:chOff x="9632115" y="3841615"/>
              <a:chExt cx="782437" cy="705593"/>
            </a:xfrm>
          </p:grpSpPr>
          <p:sp>
            <p:nvSpPr>
              <p:cNvPr id="207" name="Oval 206">
                <a:extLst>
                  <a:ext uri="{FF2B5EF4-FFF2-40B4-BE49-F238E27FC236}">
                    <a16:creationId xmlns:a16="http://schemas.microsoft.com/office/drawing/2014/main" id="{F4A008E8-C5D8-4ACC-9C09-FBFD71A255FB}"/>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4" name="Oval 223">
                <a:extLst>
                  <a:ext uri="{FF2B5EF4-FFF2-40B4-BE49-F238E27FC236}">
                    <a16:creationId xmlns:a16="http://schemas.microsoft.com/office/drawing/2014/main" id="{0D8DE28C-B104-4B36-8B0B-08FB81530B24}"/>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4" name="Group 171">
                <a:extLst>
                  <a:ext uri="{FF2B5EF4-FFF2-40B4-BE49-F238E27FC236}">
                    <a16:creationId xmlns:a16="http://schemas.microsoft.com/office/drawing/2014/main" id="{299BE23E-80E6-4662-8076-3137F4AEF0FA}"/>
                  </a:ext>
                </a:extLst>
              </p:cNvPr>
              <p:cNvGrpSpPr/>
              <p:nvPr/>
            </p:nvGrpSpPr>
            <p:grpSpPr>
              <a:xfrm rot="18169265">
                <a:off x="10232913" y="4152954"/>
                <a:ext cx="124964" cy="238314"/>
                <a:chOff x="6272999" y="403029"/>
                <a:chExt cx="199769" cy="365671"/>
              </a:xfrm>
            </p:grpSpPr>
            <p:sp>
              <p:nvSpPr>
                <p:cNvPr id="321" name="Rectangle 320">
                  <a:extLst>
                    <a:ext uri="{FF2B5EF4-FFF2-40B4-BE49-F238E27FC236}">
                      <a16:creationId xmlns:a16="http://schemas.microsoft.com/office/drawing/2014/main" id="{22E34359-A221-4E36-801A-1B8235F5059D}"/>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2" name="Rectangle 321">
                  <a:extLst>
                    <a:ext uri="{FF2B5EF4-FFF2-40B4-BE49-F238E27FC236}">
                      <a16:creationId xmlns:a16="http://schemas.microsoft.com/office/drawing/2014/main" id="{B99CCAD1-AFFC-41E6-A992-BD12EA00161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3" name="Rectangle 322">
                  <a:extLst>
                    <a:ext uri="{FF2B5EF4-FFF2-40B4-BE49-F238E27FC236}">
                      <a16:creationId xmlns:a16="http://schemas.microsoft.com/office/drawing/2014/main" id="{E6FB2A4B-AA68-4CB5-82B2-87D127BF7083}"/>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67" name="Group 173">
                <a:extLst>
                  <a:ext uri="{FF2B5EF4-FFF2-40B4-BE49-F238E27FC236}">
                    <a16:creationId xmlns:a16="http://schemas.microsoft.com/office/drawing/2014/main" id="{BFA66768-C953-4F6F-82F4-E89E7F028A1F}"/>
                  </a:ext>
                </a:extLst>
              </p:cNvPr>
              <p:cNvGrpSpPr/>
              <p:nvPr/>
            </p:nvGrpSpPr>
            <p:grpSpPr>
              <a:xfrm rot="14155649">
                <a:off x="10226787" y="3804084"/>
                <a:ext cx="124964" cy="238314"/>
                <a:chOff x="6272999" y="403029"/>
                <a:chExt cx="199769" cy="365671"/>
              </a:xfrm>
            </p:grpSpPr>
            <p:sp>
              <p:nvSpPr>
                <p:cNvPr id="317" name="Rectangle 316">
                  <a:extLst>
                    <a:ext uri="{FF2B5EF4-FFF2-40B4-BE49-F238E27FC236}">
                      <a16:creationId xmlns:a16="http://schemas.microsoft.com/office/drawing/2014/main" id="{8907DFD9-25C3-4CC8-A4DC-A470357C661A}"/>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8" name="Rectangle 317">
                  <a:extLst>
                    <a:ext uri="{FF2B5EF4-FFF2-40B4-BE49-F238E27FC236}">
                      <a16:creationId xmlns:a16="http://schemas.microsoft.com/office/drawing/2014/main" id="{18D45194-5E54-4EB7-9843-0689477E703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9" name="Rectangle 318">
                  <a:extLst>
                    <a:ext uri="{FF2B5EF4-FFF2-40B4-BE49-F238E27FC236}">
                      <a16:creationId xmlns:a16="http://schemas.microsoft.com/office/drawing/2014/main" id="{586B672B-7F80-400F-8BEE-BBF984E61951}"/>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68" name="Group 203">
                <a:extLst>
                  <a:ext uri="{FF2B5EF4-FFF2-40B4-BE49-F238E27FC236}">
                    <a16:creationId xmlns:a16="http://schemas.microsoft.com/office/drawing/2014/main" id="{0147D59E-E5C2-47B7-BD9A-7C2EDFD1C8C3}"/>
                  </a:ext>
                </a:extLst>
              </p:cNvPr>
              <p:cNvGrpSpPr/>
              <p:nvPr/>
            </p:nvGrpSpPr>
            <p:grpSpPr>
              <a:xfrm rot="669115" flipH="1">
                <a:off x="9845209" y="4308894"/>
                <a:ext cx="124964" cy="238314"/>
                <a:chOff x="6272999" y="403029"/>
                <a:chExt cx="199769" cy="365671"/>
              </a:xfrm>
            </p:grpSpPr>
            <p:sp>
              <p:nvSpPr>
                <p:cNvPr id="314" name="Rectangle 313">
                  <a:extLst>
                    <a:ext uri="{FF2B5EF4-FFF2-40B4-BE49-F238E27FC236}">
                      <a16:creationId xmlns:a16="http://schemas.microsoft.com/office/drawing/2014/main" id="{F45FC619-B38E-4455-9170-00045EF1C79C}"/>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5" name="Rectangle 314">
                  <a:extLst>
                    <a:ext uri="{FF2B5EF4-FFF2-40B4-BE49-F238E27FC236}">
                      <a16:creationId xmlns:a16="http://schemas.microsoft.com/office/drawing/2014/main" id="{82E8FB86-5B65-416B-B5E1-C82BD4560C19}"/>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6" name="Rectangle 315">
                  <a:extLst>
                    <a:ext uri="{FF2B5EF4-FFF2-40B4-BE49-F238E27FC236}">
                      <a16:creationId xmlns:a16="http://schemas.microsoft.com/office/drawing/2014/main" id="{D64376A6-B621-4999-A77B-2CD3751FDA4C}"/>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69" name="Group 171">
                <a:extLst>
                  <a:ext uri="{FF2B5EF4-FFF2-40B4-BE49-F238E27FC236}">
                    <a16:creationId xmlns:a16="http://schemas.microsoft.com/office/drawing/2014/main" id="{0FE08C6F-606D-45ED-BDA9-F79333F92D54}"/>
                  </a:ext>
                </a:extLst>
              </p:cNvPr>
              <p:cNvGrpSpPr/>
              <p:nvPr/>
            </p:nvGrpSpPr>
            <p:grpSpPr>
              <a:xfrm rot="7717811">
                <a:off x="9688790" y="3784940"/>
                <a:ext cx="124964" cy="238314"/>
                <a:chOff x="6272999" y="403029"/>
                <a:chExt cx="199769" cy="365671"/>
              </a:xfrm>
            </p:grpSpPr>
            <p:sp>
              <p:nvSpPr>
                <p:cNvPr id="270" name="Rectangle 269">
                  <a:extLst>
                    <a:ext uri="{FF2B5EF4-FFF2-40B4-BE49-F238E27FC236}">
                      <a16:creationId xmlns:a16="http://schemas.microsoft.com/office/drawing/2014/main" id="{3078E048-F758-4243-8D1B-A414734DCC7C}"/>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Rectangle 270">
                  <a:extLst>
                    <a:ext uri="{FF2B5EF4-FFF2-40B4-BE49-F238E27FC236}">
                      <a16:creationId xmlns:a16="http://schemas.microsoft.com/office/drawing/2014/main" id="{796128BC-011A-42C0-85E4-3C00AEA03313}"/>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3" name="Rectangle 312">
                  <a:extLst>
                    <a:ext uri="{FF2B5EF4-FFF2-40B4-BE49-F238E27FC236}">
                      <a16:creationId xmlns:a16="http://schemas.microsoft.com/office/drawing/2014/main" id="{A5BC761E-B641-479F-9CFE-6B4EFA4566E7}"/>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06" name="TextBox 205">
              <a:extLst>
                <a:ext uri="{FF2B5EF4-FFF2-40B4-BE49-F238E27FC236}">
                  <a16:creationId xmlns:a16="http://schemas.microsoft.com/office/drawing/2014/main" id="{EA83267C-B50C-4DAE-B0B6-F07734E50E89}"/>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24" name="Group 323">
            <a:extLst>
              <a:ext uri="{FF2B5EF4-FFF2-40B4-BE49-F238E27FC236}">
                <a16:creationId xmlns:a16="http://schemas.microsoft.com/office/drawing/2014/main" id="{19807905-4BBB-4B68-9C33-9B1FE36BC0F8}"/>
              </a:ext>
            </a:extLst>
          </p:cNvPr>
          <p:cNvGrpSpPr/>
          <p:nvPr/>
        </p:nvGrpSpPr>
        <p:grpSpPr>
          <a:xfrm>
            <a:off x="1204783" y="1386370"/>
            <a:ext cx="513521" cy="521071"/>
            <a:chOff x="1696729" y="1401791"/>
            <a:chExt cx="513521" cy="521071"/>
          </a:xfrm>
        </p:grpSpPr>
        <p:grpSp>
          <p:nvGrpSpPr>
            <p:cNvPr id="325" name="Group 165">
              <a:extLst>
                <a:ext uri="{FF2B5EF4-FFF2-40B4-BE49-F238E27FC236}">
                  <a16:creationId xmlns:a16="http://schemas.microsoft.com/office/drawing/2014/main" id="{1B923097-69B1-4953-9EEF-B77A054EFAB1}"/>
                </a:ext>
              </a:extLst>
            </p:cNvPr>
            <p:cNvGrpSpPr/>
            <p:nvPr/>
          </p:nvGrpSpPr>
          <p:grpSpPr>
            <a:xfrm>
              <a:off x="1696729" y="1425711"/>
              <a:ext cx="474194" cy="497151"/>
              <a:chOff x="5095749" y="0"/>
              <a:chExt cx="769047" cy="840013"/>
            </a:xfrm>
          </p:grpSpPr>
          <p:sp>
            <p:nvSpPr>
              <p:cNvPr id="327" name="Freeform 138">
                <a:extLst>
                  <a:ext uri="{FF2B5EF4-FFF2-40B4-BE49-F238E27FC236}">
                    <a16:creationId xmlns:a16="http://schemas.microsoft.com/office/drawing/2014/main" id="{D4908AD3-7DA2-433F-A787-F7CD73884835}"/>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Freeform 139">
                <a:extLst>
                  <a:ext uri="{FF2B5EF4-FFF2-40B4-BE49-F238E27FC236}">
                    <a16:creationId xmlns:a16="http://schemas.microsoft.com/office/drawing/2014/main" id="{A481EFAB-F693-456B-A367-D64CCE9CE948}"/>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Freeform 140">
                <a:extLst>
                  <a:ext uri="{FF2B5EF4-FFF2-40B4-BE49-F238E27FC236}">
                    <a16:creationId xmlns:a16="http://schemas.microsoft.com/office/drawing/2014/main" id="{116F3453-A281-4D46-BF90-200FA7C3CE93}"/>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0" name="Oval 329">
                <a:extLst>
                  <a:ext uri="{FF2B5EF4-FFF2-40B4-BE49-F238E27FC236}">
                    <a16:creationId xmlns:a16="http://schemas.microsoft.com/office/drawing/2014/main" id="{88FA2891-262C-4E42-B8F3-7FDD64179765}"/>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2" name="Oval 331">
                <a:extLst>
                  <a:ext uri="{FF2B5EF4-FFF2-40B4-BE49-F238E27FC236}">
                    <a16:creationId xmlns:a16="http://schemas.microsoft.com/office/drawing/2014/main" id="{5F01D252-3242-4C92-A951-79D2422F70A7}"/>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6" name="TextBox 325">
              <a:extLst>
                <a:ext uri="{FF2B5EF4-FFF2-40B4-BE49-F238E27FC236}">
                  <a16:creationId xmlns:a16="http://schemas.microsoft.com/office/drawing/2014/main" id="{353208F6-6287-467E-8F60-F2204DDBE508}"/>
                </a:ext>
              </a:extLst>
            </p:cNvPr>
            <p:cNvSpPr txBox="1"/>
            <p:nvPr/>
          </p:nvSpPr>
          <p:spPr>
            <a:xfrm>
              <a:off x="177551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sp>
        <p:nvSpPr>
          <p:cNvPr id="333" name="Title 1">
            <a:extLst>
              <a:ext uri="{FF2B5EF4-FFF2-40B4-BE49-F238E27FC236}">
                <a16:creationId xmlns:a16="http://schemas.microsoft.com/office/drawing/2014/main" id="{D3C036B2-2957-4618-9E5B-2602DA37D358}"/>
              </a:ext>
            </a:extLst>
          </p:cNvPr>
          <p:cNvSpPr>
            <a:spLocks noGrp="1"/>
          </p:cNvSpPr>
          <p:nvPr>
            <p:ph type="title"/>
          </p:nvPr>
        </p:nvSpPr>
        <p:spPr>
          <a:xfrm>
            <a:off x="218058" y="181445"/>
            <a:ext cx="8707883" cy="609600"/>
          </a:xfrm>
        </p:spPr>
        <p:txBody>
          <a:bodyPr>
            <a:normAutofit/>
          </a:bodyPr>
          <a:lstStyle/>
          <a:p>
            <a:pPr algn="ctr"/>
            <a:r>
              <a:rPr lang="nl-NL" dirty="0">
                <a:solidFill>
                  <a:schemeClr val="tx2"/>
                </a:solidFill>
              </a:rPr>
              <a:t>Remmen van migratie uit lymfeklier: fingolimod</a:t>
            </a:r>
            <a:endParaRPr lang="en-US" dirty="0">
              <a:solidFill>
                <a:schemeClr val="tx2"/>
              </a:solidFill>
            </a:endParaRPr>
          </a:p>
        </p:txBody>
      </p:sp>
      <p:sp>
        <p:nvSpPr>
          <p:cNvPr id="337" name="TextBox 336">
            <a:extLst>
              <a:ext uri="{FF2B5EF4-FFF2-40B4-BE49-F238E27FC236}">
                <a16:creationId xmlns:a16="http://schemas.microsoft.com/office/drawing/2014/main" id="{EC09B0F6-89BF-4871-B1EE-C11FAEC5AE1A}"/>
              </a:ext>
            </a:extLst>
          </p:cNvPr>
          <p:cNvSpPr txBox="1"/>
          <p:nvPr/>
        </p:nvSpPr>
        <p:spPr>
          <a:xfrm>
            <a:off x="67989" y="6480542"/>
            <a:ext cx="7220727" cy="627642"/>
          </a:xfrm>
          <a:prstGeom prst="rect">
            <a:avLst/>
          </a:prstGeom>
          <a:noFill/>
        </p:spPr>
        <p:txBody>
          <a:bodyPr wrap="square" lIns="72933" tIns="36466" rIns="72933" bIns="36466" rtlCol="0">
            <a:spAutoFit/>
          </a:bodyPr>
          <a:lstStyle/>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en-US" sz="900" dirty="0"/>
              <a:t>https://www.ema.europa.eu/en/documents/product-information/gilenya-epar-product-information_nl.pdf - last verified on 31Jul2019</a:t>
            </a:r>
          </a:p>
          <a:p>
            <a:endParaRPr lang="en-US" sz="900" dirty="0"/>
          </a:p>
          <a:p>
            <a:r>
              <a:rPr lang="en-US" sz="900" dirty="0">
                <a:cs typeface="Helvetica" panose="020B0604020202020204" pitchFamily="34" charset="0"/>
              </a:rPr>
              <a:t>.</a:t>
            </a:r>
          </a:p>
        </p:txBody>
      </p:sp>
    </p:spTree>
    <p:extLst>
      <p:ext uri="{BB962C8B-B14F-4D97-AF65-F5344CB8AC3E}">
        <p14:creationId xmlns:p14="http://schemas.microsoft.com/office/powerpoint/2010/main" val="2042011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0" name="Group 349"/>
          <p:cNvGrpSpPr/>
          <p:nvPr/>
        </p:nvGrpSpPr>
        <p:grpSpPr>
          <a:xfrm>
            <a:off x="4400184" y="2961688"/>
            <a:ext cx="532571" cy="521071"/>
            <a:chOff x="1696729" y="1401791"/>
            <a:chExt cx="532571"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4" name="Group 223"/>
          <p:cNvGrpSpPr/>
          <p:nvPr/>
        </p:nvGrpSpPr>
        <p:grpSpPr>
          <a:xfrm>
            <a:off x="5705107" y="2866438"/>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7" y="2980738"/>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80" y="3016457"/>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sp>
        <p:nvSpPr>
          <p:cNvPr id="490" name="Freeform 248"/>
          <p:cNvSpPr/>
          <p:nvPr/>
        </p:nvSpPr>
        <p:spPr>
          <a:xfrm>
            <a:off x="5471611" y="3804100"/>
            <a:ext cx="1112990" cy="907596"/>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TextBox 490"/>
          <p:cNvSpPr txBox="1"/>
          <p:nvPr/>
        </p:nvSpPr>
        <p:spPr>
          <a:xfrm>
            <a:off x="5864524" y="4078877"/>
            <a:ext cx="415498" cy="307777"/>
          </a:xfrm>
          <a:prstGeom prst="rect">
            <a:avLst/>
          </a:prstGeom>
          <a:noFill/>
        </p:spPr>
        <p:txBody>
          <a:bodyPr wrap="none" rtlCol="0">
            <a:spAutoFit/>
          </a:bodyPr>
          <a:lstStyle/>
          <a:p>
            <a:r>
              <a:rPr lang="en-US" sz="1400" b="1" dirty="0">
                <a:solidFill>
                  <a:schemeClr val="bg1"/>
                </a:solidFill>
              </a:rPr>
              <a:t>mg</a:t>
            </a:r>
          </a:p>
        </p:txBody>
      </p:sp>
      <p:grpSp>
        <p:nvGrpSpPr>
          <p:cNvPr id="8" name="Group 7"/>
          <p:cNvGrpSpPr/>
          <p:nvPr/>
        </p:nvGrpSpPr>
        <p:grpSpPr>
          <a:xfrm>
            <a:off x="5084540" y="2944909"/>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28" name="Group 127"/>
          <p:cNvGrpSpPr/>
          <p:nvPr/>
        </p:nvGrpSpPr>
        <p:grpSpPr>
          <a:xfrm>
            <a:off x="5069341" y="1472038"/>
            <a:ext cx="3918348" cy="4835270"/>
            <a:chOff x="4957478" y="1430222"/>
            <a:chExt cx="3918348" cy="4835270"/>
          </a:xfrm>
        </p:grpSpPr>
        <p:sp>
          <p:nvSpPr>
            <p:cNvPr id="365" name="TextBox 364"/>
            <p:cNvSpPr txBox="1"/>
            <p:nvPr/>
          </p:nvSpPr>
          <p:spPr>
            <a:xfrm>
              <a:off x="4957478" y="2490271"/>
              <a:ext cx="3636604" cy="1477328"/>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en-US" dirty="0" err="1"/>
                <a:t>Dimethylfumaraat</a:t>
              </a:r>
              <a:r>
                <a:rPr lang="en-US" dirty="0"/>
                <a:t> (DMF) zorgt via verhoging van nucleaire factor 2 (Nrf2) in verschillende celtypes voor een verhoging van de anti-oxidatieve en anti-inflammatoire </a:t>
              </a:r>
              <a:r>
                <a:rPr lang="en-US" dirty="0" err="1"/>
                <a:t>respons</a:t>
              </a:r>
              <a:r>
                <a:rPr lang="en-US" dirty="0"/>
                <a:t>.</a:t>
              </a:r>
            </a:p>
          </p:txBody>
        </p:sp>
        <p:sp>
          <p:nvSpPr>
            <p:cNvPr id="366" name="TextBox 365"/>
            <p:cNvSpPr txBox="1"/>
            <p:nvPr/>
          </p:nvSpPr>
          <p:spPr>
            <a:xfrm>
              <a:off x="4967078" y="1430222"/>
              <a:ext cx="3637328" cy="923330"/>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en-US" dirty="0"/>
                <a:t>Zuurstofradicalen en inflammatie dragen bij aan het ontstaan en de voortgang van MS.</a:t>
              </a:r>
              <a:endParaRPr lang="nl-NL" dirty="0"/>
            </a:p>
          </p:txBody>
        </p:sp>
        <p:sp>
          <p:nvSpPr>
            <p:cNvPr id="6" name="TextBox 5"/>
            <p:cNvSpPr txBox="1"/>
            <p:nvPr/>
          </p:nvSpPr>
          <p:spPr>
            <a:xfrm>
              <a:off x="6688199" y="5342162"/>
              <a:ext cx="1812676" cy="923330"/>
            </a:xfrm>
            <a:prstGeom prst="rect">
              <a:avLst/>
            </a:prstGeom>
            <a:noFill/>
          </p:spPr>
          <p:txBody>
            <a:bodyPr wrap="none" rtlCol="0">
              <a:spAutoFit/>
            </a:bodyPr>
            <a:lstStyle/>
            <a:p>
              <a:pPr algn="ctr"/>
              <a:r>
                <a:rPr lang="en-US" b="1" dirty="0">
                  <a:solidFill>
                    <a:schemeClr val="accent6"/>
                  </a:solidFill>
                </a:rPr>
                <a:t>Anti-inflammatie</a:t>
              </a:r>
            </a:p>
            <a:p>
              <a:pPr algn="ctr"/>
              <a:r>
                <a:rPr lang="en-US" b="1" dirty="0">
                  <a:solidFill>
                    <a:schemeClr val="accent6"/>
                  </a:solidFill>
                </a:rPr>
                <a:t>en </a:t>
              </a:r>
            </a:p>
            <a:p>
              <a:pPr algn="ctr"/>
              <a:r>
                <a:rPr lang="en-US" b="1" dirty="0">
                  <a:solidFill>
                    <a:schemeClr val="accent6"/>
                  </a:solidFill>
                </a:rPr>
                <a:t>Anti-oxidatie</a:t>
              </a:r>
            </a:p>
          </p:txBody>
        </p:sp>
        <p:grpSp>
          <p:nvGrpSpPr>
            <p:cNvPr id="22" name="Group 21"/>
            <p:cNvGrpSpPr/>
            <p:nvPr/>
          </p:nvGrpSpPr>
          <p:grpSpPr>
            <a:xfrm rot="14639103">
              <a:off x="8355547" y="5453422"/>
              <a:ext cx="596779" cy="443778"/>
              <a:chOff x="10130285" y="1732706"/>
              <a:chExt cx="596779" cy="443778"/>
            </a:xfrm>
          </p:grpSpPr>
          <p:cxnSp>
            <p:nvCxnSpPr>
              <p:cNvPr id="18" name="Straight Connector 17"/>
              <p:cNvCxnSpPr/>
              <p:nvPr/>
            </p:nvCxnSpPr>
            <p:spPr>
              <a:xfrm>
                <a:off x="10130285" y="1732706"/>
                <a:ext cx="294576" cy="28010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flipV="1">
                <a:off x="10395666" y="1872760"/>
                <a:ext cx="73644" cy="13596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a:off x="10432488" y="1896376"/>
                <a:ext cx="294576" cy="280108"/>
              </a:xfrm>
              <a:prstGeom prst="line">
                <a:avLst/>
              </a:prstGeom>
              <a:ln w="76200">
                <a:solidFill>
                  <a:srgbClr val="00B05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sp>
        <p:nvSpPr>
          <p:cNvPr id="296" name="Rectangle 295">
            <a:extLst>
              <a:ext uri="{FF2B5EF4-FFF2-40B4-BE49-F238E27FC236}">
                <a16:creationId xmlns:a16="http://schemas.microsoft.com/office/drawing/2014/main" id="{E700069B-F6E7-4814-9EBF-A8CE39937EF1}"/>
              </a:ext>
            </a:extLst>
          </p:cNvPr>
          <p:cNvSpPr/>
          <p:nvPr/>
        </p:nvSpPr>
        <p:spPr>
          <a:xfrm>
            <a:off x="231294" y="6330088"/>
            <a:ext cx="6609502" cy="507831"/>
          </a:xfrm>
          <a:prstGeom prst="rect">
            <a:avLst/>
          </a:prstGeom>
        </p:spPr>
        <p:txBody>
          <a:bodyPr wrap="none">
            <a:spAutoFit/>
          </a:bodyPr>
          <a:lstStyle/>
          <a:p>
            <a:r>
              <a:rPr lang="en-US" sz="900" dirty="0"/>
              <a:t>https://www.ema.europa.eu/en/documents/product-information/tecfidera-epar-product-information_nl.pdf - last verified on 31Jul2019</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nl-NL" sz="900" dirty="0"/>
              <a:t>https://www.drugbank.ca/drugs/DB08908 - last </a:t>
            </a:r>
            <a:r>
              <a:rPr lang="nl-NL" sz="900" dirty="0" err="1"/>
              <a:t>verified</a:t>
            </a:r>
            <a:r>
              <a:rPr lang="nl-NL" sz="900" dirty="0"/>
              <a:t> on 31Jul19</a:t>
            </a:r>
          </a:p>
        </p:txBody>
      </p:sp>
      <p:sp>
        <p:nvSpPr>
          <p:cNvPr id="299" name="Rectangle 298">
            <a:extLst>
              <a:ext uri="{FF2B5EF4-FFF2-40B4-BE49-F238E27FC236}">
                <a16:creationId xmlns:a16="http://schemas.microsoft.com/office/drawing/2014/main" id="{22246E27-9444-4A58-B435-A61F48EFCACF}"/>
              </a:ext>
            </a:extLst>
          </p:cNvPr>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05" name="TextBox 304">
            <a:extLst>
              <a:ext uri="{FF2B5EF4-FFF2-40B4-BE49-F238E27FC236}">
                <a16:creationId xmlns:a16="http://schemas.microsoft.com/office/drawing/2014/main" id="{A35B72FD-689D-4433-AA87-95EF652CF6C5}"/>
              </a:ext>
            </a:extLst>
          </p:cNvPr>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06" name="Group 305">
            <a:extLst>
              <a:ext uri="{FF2B5EF4-FFF2-40B4-BE49-F238E27FC236}">
                <a16:creationId xmlns:a16="http://schemas.microsoft.com/office/drawing/2014/main" id="{39E08435-C158-43CB-BF5D-1A58F721E5EB}"/>
              </a:ext>
            </a:extLst>
          </p:cNvPr>
          <p:cNvGrpSpPr/>
          <p:nvPr/>
        </p:nvGrpSpPr>
        <p:grpSpPr>
          <a:xfrm>
            <a:off x="108609" y="3447712"/>
            <a:ext cx="1397062" cy="2033585"/>
            <a:chOff x="108608" y="3447706"/>
            <a:chExt cx="1397062" cy="2033585"/>
          </a:xfrm>
        </p:grpSpPr>
        <p:grpSp>
          <p:nvGrpSpPr>
            <p:cNvPr id="308" name="Group 307">
              <a:extLst>
                <a:ext uri="{FF2B5EF4-FFF2-40B4-BE49-F238E27FC236}">
                  <a16:creationId xmlns:a16="http://schemas.microsoft.com/office/drawing/2014/main" id="{4908DCAD-A41B-4796-A4DA-3D46F5D0E4E0}"/>
                </a:ext>
              </a:extLst>
            </p:cNvPr>
            <p:cNvGrpSpPr/>
            <p:nvPr/>
          </p:nvGrpSpPr>
          <p:grpSpPr>
            <a:xfrm>
              <a:off x="108608" y="3447706"/>
              <a:ext cx="782437" cy="705593"/>
              <a:chOff x="108608" y="3567822"/>
              <a:chExt cx="782437" cy="705593"/>
            </a:xfrm>
          </p:grpSpPr>
          <p:grpSp>
            <p:nvGrpSpPr>
              <p:cNvPr id="422" name="Group 421">
                <a:extLst>
                  <a:ext uri="{FF2B5EF4-FFF2-40B4-BE49-F238E27FC236}">
                    <a16:creationId xmlns:a16="http://schemas.microsoft.com/office/drawing/2014/main" id="{B0C551EC-4795-4745-9299-D09AD62AB8B0}"/>
                  </a:ext>
                </a:extLst>
              </p:cNvPr>
              <p:cNvGrpSpPr/>
              <p:nvPr/>
            </p:nvGrpSpPr>
            <p:grpSpPr>
              <a:xfrm>
                <a:off x="108608" y="3567822"/>
                <a:ext cx="782437" cy="705593"/>
                <a:chOff x="9632115" y="3841615"/>
                <a:chExt cx="782437" cy="705593"/>
              </a:xfrm>
            </p:grpSpPr>
            <p:sp>
              <p:nvSpPr>
                <p:cNvPr id="424" name="Oval 423">
                  <a:extLst>
                    <a:ext uri="{FF2B5EF4-FFF2-40B4-BE49-F238E27FC236}">
                      <a16:creationId xmlns:a16="http://schemas.microsoft.com/office/drawing/2014/main" id="{FD7C6A73-7D46-4384-A3A9-B1B7B329D1B0}"/>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5" name="Oval 424">
                  <a:extLst>
                    <a:ext uri="{FF2B5EF4-FFF2-40B4-BE49-F238E27FC236}">
                      <a16:creationId xmlns:a16="http://schemas.microsoft.com/office/drawing/2014/main" id="{4DD76D34-F4EE-4D7B-89B4-63DDD23162DD}"/>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426" name="Group 171">
                  <a:extLst>
                    <a:ext uri="{FF2B5EF4-FFF2-40B4-BE49-F238E27FC236}">
                      <a16:creationId xmlns:a16="http://schemas.microsoft.com/office/drawing/2014/main" id="{E3DC14A7-16D3-41FB-AE40-1A59E1216F07}"/>
                    </a:ext>
                  </a:extLst>
                </p:cNvPr>
                <p:cNvGrpSpPr/>
                <p:nvPr/>
              </p:nvGrpSpPr>
              <p:grpSpPr>
                <a:xfrm rot="18169265">
                  <a:off x="10232913" y="4152954"/>
                  <a:ext cx="124964" cy="238314"/>
                  <a:chOff x="6272999" y="403029"/>
                  <a:chExt cx="199769" cy="365671"/>
                </a:xfrm>
              </p:grpSpPr>
              <p:sp>
                <p:nvSpPr>
                  <p:cNvPr id="439" name="Rectangle 438">
                    <a:extLst>
                      <a:ext uri="{FF2B5EF4-FFF2-40B4-BE49-F238E27FC236}">
                        <a16:creationId xmlns:a16="http://schemas.microsoft.com/office/drawing/2014/main" id="{FB5640F0-DACC-47E1-9F06-C2966D64216D}"/>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0" name="Rectangle 439">
                    <a:extLst>
                      <a:ext uri="{FF2B5EF4-FFF2-40B4-BE49-F238E27FC236}">
                        <a16:creationId xmlns:a16="http://schemas.microsoft.com/office/drawing/2014/main" id="{02423F10-936E-4D34-9AAB-06139D6E7B8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1" name="Rectangle 440">
                    <a:extLst>
                      <a:ext uri="{FF2B5EF4-FFF2-40B4-BE49-F238E27FC236}">
                        <a16:creationId xmlns:a16="http://schemas.microsoft.com/office/drawing/2014/main" id="{35222776-166F-4FE1-A684-5CCF3FD0B46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7" name="Group 173">
                  <a:extLst>
                    <a:ext uri="{FF2B5EF4-FFF2-40B4-BE49-F238E27FC236}">
                      <a16:creationId xmlns:a16="http://schemas.microsoft.com/office/drawing/2014/main" id="{9BCC9AD9-CCC7-4BBF-B7B6-C98A7E3ADB99}"/>
                    </a:ext>
                  </a:extLst>
                </p:cNvPr>
                <p:cNvGrpSpPr/>
                <p:nvPr/>
              </p:nvGrpSpPr>
              <p:grpSpPr>
                <a:xfrm rot="14155649">
                  <a:off x="10226787" y="3804084"/>
                  <a:ext cx="124964" cy="238314"/>
                  <a:chOff x="6272999" y="403029"/>
                  <a:chExt cx="199769" cy="365671"/>
                </a:xfrm>
              </p:grpSpPr>
              <p:sp>
                <p:nvSpPr>
                  <p:cNvPr id="436" name="Rectangle 435">
                    <a:extLst>
                      <a:ext uri="{FF2B5EF4-FFF2-40B4-BE49-F238E27FC236}">
                        <a16:creationId xmlns:a16="http://schemas.microsoft.com/office/drawing/2014/main" id="{0F488ED3-EC4F-4C31-8CDF-97961C6CEDF9}"/>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7" name="Rectangle 436">
                    <a:extLst>
                      <a:ext uri="{FF2B5EF4-FFF2-40B4-BE49-F238E27FC236}">
                        <a16:creationId xmlns:a16="http://schemas.microsoft.com/office/drawing/2014/main" id="{0E269783-8058-4105-8EE8-5F4474A929AD}"/>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8" name="Rectangle 437">
                    <a:extLst>
                      <a:ext uri="{FF2B5EF4-FFF2-40B4-BE49-F238E27FC236}">
                        <a16:creationId xmlns:a16="http://schemas.microsoft.com/office/drawing/2014/main" id="{E9A4C70C-1B7C-4FAE-AE7A-DD460C09DB2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8" name="Group 203">
                  <a:extLst>
                    <a:ext uri="{FF2B5EF4-FFF2-40B4-BE49-F238E27FC236}">
                      <a16:creationId xmlns:a16="http://schemas.microsoft.com/office/drawing/2014/main" id="{11FACF5D-371B-4864-9907-1AA7BB95CC90}"/>
                    </a:ext>
                  </a:extLst>
                </p:cNvPr>
                <p:cNvGrpSpPr/>
                <p:nvPr/>
              </p:nvGrpSpPr>
              <p:grpSpPr>
                <a:xfrm rot="669115" flipH="1">
                  <a:off x="9845209" y="4308894"/>
                  <a:ext cx="124964" cy="238314"/>
                  <a:chOff x="6272999" y="403029"/>
                  <a:chExt cx="199769" cy="365671"/>
                </a:xfrm>
              </p:grpSpPr>
              <p:sp>
                <p:nvSpPr>
                  <p:cNvPr id="433" name="Rectangle 432">
                    <a:extLst>
                      <a:ext uri="{FF2B5EF4-FFF2-40B4-BE49-F238E27FC236}">
                        <a16:creationId xmlns:a16="http://schemas.microsoft.com/office/drawing/2014/main" id="{2BFEA7BA-1F5D-4D7F-AC75-059A6F975D6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4" name="Rectangle 433">
                    <a:extLst>
                      <a:ext uri="{FF2B5EF4-FFF2-40B4-BE49-F238E27FC236}">
                        <a16:creationId xmlns:a16="http://schemas.microsoft.com/office/drawing/2014/main" id="{96801BDA-02C7-4049-B39D-223BDD06BF9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5" name="Rectangle 434">
                    <a:extLst>
                      <a:ext uri="{FF2B5EF4-FFF2-40B4-BE49-F238E27FC236}">
                        <a16:creationId xmlns:a16="http://schemas.microsoft.com/office/drawing/2014/main" id="{0D9BFA0E-67A3-41A3-8E0B-8F432F701F81}"/>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9" name="Group 171">
                  <a:extLst>
                    <a:ext uri="{FF2B5EF4-FFF2-40B4-BE49-F238E27FC236}">
                      <a16:creationId xmlns:a16="http://schemas.microsoft.com/office/drawing/2014/main" id="{8F07D626-4C21-4E39-A206-D3023F9AF719}"/>
                    </a:ext>
                  </a:extLst>
                </p:cNvPr>
                <p:cNvGrpSpPr/>
                <p:nvPr/>
              </p:nvGrpSpPr>
              <p:grpSpPr>
                <a:xfrm rot="7717811">
                  <a:off x="9688790" y="3784940"/>
                  <a:ext cx="124964" cy="238314"/>
                  <a:chOff x="6272999" y="403029"/>
                  <a:chExt cx="199769" cy="365671"/>
                </a:xfrm>
              </p:grpSpPr>
              <p:sp>
                <p:nvSpPr>
                  <p:cNvPr id="430" name="Rectangle 429">
                    <a:extLst>
                      <a:ext uri="{FF2B5EF4-FFF2-40B4-BE49-F238E27FC236}">
                        <a16:creationId xmlns:a16="http://schemas.microsoft.com/office/drawing/2014/main" id="{B6F547E7-A00D-4E74-9C18-336BFB049C8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1" name="Rectangle 430">
                    <a:extLst>
                      <a:ext uri="{FF2B5EF4-FFF2-40B4-BE49-F238E27FC236}">
                        <a16:creationId xmlns:a16="http://schemas.microsoft.com/office/drawing/2014/main" id="{EF6D0A70-CFA4-46FA-A25B-D317A2D67A6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2" name="Rectangle 431">
                    <a:extLst>
                      <a:ext uri="{FF2B5EF4-FFF2-40B4-BE49-F238E27FC236}">
                        <a16:creationId xmlns:a16="http://schemas.microsoft.com/office/drawing/2014/main" id="{370CFE0E-C216-4518-AEBE-543C2B89FF9F}"/>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23" name="TextBox 422">
                <a:extLst>
                  <a:ext uri="{FF2B5EF4-FFF2-40B4-BE49-F238E27FC236}">
                    <a16:creationId xmlns:a16="http://schemas.microsoft.com/office/drawing/2014/main" id="{C74C7D78-7670-4C48-8527-2960C72E1297}"/>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13" name="Group 312">
              <a:extLst>
                <a:ext uri="{FF2B5EF4-FFF2-40B4-BE49-F238E27FC236}">
                  <a16:creationId xmlns:a16="http://schemas.microsoft.com/office/drawing/2014/main" id="{103D66A3-7910-462E-BCA0-5CC6ED5EA16F}"/>
                </a:ext>
              </a:extLst>
            </p:cNvPr>
            <p:cNvGrpSpPr/>
            <p:nvPr/>
          </p:nvGrpSpPr>
          <p:grpSpPr>
            <a:xfrm>
              <a:off x="180355" y="4771903"/>
              <a:ext cx="1325315" cy="709388"/>
              <a:chOff x="1296225" y="4553117"/>
              <a:chExt cx="1325315" cy="709388"/>
            </a:xfrm>
          </p:grpSpPr>
          <p:grpSp>
            <p:nvGrpSpPr>
              <p:cNvPr id="315" name="Group 207">
                <a:extLst>
                  <a:ext uri="{FF2B5EF4-FFF2-40B4-BE49-F238E27FC236}">
                    <a16:creationId xmlns:a16="http://schemas.microsoft.com/office/drawing/2014/main" id="{AAED4EB5-AB3C-4024-B8D5-9426D9FB5145}"/>
                  </a:ext>
                </a:extLst>
              </p:cNvPr>
              <p:cNvGrpSpPr/>
              <p:nvPr/>
            </p:nvGrpSpPr>
            <p:grpSpPr>
              <a:xfrm rot="16200000">
                <a:off x="1784650" y="4758980"/>
                <a:ext cx="668949" cy="338102"/>
                <a:chOff x="5148932" y="630657"/>
                <a:chExt cx="750349" cy="364012"/>
              </a:xfrm>
            </p:grpSpPr>
            <p:grpSp>
              <p:nvGrpSpPr>
                <p:cNvPr id="380" name="Group 171">
                  <a:extLst>
                    <a:ext uri="{FF2B5EF4-FFF2-40B4-BE49-F238E27FC236}">
                      <a16:creationId xmlns:a16="http://schemas.microsoft.com/office/drawing/2014/main" id="{D2135817-3B88-4D6C-9447-BF4418E4C2A9}"/>
                    </a:ext>
                  </a:extLst>
                </p:cNvPr>
                <p:cNvGrpSpPr/>
                <p:nvPr/>
              </p:nvGrpSpPr>
              <p:grpSpPr>
                <a:xfrm>
                  <a:off x="5465001" y="738092"/>
                  <a:ext cx="140170" cy="256577"/>
                  <a:chOff x="6272999" y="403029"/>
                  <a:chExt cx="199769" cy="365671"/>
                </a:xfrm>
              </p:grpSpPr>
              <p:sp>
                <p:nvSpPr>
                  <p:cNvPr id="419" name="Rectangle 418">
                    <a:extLst>
                      <a:ext uri="{FF2B5EF4-FFF2-40B4-BE49-F238E27FC236}">
                        <a16:creationId xmlns:a16="http://schemas.microsoft.com/office/drawing/2014/main" id="{A11645F7-1040-4A33-9DE2-F82913A468C7}"/>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0" name="Rectangle 419">
                    <a:extLst>
                      <a:ext uri="{FF2B5EF4-FFF2-40B4-BE49-F238E27FC236}">
                        <a16:creationId xmlns:a16="http://schemas.microsoft.com/office/drawing/2014/main" id="{7930F3D1-E4F1-4FBF-92FC-4A9F93B478C1}"/>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1" name="Rectangle 420">
                    <a:extLst>
                      <a:ext uri="{FF2B5EF4-FFF2-40B4-BE49-F238E27FC236}">
                        <a16:creationId xmlns:a16="http://schemas.microsoft.com/office/drawing/2014/main" id="{16BD6BAB-CE7D-4CBD-82FD-CE26BA0B088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81" name="Group 173">
                  <a:extLst>
                    <a:ext uri="{FF2B5EF4-FFF2-40B4-BE49-F238E27FC236}">
                      <a16:creationId xmlns:a16="http://schemas.microsoft.com/office/drawing/2014/main" id="{B62DBF68-5F88-4F79-AA10-93A3A8A94547}"/>
                    </a:ext>
                  </a:extLst>
                </p:cNvPr>
                <p:cNvGrpSpPr/>
                <p:nvPr/>
              </p:nvGrpSpPr>
              <p:grpSpPr>
                <a:xfrm rot="18956938">
                  <a:off x="5759111" y="630657"/>
                  <a:ext cx="140170" cy="256577"/>
                  <a:chOff x="6272999" y="403029"/>
                  <a:chExt cx="199769" cy="365671"/>
                </a:xfrm>
              </p:grpSpPr>
              <p:sp>
                <p:nvSpPr>
                  <p:cNvPr id="416" name="Rectangle 415">
                    <a:extLst>
                      <a:ext uri="{FF2B5EF4-FFF2-40B4-BE49-F238E27FC236}">
                        <a16:creationId xmlns:a16="http://schemas.microsoft.com/office/drawing/2014/main" id="{70E8F0BD-93CE-4467-A5CE-21BED765E408}"/>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7" name="Rectangle 416">
                    <a:extLst>
                      <a:ext uri="{FF2B5EF4-FFF2-40B4-BE49-F238E27FC236}">
                        <a16:creationId xmlns:a16="http://schemas.microsoft.com/office/drawing/2014/main" id="{A0428009-FFA4-4127-B790-560E5260AA6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8" name="Rectangle 417">
                    <a:extLst>
                      <a:ext uri="{FF2B5EF4-FFF2-40B4-BE49-F238E27FC236}">
                        <a16:creationId xmlns:a16="http://schemas.microsoft.com/office/drawing/2014/main" id="{DBD8D117-5645-4119-AC46-9B24E8E87BA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82" name="Group 203">
                  <a:extLst>
                    <a:ext uri="{FF2B5EF4-FFF2-40B4-BE49-F238E27FC236}">
                      <a16:creationId xmlns:a16="http://schemas.microsoft.com/office/drawing/2014/main" id="{3FD0A72C-7248-4006-90BB-D48A7FF98B68}"/>
                    </a:ext>
                  </a:extLst>
                </p:cNvPr>
                <p:cNvGrpSpPr/>
                <p:nvPr/>
              </p:nvGrpSpPr>
              <p:grpSpPr>
                <a:xfrm rot="2643062" flipH="1">
                  <a:off x="5148932" y="631164"/>
                  <a:ext cx="140170" cy="256577"/>
                  <a:chOff x="6272999" y="403029"/>
                  <a:chExt cx="199769" cy="365671"/>
                </a:xfrm>
              </p:grpSpPr>
              <p:sp>
                <p:nvSpPr>
                  <p:cNvPr id="383" name="Rectangle 382">
                    <a:extLst>
                      <a:ext uri="{FF2B5EF4-FFF2-40B4-BE49-F238E27FC236}">
                        <a16:creationId xmlns:a16="http://schemas.microsoft.com/office/drawing/2014/main" id="{C0A151AA-67DF-4181-BDEC-DB4F316DD21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a:extLst>
                      <a:ext uri="{FF2B5EF4-FFF2-40B4-BE49-F238E27FC236}">
                        <a16:creationId xmlns:a16="http://schemas.microsoft.com/office/drawing/2014/main" id="{1D98D2BB-78E5-4B42-8883-EC3B8DAF2835}"/>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5" name="Rectangle 414">
                    <a:extLst>
                      <a:ext uri="{FF2B5EF4-FFF2-40B4-BE49-F238E27FC236}">
                        <a16:creationId xmlns:a16="http://schemas.microsoft.com/office/drawing/2014/main" id="{D0352245-7D44-4306-8A7F-938B248FA2D7}"/>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316" name="Group 207">
                <a:extLst>
                  <a:ext uri="{FF2B5EF4-FFF2-40B4-BE49-F238E27FC236}">
                    <a16:creationId xmlns:a16="http://schemas.microsoft.com/office/drawing/2014/main" id="{B4DEF818-9910-4E32-8605-6CBB495B6728}"/>
                  </a:ext>
                </a:extLst>
              </p:cNvPr>
              <p:cNvGrpSpPr/>
              <p:nvPr/>
            </p:nvGrpSpPr>
            <p:grpSpPr>
              <a:xfrm rot="16200000">
                <a:off x="2118014" y="4718541"/>
                <a:ext cx="668949" cy="338102"/>
                <a:chOff x="5148932" y="630657"/>
                <a:chExt cx="750349" cy="364012"/>
              </a:xfrm>
            </p:grpSpPr>
            <p:grpSp>
              <p:nvGrpSpPr>
                <p:cNvPr id="340" name="Group 171">
                  <a:extLst>
                    <a:ext uri="{FF2B5EF4-FFF2-40B4-BE49-F238E27FC236}">
                      <a16:creationId xmlns:a16="http://schemas.microsoft.com/office/drawing/2014/main" id="{98EF17D0-F84A-4459-B3E8-D3FD2240403D}"/>
                    </a:ext>
                  </a:extLst>
                </p:cNvPr>
                <p:cNvGrpSpPr/>
                <p:nvPr/>
              </p:nvGrpSpPr>
              <p:grpSpPr>
                <a:xfrm>
                  <a:off x="5465001" y="738092"/>
                  <a:ext cx="140170" cy="256577"/>
                  <a:chOff x="6272999" y="403029"/>
                  <a:chExt cx="199769" cy="365671"/>
                </a:xfrm>
              </p:grpSpPr>
              <p:sp>
                <p:nvSpPr>
                  <p:cNvPr id="367" name="Rectangle 366">
                    <a:extLst>
                      <a:ext uri="{FF2B5EF4-FFF2-40B4-BE49-F238E27FC236}">
                        <a16:creationId xmlns:a16="http://schemas.microsoft.com/office/drawing/2014/main" id="{C152F6BE-0D9E-4391-9551-05F0C59C4B8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8" name="Rectangle 367">
                    <a:extLst>
                      <a:ext uri="{FF2B5EF4-FFF2-40B4-BE49-F238E27FC236}">
                        <a16:creationId xmlns:a16="http://schemas.microsoft.com/office/drawing/2014/main" id="{A110E6A5-39FB-4FFF-9EA2-73778FFF9498}"/>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a:extLst>
                      <a:ext uri="{FF2B5EF4-FFF2-40B4-BE49-F238E27FC236}">
                        <a16:creationId xmlns:a16="http://schemas.microsoft.com/office/drawing/2014/main" id="{BA6BE2E8-2D99-4A45-93CC-21918B35638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41" name="Group 173">
                  <a:extLst>
                    <a:ext uri="{FF2B5EF4-FFF2-40B4-BE49-F238E27FC236}">
                      <a16:creationId xmlns:a16="http://schemas.microsoft.com/office/drawing/2014/main" id="{79114990-BA6B-4D0F-8ACA-20706256AB79}"/>
                    </a:ext>
                  </a:extLst>
                </p:cNvPr>
                <p:cNvGrpSpPr/>
                <p:nvPr/>
              </p:nvGrpSpPr>
              <p:grpSpPr>
                <a:xfrm rot="18956938">
                  <a:off x="5759111" y="630657"/>
                  <a:ext cx="140170" cy="256577"/>
                  <a:chOff x="6272999" y="403029"/>
                  <a:chExt cx="199769" cy="365671"/>
                </a:xfrm>
              </p:grpSpPr>
              <p:sp>
                <p:nvSpPr>
                  <p:cNvPr id="362" name="Rectangle 361">
                    <a:extLst>
                      <a:ext uri="{FF2B5EF4-FFF2-40B4-BE49-F238E27FC236}">
                        <a16:creationId xmlns:a16="http://schemas.microsoft.com/office/drawing/2014/main" id="{1F5C7D42-0FFB-4112-AC80-C82DE9997C1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Rectangle 362">
                    <a:extLst>
                      <a:ext uri="{FF2B5EF4-FFF2-40B4-BE49-F238E27FC236}">
                        <a16:creationId xmlns:a16="http://schemas.microsoft.com/office/drawing/2014/main" id="{328A9D81-0F37-4B02-AF0D-2E7F487318C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Rectangle 363">
                    <a:extLst>
                      <a:ext uri="{FF2B5EF4-FFF2-40B4-BE49-F238E27FC236}">
                        <a16:creationId xmlns:a16="http://schemas.microsoft.com/office/drawing/2014/main" id="{CFDF6492-F353-43A3-8E16-F93E4DAA525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58" name="Group 203">
                  <a:extLst>
                    <a:ext uri="{FF2B5EF4-FFF2-40B4-BE49-F238E27FC236}">
                      <a16:creationId xmlns:a16="http://schemas.microsoft.com/office/drawing/2014/main" id="{2ECE9308-FCD6-49CA-BA73-61A2DD777B15}"/>
                    </a:ext>
                  </a:extLst>
                </p:cNvPr>
                <p:cNvGrpSpPr/>
                <p:nvPr/>
              </p:nvGrpSpPr>
              <p:grpSpPr>
                <a:xfrm rot="2643062" flipH="1">
                  <a:off x="5148932" y="631164"/>
                  <a:ext cx="140170" cy="256577"/>
                  <a:chOff x="6272999" y="403029"/>
                  <a:chExt cx="199769" cy="365671"/>
                </a:xfrm>
              </p:grpSpPr>
              <p:sp>
                <p:nvSpPr>
                  <p:cNvPr id="359" name="Rectangle 358">
                    <a:extLst>
                      <a:ext uri="{FF2B5EF4-FFF2-40B4-BE49-F238E27FC236}">
                        <a16:creationId xmlns:a16="http://schemas.microsoft.com/office/drawing/2014/main" id="{48804F70-ED9C-422D-A8D9-CABD9FEAD5CC}"/>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0" name="Rectangle 359">
                    <a:extLst>
                      <a:ext uri="{FF2B5EF4-FFF2-40B4-BE49-F238E27FC236}">
                        <a16:creationId xmlns:a16="http://schemas.microsoft.com/office/drawing/2014/main" id="{353B3244-6450-4354-A4BC-15B7D61D6176}"/>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1" name="Rectangle 360">
                    <a:extLst>
                      <a:ext uri="{FF2B5EF4-FFF2-40B4-BE49-F238E27FC236}">
                        <a16:creationId xmlns:a16="http://schemas.microsoft.com/office/drawing/2014/main" id="{97098F08-2DA2-4424-BF9A-2D53FC7B336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320" name="Group 319">
                <a:extLst>
                  <a:ext uri="{FF2B5EF4-FFF2-40B4-BE49-F238E27FC236}">
                    <a16:creationId xmlns:a16="http://schemas.microsoft.com/office/drawing/2014/main" id="{93167BE2-7758-4005-B659-9E8828635794}"/>
                  </a:ext>
                </a:extLst>
              </p:cNvPr>
              <p:cNvGrpSpPr/>
              <p:nvPr/>
            </p:nvGrpSpPr>
            <p:grpSpPr>
              <a:xfrm>
                <a:off x="1296225" y="4749032"/>
                <a:ext cx="592975" cy="396752"/>
                <a:chOff x="1296225" y="4749032"/>
                <a:chExt cx="592975" cy="396752"/>
              </a:xfrm>
            </p:grpSpPr>
            <p:grpSp>
              <p:nvGrpSpPr>
                <p:cNvPr id="330" name="Group 346">
                  <a:extLst>
                    <a:ext uri="{FF2B5EF4-FFF2-40B4-BE49-F238E27FC236}">
                      <a16:creationId xmlns:a16="http://schemas.microsoft.com/office/drawing/2014/main" id="{04ECA36A-E27E-4230-A13F-1B812A67A75C}"/>
                    </a:ext>
                  </a:extLst>
                </p:cNvPr>
                <p:cNvGrpSpPr/>
                <p:nvPr/>
              </p:nvGrpSpPr>
              <p:grpSpPr>
                <a:xfrm>
                  <a:off x="1296225" y="4749032"/>
                  <a:ext cx="592975" cy="396752"/>
                  <a:chOff x="7484401" y="352840"/>
                  <a:chExt cx="505324" cy="352252"/>
                </a:xfrm>
              </p:grpSpPr>
              <p:sp>
                <p:nvSpPr>
                  <p:cNvPr id="333" name="Oval 332">
                    <a:extLst>
                      <a:ext uri="{FF2B5EF4-FFF2-40B4-BE49-F238E27FC236}">
                        <a16:creationId xmlns:a16="http://schemas.microsoft.com/office/drawing/2014/main" id="{FE8A1674-0E9A-4646-9838-98B267DBB9A6}"/>
                      </a:ext>
                    </a:extLst>
                  </p:cNvPr>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4" name="Oval 333">
                    <a:extLst>
                      <a:ext uri="{FF2B5EF4-FFF2-40B4-BE49-F238E27FC236}">
                        <a16:creationId xmlns:a16="http://schemas.microsoft.com/office/drawing/2014/main" id="{65848BE9-E71D-4C5D-B60C-6156EF26D82E}"/>
                      </a:ext>
                    </a:extLst>
                  </p:cNvPr>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Moon 335">
                    <a:extLst>
                      <a:ext uri="{FF2B5EF4-FFF2-40B4-BE49-F238E27FC236}">
                        <a16:creationId xmlns:a16="http://schemas.microsoft.com/office/drawing/2014/main" id="{0D34D350-785E-40E6-9ACA-F4035E7DAABC}"/>
                      </a:ext>
                    </a:extLst>
                  </p:cNvPr>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7" name="Moon 336">
                    <a:extLst>
                      <a:ext uri="{FF2B5EF4-FFF2-40B4-BE49-F238E27FC236}">
                        <a16:creationId xmlns:a16="http://schemas.microsoft.com/office/drawing/2014/main" id="{8269AFB6-5F75-4C10-AA21-1C75B7E2536F}"/>
                      </a:ext>
                    </a:extLst>
                  </p:cNvPr>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8" name="Moon 337">
                    <a:extLst>
                      <a:ext uri="{FF2B5EF4-FFF2-40B4-BE49-F238E27FC236}">
                        <a16:creationId xmlns:a16="http://schemas.microsoft.com/office/drawing/2014/main" id="{769E930B-9E99-43F9-9A15-4AF3687A259E}"/>
                      </a:ext>
                    </a:extLst>
                  </p:cNvPr>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2" name="TextBox 331">
                  <a:extLst>
                    <a:ext uri="{FF2B5EF4-FFF2-40B4-BE49-F238E27FC236}">
                      <a16:creationId xmlns:a16="http://schemas.microsoft.com/office/drawing/2014/main" id="{856E4213-63CE-4C64-A3D6-85ED7C4ADC65}"/>
                    </a:ext>
                  </a:extLst>
                </p:cNvPr>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grpSp>
        <p:nvGrpSpPr>
          <p:cNvPr id="442" name="Group 441">
            <a:extLst>
              <a:ext uri="{FF2B5EF4-FFF2-40B4-BE49-F238E27FC236}">
                <a16:creationId xmlns:a16="http://schemas.microsoft.com/office/drawing/2014/main" id="{B127B3D0-8ADA-4EA9-8168-4AFCBE7DE19B}"/>
              </a:ext>
            </a:extLst>
          </p:cNvPr>
          <p:cNvGrpSpPr/>
          <p:nvPr/>
        </p:nvGrpSpPr>
        <p:grpSpPr>
          <a:xfrm>
            <a:off x="1050526" y="3124815"/>
            <a:ext cx="1112990" cy="907596"/>
            <a:chOff x="5038726" y="3648212"/>
            <a:chExt cx="1112990" cy="907596"/>
          </a:xfrm>
        </p:grpSpPr>
        <p:grpSp>
          <p:nvGrpSpPr>
            <p:cNvPr id="443" name="Group 250">
              <a:extLst>
                <a:ext uri="{FF2B5EF4-FFF2-40B4-BE49-F238E27FC236}">
                  <a16:creationId xmlns:a16="http://schemas.microsoft.com/office/drawing/2014/main" id="{DA7589A4-01C9-40AC-89B5-6F7E7FFAEEB1}"/>
                </a:ext>
              </a:extLst>
            </p:cNvPr>
            <p:cNvGrpSpPr/>
            <p:nvPr/>
          </p:nvGrpSpPr>
          <p:grpSpPr>
            <a:xfrm>
              <a:off x="5038726" y="3648212"/>
              <a:ext cx="1112990" cy="907596"/>
              <a:chOff x="1098341" y="4367954"/>
              <a:chExt cx="1534341" cy="1386379"/>
            </a:xfrm>
          </p:grpSpPr>
          <p:sp>
            <p:nvSpPr>
              <p:cNvPr id="445" name="Freeform 248">
                <a:extLst>
                  <a:ext uri="{FF2B5EF4-FFF2-40B4-BE49-F238E27FC236}">
                    <a16:creationId xmlns:a16="http://schemas.microsoft.com/office/drawing/2014/main" id="{7FACB82A-8969-40A6-92A6-7954FD2D8E2A}"/>
                  </a:ext>
                </a:extLst>
              </p:cNvPr>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6" name="Oval 445">
                <a:extLst>
                  <a:ext uri="{FF2B5EF4-FFF2-40B4-BE49-F238E27FC236}">
                    <a16:creationId xmlns:a16="http://schemas.microsoft.com/office/drawing/2014/main" id="{9D883C25-2D0A-44D9-9579-31A7A40E865F}"/>
                  </a:ext>
                </a:extLst>
              </p:cNvPr>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44" name="TextBox 443">
              <a:extLst>
                <a:ext uri="{FF2B5EF4-FFF2-40B4-BE49-F238E27FC236}">
                  <a16:creationId xmlns:a16="http://schemas.microsoft.com/office/drawing/2014/main" id="{5756B873-5123-40DD-AAA1-58B79BCC7314}"/>
                </a:ext>
              </a:extLst>
            </p:cNvPr>
            <p:cNvSpPr txBox="1"/>
            <p:nvPr/>
          </p:nvSpPr>
          <p:spPr>
            <a:xfrm>
              <a:off x="5472135"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447" name="Group 446">
            <a:extLst>
              <a:ext uri="{FF2B5EF4-FFF2-40B4-BE49-F238E27FC236}">
                <a16:creationId xmlns:a16="http://schemas.microsoft.com/office/drawing/2014/main" id="{939B24B6-31BA-49A3-B46D-CFDDDDED1FDD}"/>
              </a:ext>
            </a:extLst>
          </p:cNvPr>
          <p:cNvGrpSpPr/>
          <p:nvPr/>
        </p:nvGrpSpPr>
        <p:grpSpPr>
          <a:xfrm>
            <a:off x="345828" y="2467321"/>
            <a:ext cx="1796410" cy="729014"/>
            <a:chOff x="345826" y="2467321"/>
            <a:chExt cx="1796410" cy="729014"/>
          </a:xfrm>
        </p:grpSpPr>
        <p:grpSp>
          <p:nvGrpSpPr>
            <p:cNvPr id="448" name="Group 447">
              <a:extLst>
                <a:ext uri="{FF2B5EF4-FFF2-40B4-BE49-F238E27FC236}">
                  <a16:creationId xmlns:a16="http://schemas.microsoft.com/office/drawing/2014/main" id="{11A27693-5D41-4F92-B8CD-80344882A058}"/>
                </a:ext>
              </a:extLst>
            </p:cNvPr>
            <p:cNvGrpSpPr/>
            <p:nvPr/>
          </p:nvGrpSpPr>
          <p:grpSpPr>
            <a:xfrm>
              <a:off x="1773973" y="2750949"/>
              <a:ext cx="368263" cy="274645"/>
              <a:chOff x="11376212" y="1890719"/>
              <a:chExt cx="313828" cy="243840"/>
            </a:xfrm>
          </p:grpSpPr>
          <p:grpSp>
            <p:nvGrpSpPr>
              <p:cNvPr id="465" name="Group 311">
                <a:extLst>
                  <a:ext uri="{FF2B5EF4-FFF2-40B4-BE49-F238E27FC236}">
                    <a16:creationId xmlns:a16="http://schemas.microsoft.com/office/drawing/2014/main" id="{FC3F23A7-49DB-4F2A-A557-9644075F0E46}"/>
                  </a:ext>
                </a:extLst>
              </p:cNvPr>
              <p:cNvGrpSpPr/>
              <p:nvPr/>
            </p:nvGrpSpPr>
            <p:grpSpPr>
              <a:xfrm>
                <a:off x="11468727" y="1890719"/>
                <a:ext cx="221313" cy="198120"/>
                <a:chOff x="10326049" y="1402160"/>
                <a:chExt cx="221313" cy="198120"/>
              </a:xfrm>
            </p:grpSpPr>
            <p:sp>
              <p:nvSpPr>
                <p:cNvPr id="469" name="Oval 468">
                  <a:extLst>
                    <a:ext uri="{FF2B5EF4-FFF2-40B4-BE49-F238E27FC236}">
                      <a16:creationId xmlns:a16="http://schemas.microsoft.com/office/drawing/2014/main" id="{D2F0F2D9-7FB2-4F1B-9121-91834431E21B}"/>
                    </a:ext>
                  </a:extLst>
                </p:cNvPr>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0" name="Oval 469">
                  <a:extLst>
                    <a:ext uri="{FF2B5EF4-FFF2-40B4-BE49-F238E27FC236}">
                      <a16:creationId xmlns:a16="http://schemas.microsoft.com/office/drawing/2014/main" id="{E5E5E27A-F748-4652-A20A-7AC0E468D483}"/>
                    </a:ext>
                  </a:extLst>
                </p:cNvPr>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1" name="Oval 470">
                  <a:extLst>
                    <a:ext uri="{FF2B5EF4-FFF2-40B4-BE49-F238E27FC236}">
                      <a16:creationId xmlns:a16="http://schemas.microsoft.com/office/drawing/2014/main" id="{E04ABBBC-C770-404E-97FC-A99BAA94ABD5}"/>
                    </a:ext>
                  </a:extLst>
                </p:cNvPr>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2" name="Oval 471">
                  <a:extLst>
                    <a:ext uri="{FF2B5EF4-FFF2-40B4-BE49-F238E27FC236}">
                      <a16:creationId xmlns:a16="http://schemas.microsoft.com/office/drawing/2014/main" id="{5900192C-E13B-4A2E-8EA6-AC6055C6B6E3}"/>
                    </a:ext>
                  </a:extLst>
                </p:cNvPr>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66" name="Oval 465">
                <a:extLst>
                  <a:ext uri="{FF2B5EF4-FFF2-40B4-BE49-F238E27FC236}">
                    <a16:creationId xmlns:a16="http://schemas.microsoft.com/office/drawing/2014/main" id="{CA5CB47F-F046-4520-A98C-3BAA9599B5AA}"/>
                  </a:ext>
                </a:extLst>
              </p:cNvPr>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7" name="Oval 466">
                <a:extLst>
                  <a:ext uri="{FF2B5EF4-FFF2-40B4-BE49-F238E27FC236}">
                    <a16:creationId xmlns:a16="http://schemas.microsoft.com/office/drawing/2014/main" id="{1343DBBC-EFC9-4D01-ADB1-B792E1111B17}"/>
                  </a:ext>
                </a:extLst>
              </p:cNvPr>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8" name="Oval 467">
                <a:extLst>
                  <a:ext uri="{FF2B5EF4-FFF2-40B4-BE49-F238E27FC236}">
                    <a16:creationId xmlns:a16="http://schemas.microsoft.com/office/drawing/2014/main" id="{ADE67CC9-45E6-4797-9A80-A611358E97F5}"/>
                  </a:ext>
                </a:extLst>
              </p:cNvPr>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49" name="Group 448">
              <a:extLst>
                <a:ext uri="{FF2B5EF4-FFF2-40B4-BE49-F238E27FC236}">
                  <a16:creationId xmlns:a16="http://schemas.microsoft.com/office/drawing/2014/main" id="{76878FDB-13B7-43FE-B710-7CBDAD3CF035}"/>
                </a:ext>
              </a:extLst>
            </p:cNvPr>
            <p:cNvGrpSpPr/>
            <p:nvPr/>
          </p:nvGrpSpPr>
          <p:grpSpPr>
            <a:xfrm>
              <a:off x="1281109" y="2467321"/>
              <a:ext cx="532571" cy="521071"/>
              <a:chOff x="1696729" y="1401791"/>
              <a:chExt cx="532571" cy="521071"/>
            </a:xfrm>
          </p:grpSpPr>
          <p:grpSp>
            <p:nvGrpSpPr>
              <p:cNvPr id="458" name="Group 165">
                <a:extLst>
                  <a:ext uri="{FF2B5EF4-FFF2-40B4-BE49-F238E27FC236}">
                    <a16:creationId xmlns:a16="http://schemas.microsoft.com/office/drawing/2014/main" id="{81802F1B-B7A5-40E3-988E-F74CCAC5726B}"/>
                  </a:ext>
                </a:extLst>
              </p:cNvPr>
              <p:cNvGrpSpPr/>
              <p:nvPr/>
            </p:nvGrpSpPr>
            <p:grpSpPr>
              <a:xfrm>
                <a:off x="1696729" y="1425711"/>
                <a:ext cx="474194" cy="497151"/>
                <a:chOff x="5095749" y="0"/>
                <a:chExt cx="769047" cy="840013"/>
              </a:xfrm>
            </p:grpSpPr>
            <p:sp>
              <p:nvSpPr>
                <p:cNvPr id="460" name="Freeform 138">
                  <a:extLst>
                    <a:ext uri="{FF2B5EF4-FFF2-40B4-BE49-F238E27FC236}">
                      <a16:creationId xmlns:a16="http://schemas.microsoft.com/office/drawing/2014/main" id="{E343496E-7E91-4384-A28A-87473201ABA7}"/>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1" name="Freeform 139">
                  <a:extLst>
                    <a:ext uri="{FF2B5EF4-FFF2-40B4-BE49-F238E27FC236}">
                      <a16:creationId xmlns:a16="http://schemas.microsoft.com/office/drawing/2014/main" id="{9CC8C2C0-3B4F-4793-8612-F41949905C0B}"/>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2" name="Freeform 140">
                  <a:extLst>
                    <a:ext uri="{FF2B5EF4-FFF2-40B4-BE49-F238E27FC236}">
                      <a16:creationId xmlns:a16="http://schemas.microsoft.com/office/drawing/2014/main" id="{234565D8-34CD-4377-9AA4-2842F67DC80F}"/>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3" name="Oval 462">
                  <a:extLst>
                    <a:ext uri="{FF2B5EF4-FFF2-40B4-BE49-F238E27FC236}">
                      <a16:creationId xmlns:a16="http://schemas.microsoft.com/office/drawing/2014/main" id="{CA6396F1-2A8C-42BD-BEF9-011E8D3EC012}"/>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4" name="Oval 463">
                  <a:extLst>
                    <a:ext uri="{FF2B5EF4-FFF2-40B4-BE49-F238E27FC236}">
                      <a16:creationId xmlns:a16="http://schemas.microsoft.com/office/drawing/2014/main" id="{CAA0C94A-9DFA-43AE-8744-6008C7B81A47}"/>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9" name="TextBox 458">
                <a:extLst>
                  <a:ext uri="{FF2B5EF4-FFF2-40B4-BE49-F238E27FC236}">
                    <a16:creationId xmlns:a16="http://schemas.microsoft.com/office/drawing/2014/main" id="{A44455AD-F9AC-43CD-866B-AA4C31E85BE2}"/>
                  </a:ext>
                </a:extLst>
              </p:cNvPr>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450" name="Group 449">
              <a:extLst>
                <a:ext uri="{FF2B5EF4-FFF2-40B4-BE49-F238E27FC236}">
                  <a16:creationId xmlns:a16="http://schemas.microsoft.com/office/drawing/2014/main" id="{D7BE4D96-E363-4C0B-928D-A8FED9E8CC87}"/>
                </a:ext>
              </a:extLst>
            </p:cNvPr>
            <p:cNvGrpSpPr/>
            <p:nvPr/>
          </p:nvGrpSpPr>
          <p:grpSpPr>
            <a:xfrm>
              <a:off x="345826" y="2675264"/>
              <a:ext cx="513335" cy="521071"/>
              <a:chOff x="1696729" y="1401791"/>
              <a:chExt cx="513335" cy="521071"/>
            </a:xfrm>
          </p:grpSpPr>
          <p:grpSp>
            <p:nvGrpSpPr>
              <p:cNvPr id="451" name="Group 165">
                <a:extLst>
                  <a:ext uri="{FF2B5EF4-FFF2-40B4-BE49-F238E27FC236}">
                    <a16:creationId xmlns:a16="http://schemas.microsoft.com/office/drawing/2014/main" id="{D1F57394-4758-4B80-A743-78F48107FD75}"/>
                  </a:ext>
                </a:extLst>
              </p:cNvPr>
              <p:cNvGrpSpPr/>
              <p:nvPr/>
            </p:nvGrpSpPr>
            <p:grpSpPr>
              <a:xfrm>
                <a:off x="1696729" y="1425711"/>
                <a:ext cx="474194" cy="497151"/>
                <a:chOff x="5095749" y="0"/>
                <a:chExt cx="769047" cy="840013"/>
              </a:xfrm>
            </p:grpSpPr>
            <p:sp>
              <p:nvSpPr>
                <p:cNvPr id="453" name="Freeform 138">
                  <a:extLst>
                    <a:ext uri="{FF2B5EF4-FFF2-40B4-BE49-F238E27FC236}">
                      <a16:creationId xmlns:a16="http://schemas.microsoft.com/office/drawing/2014/main" id="{EFECCE95-6CB8-485F-9BB2-D77C7998E468}"/>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4" name="Freeform 139">
                  <a:extLst>
                    <a:ext uri="{FF2B5EF4-FFF2-40B4-BE49-F238E27FC236}">
                      <a16:creationId xmlns:a16="http://schemas.microsoft.com/office/drawing/2014/main" id="{71547D6F-E532-426C-B36B-F3679C62D633}"/>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5" name="Freeform 140">
                  <a:extLst>
                    <a:ext uri="{FF2B5EF4-FFF2-40B4-BE49-F238E27FC236}">
                      <a16:creationId xmlns:a16="http://schemas.microsoft.com/office/drawing/2014/main" id="{A0991CBE-9807-4CBE-AD6F-3851E2035E7F}"/>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6" name="Oval 455">
                  <a:extLst>
                    <a:ext uri="{FF2B5EF4-FFF2-40B4-BE49-F238E27FC236}">
                      <a16:creationId xmlns:a16="http://schemas.microsoft.com/office/drawing/2014/main" id="{358F9F7B-CE2D-4896-AA8C-5566B31DD394}"/>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7" name="Oval 456">
                  <a:extLst>
                    <a:ext uri="{FF2B5EF4-FFF2-40B4-BE49-F238E27FC236}">
                      <a16:creationId xmlns:a16="http://schemas.microsoft.com/office/drawing/2014/main" id="{5DC30DA9-ED11-4CC8-B26C-3ABC2C8CF96A}"/>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2" name="TextBox 451">
                <a:extLst>
                  <a:ext uri="{FF2B5EF4-FFF2-40B4-BE49-F238E27FC236}">
                    <a16:creationId xmlns:a16="http://schemas.microsoft.com/office/drawing/2014/main" id="{B420E367-7E03-4FE0-9C20-A4CEEC87D11F}"/>
                  </a:ext>
                </a:extLst>
              </p:cNvPr>
              <p:cNvSpPr txBox="1"/>
              <p:nvPr/>
            </p:nvSpPr>
            <p:spPr>
              <a:xfrm>
                <a:off x="1794566"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sp>
        <p:nvSpPr>
          <p:cNvPr id="258" name="Title 1">
            <a:extLst>
              <a:ext uri="{FF2B5EF4-FFF2-40B4-BE49-F238E27FC236}">
                <a16:creationId xmlns:a16="http://schemas.microsoft.com/office/drawing/2014/main" id="{E6ADB6F8-C58F-4EED-8278-D9AD1D9C3012}"/>
              </a:ext>
            </a:extLst>
          </p:cNvPr>
          <p:cNvSpPr>
            <a:spLocks noGrp="1"/>
          </p:cNvSpPr>
          <p:nvPr>
            <p:ph type="title"/>
          </p:nvPr>
        </p:nvSpPr>
        <p:spPr>
          <a:xfrm>
            <a:off x="321682" y="118689"/>
            <a:ext cx="8707883" cy="609600"/>
          </a:xfrm>
        </p:spPr>
        <p:txBody>
          <a:bodyPr>
            <a:normAutofit fontScale="90000"/>
          </a:bodyPr>
          <a:lstStyle/>
          <a:p>
            <a:pPr algn="ctr"/>
            <a:r>
              <a:rPr lang="nl-NL" dirty="0">
                <a:solidFill>
                  <a:schemeClr val="tx2"/>
                </a:solidFill>
              </a:rPr>
              <a:t>Remmen vrije O</a:t>
            </a:r>
            <a:r>
              <a:rPr lang="nl-NL" baseline="-25000" dirty="0">
                <a:solidFill>
                  <a:schemeClr val="tx2"/>
                </a:solidFill>
              </a:rPr>
              <a:t>2</a:t>
            </a:r>
            <a:r>
              <a:rPr lang="nl-NL" dirty="0">
                <a:solidFill>
                  <a:schemeClr val="tx2"/>
                </a:solidFill>
              </a:rPr>
              <a:t> radicalen en oxidatieve stress + anti-inflammatoir: </a:t>
            </a:r>
            <a:r>
              <a:rPr lang="nl-NL" dirty="0" err="1">
                <a:solidFill>
                  <a:schemeClr val="tx2"/>
                </a:solidFill>
              </a:rPr>
              <a:t>dimethylfumaraat</a:t>
            </a:r>
            <a:r>
              <a:rPr lang="nl-NL" dirty="0">
                <a:solidFill>
                  <a:schemeClr val="tx2"/>
                </a:solidFill>
              </a:rPr>
              <a:t> </a:t>
            </a:r>
            <a:endParaRPr lang="en-US" dirty="0">
              <a:solidFill>
                <a:schemeClr val="tx2"/>
              </a:solidFill>
            </a:endParaRPr>
          </a:p>
        </p:txBody>
      </p:sp>
      <p:sp>
        <p:nvSpPr>
          <p:cNvPr id="260" name="TextBox 259">
            <a:extLst>
              <a:ext uri="{FF2B5EF4-FFF2-40B4-BE49-F238E27FC236}">
                <a16:creationId xmlns:a16="http://schemas.microsoft.com/office/drawing/2014/main" id="{B6CF3B2F-E762-43B1-841B-E2CB97235748}"/>
              </a:ext>
            </a:extLst>
          </p:cNvPr>
          <p:cNvSpPr txBox="1"/>
          <p:nvPr/>
        </p:nvSpPr>
        <p:spPr>
          <a:xfrm>
            <a:off x="373288" y="5261797"/>
            <a:ext cx="5934395" cy="646331"/>
          </a:xfrm>
          <a:prstGeom prst="rect">
            <a:avLst/>
          </a:prstGeom>
          <a:solidFill>
            <a:schemeClr val="tx2">
              <a:lumMod val="20000"/>
              <a:lumOff val="80000"/>
            </a:schemeClr>
          </a:solidFill>
          <a:ln w="3175">
            <a:solidFill>
              <a:schemeClr val="tx1"/>
            </a:solidFill>
          </a:ln>
        </p:spPr>
        <p:txBody>
          <a:bodyPr wrap="square" rtlCol="0">
            <a:spAutoFit/>
          </a:bodyPr>
          <a:lstStyle/>
          <a:p>
            <a:pPr algn="ctr"/>
            <a:r>
              <a:rPr lang="nl-NL" dirty="0"/>
              <a:t>Remming van o.a. Nrf2 en HCAR2 in verschillende celtypes =&gt; CD4/CD8 depletie + shift naar Th2 en regulatoir fenotype</a:t>
            </a:r>
            <a:endParaRPr lang="en-US" dirty="0"/>
          </a:p>
        </p:txBody>
      </p:sp>
    </p:spTree>
    <p:extLst>
      <p:ext uri="{BB962C8B-B14F-4D97-AF65-F5344CB8AC3E}">
        <p14:creationId xmlns:p14="http://schemas.microsoft.com/office/powerpoint/2010/main" val="1004652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barn(inVertical)">
                                      <p:cBhvr>
                                        <p:cTn id="7"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45212" y="6086309"/>
            <a:ext cx="7948519" cy="807913"/>
          </a:xfrm>
          <a:prstGeom prst="rect">
            <a:avLst/>
          </a:prstGeom>
        </p:spPr>
        <p:txBody>
          <a:bodyPr wrap="square">
            <a:spAutoFit/>
          </a:bodyPr>
          <a:lstStyle/>
          <a:p>
            <a:r>
              <a:rPr lang="en-GB" sz="900" dirty="0">
                <a:solidFill>
                  <a:srgbClr val="000000"/>
                </a:solidFill>
                <a:ea typeface="ＭＳ Ｐゴシック" pitchFamily="34" charset="-128"/>
                <a:cs typeface="Arial" pitchFamily="34" charset="0"/>
              </a:rPr>
              <a:t>Nrf2=nuclear factor (</a:t>
            </a:r>
            <a:r>
              <a:rPr lang="en-GB" sz="900" dirty="0" err="1">
                <a:solidFill>
                  <a:srgbClr val="000000"/>
                </a:solidFill>
                <a:ea typeface="ＭＳ Ｐゴシック" pitchFamily="34" charset="-128"/>
                <a:cs typeface="Arial" pitchFamily="34" charset="0"/>
              </a:rPr>
              <a:t>erythroid</a:t>
            </a:r>
            <a:r>
              <a:rPr lang="en-GB" sz="900" dirty="0">
                <a:solidFill>
                  <a:srgbClr val="000000"/>
                </a:solidFill>
                <a:ea typeface="ＭＳ Ｐゴシック" pitchFamily="34" charset="-128"/>
                <a:cs typeface="Arial" pitchFamily="34" charset="0"/>
              </a:rPr>
              <a:t>-derived 2)-like 2; </a:t>
            </a:r>
            <a:r>
              <a:rPr lang="en-US" sz="900" dirty="0">
                <a:solidFill>
                  <a:srgbClr val="000000"/>
                </a:solidFill>
                <a:ea typeface="ＭＳ Ｐゴシック" pitchFamily="34" charset="-128"/>
                <a:cs typeface="Arial" pitchFamily="34" charset="0"/>
              </a:rPr>
              <a:t>Keap1=</a:t>
            </a:r>
            <a:r>
              <a:rPr lang="en-US" sz="900" dirty="0" err="1">
                <a:solidFill>
                  <a:srgbClr val="000000"/>
                </a:solidFill>
                <a:ea typeface="ＭＳ Ｐゴシック" pitchFamily="34" charset="-128"/>
                <a:cs typeface="Arial" pitchFamily="34" charset="0"/>
              </a:rPr>
              <a:t>kelch</a:t>
            </a:r>
            <a:r>
              <a:rPr lang="en-US" sz="900" dirty="0">
                <a:solidFill>
                  <a:srgbClr val="000000"/>
                </a:solidFill>
                <a:ea typeface="ＭＳ Ｐゴシック" pitchFamily="34" charset="-128"/>
                <a:cs typeface="Arial" pitchFamily="34" charset="0"/>
              </a:rPr>
              <a:t>-like ECH-associated protein.</a:t>
            </a:r>
          </a:p>
          <a:p>
            <a:br>
              <a:rPr lang="en-US" sz="900" dirty="0">
                <a:solidFill>
                  <a:srgbClr val="000000"/>
                </a:solidFill>
                <a:ea typeface="ＭＳ Ｐゴシック" pitchFamily="34" charset="-128"/>
                <a:cs typeface="Arial" pitchFamily="34" charset="0"/>
              </a:rPr>
            </a:br>
            <a:r>
              <a:rPr lang="nl-NL" sz="900" dirty="0">
                <a:solidFill>
                  <a:srgbClr val="000000"/>
                </a:solidFill>
                <a:ea typeface="ＭＳ Ｐゴシック" pitchFamily="34" charset="-128"/>
                <a:cs typeface="Arial" pitchFamily="34" charset="0"/>
              </a:rPr>
              <a:t>van Horssen J et al</a:t>
            </a:r>
            <a:r>
              <a:rPr lang="en-GB" sz="900" dirty="0">
                <a:solidFill>
                  <a:srgbClr val="000000"/>
                </a:solidFill>
                <a:ea typeface="ＭＳ Ｐゴシック" pitchFamily="34" charset="-128"/>
                <a:cs typeface="Arial" pitchFamily="34" charset="0"/>
              </a:rPr>
              <a:t>. </a:t>
            </a:r>
            <a:r>
              <a:rPr lang="en-GB" sz="900" dirty="0" err="1">
                <a:solidFill>
                  <a:srgbClr val="000000"/>
                </a:solidFill>
                <a:ea typeface="ＭＳ Ｐゴシック" pitchFamily="34" charset="-128"/>
                <a:cs typeface="Arial" pitchFamily="34" charset="0"/>
              </a:rPr>
              <a:t>Biochim</a:t>
            </a:r>
            <a:r>
              <a:rPr lang="en-GB" sz="900" dirty="0">
                <a:solidFill>
                  <a:srgbClr val="000000"/>
                </a:solidFill>
                <a:ea typeface="ＭＳ Ｐゴシック" pitchFamily="34" charset="-128"/>
                <a:cs typeface="Arial" pitchFamily="34" charset="0"/>
              </a:rPr>
              <a:t> </a:t>
            </a:r>
            <a:r>
              <a:rPr lang="en-GB" sz="900" dirty="0" err="1">
                <a:solidFill>
                  <a:srgbClr val="000000"/>
                </a:solidFill>
                <a:ea typeface="ＭＳ Ｐゴシック" pitchFamily="34" charset="-128"/>
                <a:cs typeface="Arial" pitchFamily="34" charset="0"/>
              </a:rPr>
              <a:t>Biophys</a:t>
            </a:r>
            <a:r>
              <a:rPr lang="en-GB" sz="900" dirty="0">
                <a:solidFill>
                  <a:srgbClr val="000000"/>
                </a:solidFill>
                <a:ea typeface="ＭＳ Ｐゴシック" pitchFamily="34" charset="-128"/>
                <a:cs typeface="Arial" pitchFamily="34" charset="0"/>
              </a:rPr>
              <a:t> </a:t>
            </a:r>
            <a:r>
              <a:rPr lang="en-GB" sz="900" dirty="0" err="1">
                <a:solidFill>
                  <a:srgbClr val="000000"/>
                </a:solidFill>
                <a:ea typeface="ＭＳ Ｐゴシック" pitchFamily="34" charset="-128"/>
                <a:cs typeface="Arial" pitchFamily="34" charset="0"/>
              </a:rPr>
              <a:t>Acta</a:t>
            </a:r>
            <a:r>
              <a:rPr lang="en-GB" sz="900" dirty="0">
                <a:solidFill>
                  <a:srgbClr val="000000"/>
                </a:solidFill>
                <a:ea typeface="ＭＳ Ｐゴシック" pitchFamily="34" charset="-128"/>
                <a:cs typeface="Arial" pitchFamily="34" charset="0"/>
              </a:rPr>
              <a:t>. 2011;1812:141-150; </a:t>
            </a:r>
          </a:p>
          <a:p>
            <a:r>
              <a:rPr lang="fr-FR" sz="900" dirty="0">
                <a:solidFill>
                  <a:srgbClr val="000000"/>
                </a:solidFill>
                <a:ea typeface="ＭＳ Ｐゴシック" pitchFamily="34" charset="-128"/>
                <a:cs typeface="Arial" pitchFamily="34" charset="0"/>
              </a:rPr>
              <a:t>Nguyen T</a:t>
            </a:r>
            <a:r>
              <a:rPr lang="en-US" sz="900" dirty="0">
                <a:solidFill>
                  <a:srgbClr val="000000"/>
                </a:solidFill>
                <a:ea typeface="ＭＳ Ｐゴシック" pitchFamily="34" charset="-128"/>
                <a:cs typeface="Arial" pitchFamily="34" charset="0"/>
              </a:rPr>
              <a:t> et al. </a:t>
            </a:r>
            <a:r>
              <a:rPr lang="en-GB" sz="900" dirty="0">
                <a:solidFill>
                  <a:srgbClr val="000000"/>
                </a:solidFill>
                <a:ea typeface="ＭＳ Ｐゴシック" pitchFamily="34" charset="-128"/>
                <a:cs typeface="Arial" pitchFamily="34" charset="0"/>
              </a:rPr>
              <a:t>J </a:t>
            </a:r>
            <a:r>
              <a:rPr lang="en-GB" sz="900" dirty="0" err="1">
                <a:solidFill>
                  <a:srgbClr val="000000"/>
                </a:solidFill>
                <a:ea typeface="ＭＳ Ｐゴシック" pitchFamily="34" charset="-128"/>
                <a:cs typeface="Arial" pitchFamily="34" charset="0"/>
              </a:rPr>
              <a:t>Biol</a:t>
            </a:r>
            <a:r>
              <a:rPr lang="en-GB" sz="900" dirty="0">
                <a:solidFill>
                  <a:srgbClr val="000000"/>
                </a:solidFill>
                <a:ea typeface="ＭＳ Ｐゴシック" pitchFamily="34" charset="-128"/>
                <a:cs typeface="Arial" pitchFamily="34" charset="0"/>
              </a:rPr>
              <a:t> Chem. 2009;284:13291-13295.</a:t>
            </a:r>
          </a:p>
          <a:p>
            <a:r>
              <a:rPr lang="en-US" sz="900" dirty="0"/>
              <a:t>https://www.ema.europa.eu/en/documents/product-information/tecfidera-epar-product-information_nl.pdf - last verified on 31Jul2019</a:t>
            </a:r>
            <a:endParaRPr lang="en-US" sz="900" dirty="0">
              <a:solidFill>
                <a:srgbClr val="000000"/>
              </a:solidFill>
              <a:cs typeface="Arial" pitchFamily="34" charset="0"/>
            </a:endParaRPr>
          </a:p>
        </p:txBody>
      </p:sp>
      <p:pic>
        <p:nvPicPr>
          <p:cNvPr id="1026" name="Picture 2" descr="C:\Documents and Settings\stefanie.howard\Desktop\MOA_Chapt_Fig1_051412a.JPG"/>
          <p:cNvPicPr>
            <a:picLocks noChangeAspect="1" noChangeArrowheads="1"/>
          </p:cNvPicPr>
          <p:nvPr/>
        </p:nvPicPr>
        <p:blipFill>
          <a:blip r:embed="rId2" cstate="print"/>
          <a:srcRect/>
          <a:stretch>
            <a:fillRect/>
          </a:stretch>
        </p:blipFill>
        <p:spPr bwMode="auto">
          <a:xfrm>
            <a:off x="1403216" y="1280246"/>
            <a:ext cx="6312036" cy="4675788"/>
          </a:xfrm>
          <a:prstGeom prst="rect">
            <a:avLst/>
          </a:prstGeom>
          <a:noFill/>
        </p:spPr>
      </p:pic>
      <p:sp>
        <p:nvSpPr>
          <p:cNvPr id="7" name="Rounded Rectangle 6"/>
          <p:cNvSpPr/>
          <p:nvPr/>
        </p:nvSpPr>
        <p:spPr>
          <a:xfrm>
            <a:off x="102508" y="1513698"/>
            <a:ext cx="2302526" cy="733743"/>
          </a:xfrm>
          <a:prstGeom prst="roundRect">
            <a:avLst/>
          </a:prstGeom>
          <a:solidFill>
            <a:srgbClr val="80276C"/>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tlCol="0" anchor="ctr"/>
          <a:lstStyle/>
          <a:p>
            <a:pPr algn="ctr">
              <a:defRPr/>
            </a:pPr>
            <a:r>
              <a:rPr lang="en-US" sz="2000" b="1" kern="0" dirty="0">
                <a:solidFill>
                  <a:srgbClr val="FFFFFF"/>
                </a:solidFill>
              </a:rPr>
              <a:t>DMF of </a:t>
            </a:r>
            <a:r>
              <a:rPr lang="en-US" sz="2000" b="1" kern="0" dirty="0" err="1">
                <a:solidFill>
                  <a:srgbClr val="FFFFFF"/>
                </a:solidFill>
              </a:rPr>
              <a:t>oxidatieve</a:t>
            </a:r>
            <a:r>
              <a:rPr lang="en-US" sz="2000" b="1" kern="0" dirty="0">
                <a:solidFill>
                  <a:srgbClr val="FFFFFF"/>
                </a:solidFill>
              </a:rPr>
              <a:t> stress</a:t>
            </a:r>
          </a:p>
        </p:txBody>
      </p:sp>
      <p:sp>
        <p:nvSpPr>
          <p:cNvPr id="5" name="Up Arrow 4"/>
          <p:cNvSpPr/>
          <p:nvPr/>
        </p:nvSpPr>
        <p:spPr>
          <a:xfrm rot="8553828">
            <a:off x="3407824" y="3067105"/>
            <a:ext cx="242316" cy="609228"/>
          </a:xfrm>
          <a:prstGeom prst="upArrow">
            <a:avLst/>
          </a:prstGeom>
          <a:solidFill>
            <a:srgbClr val="7829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Up Arrow 8"/>
          <p:cNvSpPr/>
          <p:nvPr/>
        </p:nvSpPr>
        <p:spPr>
          <a:xfrm rot="10800000">
            <a:off x="7972574" y="5229200"/>
            <a:ext cx="242316" cy="609228"/>
          </a:xfrm>
          <a:prstGeom prst="upArrow">
            <a:avLst/>
          </a:prstGeom>
          <a:solidFill>
            <a:srgbClr val="7829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Up Arrow 9"/>
          <p:cNvSpPr/>
          <p:nvPr/>
        </p:nvSpPr>
        <p:spPr>
          <a:xfrm>
            <a:off x="7972574" y="4520028"/>
            <a:ext cx="242316" cy="609228"/>
          </a:xfrm>
          <a:prstGeom prst="upArrow">
            <a:avLst/>
          </a:prstGeom>
          <a:solidFill>
            <a:srgbClr val="7829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4644009" y="2348880"/>
            <a:ext cx="4442126" cy="784830"/>
          </a:xfrm>
          <a:prstGeom prst="rect">
            <a:avLst/>
          </a:prstGeom>
          <a:solidFill>
            <a:schemeClr val="bg1">
              <a:lumMod val="85000"/>
            </a:schemeClr>
          </a:solidFill>
          <a:effectLst/>
        </p:spPr>
        <p:txBody>
          <a:bodyPr wrap="square" rtlCol="0">
            <a:spAutoFit/>
          </a:bodyPr>
          <a:lstStyle/>
          <a:p>
            <a:r>
              <a:rPr lang="nl-NL" sz="1500" b="1" dirty="0">
                <a:solidFill>
                  <a:srgbClr val="002060"/>
                </a:solidFill>
              </a:rPr>
              <a:t>DMF zorgt voor meer Nrf2 in de celkern waardoor de anti-inflammatoire en anti-oxidatieve respons versterkt worden</a:t>
            </a:r>
            <a:endParaRPr lang="en-US" sz="1500" b="1" dirty="0">
              <a:solidFill>
                <a:srgbClr val="002060"/>
              </a:solidFill>
            </a:endParaRPr>
          </a:p>
        </p:txBody>
      </p:sp>
      <p:sp>
        <p:nvSpPr>
          <p:cNvPr id="12" name="Title 1">
            <a:extLst>
              <a:ext uri="{FF2B5EF4-FFF2-40B4-BE49-F238E27FC236}">
                <a16:creationId xmlns:a16="http://schemas.microsoft.com/office/drawing/2014/main" id="{C75F1ED8-80F2-404E-83BF-4B22C8D99984}"/>
              </a:ext>
            </a:extLst>
          </p:cNvPr>
          <p:cNvSpPr>
            <a:spLocks noGrp="1"/>
          </p:cNvSpPr>
          <p:nvPr>
            <p:ph type="title"/>
          </p:nvPr>
        </p:nvSpPr>
        <p:spPr>
          <a:xfrm>
            <a:off x="328613" y="461010"/>
            <a:ext cx="8707883" cy="609600"/>
          </a:xfrm>
        </p:spPr>
        <p:txBody>
          <a:bodyPr>
            <a:normAutofit fontScale="90000"/>
          </a:bodyPr>
          <a:lstStyle/>
          <a:p>
            <a:pPr algn="ctr"/>
            <a:r>
              <a:rPr lang="nl-NL" dirty="0"/>
              <a:t>Remmen vrije O</a:t>
            </a:r>
            <a:r>
              <a:rPr lang="nl-NL" baseline="-25000" dirty="0"/>
              <a:t>2</a:t>
            </a:r>
            <a:r>
              <a:rPr lang="nl-NL" dirty="0"/>
              <a:t> radicalen en oxidatieve stress + anti-inflammatoir: </a:t>
            </a:r>
            <a:r>
              <a:rPr lang="nl-NL" dirty="0" err="1"/>
              <a:t>dimethylfumaraat</a:t>
            </a:r>
            <a:r>
              <a:rPr lang="nl-NL" dirty="0"/>
              <a:t> </a:t>
            </a:r>
            <a:endParaRPr lang="en-US" dirty="0"/>
          </a:p>
        </p:txBody>
      </p:sp>
    </p:spTree>
    <p:extLst>
      <p:ext uri="{BB962C8B-B14F-4D97-AF65-F5344CB8AC3E}">
        <p14:creationId xmlns:p14="http://schemas.microsoft.com/office/powerpoint/2010/main" val="7137502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P spid="9" grpId="0" animBg="1"/>
      <p:bldP spid="10" grpId="0" animBg="1"/>
      <p:bldP spid="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0" name="Group 349"/>
          <p:cNvGrpSpPr/>
          <p:nvPr/>
        </p:nvGrpSpPr>
        <p:grpSpPr>
          <a:xfrm>
            <a:off x="4400184" y="2961688"/>
            <a:ext cx="532571" cy="521071"/>
            <a:chOff x="1696729" y="1401791"/>
            <a:chExt cx="532571"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4" name="Group 223"/>
          <p:cNvGrpSpPr/>
          <p:nvPr/>
        </p:nvGrpSpPr>
        <p:grpSpPr>
          <a:xfrm>
            <a:off x="5705107" y="2866438"/>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7" y="2980738"/>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80" y="3016457"/>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sp>
        <p:nvSpPr>
          <p:cNvPr id="490" name="Freeform 248"/>
          <p:cNvSpPr/>
          <p:nvPr/>
        </p:nvSpPr>
        <p:spPr>
          <a:xfrm>
            <a:off x="5471611" y="3804100"/>
            <a:ext cx="1112990" cy="907596"/>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TextBox 490"/>
          <p:cNvSpPr txBox="1"/>
          <p:nvPr/>
        </p:nvSpPr>
        <p:spPr>
          <a:xfrm>
            <a:off x="5864524" y="4078877"/>
            <a:ext cx="415498" cy="307777"/>
          </a:xfrm>
          <a:prstGeom prst="rect">
            <a:avLst/>
          </a:prstGeom>
          <a:noFill/>
        </p:spPr>
        <p:txBody>
          <a:bodyPr wrap="none" rtlCol="0">
            <a:spAutoFit/>
          </a:bodyPr>
          <a:lstStyle/>
          <a:p>
            <a:r>
              <a:rPr lang="en-US" sz="1400" b="1" dirty="0">
                <a:solidFill>
                  <a:schemeClr val="bg1"/>
                </a:solidFill>
              </a:rPr>
              <a:t>mg</a:t>
            </a:r>
          </a:p>
        </p:txBody>
      </p:sp>
      <p:grpSp>
        <p:nvGrpSpPr>
          <p:cNvPr id="8" name="Group 7"/>
          <p:cNvGrpSpPr/>
          <p:nvPr/>
        </p:nvGrpSpPr>
        <p:grpSpPr>
          <a:xfrm>
            <a:off x="5084540" y="2944909"/>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28" name="Group 127"/>
          <p:cNvGrpSpPr/>
          <p:nvPr/>
        </p:nvGrpSpPr>
        <p:grpSpPr>
          <a:xfrm>
            <a:off x="5080824" y="2573182"/>
            <a:ext cx="3906865" cy="3734126"/>
            <a:chOff x="4968961" y="2531366"/>
            <a:chExt cx="3906865" cy="3734126"/>
          </a:xfrm>
        </p:grpSpPr>
        <p:sp>
          <p:nvSpPr>
            <p:cNvPr id="366" name="TextBox 365"/>
            <p:cNvSpPr txBox="1"/>
            <p:nvPr/>
          </p:nvSpPr>
          <p:spPr>
            <a:xfrm>
              <a:off x="4968961" y="2531366"/>
              <a:ext cx="3637328" cy="1477328"/>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nl-NL" dirty="0"/>
                <a:t>Door </a:t>
              </a:r>
              <a:r>
                <a:rPr lang="nl-NL" dirty="0" err="1"/>
                <a:t>dimethylfumaraat</a:t>
              </a:r>
              <a:r>
                <a:rPr lang="nl-NL" dirty="0"/>
                <a:t> wapent het lichaam zich tegen oxidatieve stress.</a:t>
              </a:r>
            </a:p>
            <a:p>
              <a:r>
                <a:rPr lang="nl-NL" dirty="0"/>
                <a:t>Gemiddeld is er 30% daling van lymfocyten en blijft het aantal lymfocyten binnen normale grenzen</a:t>
              </a:r>
            </a:p>
          </p:txBody>
        </p:sp>
        <p:sp>
          <p:nvSpPr>
            <p:cNvPr id="6" name="TextBox 5"/>
            <p:cNvSpPr txBox="1"/>
            <p:nvPr/>
          </p:nvSpPr>
          <p:spPr>
            <a:xfrm>
              <a:off x="6688199" y="5342162"/>
              <a:ext cx="1812676" cy="923330"/>
            </a:xfrm>
            <a:prstGeom prst="rect">
              <a:avLst/>
            </a:prstGeom>
            <a:noFill/>
          </p:spPr>
          <p:txBody>
            <a:bodyPr wrap="none" rtlCol="0">
              <a:spAutoFit/>
            </a:bodyPr>
            <a:lstStyle/>
            <a:p>
              <a:pPr algn="ctr"/>
              <a:r>
                <a:rPr lang="en-US" b="1" dirty="0">
                  <a:solidFill>
                    <a:schemeClr val="accent6"/>
                  </a:solidFill>
                </a:rPr>
                <a:t>Anti-inflammatie</a:t>
              </a:r>
            </a:p>
            <a:p>
              <a:pPr algn="ctr"/>
              <a:r>
                <a:rPr lang="en-US" b="1" dirty="0">
                  <a:solidFill>
                    <a:schemeClr val="accent6"/>
                  </a:solidFill>
                </a:rPr>
                <a:t>en </a:t>
              </a:r>
            </a:p>
            <a:p>
              <a:pPr algn="ctr"/>
              <a:r>
                <a:rPr lang="en-US" b="1" dirty="0">
                  <a:solidFill>
                    <a:schemeClr val="accent6"/>
                  </a:solidFill>
                </a:rPr>
                <a:t>Anti-oxidatie</a:t>
              </a:r>
            </a:p>
          </p:txBody>
        </p:sp>
        <p:grpSp>
          <p:nvGrpSpPr>
            <p:cNvPr id="22" name="Group 21"/>
            <p:cNvGrpSpPr/>
            <p:nvPr/>
          </p:nvGrpSpPr>
          <p:grpSpPr>
            <a:xfrm rot="14639103">
              <a:off x="8355547" y="5453422"/>
              <a:ext cx="596779" cy="443778"/>
              <a:chOff x="10130285" y="1732706"/>
              <a:chExt cx="596779" cy="443778"/>
            </a:xfrm>
          </p:grpSpPr>
          <p:cxnSp>
            <p:nvCxnSpPr>
              <p:cNvPr id="18" name="Straight Connector 17"/>
              <p:cNvCxnSpPr/>
              <p:nvPr/>
            </p:nvCxnSpPr>
            <p:spPr>
              <a:xfrm>
                <a:off x="10130285" y="1732706"/>
                <a:ext cx="294576" cy="28010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flipV="1">
                <a:off x="10395666" y="1872760"/>
                <a:ext cx="73644" cy="135968"/>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a:off x="10432488" y="1896376"/>
                <a:ext cx="294576" cy="280108"/>
              </a:xfrm>
              <a:prstGeom prst="line">
                <a:avLst/>
              </a:prstGeom>
              <a:ln w="76200">
                <a:solidFill>
                  <a:srgbClr val="00B05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sp>
        <p:nvSpPr>
          <p:cNvPr id="299" name="Rectangle 298">
            <a:extLst>
              <a:ext uri="{FF2B5EF4-FFF2-40B4-BE49-F238E27FC236}">
                <a16:creationId xmlns:a16="http://schemas.microsoft.com/office/drawing/2014/main" id="{22246E27-9444-4A58-B435-A61F48EFCACF}"/>
              </a:ext>
            </a:extLst>
          </p:cNvPr>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305" name="TextBox 304">
            <a:extLst>
              <a:ext uri="{FF2B5EF4-FFF2-40B4-BE49-F238E27FC236}">
                <a16:creationId xmlns:a16="http://schemas.microsoft.com/office/drawing/2014/main" id="{A35B72FD-689D-4433-AA87-95EF652CF6C5}"/>
              </a:ext>
            </a:extLst>
          </p:cNvPr>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grpSp>
        <p:nvGrpSpPr>
          <p:cNvPr id="306" name="Group 305">
            <a:extLst>
              <a:ext uri="{FF2B5EF4-FFF2-40B4-BE49-F238E27FC236}">
                <a16:creationId xmlns:a16="http://schemas.microsoft.com/office/drawing/2014/main" id="{39E08435-C158-43CB-BF5D-1A58F721E5EB}"/>
              </a:ext>
            </a:extLst>
          </p:cNvPr>
          <p:cNvGrpSpPr/>
          <p:nvPr/>
        </p:nvGrpSpPr>
        <p:grpSpPr>
          <a:xfrm>
            <a:off x="108609" y="3447712"/>
            <a:ext cx="1397062" cy="2033585"/>
            <a:chOff x="108608" y="3447706"/>
            <a:chExt cx="1397062" cy="2033585"/>
          </a:xfrm>
        </p:grpSpPr>
        <p:grpSp>
          <p:nvGrpSpPr>
            <p:cNvPr id="308" name="Group 307">
              <a:extLst>
                <a:ext uri="{FF2B5EF4-FFF2-40B4-BE49-F238E27FC236}">
                  <a16:creationId xmlns:a16="http://schemas.microsoft.com/office/drawing/2014/main" id="{4908DCAD-A41B-4796-A4DA-3D46F5D0E4E0}"/>
                </a:ext>
              </a:extLst>
            </p:cNvPr>
            <p:cNvGrpSpPr/>
            <p:nvPr/>
          </p:nvGrpSpPr>
          <p:grpSpPr>
            <a:xfrm>
              <a:off x="108608" y="3447706"/>
              <a:ext cx="782437" cy="705593"/>
              <a:chOff x="108608" y="3567822"/>
              <a:chExt cx="782437" cy="705593"/>
            </a:xfrm>
          </p:grpSpPr>
          <p:grpSp>
            <p:nvGrpSpPr>
              <p:cNvPr id="422" name="Group 421">
                <a:extLst>
                  <a:ext uri="{FF2B5EF4-FFF2-40B4-BE49-F238E27FC236}">
                    <a16:creationId xmlns:a16="http://schemas.microsoft.com/office/drawing/2014/main" id="{B0C551EC-4795-4745-9299-D09AD62AB8B0}"/>
                  </a:ext>
                </a:extLst>
              </p:cNvPr>
              <p:cNvGrpSpPr/>
              <p:nvPr/>
            </p:nvGrpSpPr>
            <p:grpSpPr>
              <a:xfrm>
                <a:off x="108608" y="3567822"/>
                <a:ext cx="782437" cy="705593"/>
                <a:chOff x="9632115" y="3841615"/>
                <a:chExt cx="782437" cy="705593"/>
              </a:xfrm>
            </p:grpSpPr>
            <p:sp>
              <p:nvSpPr>
                <p:cNvPr id="424" name="Oval 423">
                  <a:extLst>
                    <a:ext uri="{FF2B5EF4-FFF2-40B4-BE49-F238E27FC236}">
                      <a16:creationId xmlns:a16="http://schemas.microsoft.com/office/drawing/2014/main" id="{FD7C6A73-7D46-4384-A3A9-B1B7B329D1B0}"/>
                    </a:ext>
                  </a:extLst>
                </p:cNvPr>
                <p:cNvSpPr/>
                <p:nvPr/>
              </p:nvSpPr>
              <p:spPr>
                <a:xfrm>
                  <a:off x="9802825" y="3904096"/>
                  <a:ext cx="422864" cy="405881"/>
                </a:xfrm>
                <a:prstGeom prst="ellipse">
                  <a:avLst/>
                </a:prstGeom>
                <a:solidFill>
                  <a:schemeClr val="tx2">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5" name="Oval 424">
                  <a:extLst>
                    <a:ext uri="{FF2B5EF4-FFF2-40B4-BE49-F238E27FC236}">
                      <a16:creationId xmlns:a16="http://schemas.microsoft.com/office/drawing/2014/main" id="{4DD76D34-F4EE-4D7B-89B4-63DDD23162DD}"/>
                    </a:ext>
                  </a:extLst>
                </p:cNvPr>
                <p:cNvSpPr/>
                <p:nvPr/>
              </p:nvSpPr>
              <p:spPr>
                <a:xfrm>
                  <a:off x="9896794" y="3942711"/>
                  <a:ext cx="234924" cy="225490"/>
                </a:xfrm>
                <a:prstGeom prst="ellipse">
                  <a:avLst/>
                </a:prstGeom>
                <a:solidFill>
                  <a:schemeClr val="tx2">
                    <a:lumMod val="40000"/>
                    <a:lumOff val="60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426" name="Group 171">
                  <a:extLst>
                    <a:ext uri="{FF2B5EF4-FFF2-40B4-BE49-F238E27FC236}">
                      <a16:creationId xmlns:a16="http://schemas.microsoft.com/office/drawing/2014/main" id="{E3DC14A7-16D3-41FB-AE40-1A59E1216F07}"/>
                    </a:ext>
                  </a:extLst>
                </p:cNvPr>
                <p:cNvGrpSpPr/>
                <p:nvPr/>
              </p:nvGrpSpPr>
              <p:grpSpPr>
                <a:xfrm rot="18169265">
                  <a:off x="10232913" y="4152954"/>
                  <a:ext cx="124964" cy="238314"/>
                  <a:chOff x="6272999" y="403029"/>
                  <a:chExt cx="199769" cy="365671"/>
                </a:xfrm>
              </p:grpSpPr>
              <p:sp>
                <p:nvSpPr>
                  <p:cNvPr id="439" name="Rectangle 438">
                    <a:extLst>
                      <a:ext uri="{FF2B5EF4-FFF2-40B4-BE49-F238E27FC236}">
                        <a16:creationId xmlns:a16="http://schemas.microsoft.com/office/drawing/2014/main" id="{FB5640F0-DACC-47E1-9F06-C2966D64216D}"/>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0" name="Rectangle 439">
                    <a:extLst>
                      <a:ext uri="{FF2B5EF4-FFF2-40B4-BE49-F238E27FC236}">
                        <a16:creationId xmlns:a16="http://schemas.microsoft.com/office/drawing/2014/main" id="{02423F10-936E-4D34-9AAB-06139D6E7B84}"/>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1" name="Rectangle 440">
                    <a:extLst>
                      <a:ext uri="{FF2B5EF4-FFF2-40B4-BE49-F238E27FC236}">
                        <a16:creationId xmlns:a16="http://schemas.microsoft.com/office/drawing/2014/main" id="{35222776-166F-4FE1-A684-5CCF3FD0B46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7" name="Group 173">
                  <a:extLst>
                    <a:ext uri="{FF2B5EF4-FFF2-40B4-BE49-F238E27FC236}">
                      <a16:creationId xmlns:a16="http://schemas.microsoft.com/office/drawing/2014/main" id="{9BCC9AD9-CCC7-4BBF-B7B6-C98A7E3ADB99}"/>
                    </a:ext>
                  </a:extLst>
                </p:cNvPr>
                <p:cNvGrpSpPr/>
                <p:nvPr/>
              </p:nvGrpSpPr>
              <p:grpSpPr>
                <a:xfrm rot="14155649">
                  <a:off x="10226787" y="3804084"/>
                  <a:ext cx="124964" cy="238314"/>
                  <a:chOff x="6272999" y="403029"/>
                  <a:chExt cx="199769" cy="365671"/>
                </a:xfrm>
              </p:grpSpPr>
              <p:sp>
                <p:nvSpPr>
                  <p:cNvPr id="436" name="Rectangle 435">
                    <a:extLst>
                      <a:ext uri="{FF2B5EF4-FFF2-40B4-BE49-F238E27FC236}">
                        <a16:creationId xmlns:a16="http://schemas.microsoft.com/office/drawing/2014/main" id="{0F488ED3-EC4F-4C31-8CDF-97961C6CEDF9}"/>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7" name="Rectangle 436">
                    <a:extLst>
                      <a:ext uri="{FF2B5EF4-FFF2-40B4-BE49-F238E27FC236}">
                        <a16:creationId xmlns:a16="http://schemas.microsoft.com/office/drawing/2014/main" id="{0E269783-8058-4105-8EE8-5F4474A929AD}"/>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8" name="Rectangle 437">
                    <a:extLst>
                      <a:ext uri="{FF2B5EF4-FFF2-40B4-BE49-F238E27FC236}">
                        <a16:creationId xmlns:a16="http://schemas.microsoft.com/office/drawing/2014/main" id="{E9A4C70C-1B7C-4FAE-AE7A-DD460C09DB24}"/>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8" name="Group 203">
                  <a:extLst>
                    <a:ext uri="{FF2B5EF4-FFF2-40B4-BE49-F238E27FC236}">
                      <a16:creationId xmlns:a16="http://schemas.microsoft.com/office/drawing/2014/main" id="{11FACF5D-371B-4864-9907-1AA7BB95CC90}"/>
                    </a:ext>
                  </a:extLst>
                </p:cNvPr>
                <p:cNvGrpSpPr/>
                <p:nvPr/>
              </p:nvGrpSpPr>
              <p:grpSpPr>
                <a:xfrm rot="669115" flipH="1">
                  <a:off x="9845209" y="4308894"/>
                  <a:ext cx="124964" cy="238314"/>
                  <a:chOff x="6272999" y="403029"/>
                  <a:chExt cx="199769" cy="365671"/>
                </a:xfrm>
              </p:grpSpPr>
              <p:sp>
                <p:nvSpPr>
                  <p:cNvPr id="433" name="Rectangle 432">
                    <a:extLst>
                      <a:ext uri="{FF2B5EF4-FFF2-40B4-BE49-F238E27FC236}">
                        <a16:creationId xmlns:a16="http://schemas.microsoft.com/office/drawing/2014/main" id="{2BFEA7BA-1F5D-4D7F-AC75-059A6F975D6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4" name="Rectangle 433">
                    <a:extLst>
                      <a:ext uri="{FF2B5EF4-FFF2-40B4-BE49-F238E27FC236}">
                        <a16:creationId xmlns:a16="http://schemas.microsoft.com/office/drawing/2014/main" id="{96801BDA-02C7-4049-B39D-223BDD06BF9A}"/>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5" name="Rectangle 434">
                    <a:extLst>
                      <a:ext uri="{FF2B5EF4-FFF2-40B4-BE49-F238E27FC236}">
                        <a16:creationId xmlns:a16="http://schemas.microsoft.com/office/drawing/2014/main" id="{0D9BFA0E-67A3-41A3-8E0B-8F432F701F81}"/>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29" name="Group 171">
                  <a:extLst>
                    <a:ext uri="{FF2B5EF4-FFF2-40B4-BE49-F238E27FC236}">
                      <a16:creationId xmlns:a16="http://schemas.microsoft.com/office/drawing/2014/main" id="{8F07D626-4C21-4E39-A206-D3023F9AF719}"/>
                    </a:ext>
                  </a:extLst>
                </p:cNvPr>
                <p:cNvGrpSpPr/>
                <p:nvPr/>
              </p:nvGrpSpPr>
              <p:grpSpPr>
                <a:xfrm rot="7717811">
                  <a:off x="9688790" y="3784940"/>
                  <a:ext cx="124964" cy="238314"/>
                  <a:chOff x="6272999" y="403029"/>
                  <a:chExt cx="199769" cy="365671"/>
                </a:xfrm>
              </p:grpSpPr>
              <p:sp>
                <p:nvSpPr>
                  <p:cNvPr id="430" name="Rectangle 429">
                    <a:extLst>
                      <a:ext uri="{FF2B5EF4-FFF2-40B4-BE49-F238E27FC236}">
                        <a16:creationId xmlns:a16="http://schemas.microsoft.com/office/drawing/2014/main" id="{B6F547E7-A00D-4E74-9C18-336BFB049C8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1" name="Rectangle 430">
                    <a:extLst>
                      <a:ext uri="{FF2B5EF4-FFF2-40B4-BE49-F238E27FC236}">
                        <a16:creationId xmlns:a16="http://schemas.microsoft.com/office/drawing/2014/main" id="{EF6D0A70-CFA4-46FA-A25B-D317A2D67A6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32" name="Rectangle 431">
                    <a:extLst>
                      <a:ext uri="{FF2B5EF4-FFF2-40B4-BE49-F238E27FC236}">
                        <a16:creationId xmlns:a16="http://schemas.microsoft.com/office/drawing/2014/main" id="{370CFE0E-C216-4518-AEBE-543C2B89FF9F}"/>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23" name="TextBox 422">
                <a:extLst>
                  <a:ext uri="{FF2B5EF4-FFF2-40B4-BE49-F238E27FC236}">
                    <a16:creationId xmlns:a16="http://schemas.microsoft.com/office/drawing/2014/main" id="{C74C7D78-7670-4C48-8527-2960C72E1297}"/>
                  </a:ext>
                </a:extLst>
              </p:cNvPr>
              <p:cNvSpPr txBox="1"/>
              <p:nvPr/>
            </p:nvSpPr>
            <p:spPr>
              <a:xfrm>
                <a:off x="334677" y="3601728"/>
                <a:ext cx="314510" cy="369332"/>
              </a:xfrm>
              <a:prstGeom prst="rect">
                <a:avLst/>
              </a:prstGeom>
              <a:noFill/>
            </p:spPr>
            <p:txBody>
              <a:bodyPr wrap="none" rtlCol="0">
                <a:spAutoFit/>
              </a:bodyPr>
              <a:lstStyle/>
              <a:p>
                <a:r>
                  <a:rPr lang="en-US" b="1" dirty="0">
                    <a:solidFill>
                      <a:schemeClr val="bg1"/>
                    </a:solidFill>
                  </a:rPr>
                  <a:t>B</a:t>
                </a:r>
              </a:p>
            </p:txBody>
          </p:sp>
        </p:grpSp>
        <p:grpSp>
          <p:nvGrpSpPr>
            <p:cNvPr id="313" name="Group 312">
              <a:extLst>
                <a:ext uri="{FF2B5EF4-FFF2-40B4-BE49-F238E27FC236}">
                  <a16:creationId xmlns:a16="http://schemas.microsoft.com/office/drawing/2014/main" id="{103D66A3-7910-462E-BCA0-5CC6ED5EA16F}"/>
                </a:ext>
              </a:extLst>
            </p:cNvPr>
            <p:cNvGrpSpPr/>
            <p:nvPr/>
          </p:nvGrpSpPr>
          <p:grpSpPr>
            <a:xfrm>
              <a:off x="180355" y="4771903"/>
              <a:ext cx="1325315" cy="709388"/>
              <a:chOff x="1296225" y="4553117"/>
              <a:chExt cx="1325315" cy="709388"/>
            </a:xfrm>
          </p:grpSpPr>
          <p:grpSp>
            <p:nvGrpSpPr>
              <p:cNvPr id="315" name="Group 207">
                <a:extLst>
                  <a:ext uri="{FF2B5EF4-FFF2-40B4-BE49-F238E27FC236}">
                    <a16:creationId xmlns:a16="http://schemas.microsoft.com/office/drawing/2014/main" id="{AAED4EB5-AB3C-4024-B8D5-9426D9FB5145}"/>
                  </a:ext>
                </a:extLst>
              </p:cNvPr>
              <p:cNvGrpSpPr/>
              <p:nvPr/>
            </p:nvGrpSpPr>
            <p:grpSpPr>
              <a:xfrm rot="16200000">
                <a:off x="1784650" y="4758980"/>
                <a:ext cx="668949" cy="338102"/>
                <a:chOff x="5148932" y="630657"/>
                <a:chExt cx="750349" cy="364012"/>
              </a:xfrm>
            </p:grpSpPr>
            <p:grpSp>
              <p:nvGrpSpPr>
                <p:cNvPr id="380" name="Group 171">
                  <a:extLst>
                    <a:ext uri="{FF2B5EF4-FFF2-40B4-BE49-F238E27FC236}">
                      <a16:creationId xmlns:a16="http://schemas.microsoft.com/office/drawing/2014/main" id="{D2135817-3B88-4D6C-9447-BF4418E4C2A9}"/>
                    </a:ext>
                  </a:extLst>
                </p:cNvPr>
                <p:cNvGrpSpPr/>
                <p:nvPr/>
              </p:nvGrpSpPr>
              <p:grpSpPr>
                <a:xfrm>
                  <a:off x="5465001" y="738092"/>
                  <a:ext cx="140170" cy="256577"/>
                  <a:chOff x="6272999" y="403029"/>
                  <a:chExt cx="199769" cy="365671"/>
                </a:xfrm>
              </p:grpSpPr>
              <p:sp>
                <p:nvSpPr>
                  <p:cNvPr id="419" name="Rectangle 418">
                    <a:extLst>
                      <a:ext uri="{FF2B5EF4-FFF2-40B4-BE49-F238E27FC236}">
                        <a16:creationId xmlns:a16="http://schemas.microsoft.com/office/drawing/2014/main" id="{A11645F7-1040-4A33-9DE2-F82913A468C7}"/>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0" name="Rectangle 419">
                    <a:extLst>
                      <a:ext uri="{FF2B5EF4-FFF2-40B4-BE49-F238E27FC236}">
                        <a16:creationId xmlns:a16="http://schemas.microsoft.com/office/drawing/2014/main" id="{7930F3D1-E4F1-4FBF-92FC-4A9F93B478C1}"/>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21" name="Rectangle 420">
                    <a:extLst>
                      <a:ext uri="{FF2B5EF4-FFF2-40B4-BE49-F238E27FC236}">
                        <a16:creationId xmlns:a16="http://schemas.microsoft.com/office/drawing/2014/main" id="{16BD6BAB-CE7D-4CBD-82FD-CE26BA0B088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81" name="Group 173">
                  <a:extLst>
                    <a:ext uri="{FF2B5EF4-FFF2-40B4-BE49-F238E27FC236}">
                      <a16:creationId xmlns:a16="http://schemas.microsoft.com/office/drawing/2014/main" id="{B62DBF68-5F88-4F79-AA10-93A3A8A94547}"/>
                    </a:ext>
                  </a:extLst>
                </p:cNvPr>
                <p:cNvGrpSpPr/>
                <p:nvPr/>
              </p:nvGrpSpPr>
              <p:grpSpPr>
                <a:xfrm rot="18956938">
                  <a:off x="5759111" y="630657"/>
                  <a:ext cx="140170" cy="256577"/>
                  <a:chOff x="6272999" y="403029"/>
                  <a:chExt cx="199769" cy="365671"/>
                </a:xfrm>
              </p:grpSpPr>
              <p:sp>
                <p:nvSpPr>
                  <p:cNvPr id="416" name="Rectangle 415">
                    <a:extLst>
                      <a:ext uri="{FF2B5EF4-FFF2-40B4-BE49-F238E27FC236}">
                        <a16:creationId xmlns:a16="http://schemas.microsoft.com/office/drawing/2014/main" id="{70E8F0BD-93CE-4467-A5CE-21BED765E408}"/>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7" name="Rectangle 416">
                    <a:extLst>
                      <a:ext uri="{FF2B5EF4-FFF2-40B4-BE49-F238E27FC236}">
                        <a16:creationId xmlns:a16="http://schemas.microsoft.com/office/drawing/2014/main" id="{A0428009-FFA4-4127-B790-560E5260AA6B}"/>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8" name="Rectangle 417">
                    <a:extLst>
                      <a:ext uri="{FF2B5EF4-FFF2-40B4-BE49-F238E27FC236}">
                        <a16:creationId xmlns:a16="http://schemas.microsoft.com/office/drawing/2014/main" id="{DBD8D117-5645-4119-AC46-9B24E8E87BA8}"/>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82" name="Group 203">
                  <a:extLst>
                    <a:ext uri="{FF2B5EF4-FFF2-40B4-BE49-F238E27FC236}">
                      <a16:creationId xmlns:a16="http://schemas.microsoft.com/office/drawing/2014/main" id="{3FD0A72C-7248-4006-90BB-D48A7FF98B68}"/>
                    </a:ext>
                  </a:extLst>
                </p:cNvPr>
                <p:cNvGrpSpPr/>
                <p:nvPr/>
              </p:nvGrpSpPr>
              <p:grpSpPr>
                <a:xfrm rot="2643062" flipH="1">
                  <a:off x="5148932" y="631164"/>
                  <a:ext cx="140170" cy="256577"/>
                  <a:chOff x="6272999" y="403029"/>
                  <a:chExt cx="199769" cy="365671"/>
                </a:xfrm>
              </p:grpSpPr>
              <p:sp>
                <p:nvSpPr>
                  <p:cNvPr id="383" name="Rectangle 382">
                    <a:extLst>
                      <a:ext uri="{FF2B5EF4-FFF2-40B4-BE49-F238E27FC236}">
                        <a16:creationId xmlns:a16="http://schemas.microsoft.com/office/drawing/2014/main" id="{C0A151AA-67DF-4181-BDEC-DB4F316DD21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4" name="Rectangle 383">
                    <a:extLst>
                      <a:ext uri="{FF2B5EF4-FFF2-40B4-BE49-F238E27FC236}">
                        <a16:creationId xmlns:a16="http://schemas.microsoft.com/office/drawing/2014/main" id="{1D98D2BB-78E5-4B42-8883-EC3B8DAF2835}"/>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5" name="Rectangle 414">
                    <a:extLst>
                      <a:ext uri="{FF2B5EF4-FFF2-40B4-BE49-F238E27FC236}">
                        <a16:creationId xmlns:a16="http://schemas.microsoft.com/office/drawing/2014/main" id="{D0352245-7D44-4306-8A7F-938B248FA2D7}"/>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316" name="Group 207">
                <a:extLst>
                  <a:ext uri="{FF2B5EF4-FFF2-40B4-BE49-F238E27FC236}">
                    <a16:creationId xmlns:a16="http://schemas.microsoft.com/office/drawing/2014/main" id="{B4DEF818-9910-4E32-8605-6CBB495B6728}"/>
                  </a:ext>
                </a:extLst>
              </p:cNvPr>
              <p:cNvGrpSpPr/>
              <p:nvPr/>
            </p:nvGrpSpPr>
            <p:grpSpPr>
              <a:xfrm rot="16200000">
                <a:off x="2118014" y="4718541"/>
                <a:ext cx="668949" cy="338102"/>
                <a:chOff x="5148932" y="630657"/>
                <a:chExt cx="750349" cy="364012"/>
              </a:xfrm>
            </p:grpSpPr>
            <p:grpSp>
              <p:nvGrpSpPr>
                <p:cNvPr id="340" name="Group 171">
                  <a:extLst>
                    <a:ext uri="{FF2B5EF4-FFF2-40B4-BE49-F238E27FC236}">
                      <a16:creationId xmlns:a16="http://schemas.microsoft.com/office/drawing/2014/main" id="{98EF17D0-F84A-4459-B3E8-D3FD2240403D}"/>
                    </a:ext>
                  </a:extLst>
                </p:cNvPr>
                <p:cNvGrpSpPr/>
                <p:nvPr/>
              </p:nvGrpSpPr>
              <p:grpSpPr>
                <a:xfrm>
                  <a:off x="5465001" y="738092"/>
                  <a:ext cx="140170" cy="256577"/>
                  <a:chOff x="6272999" y="403029"/>
                  <a:chExt cx="199769" cy="365671"/>
                </a:xfrm>
              </p:grpSpPr>
              <p:sp>
                <p:nvSpPr>
                  <p:cNvPr id="367" name="Rectangle 366">
                    <a:extLst>
                      <a:ext uri="{FF2B5EF4-FFF2-40B4-BE49-F238E27FC236}">
                        <a16:creationId xmlns:a16="http://schemas.microsoft.com/office/drawing/2014/main" id="{C152F6BE-0D9E-4391-9551-05F0C59C4B84}"/>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8" name="Rectangle 367">
                    <a:extLst>
                      <a:ext uri="{FF2B5EF4-FFF2-40B4-BE49-F238E27FC236}">
                        <a16:creationId xmlns:a16="http://schemas.microsoft.com/office/drawing/2014/main" id="{A110E6A5-39FB-4FFF-9EA2-73778FFF9498}"/>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7" name="Rectangle 376">
                    <a:extLst>
                      <a:ext uri="{FF2B5EF4-FFF2-40B4-BE49-F238E27FC236}">
                        <a16:creationId xmlns:a16="http://schemas.microsoft.com/office/drawing/2014/main" id="{BA6BE2E8-2D99-4A45-93CC-21918B35638B}"/>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41" name="Group 173">
                  <a:extLst>
                    <a:ext uri="{FF2B5EF4-FFF2-40B4-BE49-F238E27FC236}">
                      <a16:creationId xmlns:a16="http://schemas.microsoft.com/office/drawing/2014/main" id="{79114990-BA6B-4D0F-8ACA-20706256AB79}"/>
                    </a:ext>
                  </a:extLst>
                </p:cNvPr>
                <p:cNvGrpSpPr/>
                <p:nvPr/>
              </p:nvGrpSpPr>
              <p:grpSpPr>
                <a:xfrm rot="18956938">
                  <a:off x="5759111" y="630657"/>
                  <a:ext cx="140170" cy="256577"/>
                  <a:chOff x="6272999" y="403029"/>
                  <a:chExt cx="199769" cy="365671"/>
                </a:xfrm>
              </p:grpSpPr>
              <p:sp>
                <p:nvSpPr>
                  <p:cNvPr id="362" name="Rectangle 361">
                    <a:extLst>
                      <a:ext uri="{FF2B5EF4-FFF2-40B4-BE49-F238E27FC236}">
                        <a16:creationId xmlns:a16="http://schemas.microsoft.com/office/drawing/2014/main" id="{1F5C7D42-0FFB-4112-AC80-C82DE9997C1E}"/>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3" name="Rectangle 362">
                    <a:extLst>
                      <a:ext uri="{FF2B5EF4-FFF2-40B4-BE49-F238E27FC236}">
                        <a16:creationId xmlns:a16="http://schemas.microsoft.com/office/drawing/2014/main" id="{328A9D81-0F37-4B02-AF0D-2E7F487318CF}"/>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4" name="Rectangle 363">
                    <a:extLst>
                      <a:ext uri="{FF2B5EF4-FFF2-40B4-BE49-F238E27FC236}">
                        <a16:creationId xmlns:a16="http://schemas.microsoft.com/office/drawing/2014/main" id="{CFDF6492-F353-43A3-8E16-F93E4DAA525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58" name="Group 203">
                  <a:extLst>
                    <a:ext uri="{FF2B5EF4-FFF2-40B4-BE49-F238E27FC236}">
                      <a16:creationId xmlns:a16="http://schemas.microsoft.com/office/drawing/2014/main" id="{2ECE9308-FCD6-49CA-BA73-61A2DD777B15}"/>
                    </a:ext>
                  </a:extLst>
                </p:cNvPr>
                <p:cNvGrpSpPr/>
                <p:nvPr/>
              </p:nvGrpSpPr>
              <p:grpSpPr>
                <a:xfrm rot="2643062" flipH="1">
                  <a:off x="5148932" y="631164"/>
                  <a:ext cx="140170" cy="256577"/>
                  <a:chOff x="6272999" y="403029"/>
                  <a:chExt cx="199769" cy="365671"/>
                </a:xfrm>
              </p:grpSpPr>
              <p:sp>
                <p:nvSpPr>
                  <p:cNvPr id="359" name="Rectangle 358">
                    <a:extLst>
                      <a:ext uri="{FF2B5EF4-FFF2-40B4-BE49-F238E27FC236}">
                        <a16:creationId xmlns:a16="http://schemas.microsoft.com/office/drawing/2014/main" id="{48804F70-ED9C-422D-A8D9-CABD9FEAD5CC}"/>
                      </a:ext>
                    </a:extLst>
                  </p:cNvPr>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0" name="Rectangle 359">
                    <a:extLst>
                      <a:ext uri="{FF2B5EF4-FFF2-40B4-BE49-F238E27FC236}">
                        <a16:creationId xmlns:a16="http://schemas.microsoft.com/office/drawing/2014/main" id="{353B3244-6450-4354-A4BC-15B7D61D6176}"/>
                      </a:ext>
                    </a:extLst>
                  </p:cNvPr>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61" name="Rectangle 360">
                    <a:extLst>
                      <a:ext uri="{FF2B5EF4-FFF2-40B4-BE49-F238E27FC236}">
                        <a16:creationId xmlns:a16="http://schemas.microsoft.com/office/drawing/2014/main" id="{97098F08-2DA2-4424-BF9A-2D53FC7B3369}"/>
                      </a:ext>
                    </a:extLst>
                  </p:cNvPr>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320" name="Group 319">
                <a:extLst>
                  <a:ext uri="{FF2B5EF4-FFF2-40B4-BE49-F238E27FC236}">
                    <a16:creationId xmlns:a16="http://schemas.microsoft.com/office/drawing/2014/main" id="{93167BE2-7758-4005-B659-9E8828635794}"/>
                  </a:ext>
                </a:extLst>
              </p:cNvPr>
              <p:cNvGrpSpPr/>
              <p:nvPr/>
            </p:nvGrpSpPr>
            <p:grpSpPr>
              <a:xfrm>
                <a:off x="1296225" y="4749032"/>
                <a:ext cx="592975" cy="396752"/>
                <a:chOff x="1296225" y="4749032"/>
                <a:chExt cx="592975" cy="396752"/>
              </a:xfrm>
            </p:grpSpPr>
            <p:grpSp>
              <p:nvGrpSpPr>
                <p:cNvPr id="330" name="Group 346">
                  <a:extLst>
                    <a:ext uri="{FF2B5EF4-FFF2-40B4-BE49-F238E27FC236}">
                      <a16:creationId xmlns:a16="http://schemas.microsoft.com/office/drawing/2014/main" id="{04ECA36A-E27E-4230-A13F-1B812A67A75C}"/>
                    </a:ext>
                  </a:extLst>
                </p:cNvPr>
                <p:cNvGrpSpPr/>
                <p:nvPr/>
              </p:nvGrpSpPr>
              <p:grpSpPr>
                <a:xfrm>
                  <a:off x="1296225" y="4749032"/>
                  <a:ext cx="592975" cy="396752"/>
                  <a:chOff x="7484401" y="352840"/>
                  <a:chExt cx="505324" cy="352252"/>
                </a:xfrm>
              </p:grpSpPr>
              <p:sp>
                <p:nvSpPr>
                  <p:cNvPr id="333" name="Oval 332">
                    <a:extLst>
                      <a:ext uri="{FF2B5EF4-FFF2-40B4-BE49-F238E27FC236}">
                        <a16:creationId xmlns:a16="http://schemas.microsoft.com/office/drawing/2014/main" id="{FE8A1674-0E9A-4646-9838-98B267DBB9A6}"/>
                      </a:ext>
                    </a:extLst>
                  </p:cNvPr>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4" name="Oval 333">
                    <a:extLst>
                      <a:ext uri="{FF2B5EF4-FFF2-40B4-BE49-F238E27FC236}">
                        <a16:creationId xmlns:a16="http://schemas.microsoft.com/office/drawing/2014/main" id="{65848BE9-E71D-4C5D-B60C-6156EF26D82E}"/>
                      </a:ext>
                    </a:extLst>
                  </p:cNvPr>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6" name="Moon 335">
                    <a:extLst>
                      <a:ext uri="{FF2B5EF4-FFF2-40B4-BE49-F238E27FC236}">
                        <a16:creationId xmlns:a16="http://schemas.microsoft.com/office/drawing/2014/main" id="{0D34D350-785E-40E6-9ACA-F4035E7DAABC}"/>
                      </a:ext>
                    </a:extLst>
                  </p:cNvPr>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7" name="Moon 336">
                    <a:extLst>
                      <a:ext uri="{FF2B5EF4-FFF2-40B4-BE49-F238E27FC236}">
                        <a16:creationId xmlns:a16="http://schemas.microsoft.com/office/drawing/2014/main" id="{8269AFB6-5F75-4C10-AA21-1C75B7E2536F}"/>
                      </a:ext>
                    </a:extLst>
                  </p:cNvPr>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38" name="Moon 337">
                    <a:extLst>
                      <a:ext uri="{FF2B5EF4-FFF2-40B4-BE49-F238E27FC236}">
                        <a16:creationId xmlns:a16="http://schemas.microsoft.com/office/drawing/2014/main" id="{769E930B-9E99-43F9-9A15-4AF3687A259E}"/>
                      </a:ext>
                    </a:extLst>
                  </p:cNvPr>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32" name="TextBox 331">
                  <a:extLst>
                    <a:ext uri="{FF2B5EF4-FFF2-40B4-BE49-F238E27FC236}">
                      <a16:creationId xmlns:a16="http://schemas.microsoft.com/office/drawing/2014/main" id="{856E4213-63CE-4C64-A3D6-85ED7C4ADC65}"/>
                    </a:ext>
                  </a:extLst>
                </p:cNvPr>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grpSp>
        <p:nvGrpSpPr>
          <p:cNvPr id="442" name="Group 441">
            <a:extLst>
              <a:ext uri="{FF2B5EF4-FFF2-40B4-BE49-F238E27FC236}">
                <a16:creationId xmlns:a16="http://schemas.microsoft.com/office/drawing/2014/main" id="{B127B3D0-8ADA-4EA9-8168-4AFCBE7DE19B}"/>
              </a:ext>
            </a:extLst>
          </p:cNvPr>
          <p:cNvGrpSpPr/>
          <p:nvPr/>
        </p:nvGrpSpPr>
        <p:grpSpPr>
          <a:xfrm>
            <a:off x="1050526" y="3124815"/>
            <a:ext cx="1112990" cy="907596"/>
            <a:chOff x="5038726" y="3648212"/>
            <a:chExt cx="1112990" cy="907596"/>
          </a:xfrm>
        </p:grpSpPr>
        <p:grpSp>
          <p:nvGrpSpPr>
            <p:cNvPr id="443" name="Group 250">
              <a:extLst>
                <a:ext uri="{FF2B5EF4-FFF2-40B4-BE49-F238E27FC236}">
                  <a16:creationId xmlns:a16="http://schemas.microsoft.com/office/drawing/2014/main" id="{DA7589A4-01C9-40AC-89B5-6F7E7FFAEEB1}"/>
                </a:ext>
              </a:extLst>
            </p:cNvPr>
            <p:cNvGrpSpPr/>
            <p:nvPr/>
          </p:nvGrpSpPr>
          <p:grpSpPr>
            <a:xfrm>
              <a:off x="5038726" y="3648212"/>
              <a:ext cx="1112990" cy="907596"/>
              <a:chOff x="1098341" y="4367954"/>
              <a:chExt cx="1534341" cy="1386379"/>
            </a:xfrm>
          </p:grpSpPr>
          <p:sp>
            <p:nvSpPr>
              <p:cNvPr id="445" name="Freeform 248">
                <a:extLst>
                  <a:ext uri="{FF2B5EF4-FFF2-40B4-BE49-F238E27FC236}">
                    <a16:creationId xmlns:a16="http://schemas.microsoft.com/office/drawing/2014/main" id="{7FACB82A-8969-40A6-92A6-7954FD2D8E2A}"/>
                  </a:ext>
                </a:extLst>
              </p:cNvPr>
              <p:cNvSpPr/>
              <p:nvPr/>
            </p:nvSpPr>
            <p:spPr>
              <a:xfrm>
                <a:off x="1098341" y="4367954"/>
                <a:ext cx="1534341" cy="1386379"/>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solidFill>
                <a:schemeClr val="accent3">
                  <a:lumMod val="20000"/>
                  <a:lumOff val="80000"/>
                </a:schemeClr>
              </a:soli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46" name="Oval 445">
                <a:extLst>
                  <a:ext uri="{FF2B5EF4-FFF2-40B4-BE49-F238E27FC236}">
                    <a16:creationId xmlns:a16="http://schemas.microsoft.com/office/drawing/2014/main" id="{9D883C25-2D0A-44D9-9579-31A7A40E865F}"/>
                  </a:ext>
                </a:extLst>
              </p:cNvPr>
              <p:cNvSpPr/>
              <p:nvPr/>
            </p:nvSpPr>
            <p:spPr>
              <a:xfrm>
                <a:off x="1752735" y="4898637"/>
                <a:ext cx="377687" cy="305725"/>
              </a:xfrm>
              <a:prstGeom prst="ellipse">
                <a:avLst/>
              </a:prstGeom>
              <a:solidFill>
                <a:srgbClr val="FFC000"/>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44" name="TextBox 443">
              <a:extLst>
                <a:ext uri="{FF2B5EF4-FFF2-40B4-BE49-F238E27FC236}">
                  <a16:creationId xmlns:a16="http://schemas.microsoft.com/office/drawing/2014/main" id="{5756B873-5123-40DD-AAA1-58B79BCC7314}"/>
                </a:ext>
              </a:extLst>
            </p:cNvPr>
            <p:cNvSpPr txBox="1"/>
            <p:nvPr/>
          </p:nvSpPr>
          <p:spPr>
            <a:xfrm>
              <a:off x="5472135" y="3951471"/>
              <a:ext cx="364202" cy="276999"/>
            </a:xfrm>
            <a:prstGeom prst="rect">
              <a:avLst/>
            </a:prstGeom>
            <a:noFill/>
          </p:spPr>
          <p:txBody>
            <a:bodyPr wrap="none" rtlCol="0">
              <a:spAutoFit/>
            </a:bodyPr>
            <a:lstStyle/>
            <a:p>
              <a:r>
                <a:rPr lang="en-US" sz="1200" b="1" dirty="0">
                  <a:solidFill>
                    <a:schemeClr val="bg1"/>
                  </a:solidFill>
                </a:rPr>
                <a:t>DC</a:t>
              </a:r>
            </a:p>
          </p:txBody>
        </p:sp>
      </p:grpSp>
      <p:grpSp>
        <p:nvGrpSpPr>
          <p:cNvPr id="447" name="Group 446">
            <a:extLst>
              <a:ext uri="{FF2B5EF4-FFF2-40B4-BE49-F238E27FC236}">
                <a16:creationId xmlns:a16="http://schemas.microsoft.com/office/drawing/2014/main" id="{939B24B6-31BA-49A3-B46D-CFDDDDED1FDD}"/>
              </a:ext>
            </a:extLst>
          </p:cNvPr>
          <p:cNvGrpSpPr/>
          <p:nvPr/>
        </p:nvGrpSpPr>
        <p:grpSpPr>
          <a:xfrm>
            <a:off x="345828" y="2467321"/>
            <a:ext cx="1796410" cy="729014"/>
            <a:chOff x="345826" y="2467321"/>
            <a:chExt cx="1796410" cy="729014"/>
          </a:xfrm>
        </p:grpSpPr>
        <p:grpSp>
          <p:nvGrpSpPr>
            <p:cNvPr id="448" name="Group 447">
              <a:extLst>
                <a:ext uri="{FF2B5EF4-FFF2-40B4-BE49-F238E27FC236}">
                  <a16:creationId xmlns:a16="http://schemas.microsoft.com/office/drawing/2014/main" id="{11A27693-5D41-4F92-B8CD-80344882A058}"/>
                </a:ext>
              </a:extLst>
            </p:cNvPr>
            <p:cNvGrpSpPr/>
            <p:nvPr/>
          </p:nvGrpSpPr>
          <p:grpSpPr>
            <a:xfrm>
              <a:off x="1773973" y="2750949"/>
              <a:ext cx="368263" cy="274645"/>
              <a:chOff x="11376212" y="1890719"/>
              <a:chExt cx="313828" cy="243840"/>
            </a:xfrm>
          </p:grpSpPr>
          <p:grpSp>
            <p:nvGrpSpPr>
              <p:cNvPr id="465" name="Group 311">
                <a:extLst>
                  <a:ext uri="{FF2B5EF4-FFF2-40B4-BE49-F238E27FC236}">
                    <a16:creationId xmlns:a16="http://schemas.microsoft.com/office/drawing/2014/main" id="{FC3F23A7-49DB-4F2A-A557-9644075F0E46}"/>
                  </a:ext>
                </a:extLst>
              </p:cNvPr>
              <p:cNvGrpSpPr/>
              <p:nvPr/>
            </p:nvGrpSpPr>
            <p:grpSpPr>
              <a:xfrm>
                <a:off x="11468727" y="1890719"/>
                <a:ext cx="221313" cy="198120"/>
                <a:chOff x="10326049" y="1402160"/>
                <a:chExt cx="221313" cy="198120"/>
              </a:xfrm>
            </p:grpSpPr>
            <p:sp>
              <p:nvSpPr>
                <p:cNvPr id="469" name="Oval 468">
                  <a:extLst>
                    <a:ext uri="{FF2B5EF4-FFF2-40B4-BE49-F238E27FC236}">
                      <a16:creationId xmlns:a16="http://schemas.microsoft.com/office/drawing/2014/main" id="{D2F0F2D9-7FB2-4F1B-9121-91834431E21B}"/>
                    </a:ext>
                  </a:extLst>
                </p:cNvPr>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0" name="Oval 469">
                  <a:extLst>
                    <a:ext uri="{FF2B5EF4-FFF2-40B4-BE49-F238E27FC236}">
                      <a16:creationId xmlns:a16="http://schemas.microsoft.com/office/drawing/2014/main" id="{E5E5E27A-F748-4652-A20A-7AC0E468D483}"/>
                    </a:ext>
                  </a:extLst>
                </p:cNvPr>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1" name="Oval 470">
                  <a:extLst>
                    <a:ext uri="{FF2B5EF4-FFF2-40B4-BE49-F238E27FC236}">
                      <a16:creationId xmlns:a16="http://schemas.microsoft.com/office/drawing/2014/main" id="{E04ABBBC-C770-404E-97FC-A99BAA94ABD5}"/>
                    </a:ext>
                  </a:extLst>
                </p:cNvPr>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2" name="Oval 471">
                  <a:extLst>
                    <a:ext uri="{FF2B5EF4-FFF2-40B4-BE49-F238E27FC236}">
                      <a16:creationId xmlns:a16="http://schemas.microsoft.com/office/drawing/2014/main" id="{5900192C-E13B-4A2E-8EA6-AC6055C6B6E3}"/>
                    </a:ext>
                  </a:extLst>
                </p:cNvPr>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66" name="Oval 465">
                <a:extLst>
                  <a:ext uri="{FF2B5EF4-FFF2-40B4-BE49-F238E27FC236}">
                    <a16:creationId xmlns:a16="http://schemas.microsoft.com/office/drawing/2014/main" id="{CA5CB47F-F046-4520-A98C-3BAA9599B5AA}"/>
                  </a:ext>
                </a:extLst>
              </p:cNvPr>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7" name="Oval 466">
                <a:extLst>
                  <a:ext uri="{FF2B5EF4-FFF2-40B4-BE49-F238E27FC236}">
                    <a16:creationId xmlns:a16="http://schemas.microsoft.com/office/drawing/2014/main" id="{1343DBBC-EFC9-4D01-ADB1-B792E1111B17}"/>
                  </a:ext>
                </a:extLst>
              </p:cNvPr>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8" name="Oval 467">
                <a:extLst>
                  <a:ext uri="{FF2B5EF4-FFF2-40B4-BE49-F238E27FC236}">
                    <a16:creationId xmlns:a16="http://schemas.microsoft.com/office/drawing/2014/main" id="{ADE67CC9-45E6-4797-9A80-A611358E97F5}"/>
                  </a:ext>
                </a:extLst>
              </p:cNvPr>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49" name="Group 448">
              <a:extLst>
                <a:ext uri="{FF2B5EF4-FFF2-40B4-BE49-F238E27FC236}">
                  <a16:creationId xmlns:a16="http://schemas.microsoft.com/office/drawing/2014/main" id="{76878FDB-13B7-43FE-B710-7CBDAD3CF035}"/>
                </a:ext>
              </a:extLst>
            </p:cNvPr>
            <p:cNvGrpSpPr/>
            <p:nvPr/>
          </p:nvGrpSpPr>
          <p:grpSpPr>
            <a:xfrm>
              <a:off x="1281109" y="2467321"/>
              <a:ext cx="532571" cy="521071"/>
              <a:chOff x="1696729" y="1401791"/>
              <a:chExt cx="532571" cy="521071"/>
            </a:xfrm>
          </p:grpSpPr>
          <p:grpSp>
            <p:nvGrpSpPr>
              <p:cNvPr id="458" name="Group 165">
                <a:extLst>
                  <a:ext uri="{FF2B5EF4-FFF2-40B4-BE49-F238E27FC236}">
                    <a16:creationId xmlns:a16="http://schemas.microsoft.com/office/drawing/2014/main" id="{81802F1B-B7A5-40E3-988E-F74CCAC5726B}"/>
                  </a:ext>
                </a:extLst>
              </p:cNvPr>
              <p:cNvGrpSpPr/>
              <p:nvPr/>
            </p:nvGrpSpPr>
            <p:grpSpPr>
              <a:xfrm>
                <a:off x="1696729" y="1425711"/>
                <a:ext cx="474194" cy="497151"/>
                <a:chOff x="5095749" y="0"/>
                <a:chExt cx="769047" cy="840013"/>
              </a:xfrm>
            </p:grpSpPr>
            <p:sp>
              <p:nvSpPr>
                <p:cNvPr id="460" name="Freeform 138">
                  <a:extLst>
                    <a:ext uri="{FF2B5EF4-FFF2-40B4-BE49-F238E27FC236}">
                      <a16:creationId xmlns:a16="http://schemas.microsoft.com/office/drawing/2014/main" id="{E343496E-7E91-4384-A28A-87473201ABA7}"/>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1" name="Freeform 139">
                  <a:extLst>
                    <a:ext uri="{FF2B5EF4-FFF2-40B4-BE49-F238E27FC236}">
                      <a16:creationId xmlns:a16="http://schemas.microsoft.com/office/drawing/2014/main" id="{9CC8C2C0-3B4F-4793-8612-F41949905C0B}"/>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2" name="Freeform 140">
                  <a:extLst>
                    <a:ext uri="{FF2B5EF4-FFF2-40B4-BE49-F238E27FC236}">
                      <a16:creationId xmlns:a16="http://schemas.microsoft.com/office/drawing/2014/main" id="{234565D8-34CD-4377-9AA4-2842F67DC80F}"/>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3" name="Oval 462">
                  <a:extLst>
                    <a:ext uri="{FF2B5EF4-FFF2-40B4-BE49-F238E27FC236}">
                      <a16:creationId xmlns:a16="http://schemas.microsoft.com/office/drawing/2014/main" id="{CA6396F1-2A8C-42BD-BEF9-011E8D3EC012}"/>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64" name="Oval 463">
                  <a:extLst>
                    <a:ext uri="{FF2B5EF4-FFF2-40B4-BE49-F238E27FC236}">
                      <a16:creationId xmlns:a16="http://schemas.microsoft.com/office/drawing/2014/main" id="{CAA0C94A-9DFA-43AE-8744-6008C7B81A47}"/>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9" name="TextBox 458">
                <a:extLst>
                  <a:ext uri="{FF2B5EF4-FFF2-40B4-BE49-F238E27FC236}">
                    <a16:creationId xmlns:a16="http://schemas.microsoft.com/office/drawing/2014/main" id="{A44455AD-F9AC-43CD-866B-AA4C31E85BE2}"/>
                  </a:ext>
                </a:extLst>
              </p:cNvPr>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450" name="Group 449">
              <a:extLst>
                <a:ext uri="{FF2B5EF4-FFF2-40B4-BE49-F238E27FC236}">
                  <a16:creationId xmlns:a16="http://schemas.microsoft.com/office/drawing/2014/main" id="{D7BE4D96-E363-4C0B-928D-A8FED9E8CC87}"/>
                </a:ext>
              </a:extLst>
            </p:cNvPr>
            <p:cNvGrpSpPr/>
            <p:nvPr/>
          </p:nvGrpSpPr>
          <p:grpSpPr>
            <a:xfrm>
              <a:off x="345826" y="2675264"/>
              <a:ext cx="513335" cy="521071"/>
              <a:chOff x="1696729" y="1401791"/>
              <a:chExt cx="513335" cy="521071"/>
            </a:xfrm>
          </p:grpSpPr>
          <p:grpSp>
            <p:nvGrpSpPr>
              <p:cNvPr id="451" name="Group 165">
                <a:extLst>
                  <a:ext uri="{FF2B5EF4-FFF2-40B4-BE49-F238E27FC236}">
                    <a16:creationId xmlns:a16="http://schemas.microsoft.com/office/drawing/2014/main" id="{D1F57394-4758-4B80-A743-78F48107FD75}"/>
                  </a:ext>
                </a:extLst>
              </p:cNvPr>
              <p:cNvGrpSpPr/>
              <p:nvPr/>
            </p:nvGrpSpPr>
            <p:grpSpPr>
              <a:xfrm>
                <a:off x="1696729" y="1425711"/>
                <a:ext cx="474194" cy="497151"/>
                <a:chOff x="5095749" y="0"/>
                <a:chExt cx="769047" cy="840013"/>
              </a:xfrm>
            </p:grpSpPr>
            <p:sp>
              <p:nvSpPr>
                <p:cNvPr id="453" name="Freeform 138">
                  <a:extLst>
                    <a:ext uri="{FF2B5EF4-FFF2-40B4-BE49-F238E27FC236}">
                      <a16:creationId xmlns:a16="http://schemas.microsoft.com/office/drawing/2014/main" id="{EFECCE95-6CB8-485F-9BB2-D77C7998E468}"/>
                    </a:ext>
                  </a:extLst>
                </p:cNvPr>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4" name="Freeform 139">
                  <a:extLst>
                    <a:ext uri="{FF2B5EF4-FFF2-40B4-BE49-F238E27FC236}">
                      <a16:creationId xmlns:a16="http://schemas.microsoft.com/office/drawing/2014/main" id="{71547D6F-E532-426C-B36B-F3679C62D633}"/>
                    </a:ext>
                  </a:extLst>
                </p:cNvPr>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5" name="Freeform 140">
                  <a:extLst>
                    <a:ext uri="{FF2B5EF4-FFF2-40B4-BE49-F238E27FC236}">
                      <a16:creationId xmlns:a16="http://schemas.microsoft.com/office/drawing/2014/main" id="{A0991CBE-9807-4CBE-AD6F-3851E2035E7F}"/>
                    </a:ext>
                  </a:extLst>
                </p:cNvPr>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6" name="Oval 455">
                  <a:extLst>
                    <a:ext uri="{FF2B5EF4-FFF2-40B4-BE49-F238E27FC236}">
                      <a16:creationId xmlns:a16="http://schemas.microsoft.com/office/drawing/2014/main" id="{358F9F7B-CE2D-4896-AA8C-5566B31DD394}"/>
                    </a:ext>
                  </a:extLst>
                </p:cNvPr>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57" name="Oval 456">
                  <a:extLst>
                    <a:ext uri="{FF2B5EF4-FFF2-40B4-BE49-F238E27FC236}">
                      <a16:creationId xmlns:a16="http://schemas.microsoft.com/office/drawing/2014/main" id="{5DC30DA9-ED11-4CC8-B26C-3ABC2C8CF96A}"/>
                    </a:ext>
                  </a:extLst>
                </p:cNvPr>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52" name="TextBox 451">
                <a:extLst>
                  <a:ext uri="{FF2B5EF4-FFF2-40B4-BE49-F238E27FC236}">
                    <a16:creationId xmlns:a16="http://schemas.microsoft.com/office/drawing/2014/main" id="{B420E367-7E03-4FE0-9C20-A4CEEC87D11F}"/>
                  </a:ext>
                </a:extLst>
              </p:cNvPr>
              <p:cNvSpPr txBox="1"/>
              <p:nvPr/>
            </p:nvSpPr>
            <p:spPr>
              <a:xfrm>
                <a:off x="1794566"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sp>
        <p:nvSpPr>
          <p:cNvPr id="258" name="Title 1">
            <a:extLst>
              <a:ext uri="{FF2B5EF4-FFF2-40B4-BE49-F238E27FC236}">
                <a16:creationId xmlns:a16="http://schemas.microsoft.com/office/drawing/2014/main" id="{43729AF3-1E5E-452A-89FE-A374640E7710}"/>
              </a:ext>
            </a:extLst>
          </p:cNvPr>
          <p:cNvSpPr>
            <a:spLocks noGrp="1"/>
          </p:cNvSpPr>
          <p:nvPr>
            <p:ph type="title"/>
          </p:nvPr>
        </p:nvSpPr>
        <p:spPr>
          <a:xfrm>
            <a:off x="285488" y="129469"/>
            <a:ext cx="8707883" cy="609600"/>
          </a:xfrm>
        </p:spPr>
        <p:txBody>
          <a:bodyPr>
            <a:normAutofit fontScale="90000"/>
          </a:bodyPr>
          <a:lstStyle/>
          <a:p>
            <a:pPr algn="ctr"/>
            <a:r>
              <a:rPr lang="nl-NL" dirty="0">
                <a:solidFill>
                  <a:schemeClr val="tx2"/>
                </a:solidFill>
              </a:rPr>
              <a:t>Remmen vrije O</a:t>
            </a:r>
            <a:r>
              <a:rPr lang="nl-NL" baseline="-25000" dirty="0">
                <a:solidFill>
                  <a:schemeClr val="tx2"/>
                </a:solidFill>
              </a:rPr>
              <a:t>2</a:t>
            </a:r>
            <a:r>
              <a:rPr lang="nl-NL" dirty="0">
                <a:solidFill>
                  <a:schemeClr val="tx2"/>
                </a:solidFill>
              </a:rPr>
              <a:t> radicalen en oxidatieve stress + anti-inflammatoir: </a:t>
            </a:r>
            <a:r>
              <a:rPr lang="nl-NL" dirty="0" err="1">
                <a:solidFill>
                  <a:schemeClr val="tx2"/>
                </a:solidFill>
              </a:rPr>
              <a:t>dimethylfumaraat</a:t>
            </a:r>
            <a:r>
              <a:rPr lang="nl-NL" dirty="0">
                <a:solidFill>
                  <a:schemeClr val="tx2"/>
                </a:solidFill>
              </a:rPr>
              <a:t> </a:t>
            </a:r>
            <a:endParaRPr lang="en-US" dirty="0">
              <a:solidFill>
                <a:schemeClr val="tx2"/>
              </a:solidFill>
            </a:endParaRPr>
          </a:p>
        </p:txBody>
      </p:sp>
      <p:sp>
        <p:nvSpPr>
          <p:cNvPr id="255" name="Rectangle 254">
            <a:extLst>
              <a:ext uri="{FF2B5EF4-FFF2-40B4-BE49-F238E27FC236}">
                <a16:creationId xmlns:a16="http://schemas.microsoft.com/office/drawing/2014/main" id="{61FAD205-797A-42D6-8781-B6D787F42A80}"/>
              </a:ext>
            </a:extLst>
          </p:cNvPr>
          <p:cNvSpPr/>
          <p:nvPr/>
        </p:nvSpPr>
        <p:spPr>
          <a:xfrm>
            <a:off x="231294" y="6330088"/>
            <a:ext cx="6609502" cy="507831"/>
          </a:xfrm>
          <a:prstGeom prst="rect">
            <a:avLst/>
          </a:prstGeom>
        </p:spPr>
        <p:txBody>
          <a:bodyPr wrap="none">
            <a:spAutoFit/>
          </a:bodyPr>
          <a:lstStyle/>
          <a:p>
            <a:r>
              <a:rPr lang="en-US" sz="900" dirty="0"/>
              <a:t>https://www.ema.europa.eu/en/documents/product-information/tecfidera-epar-product-information_nl.pdf - last verified on 31Jul2019</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nl-NL" sz="900" dirty="0"/>
              <a:t>https://www.drugbank.ca/drugs/DB08908 - last </a:t>
            </a:r>
            <a:r>
              <a:rPr lang="nl-NL" sz="900" dirty="0" err="1"/>
              <a:t>verified</a:t>
            </a:r>
            <a:r>
              <a:rPr lang="nl-NL" sz="900" dirty="0"/>
              <a:t> on 31Jul19</a:t>
            </a:r>
          </a:p>
        </p:txBody>
      </p:sp>
    </p:spTree>
    <p:extLst>
      <p:ext uri="{BB962C8B-B14F-4D97-AF65-F5344CB8AC3E}">
        <p14:creationId xmlns:p14="http://schemas.microsoft.com/office/powerpoint/2010/main" val="1313500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barn(inVertical)">
                                      <p:cBhvr>
                                        <p:cTn id="7"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p:nvPr/>
        </p:nvSpPr>
        <p:spPr>
          <a:xfrm>
            <a:off x="2977371" y="1401768"/>
            <a:ext cx="872008" cy="4804182"/>
          </a:xfrm>
          <a:prstGeom prst="rect">
            <a:avLst/>
          </a:prstGeom>
          <a:solidFill>
            <a:srgbClr val="FFCCC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9" name="Rectangle 8"/>
          <p:cNvSpPr/>
          <p:nvPr/>
        </p:nvSpPr>
        <p:spPr>
          <a:xfrm>
            <a:off x="3923047" y="1401768"/>
            <a:ext cx="5163170" cy="4804182"/>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72933" tIns="36466" rIns="72933" bIns="36466" rtlCol="0" anchor="ctr"/>
          <a:lstStyle/>
          <a:p>
            <a:pPr algn="ctr"/>
            <a:endParaRPr lang="nl-NL" dirty="0"/>
          </a:p>
        </p:txBody>
      </p:sp>
      <p:grpSp>
        <p:nvGrpSpPr>
          <p:cNvPr id="208" name="Group 207"/>
          <p:cNvGrpSpPr/>
          <p:nvPr/>
        </p:nvGrpSpPr>
        <p:grpSpPr>
          <a:xfrm>
            <a:off x="4600209" y="2856913"/>
            <a:ext cx="532571" cy="521071"/>
            <a:chOff x="1696729" y="1401791"/>
            <a:chExt cx="532571" cy="521071"/>
          </a:xfrm>
        </p:grpSpPr>
        <p:grpSp>
          <p:nvGrpSpPr>
            <p:cNvPr id="209" name="Group 165"/>
            <p:cNvGrpSpPr/>
            <p:nvPr/>
          </p:nvGrpSpPr>
          <p:grpSpPr>
            <a:xfrm>
              <a:off x="1696729" y="1425711"/>
              <a:ext cx="474194" cy="497151"/>
              <a:chOff x="5095749" y="0"/>
              <a:chExt cx="769047" cy="840013"/>
            </a:xfrm>
          </p:grpSpPr>
          <p:sp>
            <p:nvSpPr>
              <p:cNvPr id="21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4" name="Oval 21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15" name="Oval 21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0" name="TextBox 209"/>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148" name="Group 56"/>
          <p:cNvGrpSpPr/>
          <p:nvPr/>
        </p:nvGrpSpPr>
        <p:grpSpPr>
          <a:xfrm rot="5400000">
            <a:off x="1598351" y="3639151"/>
            <a:ext cx="4804182" cy="329421"/>
            <a:chOff x="2755246" y="4587573"/>
            <a:chExt cx="6529353" cy="351589"/>
          </a:xfrm>
        </p:grpSpPr>
        <p:grpSp>
          <p:nvGrpSpPr>
            <p:cNvPr id="174" name="Group 32"/>
            <p:cNvGrpSpPr/>
            <p:nvPr/>
          </p:nvGrpSpPr>
          <p:grpSpPr>
            <a:xfrm>
              <a:off x="2755246" y="4587573"/>
              <a:ext cx="811427" cy="351589"/>
              <a:chOff x="1734065" y="5460206"/>
              <a:chExt cx="811427" cy="351589"/>
            </a:xfrm>
          </p:grpSpPr>
          <p:sp>
            <p:nvSpPr>
              <p:cNvPr id="196" name="Rounded Rectangle 33"/>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7" name="Oval 19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5" name="Group 35"/>
            <p:cNvGrpSpPr/>
            <p:nvPr/>
          </p:nvGrpSpPr>
          <p:grpSpPr>
            <a:xfrm>
              <a:off x="3574260" y="4587573"/>
              <a:ext cx="811427" cy="351589"/>
              <a:chOff x="1734065" y="5460206"/>
              <a:chExt cx="811427" cy="351589"/>
            </a:xfrm>
          </p:grpSpPr>
          <p:sp>
            <p:nvSpPr>
              <p:cNvPr id="194" name="Rounded Rectangle 3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5" name="Oval 19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6" name="Group 38"/>
            <p:cNvGrpSpPr/>
            <p:nvPr/>
          </p:nvGrpSpPr>
          <p:grpSpPr>
            <a:xfrm>
              <a:off x="4393274" y="4587573"/>
              <a:ext cx="811427" cy="351589"/>
              <a:chOff x="1734065" y="5460206"/>
              <a:chExt cx="811427" cy="351589"/>
            </a:xfrm>
          </p:grpSpPr>
          <p:sp>
            <p:nvSpPr>
              <p:cNvPr id="192" name="Rounded Rectangle 39"/>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3" name="Oval 19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7" name="Group 41"/>
            <p:cNvGrpSpPr/>
            <p:nvPr/>
          </p:nvGrpSpPr>
          <p:grpSpPr>
            <a:xfrm>
              <a:off x="5212288" y="4587573"/>
              <a:ext cx="811427" cy="351589"/>
              <a:chOff x="1734065" y="5460206"/>
              <a:chExt cx="811427" cy="351589"/>
            </a:xfrm>
          </p:grpSpPr>
          <p:sp>
            <p:nvSpPr>
              <p:cNvPr id="190" name="Rounded Rectangle 4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91" name="Oval 19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8" name="Group 44"/>
            <p:cNvGrpSpPr/>
            <p:nvPr/>
          </p:nvGrpSpPr>
          <p:grpSpPr>
            <a:xfrm>
              <a:off x="6031302" y="4587573"/>
              <a:ext cx="811427" cy="351589"/>
              <a:chOff x="1734065" y="5460206"/>
              <a:chExt cx="811427" cy="351589"/>
            </a:xfrm>
          </p:grpSpPr>
          <p:sp>
            <p:nvSpPr>
              <p:cNvPr id="188" name="Rounded Rectangle 45"/>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9" name="Oval 18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79" name="Group 47"/>
            <p:cNvGrpSpPr/>
            <p:nvPr/>
          </p:nvGrpSpPr>
          <p:grpSpPr>
            <a:xfrm>
              <a:off x="6850318" y="4587573"/>
              <a:ext cx="811427" cy="351589"/>
              <a:chOff x="1734065" y="5460206"/>
              <a:chExt cx="811427" cy="351589"/>
            </a:xfrm>
          </p:grpSpPr>
          <p:sp>
            <p:nvSpPr>
              <p:cNvPr id="186" name="Rounded Rectangle 4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7" name="Oval 18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0" name="Group 50"/>
            <p:cNvGrpSpPr/>
            <p:nvPr/>
          </p:nvGrpSpPr>
          <p:grpSpPr>
            <a:xfrm>
              <a:off x="7661745" y="4587573"/>
              <a:ext cx="811427" cy="351589"/>
              <a:chOff x="1734065" y="5460206"/>
              <a:chExt cx="811427" cy="351589"/>
            </a:xfrm>
          </p:grpSpPr>
          <p:sp>
            <p:nvSpPr>
              <p:cNvPr id="184" name="Rounded Rectangle 51"/>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5" name="Oval 18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81" name="Group 53"/>
            <p:cNvGrpSpPr/>
            <p:nvPr/>
          </p:nvGrpSpPr>
          <p:grpSpPr>
            <a:xfrm>
              <a:off x="8473172" y="4587573"/>
              <a:ext cx="811427" cy="351589"/>
              <a:chOff x="1734065" y="5460206"/>
              <a:chExt cx="811427" cy="351589"/>
            </a:xfrm>
          </p:grpSpPr>
          <p:sp>
            <p:nvSpPr>
              <p:cNvPr id="182" name="Rounded Rectangle 5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83" name="Oval 18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149" name="Group 57"/>
          <p:cNvGrpSpPr/>
          <p:nvPr/>
        </p:nvGrpSpPr>
        <p:grpSpPr>
          <a:xfrm rot="5400000">
            <a:off x="568433" y="3639151"/>
            <a:ext cx="4804182" cy="329421"/>
            <a:chOff x="2755246" y="4587573"/>
            <a:chExt cx="6529353" cy="351589"/>
          </a:xfrm>
        </p:grpSpPr>
        <p:grpSp>
          <p:nvGrpSpPr>
            <p:cNvPr id="150" name="Group 32"/>
            <p:cNvGrpSpPr/>
            <p:nvPr/>
          </p:nvGrpSpPr>
          <p:grpSpPr>
            <a:xfrm>
              <a:off x="2755246" y="4587573"/>
              <a:ext cx="811427" cy="351589"/>
              <a:chOff x="1734065" y="5460206"/>
              <a:chExt cx="811427" cy="351589"/>
            </a:xfrm>
          </p:grpSpPr>
          <p:sp>
            <p:nvSpPr>
              <p:cNvPr id="172" name="Rounded Rectangle 8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3" name="Oval 17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1" name="Group 35"/>
            <p:cNvGrpSpPr/>
            <p:nvPr/>
          </p:nvGrpSpPr>
          <p:grpSpPr>
            <a:xfrm>
              <a:off x="3574260" y="4587573"/>
              <a:ext cx="811427" cy="351589"/>
              <a:chOff x="1734065" y="5460206"/>
              <a:chExt cx="811427" cy="351589"/>
            </a:xfrm>
          </p:grpSpPr>
          <p:sp>
            <p:nvSpPr>
              <p:cNvPr id="170" name="Rounded Rectangle 7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71" name="Oval 17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2" name="Group 38"/>
            <p:cNvGrpSpPr/>
            <p:nvPr/>
          </p:nvGrpSpPr>
          <p:grpSpPr>
            <a:xfrm>
              <a:off x="4393274" y="4587573"/>
              <a:ext cx="811427" cy="351589"/>
              <a:chOff x="1734065" y="5460206"/>
              <a:chExt cx="811427" cy="351589"/>
            </a:xfrm>
          </p:grpSpPr>
          <p:sp>
            <p:nvSpPr>
              <p:cNvPr id="168" name="Rounded Rectangle 7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9" name="Oval 16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3" name="Group 41"/>
            <p:cNvGrpSpPr/>
            <p:nvPr/>
          </p:nvGrpSpPr>
          <p:grpSpPr>
            <a:xfrm>
              <a:off x="5212288" y="4587573"/>
              <a:ext cx="811427" cy="351589"/>
              <a:chOff x="1734065" y="5460206"/>
              <a:chExt cx="811427" cy="351589"/>
            </a:xfrm>
          </p:grpSpPr>
          <p:sp>
            <p:nvSpPr>
              <p:cNvPr id="166" name="Rounded Rectangle 74"/>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7" name="Oval 166"/>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4" name="Group 44"/>
            <p:cNvGrpSpPr/>
            <p:nvPr/>
          </p:nvGrpSpPr>
          <p:grpSpPr>
            <a:xfrm>
              <a:off x="6031302" y="4587573"/>
              <a:ext cx="811427" cy="351589"/>
              <a:chOff x="1734065" y="5460206"/>
              <a:chExt cx="811427" cy="351589"/>
            </a:xfrm>
          </p:grpSpPr>
          <p:sp>
            <p:nvSpPr>
              <p:cNvPr id="164" name="Rounded Rectangle 72"/>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5" name="Oval 164"/>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5" name="Group 47"/>
            <p:cNvGrpSpPr/>
            <p:nvPr/>
          </p:nvGrpSpPr>
          <p:grpSpPr>
            <a:xfrm>
              <a:off x="6850318" y="4587573"/>
              <a:ext cx="811427" cy="351589"/>
              <a:chOff x="1734065" y="5460206"/>
              <a:chExt cx="811427" cy="351589"/>
            </a:xfrm>
          </p:grpSpPr>
          <p:sp>
            <p:nvSpPr>
              <p:cNvPr id="162" name="Rounded Rectangle 70"/>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3" name="Oval 162"/>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6" name="Group 50"/>
            <p:cNvGrpSpPr/>
            <p:nvPr/>
          </p:nvGrpSpPr>
          <p:grpSpPr>
            <a:xfrm>
              <a:off x="7661745" y="4587573"/>
              <a:ext cx="811427" cy="351589"/>
              <a:chOff x="1734065" y="5460206"/>
              <a:chExt cx="811427" cy="351589"/>
            </a:xfrm>
          </p:grpSpPr>
          <p:sp>
            <p:nvSpPr>
              <p:cNvPr id="160" name="Rounded Rectangle 68"/>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61" name="Oval 160"/>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157" name="Group 53"/>
            <p:cNvGrpSpPr/>
            <p:nvPr/>
          </p:nvGrpSpPr>
          <p:grpSpPr>
            <a:xfrm>
              <a:off x="8473172" y="4587573"/>
              <a:ext cx="811427" cy="351589"/>
              <a:chOff x="1734065" y="5460206"/>
              <a:chExt cx="811427" cy="351589"/>
            </a:xfrm>
          </p:grpSpPr>
          <p:sp>
            <p:nvSpPr>
              <p:cNvPr id="158" name="Rounded Rectangle 66"/>
              <p:cNvSpPr/>
              <p:nvPr/>
            </p:nvSpPr>
            <p:spPr>
              <a:xfrm>
                <a:off x="1734065" y="5460206"/>
                <a:ext cx="811427" cy="351589"/>
              </a:xfrm>
              <a:prstGeom prst="roundRect">
                <a:avLst/>
              </a:prstGeom>
              <a:gradFill>
                <a:gsLst>
                  <a:gs pos="0">
                    <a:schemeClr val="accent2">
                      <a:lumMod val="75000"/>
                    </a:schemeClr>
                  </a:gs>
                  <a:gs pos="50000">
                    <a:schemeClr val="accent2">
                      <a:lumMod val="60000"/>
                      <a:lumOff val="40000"/>
                    </a:schemeClr>
                  </a:gs>
                  <a:gs pos="100000">
                    <a:schemeClr val="accent2">
                      <a:lumMod val="40000"/>
                      <a:lumOff val="60000"/>
                    </a:schemeClr>
                  </a:gs>
                </a:gsLst>
                <a:lin ang="5400000" scaled="0"/>
              </a:gra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59" name="Oval 158"/>
              <p:cNvSpPr/>
              <p:nvPr/>
            </p:nvSpPr>
            <p:spPr>
              <a:xfrm>
                <a:off x="1879033" y="5570838"/>
                <a:ext cx="521490" cy="130325"/>
              </a:xfrm>
              <a:prstGeom prst="ellipse">
                <a:avLst/>
              </a:prstGeom>
              <a:solidFill>
                <a:srgbClr val="C00000"/>
              </a:solidFill>
              <a:ln>
                <a:solidFill>
                  <a:srgbClr val="C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11" name="TextBox 10"/>
          <p:cNvSpPr txBox="1"/>
          <p:nvPr/>
        </p:nvSpPr>
        <p:spPr>
          <a:xfrm>
            <a:off x="3162882" y="914406"/>
            <a:ext cx="621779"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BHB</a:t>
            </a:r>
          </a:p>
        </p:txBody>
      </p:sp>
      <p:sp>
        <p:nvSpPr>
          <p:cNvPr id="12" name="TextBox 11"/>
          <p:cNvSpPr txBox="1"/>
          <p:nvPr/>
        </p:nvSpPr>
        <p:spPr>
          <a:xfrm>
            <a:off x="5758900" y="914406"/>
            <a:ext cx="608955"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CZS</a:t>
            </a:r>
          </a:p>
        </p:txBody>
      </p:sp>
      <p:sp>
        <p:nvSpPr>
          <p:cNvPr id="243" name="TextBox 242"/>
          <p:cNvSpPr txBox="1"/>
          <p:nvPr/>
        </p:nvSpPr>
        <p:spPr>
          <a:xfrm rot="16200000">
            <a:off x="3017782" y="3642753"/>
            <a:ext cx="929556"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BLOED</a:t>
            </a:r>
          </a:p>
        </p:txBody>
      </p:sp>
      <p:grpSp>
        <p:nvGrpSpPr>
          <p:cNvPr id="266" name="Group 265"/>
          <p:cNvGrpSpPr/>
          <p:nvPr/>
        </p:nvGrpSpPr>
        <p:grpSpPr>
          <a:xfrm>
            <a:off x="6117467" y="1840484"/>
            <a:ext cx="1514676" cy="3645533"/>
            <a:chOff x="6068997" y="1840481"/>
            <a:chExt cx="1514676" cy="3645533"/>
          </a:xfrm>
        </p:grpSpPr>
        <p:sp>
          <p:nvSpPr>
            <p:cNvPr id="141" name="Freeform 91"/>
            <p:cNvSpPr/>
            <p:nvPr/>
          </p:nvSpPr>
          <p:spPr>
            <a:xfrm rot="5400000">
              <a:off x="5543593" y="3950446"/>
              <a:ext cx="2483535" cy="587601"/>
            </a:xfrm>
            <a:custGeom>
              <a:avLst/>
              <a:gdLst>
                <a:gd name="connsiteX0" fmla="*/ 0 w 3657600"/>
                <a:gd name="connsiteY0" fmla="*/ 573206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573206 h 1009934"/>
                <a:gd name="connsiteX0" fmla="*/ 0 w 3469297"/>
                <a:gd name="connsiteY0" fmla="*/ 1168433 h 1168433"/>
                <a:gd name="connsiteX1" fmla="*/ 2766437 w 3469297"/>
                <a:gd name="connsiteY1" fmla="*/ 573206 h 1168433"/>
                <a:gd name="connsiteX2" fmla="*/ 3025745 w 3469297"/>
                <a:gd name="connsiteY2" fmla="*/ 450376 h 1168433"/>
                <a:gd name="connsiteX3" fmla="*/ 3100808 w 3469297"/>
                <a:gd name="connsiteY3" fmla="*/ 238836 h 1168433"/>
                <a:gd name="connsiteX4" fmla="*/ 3203166 w 3469297"/>
                <a:gd name="connsiteY4" fmla="*/ 0 h 1168433"/>
                <a:gd name="connsiteX5" fmla="*/ 3134927 w 3469297"/>
                <a:gd name="connsiteY5" fmla="*/ 225188 h 1168433"/>
                <a:gd name="connsiteX6" fmla="*/ 3066688 w 3469297"/>
                <a:gd name="connsiteY6" fmla="*/ 443552 h 1168433"/>
                <a:gd name="connsiteX7" fmla="*/ 3121279 w 3469297"/>
                <a:gd name="connsiteY7" fmla="*/ 450376 h 1168433"/>
                <a:gd name="connsiteX8" fmla="*/ 3298700 w 3469297"/>
                <a:gd name="connsiteY8" fmla="*/ 388961 h 1168433"/>
                <a:gd name="connsiteX9" fmla="*/ 3469297 w 3469297"/>
                <a:gd name="connsiteY9" fmla="*/ 464024 h 1168433"/>
                <a:gd name="connsiteX10" fmla="*/ 3298700 w 3469297"/>
                <a:gd name="connsiteY10" fmla="*/ 416257 h 1168433"/>
                <a:gd name="connsiteX11" fmla="*/ 3141751 w 3469297"/>
                <a:gd name="connsiteY11" fmla="*/ 470848 h 1168433"/>
                <a:gd name="connsiteX12" fmla="*/ 3059864 w 3469297"/>
                <a:gd name="connsiteY12" fmla="*/ 470848 h 1168433"/>
                <a:gd name="connsiteX13" fmla="*/ 2909739 w 3469297"/>
                <a:gd name="connsiteY13" fmla="*/ 532263 h 1168433"/>
                <a:gd name="connsiteX14" fmla="*/ 3018921 w 3469297"/>
                <a:gd name="connsiteY14" fmla="*/ 586854 h 1168433"/>
                <a:gd name="connsiteX15" fmla="*/ 3305524 w 3469297"/>
                <a:gd name="connsiteY15" fmla="*/ 580030 h 1168433"/>
                <a:gd name="connsiteX16" fmla="*/ 3414706 w 3469297"/>
                <a:gd name="connsiteY16" fmla="*/ 545910 h 1168433"/>
                <a:gd name="connsiteX17" fmla="*/ 3305524 w 3469297"/>
                <a:gd name="connsiteY17" fmla="*/ 600501 h 1168433"/>
                <a:gd name="connsiteX18" fmla="*/ 3100808 w 3469297"/>
                <a:gd name="connsiteY18" fmla="*/ 614149 h 1168433"/>
                <a:gd name="connsiteX19" fmla="*/ 2991625 w 3469297"/>
                <a:gd name="connsiteY19" fmla="*/ 600501 h 1168433"/>
                <a:gd name="connsiteX20" fmla="*/ 2923387 w 3469297"/>
                <a:gd name="connsiteY20" fmla="*/ 559558 h 1168433"/>
                <a:gd name="connsiteX21" fmla="*/ 2998449 w 3469297"/>
                <a:gd name="connsiteY21" fmla="*/ 661916 h 1168433"/>
                <a:gd name="connsiteX22" fmla="*/ 3100808 w 3469297"/>
                <a:gd name="connsiteY22" fmla="*/ 736979 h 1168433"/>
                <a:gd name="connsiteX23" fmla="*/ 3394234 w 3469297"/>
                <a:gd name="connsiteY23" fmla="*/ 730155 h 1168433"/>
                <a:gd name="connsiteX24" fmla="*/ 3455649 w 3469297"/>
                <a:gd name="connsiteY24" fmla="*/ 873457 h 1168433"/>
                <a:gd name="connsiteX25" fmla="*/ 3373763 w 3469297"/>
                <a:gd name="connsiteY25" fmla="*/ 757451 h 1168433"/>
                <a:gd name="connsiteX26" fmla="*/ 3121279 w 3469297"/>
                <a:gd name="connsiteY26" fmla="*/ 764275 h 1168433"/>
                <a:gd name="connsiteX27" fmla="*/ 3182694 w 3469297"/>
                <a:gd name="connsiteY27" fmla="*/ 852985 h 1168433"/>
                <a:gd name="connsiteX28" fmla="*/ 3189518 w 3469297"/>
                <a:gd name="connsiteY28" fmla="*/ 1009934 h 1168433"/>
                <a:gd name="connsiteX29" fmla="*/ 3155399 w 3469297"/>
                <a:gd name="connsiteY29" fmla="*/ 832513 h 1168433"/>
                <a:gd name="connsiteX30" fmla="*/ 3066688 w 3469297"/>
                <a:gd name="connsiteY30" fmla="*/ 736979 h 1168433"/>
                <a:gd name="connsiteX31" fmla="*/ 2937034 w 3469297"/>
                <a:gd name="connsiteY31" fmla="*/ 648269 h 1168433"/>
                <a:gd name="connsiteX32" fmla="*/ 2902915 w 3469297"/>
                <a:gd name="connsiteY32" fmla="*/ 593677 h 1168433"/>
                <a:gd name="connsiteX33" fmla="*/ 2793733 w 3469297"/>
                <a:gd name="connsiteY33" fmla="*/ 607325 h 1168433"/>
                <a:gd name="connsiteX34" fmla="*/ 0 w 3469297"/>
                <a:gd name="connsiteY34" fmla="*/ 1168433 h 1168433"/>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1525588 w 3657600"/>
                <a:gd name="connsiteY34" fmla="*/ 605314 h 1009934"/>
                <a:gd name="connsiteX35" fmla="*/ 0 w 3657600"/>
                <a:gd name="connsiteY35" fmla="*/ 609600 h 1009934"/>
                <a:gd name="connsiteX0" fmla="*/ 0 w 3657600"/>
                <a:gd name="connsiteY0" fmla="*/ 609600 h 1009934"/>
                <a:gd name="connsiteX1" fmla="*/ 2954740 w 3657600"/>
                <a:gd name="connsiteY1" fmla="*/ 573206 h 1009934"/>
                <a:gd name="connsiteX2" fmla="*/ 3214048 w 3657600"/>
                <a:gd name="connsiteY2" fmla="*/ 450376 h 1009934"/>
                <a:gd name="connsiteX3" fmla="*/ 3289111 w 3657600"/>
                <a:gd name="connsiteY3" fmla="*/ 238836 h 1009934"/>
                <a:gd name="connsiteX4" fmla="*/ 3391469 w 3657600"/>
                <a:gd name="connsiteY4" fmla="*/ 0 h 1009934"/>
                <a:gd name="connsiteX5" fmla="*/ 3323230 w 3657600"/>
                <a:gd name="connsiteY5" fmla="*/ 225188 h 1009934"/>
                <a:gd name="connsiteX6" fmla="*/ 3254991 w 3657600"/>
                <a:gd name="connsiteY6" fmla="*/ 443552 h 1009934"/>
                <a:gd name="connsiteX7" fmla="*/ 3309582 w 3657600"/>
                <a:gd name="connsiteY7" fmla="*/ 450376 h 1009934"/>
                <a:gd name="connsiteX8" fmla="*/ 3487003 w 3657600"/>
                <a:gd name="connsiteY8" fmla="*/ 388961 h 1009934"/>
                <a:gd name="connsiteX9" fmla="*/ 3657600 w 3657600"/>
                <a:gd name="connsiteY9" fmla="*/ 464024 h 1009934"/>
                <a:gd name="connsiteX10" fmla="*/ 3487003 w 3657600"/>
                <a:gd name="connsiteY10" fmla="*/ 416257 h 1009934"/>
                <a:gd name="connsiteX11" fmla="*/ 3330054 w 3657600"/>
                <a:gd name="connsiteY11" fmla="*/ 470848 h 1009934"/>
                <a:gd name="connsiteX12" fmla="*/ 3248167 w 3657600"/>
                <a:gd name="connsiteY12" fmla="*/ 470848 h 1009934"/>
                <a:gd name="connsiteX13" fmla="*/ 3098042 w 3657600"/>
                <a:gd name="connsiteY13" fmla="*/ 532263 h 1009934"/>
                <a:gd name="connsiteX14" fmla="*/ 3207224 w 3657600"/>
                <a:gd name="connsiteY14" fmla="*/ 586854 h 1009934"/>
                <a:gd name="connsiteX15" fmla="*/ 3493827 w 3657600"/>
                <a:gd name="connsiteY15" fmla="*/ 580030 h 1009934"/>
                <a:gd name="connsiteX16" fmla="*/ 3603009 w 3657600"/>
                <a:gd name="connsiteY16" fmla="*/ 545910 h 1009934"/>
                <a:gd name="connsiteX17" fmla="*/ 3493827 w 3657600"/>
                <a:gd name="connsiteY17" fmla="*/ 600501 h 1009934"/>
                <a:gd name="connsiteX18" fmla="*/ 3289111 w 3657600"/>
                <a:gd name="connsiteY18" fmla="*/ 614149 h 1009934"/>
                <a:gd name="connsiteX19" fmla="*/ 3179928 w 3657600"/>
                <a:gd name="connsiteY19" fmla="*/ 600501 h 1009934"/>
                <a:gd name="connsiteX20" fmla="*/ 3111690 w 3657600"/>
                <a:gd name="connsiteY20" fmla="*/ 559558 h 1009934"/>
                <a:gd name="connsiteX21" fmla="*/ 3186752 w 3657600"/>
                <a:gd name="connsiteY21" fmla="*/ 661916 h 1009934"/>
                <a:gd name="connsiteX22" fmla="*/ 3289111 w 3657600"/>
                <a:gd name="connsiteY22" fmla="*/ 736979 h 1009934"/>
                <a:gd name="connsiteX23" fmla="*/ 3582537 w 3657600"/>
                <a:gd name="connsiteY23" fmla="*/ 730155 h 1009934"/>
                <a:gd name="connsiteX24" fmla="*/ 3643952 w 3657600"/>
                <a:gd name="connsiteY24" fmla="*/ 873457 h 1009934"/>
                <a:gd name="connsiteX25" fmla="*/ 3562066 w 3657600"/>
                <a:gd name="connsiteY25" fmla="*/ 757451 h 1009934"/>
                <a:gd name="connsiteX26" fmla="*/ 3309582 w 3657600"/>
                <a:gd name="connsiteY26" fmla="*/ 764275 h 1009934"/>
                <a:gd name="connsiteX27" fmla="*/ 3370997 w 3657600"/>
                <a:gd name="connsiteY27" fmla="*/ 852985 h 1009934"/>
                <a:gd name="connsiteX28" fmla="*/ 3377821 w 3657600"/>
                <a:gd name="connsiteY28" fmla="*/ 1009934 h 1009934"/>
                <a:gd name="connsiteX29" fmla="*/ 3343702 w 3657600"/>
                <a:gd name="connsiteY29" fmla="*/ 832513 h 1009934"/>
                <a:gd name="connsiteX30" fmla="*/ 3254991 w 3657600"/>
                <a:gd name="connsiteY30" fmla="*/ 736979 h 1009934"/>
                <a:gd name="connsiteX31" fmla="*/ 3125337 w 3657600"/>
                <a:gd name="connsiteY31" fmla="*/ 648269 h 1009934"/>
                <a:gd name="connsiteX32" fmla="*/ 3091218 w 3657600"/>
                <a:gd name="connsiteY32" fmla="*/ 593677 h 1009934"/>
                <a:gd name="connsiteX33" fmla="*/ 2982036 w 3657600"/>
                <a:gd name="connsiteY33" fmla="*/ 607325 h 1009934"/>
                <a:gd name="connsiteX34" fmla="*/ 0 w 3657600"/>
                <a:gd name="connsiteY34" fmla="*/ 644395 h 1009934"/>
                <a:gd name="connsiteX35" fmla="*/ 0 w 3657600"/>
                <a:gd name="connsiteY35" fmla="*/ 609600 h 1009934"/>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23230 w 3657600"/>
                <a:gd name="connsiteY5" fmla="*/ 42784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57600"/>
                <a:gd name="connsiteY0" fmla="*/ 427196 h 827530"/>
                <a:gd name="connsiteX1" fmla="*/ 2954740 w 3657600"/>
                <a:gd name="connsiteY1" fmla="*/ 390802 h 827530"/>
                <a:gd name="connsiteX2" fmla="*/ 3214048 w 3657600"/>
                <a:gd name="connsiteY2" fmla="*/ 267972 h 827530"/>
                <a:gd name="connsiteX3" fmla="*/ 3289111 w 3657600"/>
                <a:gd name="connsiteY3" fmla="*/ 56432 h 827530"/>
                <a:gd name="connsiteX4" fmla="*/ 3277169 w 3657600"/>
                <a:gd name="connsiteY4" fmla="*/ 0 h 827530"/>
                <a:gd name="connsiteX5" fmla="*/ 3319420 w 3657600"/>
                <a:gd name="connsiteY5" fmla="*/ 0 h 827530"/>
                <a:gd name="connsiteX6" fmla="*/ 3254991 w 3657600"/>
                <a:gd name="connsiteY6" fmla="*/ 261148 h 827530"/>
                <a:gd name="connsiteX7" fmla="*/ 3309582 w 3657600"/>
                <a:gd name="connsiteY7" fmla="*/ 267972 h 827530"/>
                <a:gd name="connsiteX8" fmla="*/ 3487003 w 3657600"/>
                <a:gd name="connsiteY8" fmla="*/ 206557 h 827530"/>
                <a:gd name="connsiteX9" fmla="*/ 3657600 w 3657600"/>
                <a:gd name="connsiteY9" fmla="*/ 281620 h 827530"/>
                <a:gd name="connsiteX10" fmla="*/ 3487003 w 3657600"/>
                <a:gd name="connsiteY10" fmla="*/ 233853 h 827530"/>
                <a:gd name="connsiteX11" fmla="*/ 3330054 w 3657600"/>
                <a:gd name="connsiteY11" fmla="*/ 288444 h 827530"/>
                <a:gd name="connsiteX12" fmla="*/ 3248167 w 3657600"/>
                <a:gd name="connsiteY12" fmla="*/ 288444 h 827530"/>
                <a:gd name="connsiteX13" fmla="*/ 3098042 w 3657600"/>
                <a:gd name="connsiteY13" fmla="*/ 349859 h 827530"/>
                <a:gd name="connsiteX14" fmla="*/ 3207224 w 3657600"/>
                <a:gd name="connsiteY14" fmla="*/ 404450 h 827530"/>
                <a:gd name="connsiteX15" fmla="*/ 3493827 w 3657600"/>
                <a:gd name="connsiteY15" fmla="*/ 397626 h 827530"/>
                <a:gd name="connsiteX16" fmla="*/ 3603009 w 3657600"/>
                <a:gd name="connsiteY16" fmla="*/ 363506 h 827530"/>
                <a:gd name="connsiteX17" fmla="*/ 3493827 w 3657600"/>
                <a:gd name="connsiteY17" fmla="*/ 418097 h 827530"/>
                <a:gd name="connsiteX18" fmla="*/ 3289111 w 3657600"/>
                <a:gd name="connsiteY18" fmla="*/ 431745 h 827530"/>
                <a:gd name="connsiteX19" fmla="*/ 3179928 w 3657600"/>
                <a:gd name="connsiteY19" fmla="*/ 418097 h 827530"/>
                <a:gd name="connsiteX20" fmla="*/ 3111690 w 3657600"/>
                <a:gd name="connsiteY20" fmla="*/ 377154 h 827530"/>
                <a:gd name="connsiteX21" fmla="*/ 3186752 w 3657600"/>
                <a:gd name="connsiteY21" fmla="*/ 479512 h 827530"/>
                <a:gd name="connsiteX22" fmla="*/ 3289111 w 3657600"/>
                <a:gd name="connsiteY22" fmla="*/ 554575 h 827530"/>
                <a:gd name="connsiteX23" fmla="*/ 3582537 w 3657600"/>
                <a:gd name="connsiteY23" fmla="*/ 547751 h 827530"/>
                <a:gd name="connsiteX24" fmla="*/ 3643952 w 3657600"/>
                <a:gd name="connsiteY24" fmla="*/ 691053 h 827530"/>
                <a:gd name="connsiteX25" fmla="*/ 3562066 w 3657600"/>
                <a:gd name="connsiteY25" fmla="*/ 575047 h 827530"/>
                <a:gd name="connsiteX26" fmla="*/ 3309582 w 3657600"/>
                <a:gd name="connsiteY26" fmla="*/ 581871 h 827530"/>
                <a:gd name="connsiteX27" fmla="*/ 3370997 w 3657600"/>
                <a:gd name="connsiteY27" fmla="*/ 670581 h 827530"/>
                <a:gd name="connsiteX28" fmla="*/ 3377821 w 3657600"/>
                <a:gd name="connsiteY28" fmla="*/ 827530 h 827530"/>
                <a:gd name="connsiteX29" fmla="*/ 3343702 w 3657600"/>
                <a:gd name="connsiteY29" fmla="*/ 650109 h 827530"/>
                <a:gd name="connsiteX30" fmla="*/ 3254991 w 3657600"/>
                <a:gd name="connsiteY30" fmla="*/ 554575 h 827530"/>
                <a:gd name="connsiteX31" fmla="*/ 3125337 w 3657600"/>
                <a:gd name="connsiteY31" fmla="*/ 465865 h 827530"/>
                <a:gd name="connsiteX32" fmla="*/ 3091218 w 3657600"/>
                <a:gd name="connsiteY32" fmla="*/ 411273 h 827530"/>
                <a:gd name="connsiteX33" fmla="*/ 2982036 w 3657600"/>
                <a:gd name="connsiteY33" fmla="*/ 424921 h 827530"/>
                <a:gd name="connsiteX34" fmla="*/ 0 w 3657600"/>
                <a:gd name="connsiteY34" fmla="*/ 461991 h 827530"/>
                <a:gd name="connsiteX35" fmla="*/ 0 w 3657600"/>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47630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 name="connsiteX0" fmla="*/ 0 w 3643952"/>
                <a:gd name="connsiteY0" fmla="*/ 427196 h 827530"/>
                <a:gd name="connsiteX1" fmla="*/ 2954740 w 3643952"/>
                <a:gd name="connsiteY1" fmla="*/ 390802 h 827530"/>
                <a:gd name="connsiteX2" fmla="*/ 3214048 w 3643952"/>
                <a:gd name="connsiteY2" fmla="*/ 267972 h 827530"/>
                <a:gd name="connsiteX3" fmla="*/ 3289111 w 3643952"/>
                <a:gd name="connsiteY3" fmla="*/ 56432 h 827530"/>
                <a:gd name="connsiteX4" fmla="*/ 3277169 w 3643952"/>
                <a:gd name="connsiteY4" fmla="*/ 0 h 827530"/>
                <a:gd name="connsiteX5" fmla="*/ 3319420 w 3643952"/>
                <a:gd name="connsiteY5" fmla="*/ 0 h 827530"/>
                <a:gd name="connsiteX6" fmla="*/ 3254991 w 3643952"/>
                <a:gd name="connsiteY6" fmla="*/ 261148 h 827530"/>
                <a:gd name="connsiteX7" fmla="*/ 3309582 w 3643952"/>
                <a:gd name="connsiteY7" fmla="*/ 267972 h 827530"/>
                <a:gd name="connsiteX8" fmla="*/ 3487003 w 3643952"/>
                <a:gd name="connsiteY8" fmla="*/ 206557 h 827530"/>
                <a:gd name="connsiteX9" fmla="*/ 3533458 w 3643952"/>
                <a:gd name="connsiteY9" fmla="*/ 184181 h 827530"/>
                <a:gd name="connsiteX10" fmla="*/ 3487003 w 3643952"/>
                <a:gd name="connsiteY10" fmla="*/ 233853 h 827530"/>
                <a:gd name="connsiteX11" fmla="*/ 3330054 w 3643952"/>
                <a:gd name="connsiteY11" fmla="*/ 288444 h 827530"/>
                <a:gd name="connsiteX12" fmla="*/ 3248167 w 3643952"/>
                <a:gd name="connsiteY12" fmla="*/ 288444 h 827530"/>
                <a:gd name="connsiteX13" fmla="*/ 3098042 w 3643952"/>
                <a:gd name="connsiteY13" fmla="*/ 349859 h 827530"/>
                <a:gd name="connsiteX14" fmla="*/ 3207224 w 3643952"/>
                <a:gd name="connsiteY14" fmla="*/ 404450 h 827530"/>
                <a:gd name="connsiteX15" fmla="*/ 3493827 w 3643952"/>
                <a:gd name="connsiteY15" fmla="*/ 397626 h 827530"/>
                <a:gd name="connsiteX16" fmla="*/ 3603009 w 3643952"/>
                <a:gd name="connsiteY16" fmla="*/ 363506 h 827530"/>
                <a:gd name="connsiteX17" fmla="*/ 3493827 w 3643952"/>
                <a:gd name="connsiteY17" fmla="*/ 418097 h 827530"/>
                <a:gd name="connsiteX18" fmla="*/ 3289111 w 3643952"/>
                <a:gd name="connsiteY18" fmla="*/ 431745 h 827530"/>
                <a:gd name="connsiteX19" fmla="*/ 3179928 w 3643952"/>
                <a:gd name="connsiteY19" fmla="*/ 418097 h 827530"/>
                <a:gd name="connsiteX20" fmla="*/ 3111690 w 3643952"/>
                <a:gd name="connsiteY20" fmla="*/ 377154 h 827530"/>
                <a:gd name="connsiteX21" fmla="*/ 3186752 w 3643952"/>
                <a:gd name="connsiteY21" fmla="*/ 479512 h 827530"/>
                <a:gd name="connsiteX22" fmla="*/ 3289111 w 3643952"/>
                <a:gd name="connsiteY22" fmla="*/ 554575 h 827530"/>
                <a:gd name="connsiteX23" fmla="*/ 3582537 w 3643952"/>
                <a:gd name="connsiteY23" fmla="*/ 547751 h 827530"/>
                <a:gd name="connsiteX24" fmla="*/ 3643952 w 3643952"/>
                <a:gd name="connsiteY24" fmla="*/ 691053 h 827530"/>
                <a:gd name="connsiteX25" fmla="*/ 3562066 w 3643952"/>
                <a:gd name="connsiteY25" fmla="*/ 575047 h 827530"/>
                <a:gd name="connsiteX26" fmla="*/ 3309582 w 3643952"/>
                <a:gd name="connsiteY26" fmla="*/ 581871 h 827530"/>
                <a:gd name="connsiteX27" fmla="*/ 3370997 w 3643952"/>
                <a:gd name="connsiteY27" fmla="*/ 670581 h 827530"/>
                <a:gd name="connsiteX28" fmla="*/ 3377821 w 3643952"/>
                <a:gd name="connsiteY28" fmla="*/ 827530 h 827530"/>
                <a:gd name="connsiteX29" fmla="*/ 3343702 w 3643952"/>
                <a:gd name="connsiteY29" fmla="*/ 650109 h 827530"/>
                <a:gd name="connsiteX30" fmla="*/ 3254991 w 3643952"/>
                <a:gd name="connsiteY30" fmla="*/ 554575 h 827530"/>
                <a:gd name="connsiteX31" fmla="*/ 3125337 w 3643952"/>
                <a:gd name="connsiteY31" fmla="*/ 465865 h 827530"/>
                <a:gd name="connsiteX32" fmla="*/ 3091218 w 3643952"/>
                <a:gd name="connsiteY32" fmla="*/ 411273 h 827530"/>
                <a:gd name="connsiteX33" fmla="*/ 2982036 w 3643952"/>
                <a:gd name="connsiteY33" fmla="*/ 424921 h 827530"/>
                <a:gd name="connsiteX34" fmla="*/ 0 w 3643952"/>
                <a:gd name="connsiteY34" fmla="*/ 461991 h 827530"/>
                <a:gd name="connsiteX35" fmla="*/ 0 w 3643952"/>
                <a:gd name="connsiteY35" fmla="*/ 427196 h 8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43952" h="827530">
                  <a:moveTo>
                    <a:pt x="0" y="427196"/>
                  </a:moveTo>
                  <a:lnTo>
                    <a:pt x="2954740" y="390802"/>
                  </a:lnTo>
                  <a:lnTo>
                    <a:pt x="3214048" y="267972"/>
                  </a:lnTo>
                  <a:lnTo>
                    <a:pt x="3289111" y="56432"/>
                  </a:lnTo>
                  <a:lnTo>
                    <a:pt x="3277169" y="0"/>
                  </a:lnTo>
                  <a:lnTo>
                    <a:pt x="3319420" y="0"/>
                  </a:lnTo>
                  <a:lnTo>
                    <a:pt x="3254991" y="261148"/>
                  </a:lnTo>
                  <a:lnTo>
                    <a:pt x="3309582" y="267972"/>
                  </a:lnTo>
                  <a:lnTo>
                    <a:pt x="3487003" y="206557"/>
                  </a:lnTo>
                  <a:lnTo>
                    <a:pt x="3533458" y="184181"/>
                  </a:lnTo>
                  <a:lnTo>
                    <a:pt x="3487003" y="233853"/>
                  </a:lnTo>
                  <a:lnTo>
                    <a:pt x="3330054" y="288444"/>
                  </a:lnTo>
                  <a:lnTo>
                    <a:pt x="3248167" y="288444"/>
                  </a:lnTo>
                  <a:lnTo>
                    <a:pt x="3098042" y="349859"/>
                  </a:lnTo>
                  <a:lnTo>
                    <a:pt x="3207224" y="404450"/>
                  </a:lnTo>
                  <a:lnTo>
                    <a:pt x="3493827" y="397626"/>
                  </a:lnTo>
                  <a:lnTo>
                    <a:pt x="3603009" y="363506"/>
                  </a:lnTo>
                  <a:lnTo>
                    <a:pt x="3493827" y="418097"/>
                  </a:lnTo>
                  <a:lnTo>
                    <a:pt x="3289111" y="431745"/>
                  </a:lnTo>
                  <a:lnTo>
                    <a:pt x="3179928" y="418097"/>
                  </a:lnTo>
                  <a:lnTo>
                    <a:pt x="3111690" y="377154"/>
                  </a:lnTo>
                  <a:lnTo>
                    <a:pt x="3186752" y="479512"/>
                  </a:lnTo>
                  <a:lnTo>
                    <a:pt x="3289111" y="554575"/>
                  </a:lnTo>
                  <a:lnTo>
                    <a:pt x="3582537" y="547751"/>
                  </a:lnTo>
                  <a:lnTo>
                    <a:pt x="3643952" y="691053"/>
                  </a:lnTo>
                  <a:lnTo>
                    <a:pt x="3562066" y="575047"/>
                  </a:lnTo>
                  <a:lnTo>
                    <a:pt x="3309582" y="581871"/>
                  </a:lnTo>
                  <a:lnTo>
                    <a:pt x="3370997" y="670581"/>
                  </a:lnTo>
                  <a:lnTo>
                    <a:pt x="3377821" y="827530"/>
                  </a:lnTo>
                  <a:lnTo>
                    <a:pt x="3343702" y="650109"/>
                  </a:lnTo>
                  <a:lnTo>
                    <a:pt x="3254991" y="554575"/>
                  </a:lnTo>
                  <a:lnTo>
                    <a:pt x="3125337" y="465865"/>
                  </a:lnTo>
                  <a:lnTo>
                    <a:pt x="3091218" y="411273"/>
                  </a:lnTo>
                  <a:lnTo>
                    <a:pt x="2982036" y="424921"/>
                  </a:lnTo>
                  <a:lnTo>
                    <a:pt x="0" y="461991"/>
                  </a:lnTo>
                  <a:lnTo>
                    <a:pt x="0" y="427196"/>
                  </a:lnTo>
                  <a:close/>
                </a:path>
              </a:pathLst>
            </a:cu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nvGrpSpPr>
            <p:cNvPr id="265" name="Group 264"/>
            <p:cNvGrpSpPr/>
            <p:nvPr/>
          </p:nvGrpSpPr>
          <p:grpSpPr>
            <a:xfrm>
              <a:off x="6068997" y="1840481"/>
              <a:ext cx="1514676" cy="1167291"/>
              <a:chOff x="6068997" y="1840481"/>
              <a:chExt cx="1514676" cy="1167291"/>
            </a:xfrm>
          </p:grpSpPr>
          <p:sp>
            <p:nvSpPr>
              <p:cNvPr id="142" name="Freeform 92"/>
              <p:cNvSpPr/>
              <p:nvPr/>
            </p:nvSpPr>
            <p:spPr>
              <a:xfrm rot="5400000">
                <a:off x="6987988" y="2201668"/>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3" name="Freeform 93"/>
              <p:cNvSpPr/>
              <p:nvPr/>
            </p:nvSpPr>
            <p:spPr>
              <a:xfrm rot="463126" flipH="1">
                <a:off x="6611458" y="1840481"/>
                <a:ext cx="615446" cy="576520"/>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4" name="Freeform 94"/>
              <p:cNvSpPr/>
              <p:nvPr/>
            </p:nvSpPr>
            <p:spPr>
              <a:xfrm rot="17532475" flipH="1">
                <a:off x="6073953" y="2028772"/>
                <a:ext cx="590729" cy="600641"/>
              </a:xfrm>
              <a:custGeom>
                <a:avLst/>
                <a:gdLst>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1237 w 866744"/>
                  <a:gd name="connsiteY44" fmla="*/ 673142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68862 w 866744"/>
                  <a:gd name="connsiteY44" fmla="*/ 845895 h 845895"/>
                  <a:gd name="connsiteX45" fmla="*/ 530173 w 866744"/>
                  <a:gd name="connsiteY45"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6321 w 866744"/>
                  <a:gd name="connsiteY44" fmla="*/ 7047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06345 w 866744"/>
                  <a:gd name="connsiteY1" fmla="*/ 670163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0818 w 866744"/>
                  <a:gd name="connsiteY18" fmla="*/ 333592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49753 w 866744"/>
                  <a:gd name="connsiteY27" fmla="*/ 336571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 name="connsiteX0" fmla="*/ 530173 w 866744"/>
                  <a:gd name="connsiteY0" fmla="*/ 845895 h 845895"/>
                  <a:gd name="connsiteX1" fmla="*/ 511108 w 866744"/>
                  <a:gd name="connsiteY1" fmla="*/ 691595 h 845895"/>
                  <a:gd name="connsiteX2" fmla="*/ 428904 w 866744"/>
                  <a:gd name="connsiteY2" fmla="*/ 524217 h 845895"/>
                  <a:gd name="connsiteX3" fmla="*/ 202538 w 866744"/>
                  <a:gd name="connsiteY3" fmla="*/ 414012 h 845895"/>
                  <a:gd name="connsiteX4" fmla="*/ 0 w 866744"/>
                  <a:gd name="connsiteY4" fmla="*/ 425926 h 845895"/>
                  <a:gd name="connsiteX5" fmla="*/ 202538 w 866744"/>
                  <a:gd name="connsiteY5" fmla="*/ 408055 h 845895"/>
                  <a:gd name="connsiteX6" fmla="*/ 98290 w 866744"/>
                  <a:gd name="connsiteY6" fmla="*/ 294872 h 845895"/>
                  <a:gd name="connsiteX7" fmla="*/ 214452 w 866744"/>
                  <a:gd name="connsiteY7" fmla="*/ 408055 h 845895"/>
                  <a:gd name="connsiteX8" fmla="*/ 300828 w 866744"/>
                  <a:gd name="connsiteY8" fmla="*/ 449754 h 845895"/>
                  <a:gd name="connsiteX9" fmla="*/ 277000 w 866744"/>
                  <a:gd name="connsiteY9" fmla="*/ 205517 h 845895"/>
                  <a:gd name="connsiteX10" fmla="*/ 193602 w 866744"/>
                  <a:gd name="connsiteY10" fmla="*/ 71484 h 845895"/>
                  <a:gd name="connsiteX11" fmla="*/ 282957 w 866744"/>
                  <a:gd name="connsiteY11" fmla="*/ 190624 h 845895"/>
                  <a:gd name="connsiteX12" fmla="*/ 285936 w 866744"/>
                  <a:gd name="connsiteY12" fmla="*/ 107226 h 845895"/>
                  <a:gd name="connsiteX13" fmla="*/ 336570 w 866744"/>
                  <a:gd name="connsiteY13" fmla="*/ 0 h 845895"/>
                  <a:gd name="connsiteX14" fmla="*/ 294871 w 866744"/>
                  <a:gd name="connsiteY14" fmla="*/ 113183 h 845895"/>
                  <a:gd name="connsiteX15" fmla="*/ 297850 w 866744"/>
                  <a:gd name="connsiteY15" fmla="*/ 247216 h 845895"/>
                  <a:gd name="connsiteX16" fmla="*/ 315721 w 866744"/>
                  <a:gd name="connsiteY16" fmla="*/ 461668 h 845895"/>
                  <a:gd name="connsiteX17" fmla="*/ 425925 w 866744"/>
                  <a:gd name="connsiteY17" fmla="*/ 509324 h 845895"/>
                  <a:gd name="connsiteX18" fmla="*/ 445238 w 866744"/>
                  <a:gd name="connsiteY18" fmla="*/ 335974 h 845895"/>
                  <a:gd name="connsiteX19" fmla="*/ 390183 w 866744"/>
                  <a:gd name="connsiteY19" fmla="*/ 193603 h 845895"/>
                  <a:gd name="connsiteX20" fmla="*/ 419968 w 866744"/>
                  <a:gd name="connsiteY20" fmla="*/ 131054 h 845895"/>
                  <a:gd name="connsiteX21" fmla="*/ 402097 w 866744"/>
                  <a:gd name="connsiteY21" fmla="*/ 196581 h 845895"/>
                  <a:gd name="connsiteX22" fmla="*/ 428904 w 866744"/>
                  <a:gd name="connsiteY22" fmla="*/ 274022 h 845895"/>
                  <a:gd name="connsiteX23" fmla="*/ 539108 w 866744"/>
                  <a:gd name="connsiteY23" fmla="*/ 187646 h 845895"/>
                  <a:gd name="connsiteX24" fmla="*/ 506345 w 866744"/>
                  <a:gd name="connsiteY24" fmla="*/ 0 h 845895"/>
                  <a:gd name="connsiteX25" fmla="*/ 554001 w 866744"/>
                  <a:gd name="connsiteY25" fmla="*/ 211474 h 845895"/>
                  <a:gd name="connsiteX26" fmla="*/ 440818 w 866744"/>
                  <a:gd name="connsiteY26" fmla="*/ 291893 h 845895"/>
                  <a:gd name="connsiteX27" fmla="*/ 461659 w 866744"/>
                  <a:gd name="connsiteY27" fmla="*/ 338952 h 845895"/>
                  <a:gd name="connsiteX28" fmla="*/ 443796 w 866744"/>
                  <a:gd name="connsiteY28" fmla="*/ 509324 h 845895"/>
                  <a:gd name="connsiteX29" fmla="*/ 479538 w 866744"/>
                  <a:gd name="connsiteY29" fmla="*/ 595701 h 845895"/>
                  <a:gd name="connsiteX30" fmla="*/ 658248 w 866744"/>
                  <a:gd name="connsiteY30" fmla="*/ 342528 h 845895"/>
                  <a:gd name="connsiteX31" fmla="*/ 652291 w 866744"/>
                  <a:gd name="connsiteY31" fmla="*/ 253173 h 845895"/>
                  <a:gd name="connsiteX32" fmla="*/ 613571 w 866744"/>
                  <a:gd name="connsiteY32" fmla="*/ 139990 h 845895"/>
                  <a:gd name="connsiteX33" fmla="*/ 664205 w 866744"/>
                  <a:gd name="connsiteY33" fmla="*/ 250194 h 845895"/>
                  <a:gd name="connsiteX34" fmla="*/ 670162 w 866744"/>
                  <a:gd name="connsiteY34" fmla="*/ 321678 h 845895"/>
                  <a:gd name="connsiteX35" fmla="*/ 705904 w 866744"/>
                  <a:gd name="connsiteY35" fmla="*/ 253173 h 845895"/>
                  <a:gd name="connsiteX36" fmla="*/ 696969 w 866744"/>
                  <a:gd name="connsiteY36" fmla="*/ 68506 h 845895"/>
                  <a:gd name="connsiteX37" fmla="*/ 717818 w 866744"/>
                  <a:gd name="connsiteY37" fmla="*/ 268065 h 845895"/>
                  <a:gd name="connsiteX38" fmla="*/ 693990 w 866744"/>
                  <a:gd name="connsiteY38" fmla="*/ 315721 h 845895"/>
                  <a:gd name="connsiteX39" fmla="*/ 804195 w 866744"/>
                  <a:gd name="connsiteY39" fmla="*/ 336571 h 845895"/>
                  <a:gd name="connsiteX40" fmla="*/ 866744 w 866744"/>
                  <a:gd name="connsiteY40" fmla="*/ 414012 h 845895"/>
                  <a:gd name="connsiteX41" fmla="*/ 789302 w 866744"/>
                  <a:gd name="connsiteY41" fmla="*/ 345506 h 845895"/>
                  <a:gd name="connsiteX42" fmla="*/ 685055 w 866744"/>
                  <a:gd name="connsiteY42" fmla="*/ 327635 h 845895"/>
                  <a:gd name="connsiteX43" fmla="*/ 491452 w 866744"/>
                  <a:gd name="connsiteY43" fmla="*/ 610593 h 845895"/>
                  <a:gd name="connsiteX44" fmla="*/ 523940 w 866744"/>
                  <a:gd name="connsiteY44" fmla="*/ 666623 h 845895"/>
                  <a:gd name="connsiteX45" fmla="*/ 568862 w 866744"/>
                  <a:gd name="connsiteY45" fmla="*/ 845895 h 845895"/>
                  <a:gd name="connsiteX46" fmla="*/ 530173 w 866744"/>
                  <a:gd name="connsiteY46" fmla="*/ 845895 h 84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66744" h="845895">
                    <a:moveTo>
                      <a:pt x="530173" y="845895"/>
                    </a:moveTo>
                    <a:lnTo>
                      <a:pt x="511108" y="691595"/>
                    </a:lnTo>
                    <a:lnTo>
                      <a:pt x="428904" y="524217"/>
                    </a:lnTo>
                    <a:lnTo>
                      <a:pt x="202538" y="414012"/>
                    </a:lnTo>
                    <a:lnTo>
                      <a:pt x="0" y="425926"/>
                    </a:lnTo>
                    <a:lnTo>
                      <a:pt x="202538" y="408055"/>
                    </a:lnTo>
                    <a:lnTo>
                      <a:pt x="98290" y="294872"/>
                    </a:lnTo>
                    <a:lnTo>
                      <a:pt x="214452" y="408055"/>
                    </a:lnTo>
                    <a:lnTo>
                      <a:pt x="300828" y="449754"/>
                    </a:lnTo>
                    <a:lnTo>
                      <a:pt x="277000" y="205517"/>
                    </a:lnTo>
                    <a:lnTo>
                      <a:pt x="193602" y="71484"/>
                    </a:lnTo>
                    <a:lnTo>
                      <a:pt x="282957" y="190624"/>
                    </a:lnTo>
                    <a:lnTo>
                      <a:pt x="285936" y="107226"/>
                    </a:lnTo>
                    <a:lnTo>
                      <a:pt x="336570" y="0"/>
                    </a:lnTo>
                    <a:lnTo>
                      <a:pt x="294871" y="113183"/>
                    </a:lnTo>
                    <a:lnTo>
                      <a:pt x="297850" y="247216"/>
                    </a:lnTo>
                    <a:lnTo>
                      <a:pt x="315721" y="461668"/>
                    </a:lnTo>
                    <a:lnTo>
                      <a:pt x="425925" y="509324"/>
                    </a:lnTo>
                    <a:lnTo>
                      <a:pt x="445238" y="335974"/>
                    </a:lnTo>
                    <a:lnTo>
                      <a:pt x="390183" y="193603"/>
                    </a:lnTo>
                    <a:lnTo>
                      <a:pt x="419968" y="131054"/>
                    </a:lnTo>
                    <a:lnTo>
                      <a:pt x="402097" y="196581"/>
                    </a:lnTo>
                    <a:lnTo>
                      <a:pt x="428904" y="274022"/>
                    </a:lnTo>
                    <a:lnTo>
                      <a:pt x="539108" y="187646"/>
                    </a:lnTo>
                    <a:lnTo>
                      <a:pt x="506345" y="0"/>
                    </a:lnTo>
                    <a:lnTo>
                      <a:pt x="554001" y="211474"/>
                    </a:lnTo>
                    <a:lnTo>
                      <a:pt x="440818" y="291893"/>
                    </a:lnTo>
                    <a:lnTo>
                      <a:pt x="461659" y="338952"/>
                    </a:lnTo>
                    <a:lnTo>
                      <a:pt x="443796" y="509324"/>
                    </a:lnTo>
                    <a:lnTo>
                      <a:pt x="479538" y="595701"/>
                    </a:lnTo>
                    <a:lnTo>
                      <a:pt x="658248" y="342528"/>
                    </a:lnTo>
                    <a:lnTo>
                      <a:pt x="652291" y="253173"/>
                    </a:lnTo>
                    <a:lnTo>
                      <a:pt x="613571" y="139990"/>
                    </a:lnTo>
                    <a:lnTo>
                      <a:pt x="664205" y="250194"/>
                    </a:lnTo>
                    <a:lnTo>
                      <a:pt x="670162" y="321678"/>
                    </a:lnTo>
                    <a:lnTo>
                      <a:pt x="705904" y="253173"/>
                    </a:lnTo>
                    <a:lnTo>
                      <a:pt x="696969" y="68506"/>
                    </a:lnTo>
                    <a:lnTo>
                      <a:pt x="717818" y="268065"/>
                    </a:lnTo>
                    <a:lnTo>
                      <a:pt x="693990" y="315721"/>
                    </a:lnTo>
                    <a:lnTo>
                      <a:pt x="804195" y="336571"/>
                    </a:lnTo>
                    <a:lnTo>
                      <a:pt x="866744" y="414012"/>
                    </a:lnTo>
                    <a:lnTo>
                      <a:pt x="789302" y="345506"/>
                    </a:lnTo>
                    <a:lnTo>
                      <a:pt x="685055" y="327635"/>
                    </a:lnTo>
                    <a:lnTo>
                      <a:pt x="491452" y="610593"/>
                    </a:lnTo>
                    <a:lnTo>
                      <a:pt x="523940" y="666623"/>
                    </a:lnTo>
                    <a:lnTo>
                      <a:pt x="568862" y="845895"/>
                    </a:lnTo>
                    <a:lnTo>
                      <a:pt x="530173" y="845895"/>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5" name="Oval 144"/>
              <p:cNvSpPr/>
              <p:nvPr/>
            </p:nvSpPr>
            <p:spPr>
              <a:xfrm rot="5400000">
                <a:off x="6472221" y="2467689"/>
                <a:ext cx="606365" cy="473802"/>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6" name="Oval 145"/>
              <p:cNvSpPr/>
              <p:nvPr/>
            </p:nvSpPr>
            <p:spPr>
              <a:xfrm rot="5400000">
                <a:off x="6661973" y="2581574"/>
                <a:ext cx="259671" cy="270535"/>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52" name="TextBox 251"/>
              <p:cNvSpPr txBox="1"/>
              <p:nvPr/>
            </p:nvSpPr>
            <p:spPr>
              <a:xfrm>
                <a:off x="6633911" y="2527567"/>
                <a:ext cx="336952" cy="369332"/>
              </a:xfrm>
              <a:prstGeom prst="rect">
                <a:avLst/>
              </a:prstGeom>
              <a:noFill/>
            </p:spPr>
            <p:txBody>
              <a:bodyPr wrap="none" rtlCol="0">
                <a:spAutoFit/>
              </a:bodyPr>
              <a:lstStyle/>
              <a:p>
                <a:r>
                  <a:rPr lang="en-US" b="1" dirty="0">
                    <a:solidFill>
                      <a:schemeClr val="bg1"/>
                    </a:solidFill>
                  </a:rPr>
                  <a:t>N</a:t>
                </a:r>
              </a:p>
            </p:txBody>
          </p:sp>
        </p:grpSp>
      </p:grpSp>
      <p:grpSp>
        <p:nvGrpSpPr>
          <p:cNvPr id="5" name="Group 4"/>
          <p:cNvGrpSpPr/>
          <p:nvPr/>
        </p:nvGrpSpPr>
        <p:grpSpPr>
          <a:xfrm>
            <a:off x="6739213" y="3280075"/>
            <a:ext cx="171992" cy="1485356"/>
            <a:chOff x="6739212" y="3280075"/>
            <a:chExt cx="171992" cy="1485356"/>
          </a:xfrm>
        </p:grpSpPr>
        <p:sp>
          <p:nvSpPr>
            <p:cNvPr id="135" name="Rounded Rectangle 97"/>
            <p:cNvSpPr/>
            <p:nvPr/>
          </p:nvSpPr>
          <p:spPr>
            <a:xfrm rot="5400000">
              <a:off x="6601949" y="3417338"/>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6" name="Rounded Rectangle 98"/>
            <p:cNvSpPr/>
            <p:nvPr/>
          </p:nvSpPr>
          <p:spPr>
            <a:xfrm rot="5400000">
              <a:off x="6610535" y="3937000"/>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37" name="Rounded Rectangle 99"/>
            <p:cNvSpPr/>
            <p:nvPr/>
          </p:nvSpPr>
          <p:spPr>
            <a:xfrm rot="5400000">
              <a:off x="6610535" y="4464763"/>
              <a:ext cx="437931" cy="163406"/>
            </a:xfrm>
            <a:prstGeom prst="roundRect">
              <a:avLst/>
            </a:prstGeom>
            <a:gradFill>
              <a:gsLst>
                <a:gs pos="0">
                  <a:schemeClr val="accent6">
                    <a:lumMod val="75000"/>
                  </a:schemeClr>
                </a:gs>
                <a:gs pos="50000">
                  <a:schemeClr val="accent6">
                    <a:lumMod val="60000"/>
                    <a:lumOff val="40000"/>
                  </a:schemeClr>
                </a:gs>
                <a:gs pos="100000">
                  <a:schemeClr val="accent6">
                    <a:lumMod val="40000"/>
                    <a:lumOff val="60000"/>
                  </a:schemeClr>
                </a:gs>
              </a:gsLst>
              <a:lin ang="54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9" name="TextBox 258"/>
          <p:cNvSpPr txBox="1"/>
          <p:nvPr/>
        </p:nvSpPr>
        <p:spPr>
          <a:xfrm>
            <a:off x="6653806" y="3194317"/>
            <a:ext cx="351378" cy="338554"/>
          </a:xfrm>
          <a:prstGeom prst="rect">
            <a:avLst/>
          </a:prstGeom>
          <a:noFill/>
        </p:spPr>
        <p:txBody>
          <a:bodyPr wrap="none" rtlCol="0">
            <a:spAutoFit/>
          </a:bodyPr>
          <a:lstStyle/>
          <a:p>
            <a:r>
              <a:rPr lang="en-US" sz="1600" b="1" dirty="0">
                <a:solidFill>
                  <a:schemeClr val="bg1"/>
                </a:solidFill>
              </a:rPr>
              <a:t>m</a:t>
            </a:r>
          </a:p>
        </p:txBody>
      </p:sp>
      <p:grpSp>
        <p:nvGrpSpPr>
          <p:cNvPr id="257" name="Group 256"/>
          <p:cNvGrpSpPr/>
          <p:nvPr/>
        </p:nvGrpSpPr>
        <p:grpSpPr>
          <a:xfrm>
            <a:off x="6909312" y="3438078"/>
            <a:ext cx="832825" cy="1290050"/>
            <a:chOff x="6346489" y="3438078"/>
            <a:chExt cx="832825" cy="1290050"/>
          </a:xfrm>
        </p:grpSpPr>
        <p:grpSp>
          <p:nvGrpSpPr>
            <p:cNvPr id="138" name="Group 100"/>
            <p:cNvGrpSpPr/>
            <p:nvPr/>
          </p:nvGrpSpPr>
          <p:grpSpPr>
            <a:xfrm rot="5400000">
              <a:off x="6117877" y="3666690"/>
              <a:ext cx="1290050" cy="832825"/>
              <a:chOff x="5518485" y="1611376"/>
              <a:chExt cx="1892818" cy="1172884"/>
            </a:xfrm>
          </p:grpSpPr>
          <p:sp>
            <p:nvSpPr>
              <p:cNvPr id="139" name="Freeform 101"/>
              <p:cNvSpPr/>
              <p:nvPr/>
            </p:nvSpPr>
            <p:spPr>
              <a:xfrm>
                <a:off x="5518485" y="1611376"/>
                <a:ext cx="1892818" cy="1172884"/>
              </a:xfrm>
              <a:custGeom>
                <a:avLst/>
                <a:gdLst>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37739 w 1860098"/>
                  <a:gd name="connsiteY37" fmla="*/ 689810 h 1204485"/>
                  <a:gd name="connsiteX38" fmla="*/ 1253781 w 1860098"/>
                  <a:gd name="connsiteY38" fmla="*/ 737936 h 1204485"/>
                  <a:gd name="connsiteX39" fmla="*/ 1333992 w 1860098"/>
                  <a:gd name="connsiteY39" fmla="*/ 802105 h 1204485"/>
                  <a:gd name="connsiteX40" fmla="*/ 1398160 w 1860098"/>
                  <a:gd name="connsiteY40" fmla="*/ 898358 h 1204485"/>
                  <a:gd name="connsiteX41" fmla="*/ 1430245 w 1860098"/>
                  <a:gd name="connsiteY41" fmla="*/ 930442 h 1204485"/>
                  <a:gd name="connsiteX42" fmla="*/ 1462329 w 1860098"/>
                  <a:gd name="connsiteY42" fmla="*/ 978568 h 1204485"/>
                  <a:gd name="connsiteX43" fmla="*/ 1510455 w 1860098"/>
                  <a:gd name="connsiteY43" fmla="*/ 1010652 h 1204485"/>
                  <a:gd name="connsiteX44" fmla="*/ 1526497 w 1860098"/>
                  <a:gd name="connsiteY44" fmla="*/ 1058779 h 1204485"/>
                  <a:gd name="connsiteX45" fmla="*/ 1542539 w 1860098"/>
                  <a:gd name="connsiteY45" fmla="*/ 1171073 h 1204485"/>
                  <a:gd name="connsiteX46" fmla="*/ 1638792 w 1860098"/>
                  <a:gd name="connsiteY46" fmla="*/ 1203158 h 1204485"/>
                  <a:gd name="connsiteX47" fmla="*/ 1815255 w 1860098"/>
                  <a:gd name="connsiteY47" fmla="*/ 1187115 h 1204485"/>
                  <a:gd name="connsiteX48" fmla="*/ 1831297 w 1860098"/>
                  <a:gd name="connsiteY48" fmla="*/ 1090863 h 1204485"/>
                  <a:gd name="connsiteX49" fmla="*/ 1783171 w 1860098"/>
                  <a:gd name="connsiteY49" fmla="*/ 1058779 h 1204485"/>
                  <a:gd name="connsiteX50" fmla="*/ 1702960 w 1860098"/>
                  <a:gd name="connsiteY50" fmla="*/ 1010652 h 1204485"/>
                  <a:gd name="connsiteX51" fmla="*/ 1622750 w 1860098"/>
                  <a:gd name="connsiteY51" fmla="*/ 930442 h 1204485"/>
                  <a:gd name="connsiteX52" fmla="*/ 1590666 w 1860098"/>
                  <a:gd name="connsiteY52" fmla="*/ 882315 h 1204485"/>
                  <a:gd name="connsiteX53" fmla="*/ 1510455 w 1860098"/>
                  <a:gd name="connsiteY53" fmla="*/ 818147 h 1204485"/>
                  <a:gd name="connsiteX54" fmla="*/ 1478371 w 1860098"/>
                  <a:gd name="connsiteY54" fmla="*/ 770021 h 1204485"/>
                  <a:gd name="connsiteX55" fmla="*/ 1414202 w 1860098"/>
                  <a:gd name="connsiteY55" fmla="*/ 705852 h 1204485"/>
                  <a:gd name="connsiteX56" fmla="*/ 1333992 w 1860098"/>
                  <a:gd name="connsiteY56" fmla="*/ 625642 h 1204485"/>
                  <a:gd name="connsiteX57" fmla="*/ 1253781 w 1860098"/>
                  <a:gd name="connsiteY57" fmla="*/ 561473 h 1204485"/>
                  <a:gd name="connsiteX58" fmla="*/ 1221697 w 1860098"/>
                  <a:gd name="connsiteY58" fmla="*/ 513347 h 1204485"/>
                  <a:gd name="connsiteX59" fmla="*/ 1173571 w 1860098"/>
                  <a:gd name="connsiteY59" fmla="*/ 481263 h 1204485"/>
                  <a:gd name="connsiteX60" fmla="*/ 1157529 w 1860098"/>
                  <a:gd name="connsiteY60" fmla="*/ 433136 h 1204485"/>
                  <a:gd name="connsiteX61" fmla="*/ 1125445 w 1860098"/>
                  <a:gd name="connsiteY61" fmla="*/ 272715 h 1204485"/>
                  <a:gd name="connsiteX62" fmla="*/ 1109402 w 1860098"/>
                  <a:gd name="connsiteY62" fmla="*/ 224589 h 1204485"/>
                  <a:gd name="connsiteX63" fmla="*/ 1045234 w 1860098"/>
                  <a:gd name="connsiteY63" fmla="*/ 128336 h 1204485"/>
                  <a:gd name="connsiteX64" fmla="*/ 1013150 w 1860098"/>
                  <a:gd name="connsiteY64" fmla="*/ 80210 h 1204485"/>
                  <a:gd name="connsiteX65" fmla="*/ 868771 w 1860098"/>
                  <a:gd name="connsiteY65" fmla="*/ 16042 h 1204485"/>
                  <a:gd name="connsiteX66" fmla="*/ 820645 w 1860098"/>
                  <a:gd name="connsiteY66" fmla="*/ 0 h 1204485"/>
                  <a:gd name="connsiteX67" fmla="*/ 580013 w 1860098"/>
                  <a:gd name="connsiteY67" fmla="*/ 16042 h 1204485"/>
                  <a:gd name="connsiteX68" fmla="*/ 531887 w 1860098"/>
                  <a:gd name="connsiteY68" fmla="*/ 32084 h 1204485"/>
                  <a:gd name="connsiteX69" fmla="*/ 515845 w 1860098"/>
                  <a:gd name="connsiteY69" fmla="*/ 80210 h 1204485"/>
                  <a:gd name="connsiteX70" fmla="*/ 419592 w 1860098"/>
                  <a:gd name="connsiteY70" fmla="*/ 192505 h 1204485"/>
                  <a:gd name="connsiteX71" fmla="*/ 387508 w 1860098"/>
                  <a:gd name="connsiteY71" fmla="*/ 288758 h 1204485"/>
                  <a:gd name="connsiteX72" fmla="*/ 371466 w 1860098"/>
                  <a:gd name="connsiteY72" fmla="*/ 336884 h 1204485"/>
                  <a:gd name="connsiteX73" fmla="*/ 355424 w 1860098"/>
                  <a:gd name="connsiteY73" fmla="*/ 385010 h 1204485"/>
                  <a:gd name="connsiteX74" fmla="*/ 371466 w 1860098"/>
                  <a:gd name="connsiteY74"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253781 w 1860098"/>
                  <a:gd name="connsiteY39" fmla="*/ 737936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33992 w 1860098"/>
                  <a:gd name="connsiteY40" fmla="*/ 802105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398160 w 1860098"/>
                  <a:gd name="connsiteY41" fmla="*/ 898358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30245 w 1860098"/>
                  <a:gd name="connsiteY42" fmla="*/ 930442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62329 w 1860098"/>
                  <a:gd name="connsiteY43" fmla="*/ 978568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479299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10455 w 1860098"/>
                  <a:gd name="connsiteY44" fmla="*/ 1010652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26497 w 1860098"/>
                  <a:gd name="connsiteY45" fmla="*/ 1058779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22750 w 1860098"/>
                  <a:gd name="connsiteY52" fmla="*/ 930442 h 1204485"/>
                  <a:gd name="connsiteX53" fmla="*/ 1590666 w 1860098"/>
                  <a:gd name="connsiteY53" fmla="*/ 882315 h 1204485"/>
                  <a:gd name="connsiteX54" fmla="*/ 1510455 w 1860098"/>
                  <a:gd name="connsiteY54" fmla="*/ 818147 h 1204485"/>
                  <a:gd name="connsiteX55" fmla="*/ 1478371 w 1860098"/>
                  <a:gd name="connsiteY55" fmla="*/ 770021 h 1204485"/>
                  <a:gd name="connsiteX56" fmla="*/ 1414202 w 1860098"/>
                  <a:gd name="connsiteY56" fmla="*/ 705852 h 1204485"/>
                  <a:gd name="connsiteX57" fmla="*/ 1333992 w 1860098"/>
                  <a:gd name="connsiteY57" fmla="*/ 625642 h 1204485"/>
                  <a:gd name="connsiteX58" fmla="*/ 1253781 w 1860098"/>
                  <a:gd name="connsiteY58" fmla="*/ 561473 h 1204485"/>
                  <a:gd name="connsiteX59" fmla="*/ 1221697 w 1860098"/>
                  <a:gd name="connsiteY59" fmla="*/ 513347 h 1204485"/>
                  <a:gd name="connsiteX60" fmla="*/ 1173571 w 1860098"/>
                  <a:gd name="connsiteY60" fmla="*/ 481263 h 1204485"/>
                  <a:gd name="connsiteX61" fmla="*/ 1157529 w 1860098"/>
                  <a:gd name="connsiteY61" fmla="*/ 433136 h 1204485"/>
                  <a:gd name="connsiteX62" fmla="*/ 1125445 w 1860098"/>
                  <a:gd name="connsiteY62" fmla="*/ 272715 h 1204485"/>
                  <a:gd name="connsiteX63" fmla="*/ 1109402 w 1860098"/>
                  <a:gd name="connsiteY63" fmla="*/ 224589 h 1204485"/>
                  <a:gd name="connsiteX64" fmla="*/ 1045234 w 1860098"/>
                  <a:gd name="connsiteY64" fmla="*/ 128336 h 1204485"/>
                  <a:gd name="connsiteX65" fmla="*/ 1013150 w 1860098"/>
                  <a:gd name="connsiteY65" fmla="*/ 80210 h 1204485"/>
                  <a:gd name="connsiteX66" fmla="*/ 868771 w 1860098"/>
                  <a:gd name="connsiteY66" fmla="*/ 16042 h 1204485"/>
                  <a:gd name="connsiteX67" fmla="*/ 820645 w 1860098"/>
                  <a:gd name="connsiteY67" fmla="*/ 0 h 1204485"/>
                  <a:gd name="connsiteX68" fmla="*/ 580013 w 1860098"/>
                  <a:gd name="connsiteY68" fmla="*/ 16042 h 1204485"/>
                  <a:gd name="connsiteX69" fmla="*/ 531887 w 1860098"/>
                  <a:gd name="connsiteY69" fmla="*/ 32084 h 1204485"/>
                  <a:gd name="connsiteX70" fmla="*/ 515845 w 1860098"/>
                  <a:gd name="connsiteY70" fmla="*/ 80210 h 1204485"/>
                  <a:gd name="connsiteX71" fmla="*/ 419592 w 1860098"/>
                  <a:gd name="connsiteY71" fmla="*/ 192505 h 1204485"/>
                  <a:gd name="connsiteX72" fmla="*/ 387508 w 1860098"/>
                  <a:gd name="connsiteY72" fmla="*/ 288758 h 1204485"/>
                  <a:gd name="connsiteX73" fmla="*/ 371466 w 1860098"/>
                  <a:gd name="connsiteY73" fmla="*/ 336884 h 1204485"/>
                  <a:gd name="connsiteX74" fmla="*/ 355424 w 1860098"/>
                  <a:gd name="connsiteY74" fmla="*/ 385010 h 1204485"/>
                  <a:gd name="connsiteX75" fmla="*/ 371466 w 1860098"/>
                  <a:gd name="connsiteY75"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24392 w 1860098"/>
                  <a:gd name="connsiteY19" fmla="*/ 737936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788560 w 1860098"/>
                  <a:gd name="connsiteY20" fmla="*/ 882315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24 w 1860098"/>
                  <a:gd name="connsiteY18" fmla="*/ 641684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52729 w 1860098"/>
                  <a:gd name="connsiteY29" fmla="*/ 641684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8771 w 1860098"/>
                  <a:gd name="connsiteY28" fmla="*/ 689810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00855 w 1860098"/>
                  <a:gd name="connsiteY27" fmla="*/ 786063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26660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81066 w 1860098"/>
                  <a:gd name="connsiteY26" fmla="*/ 1026694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12761 w 1860098"/>
                  <a:gd name="connsiteY27" fmla="*/ 937281 h 1204485"/>
                  <a:gd name="connsiteX28" fmla="*/ 864009 w 1860098"/>
                  <a:gd name="connsiteY28" fmla="*/ 761248 h 1204485"/>
                  <a:gd name="connsiteX29" fmla="*/ 821773 w 1860098"/>
                  <a:gd name="connsiteY29" fmla="*/ 620253 h 1204485"/>
                  <a:gd name="connsiteX30" fmla="*/ 788560 w 1860098"/>
                  <a:gd name="connsiteY30" fmla="*/ 561473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30044 w 1860098"/>
                  <a:gd name="connsiteY21" fmla="*/ 994360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40947 w 1860098"/>
                  <a:gd name="connsiteY20" fmla="*/ 937281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12761 w 1860098"/>
                  <a:gd name="connsiteY28" fmla="*/ 937281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4009 w 1860098"/>
                  <a:gd name="connsiteY29" fmla="*/ 761248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1773 w 1860098"/>
                  <a:gd name="connsiteY30" fmla="*/ 6202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88560 w 1860098"/>
                  <a:gd name="connsiteY31" fmla="*/ 561473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99802 w 1860098"/>
                  <a:gd name="connsiteY16" fmla="*/ 593558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51676 w 1860098"/>
                  <a:gd name="connsiteY15" fmla="*/ 609600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71466 w 1860098"/>
                  <a:gd name="connsiteY14" fmla="*/ 753979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43129 w 1860098"/>
                  <a:gd name="connsiteY5" fmla="*/ 850231 h 1204485"/>
                  <a:gd name="connsiteX6" fmla="*/ 178960 w 1860098"/>
                  <a:gd name="connsiteY6" fmla="*/ 930442 h 1204485"/>
                  <a:gd name="connsiteX7" fmla="*/ 98750 w 1860098"/>
                  <a:gd name="connsiteY7" fmla="*/ 994610 h 1204485"/>
                  <a:gd name="connsiteX8" fmla="*/ 34581 w 1860098"/>
                  <a:gd name="connsiteY8" fmla="*/ 1074821 h 1204485"/>
                  <a:gd name="connsiteX9" fmla="*/ 2497 w 1860098"/>
                  <a:gd name="connsiteY9" fmla="*/ 1122947 h 1204485"/>
                  <a:gd name="connsiteX10" fmla="*/ 50624 w 1860098"/>
                  <a:gd name="connsiteY10" fmla="*/ 1155031 h 1204485"/>
                  <a:gd name="connsiteX11" fmla="*/ 259171 w 1860098"/>
                  <a:gd name="connsiteY11" fmla="*/ 1155031 h 1204485"/>
                  <a:gd name="connsiteX12" fmla="*/ 275213 w 1860098"/>
                  <a:gd name="connsiteY12" fmla="*/ 1026694 h 1204485"/>
                  <a:gd name="connsiteX13" fmla="*/ 307297 w 1860098"/>
                  <a:gd name="connsiteY13" fmla="*/ 882315 h 1204485"/>
                  <a:gd name="connsiteX14" fmla="*/ 362759 w 1860098"/>
                  <a:gd name="connsiteY14" fmla="*/ 763504 h 1204485"/>
                  <a:gd name="connsiteX15" fmla="*/ 413221 w 1860098"/>
                  <a:gd name="connsiteY15" fmla="*/ 654157 h 1204485"/>
                  <a:gd name="connsiteX16" fmla="*/ 453025 w 1860098"/>
                  <a:gd name="connsiteY16" fmla="*/ 582177 h 1204485"/>
                  <a:gd name="connsiteX17" fmla="*/ 531887 w 1860098"/>
                  <a:gd name="connsiteY17" fmla="*/ 561473 h 1204485"/>
                  <a:gd name="connsiteX18" fmla="*/ 660283 w 1860098"/>
                  <a:gd name="connsiteY18" fmla="*/ 583090 h 1204485"/>
                  <a:gd name="connsiteX19" fmla="*/ 745824 w 1860098"/>
                  <a:gd name="connsiteY19" fmla="*/ 687930 h 1204485"/>
                  <a:gd name="connsiteX20" fmla="*/ 831422 w 1860098"/>
                  <a:gd name="connsiteY20" fmla="*/ 843125 h 1204485"/>
                  <a:gd name="connsiteX21" fmla="*/ 849094 w 1860098"/>
                  <a:gd name="connsiteY21" fmla="*/ 1026882 h 1204485"/>
                  <a:gd name="connsiteX22" fmla="*/ 804602 w 1860098"/>
                  <a:gd name="connsiteY22" fmla="*/ 1074821 h 1204485"/>
                  <a:gd name="connsiteX23" fmla="*/ 820645 w 1860098"/>
                  <a:gd name="connsiteY23" fmla="*/ 1155031 h 1204485"/>
                  <a:gd name="connsiteX24" fmla="*/ 868771 w 1860098"/>
                  <a:gd name="connsiteY24" fmla="*/ 1171073 h 1204485"/>
                  <a:gd name="connsiteX25" fmla="*/ 1029192 w 1860098"/>
                  <a:gd name="connsiteY25" fmla="*/ 1155031 h 1204485"/>
                  <a:gd name="connsiteX26" fmla="*/ 1045234 w 1860098"/>
                  <a:gd name="connsiteY26" fmla="*/ 1106905 h 1204485"/>
                  <a:gd name="connsiteX27" fmla="*/ 942966 w 1860098"/>
                  <a:gd name="connsiteY27" fmla="*/ 1010025 h 1204485"/>
                  <a:gd name="connsiteX28" fmla="*/ 907998 w 1860098"/>
                  <a:gd name="connsiteY28" fmla="*/ 877678 h 1204485"/>
                  <a:gd name="connsiteX29" fmla="*/ 866390 w 1860098"/>
                  <a:gd name="connsiteY29" fmla="*/ 732673 h 1204485"/>
                  <a:gd name="connsiteX30" fmla="*/ 824154 w 1860098"/>
                  <a:gd name="connsiteY30" fmla="*/ 658353 h 1204485"/>
                  <a:gd name="connsiteX31" fmla="*/ 743316 w 1860098"/>
                  <a:gd name="connsiteY31" fmla="*/ 538718 h 1204485"/>
                  <a:gd name="connsiteX32" fmla="*/ 804602 w 1860098"/>
                  <a:gd name="connsiteY32" fmla="*/ 513347 h 1204485"/>
                  <a:gd name="connsiteX33" fmla="*/ 852729 w 1860098"/>
                  <a:gd name="connsiteY33" fmla="*/ 497305 h 1204485"/>
                  <a:gd name="connsiteX34" fmla="*/ 1029192 w 1860098"/>
                  <a:gd name="connsiteY34" fmla="*/ 513347 h 1204485"/>
                  <a:gd name="connsiteX35" fmla="*/ 1077318 w 1860098"/>
                  <a:gd name="connsiteY35" fmla="*/ 545431 h 1204485"/>
                  <a:gd name="connsiteX36" fmla="*/ 1125445 w 1860098"/>
                  <a:gd name="connsiteY36" fmla="*/ 593558 h 1204485"/>
                  <a:gd name="connsiteX37" fmla="*/ 1173571 w 1860098"/>
                  <a:gd name="connsiteY37" fmla="*/ 609600 h 1204485"/>
                  <a:gd name="connsiteX38" fmla="*/ 1214122 w 1860098"/>
                  <a:gd name="connsiteY38" fmla="*/ 656222 h 1204485"/>
                  <a:gd name="connsiteX39" fmla="*/ 1237739 w 1860098"/>
                  <a:gd name="connsiteY39" fmla="*/ 689810 h 1204485"/>
                  <a:gd name="connsiteX40" fmla="*/ 1307498 w 1860098"/>
                  <a:gd name="connsiteY40" fmla="*/ 759368 h 1204485"/>
                  <a:gd name="connsiteX41" fmla="*/ 1375012 w 1860098"/>
                  <a:gd name="connsiteY41" fmla="*/ 811630 h 1204485"/>
                  <a:gd name="connsiteX42" fmla="*/ 1424354 w 1860098"/>
                  <a:gd name="connsiteY42" fmla="*/ 876926 h 1204485"/>
                  <a:gd name="connsiteX43" fmla="*/ 1479299 w 1860098"/>
                  <a:gd name="connsiteY43" fmla="*/ 937281 h 1204485"/>
                  <a:gd name="connsiteX44" fmla="*/ 1527751 w 1860098"/>
                  <a:gd name="connsiteY44" fmla="*/ 978506 h 1204485"/>
                  <a:gd name="connsiteX45" fmla="*/ 1569025 w 1860098"/>
                  <a:gd name="connsiteY45" fmla="*/ 1020553 h 1204485"/>
                  <a:gd name="connsiteX46" fmla="*/ 1550310 w 1860098"/>
                  <a:gd name="connsiteY46" fmla="*/ 1100604 h 1204485"/>
                  <a:gd name="connsiteX47" fmla="*/ 1542539 w 1860098"/>
                  <a:gd name="connsiteY47" fmla="*/ 1171073 h 1204485"/>
                  <a:gd name="connsiteX48" fmla="*/ 1638792 w 1860098"/>
                  <a:gd name="connsiteY48" fmla="*/ 1203158 h 1204485"/>
                  <a:gd name="connsiteX49" fmla="*/ 1815255 w 1860098"/>
                  <a:gd name="connsiteY49" fmla="*/ 1187115 h 1204485"/>
                  <a:gd name="connsiteX50" fmla="*/ 1831297 w 1860098"/>
                  <a:gd name="connsiteY50" fmla="*/ 1090863 h 1204485"/>
                  <a:gd name="connsiteX51" fmla="*/ 1783171 w 1860098"/>
                  <a:gd name="connsiteY51" fmla="*/ 1058779 h 1204485"/>
                  <a:gd name="connsiteX52" fmla="*/ 1702960 w 1860098"/>
                  <a:gd name="connsiteY52" fmla="*/ 1010652 h 1204485"/>
                  <a:gd name="connsiteX53" fmla="*/ 1661101 w 1860098"/>
                  <a:gd name="connsiteY53" fmla="*/ 966414 h 1204485"/>
                  <a:gd name="connsiteX54" fmla="*/ 1622750 w 1860098"/>
                  <a:gd name="connsiteY54" fmla="*/ 930442 h 1204485"/>
                  <a:gd name="connsiteX55" fmla="*/ 1590666 w 1860098"/>
                  <a:gd name="connsiteY55" fmla="*/ 882315 h 1204485"/>
                  <a:gd name="connsiteX56" fmla="*/ 1510455 w 1860098"/>
                  <a:gd name="connsiteY56" fmla="*/ 818147 h 1204485"/>
                  <a:gd name="connsiteX57" fmla="*/ 1478371 w 1860098"/>
                  <a:gd name="connsiteY57" fmla="*/ 770021 h 1204485"/>
                  <a:gd name="connsiteX58" fmla="*/ 1414202 w 1860098"/>
                  <a:gd name="connsiteY58" fmla="*/ 705852 h 1204485"/>
                  <a:gd name="connsiteX59" fmla="*/ 1333992 w 1860098"/>
                  <a:gd name="connsiteY59" fmla="*/ 625642 h 1204485"/>
                  <a:gd name="connsiteX60" fmla="*/ 1253781 w 1860098"/>
                  <a:gd name="connsiteY60" fmla="*/ 561473 h 1204485"/>
                  <a:gd name="connsiteX61" fmla="*/ 1221697 w 1860098"/>
                  <a:gd name="connsiteY61" fmla="*/ 513347 h 1204485"/>
                  <a:gd name="connsiteX62" fmla="*/ 1173571 w 1860098"/>
                  <a:gd name="connsiteY62" fmla="*/ 481263 h 1204485"/>
                  <a:gd name="connsiteX63" fmla="*/ 1157529 w 1860098"/>
                  <a:gd name="connsiteY63" fmla="*/ 433136 h 1204485"/>
                  <a:gd name="connsiteX64" fmla="*/ 1125445 w 1860098"/>
                  <a:gd name="connsiteY64" fmla="*/ 272715 h 1204485"/>
                  <a:gd name="connsiteX65" fmla="*/ 1109402 w 1860098"/>
                  <a:gd name="connsiteY65" fmla="*/ 224589 h 1204485"/>
                  <a:gd name="connsiteX66" fmla="*/ 1045234 w 1860098"/>
                  <a:gd name="connsiteY66" fmla="*/ 128336 h 1204485"/>
                  <a:gd name="connsiteX67" fmla="*/ 1013150 w 1860098"/>
                  <a:gd name="connsiteY67" fmla="*/ 80210 h 1204485"/>
                  <a:gd name="connsiteX68" fmla="*/ 868771 w 1860098"/>
                  <a:gd name="connsiteY68" fmla="*/ 16042 h 1204485"/>
                  <a:gd name="connsiteX69" fmla="*/ 820645 w 1860098"/>
                  <a:gd name="connsiteY69" fmla="*/ 0 h 1204485"/>
                  <a:gd name="connsiteX70" fmla="*/ 580013 w 1860098"/>
                  <a:gd name="connsiteY70" fmla="*/ 16042 h 1204485"/>
                  <a:gd name="connsiteX71" fmla="*/ 531887 w 1860098"/>
                  <a:gd name="connsiteY71" fmla="*/ 32084 h 1204485"/>
                  <a:gd name="connsiteX72" fmla="*/ 515845 w 1860098"/>
                  <a:gd name="connsiteY72" fmla="*/ 80210 h 1204485"/>
                  <a:gd name="connsiteX73" fmla="*/ 419592 w 1860098"/>
                  <a:gd name="connsiteY73" fmla="*/ 192505 h 1204485"/>
                  <a:gd name="connsiteX74" fmla="*/ 387508 w 1860098"/>
                  <a:gd name="connsiteY74" fmla="*/ 288758 h 1204485"/>
                  <a:gd name="connsiteX75" fmla="*/ 371466 w 1860098"/>
                  <a:gd name="connsiteY75" fmla="*/ 336884 h 1204485"/>
                  <a:gd name="connsiteX76" fmla="*/ 355424 w 1860098"/>
                  <a:gd name="connsiteY76" fmla="*/ 385010 h 1204485"/>
                  <a:gd name="connsiteX77" fmla="*/ 371466 w 1860098"/>
                  <a:gd name="connsiteY77"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178960 w 1860098"/>
                  <a:gd name="connsiteY5" fmla="*/ 930442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387508 w 1860098"/>
                  <a:gd name="connsiteY73" fmla="*/ 288758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9592 w 1860098"/>
                  <a:gd name="connsiteY72" fmla="*/ 192505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515845 w 1860098"/>
                  <a:gd name="connsiteY71" fmla="*/ 80210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413221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71466 w 1860098"/>
                  <a:gd name="connsiteY74" fmla="*/ 336884 h 1204485"/>
                  <a:gd name="connsiteX75" fmla="*/ 355424 w 1860098"/>
                  <a:gd name="connsiteY75" fmla="*/ 385010 h 1204485"/>
                  <a:gd name="connsiteX76" fmla="*/ 371466 w 1860098"/>
                  <a:gd name="connsiteY76" fmla="*/ 481263 h 1204485"/>
                  <a:gd name="connsiteX0" fmla="*/ 371466 w 1860098"/>
                  <a:gd name="connsiteY0" fmla="*/ 481263 h 1204485"/>
                  <a:gd name="connsiteX1" fmla="*/ 371466 w 1860098"/>
                  <a:gd name="connsiteY1" fmla="*/ 481263 h 1204485"/>
                  <a:gd name="connsiteX2" fmla="*/ 323339 w 1860098"/>
                  <a:gd name="connsiteY2" fmla="*/ 609600 h 1204485"/>
                  <a:gd name="connsiteX3" fmla="*/ 291255 w 1860098"/>
                  <a:gd name="connsiteY3" fmla="*/ 705852 h 1204485"/>
                  <a:gd name="connsiteX4" fmla="*/ 259171 w 1860098"/>
                  <a:gd name="connsiteY4" fmla="*/ 802105 h 1204485"/>
                  <a:gd name="connsiteX5" fmla="*/ 200391 w 1860098"/>
                  <a:gd name="connsiteY5" fmla="*/ 937281 h 1204485"/>
                  <a:gd name="connsiteX6" fmla="*/ 98750 w 1860098"/>
                  <a:gd name="connsiteY6" fmla="*/ 994610 h 1204485"/>
                  <a:gd name="connsiteX7" fmla="*/ 34581 w 1860098"/>
                  <a:gd name="connsiteY7" fmla="*/ 1074821 h 1204485"/>
                  <a:gd name="connsiteX8" fmla="*/ 2497 w 1860098"/>
                  <a:gd name="connsiteY8" fmla="*/ 1122947 h 1204485"/>
                  <a:gd name="connsiteX9" fmla="*/ 50624 w 1860098"/>
                  <a:gd name="connsiteY9" fmla="*/ 1155031 h 1204485"/>
                  <a:gd name="connsiteX10" fmla="*/ 259171 w 1860098"/>
                  <a:gd name="connsiteY10" fmla="*/ 1155031 h 1204485"/>
                  <a:gd name="connsiteX11" fmla="*/ 275213 w 1860098"/>
                  <a:gd name="connsiteY11" fmla="*/ 1026694 h 1204485"/>
                  <a:gd name="connsiteX12" fmla="*/ 307297 w 1860098"/>
                  <a:gd name="connsiteY12" fmla="*/ 882315 h 1204485"/>
                  <a:gd name="connsiteX13" fmla="*/ 362759 w 1860098"/>
                  <a:gd name="connsiteY13" fmla="*/ 763504 h 1204485"/>
                  <a:gd name="connsiteX14" fmla="*/ 413221 w 1860098"/>
                  <a:gd name="connsiteY14" fmla="*/ 654157 h 1204485"/>
                  <a:gd name="connsiteX15" fmla="*/ 453025 w 1860098"/>
                  <a:gd name="connsiteY15" fmla="*/ 582177 h 1204485"/>
                  <a:gd name="connsiteX16" fmla="*/ 531887 w 1860098"/>
                  <a:gd name="connsiteY16" fmla="*/ 561473 h 1204485"/>
                  <a:gd name="connsiteX17" fmla="*/ 660283 w 1860098"/>
                  <a:gd name="connsiteY17" fmla="*/ 583090 h 1204485"/>
                  <a:gd name="connsiteX18" fmla="*/ 745824 w 1860098"/>
                  <a:gd name="connsiteY18" fmla="*/ 687930 h 1204485"/>
                  <a:gd name="connsiteX19" fmla="*/ 831422 w 1860098"/>
                  <a:gd name="connsiteY19" fmla="*/ 843125 h 1204485"/>
                  <a:gd name="connsiteX20" fmla="*/ 849094 w 1860098"/>
                  <a:gd name="connsiteY20" fmla="*/ 1026882 h 1204485"/>
                  <a:gd name="connsiteX21" fmla="*/ 804602 w 1860098"/>
                  <a:gd name="connsiteY21" fmla="*/ 1074821 h 1204485"/>
                  <a:gd name="connsiteX22" fmla="*/ 820645 w 1860098"/>
                  <a:gd name="connsiteY22" fmla="*/ 1155031 h 1204485"/>
                  <a:gd name="connsiteX23" fmla="*/ 868771 w 1860098"/>
                  <a:gd name="connsiteY23" fmla="*/ 1171073 h 1204485"/>
                  <a:gd name="connsiteX24" fmla="*/ 1029192 w 1860098"/>
                  <a:gd name="connsiteY24" fmla="*/ 1155031 h 1204485"/>
                  <a:gd name="connsiteX25" fmla="*/ 1045234 w 1860098"/>
                  <a:gd name="connsiteY25" fmla="*/ 1106905 h 1204485"/>
                  <a:gd name="connsiteX26" fmla="*/ 942966 w 1860098"/>
                  <a:gd name="connsiteY26" fmla="*/ 1010025 h 1204485"/>
                  <a:gd name="connsiteX27" fmla="*/ 907998 w 1860098"/>
                  <a:gd name="connsiteY27" fmla="*/ 877678 h 1204485"/>
                  <a:gd name="connsiteX28" fmla="*/ 866390 w 1860098"/>
                  <a:gd name="connsiteY28" fmla="*/ 732673 h 1204485"/>
                  <a:gd name="connsiteX29" fmla="*/ 824154 w 1860098"/>
                  <a:gd name="connsiteY29" fmla="*/ 658353 h 1204485"/>
                  <a:gd name="connsiteX30" fmla="*/ 743316 w 1860098"/>
                  <a:gd name="connsiteY30" fmla="*/ 538718 h 1204485"/>
                  <a:gd name="connsiteX31" fmla="*/ 804602 w 1860098"/>
                  <a:gd name="connsiteY31" fmla="*/ 513347 h 1204485"/>
                  <a:gd name="connsiteX32" fmla="*/ 852729 w 1860098"/>
                  <a:gd name="connsiteY32" fmla="*/ 497305 h 1204485"/>
                  <a:gd name="connsiteX33" fmla="*/ 1029192 w 1860098"/>
                  <a:gd name="connsiteY33" fmla="*/ 513347 h 1204485"/>
                  <a:gd name="connsiteX34" fmla="*/ 1077318 w 1860098"/>
                  <a:gd name="connsiteY34" fmla="*/ 545431 h 1204485"/>
                  <a:gd name="connsiteX35" fmla="*/ 1125445 w 1860098"/>
                  <a:gd name="connsiteY35" fmla="*/ 593558 h 1204485"/>
                  <a:gd name="connsiteX36" fmla="*/ 1173571 w 1860098"/>
                  <a:gd name="connsiteY36" fmla="*/ 609600 h 1204485"/>
                  <a:gd name="connsiteX37" fmla="*/ 1214122 w 1860098"/>
                  <a:gd name="connsiteY37" fmla="*/ 656222 h 1204485"/>
                  <a:gd name="connsiteX38" fmla="*/ 1237739 w 1860098"/>
                  <a:gd name="connsiteY38" fmla="*/ 689810 h 1204485"/>
                  <a:gd name="connsiteX39" fmla="*/ 1307498 w 1860098"/>
                  <a:gd name="connsiteY39" fmla="*/ 759368 h 1204485"/>
                  <a:gd name="connsiteX40" fmla="*/ 1375012 w 1860098"/>
                  <a:gd name="connsiteY40" fmla="*/ 811630 h 1204485"/>
                  <a:gd name="connsiteX41" fmla="*/ 1424354 w 1860098"/>
                  <a:gd name="connsiteY41" fmla="*/ 876926 h 1204485"/>
                  <a:gd name="connsiteX42" fmla="*/ 1479299 w 1860098"/>
                  <a:gd name="connsiteY42" fmla="*/ 937281 h 1204485"/>
                  <a:gd name="connsiteX43" fmla="*/ 1527751 w 1860098"/>
                  <a:gd name="connsiteY43" fmla="*/ 978506 h 1204485"/>
                  <a:gd name="connsiteX44" fmla="*/ 1569025 w 1860098"/>
                  <a:gd name="connsiteY44" fmla="*/ 1020553 h 1204485"/>
                  <a:gd name="connsiteX45" fmla="*/ 1550310 w 1860098"/>
                  <a:gd name="connsiteY45" fmla="*/ 1100604 h 1204485"/>
                  <a:gd name="connsiteX46" fmla="*/ 1542539 w 1860098"/>
                  <a:gd name="connsiteY46" fmla="*/ 1171073 h 1204485"/>
                  <a:gd name="connsiteX47" fmla="*/ 1638792 w 1860098"/>
                  <a:gd name="connsiteY47" fmla="*/ 1203158 h 1204485"/>
                  <a:gd name="connsiteX48" fmla="*/ 1815255 w 1860098"/>
                  <a:gd name="connsiteY48" fmla="*/ 1187115 h 1204485"/>
                  <a:gd name="connsiteX49" fmla="*/ 1831297 w 1860098"/>
                  <a:gd name="connsiteY49" fmla="*/ 1090863 h 1204485"/>
                  <a:gd name="connsiteX50" fmla="*/ 1783171 w 1860098"/>
                  <a:gd name="connsiteY50" fmla="*/ 1058779 h 1204485"/>
                  <a:gd name="connsiteX51" fmla="*/ 1702960 w 1860098"/>
                  <a:gd name="connsiteY51" fmla="*/ 1010652 h 1204485"/>
                  <a:gd name="connsiteX52" fmla="*/ 1661101 w 1860098"/>
                  <a:gd name="connsiteY52" fmla="*/ 966414 h 1204485"/>
                  <a:gd name="connsiteX53" fmla="*/ 1622750 w 1860098"/>
                  <a:gd name="connsiteY53" fmla="*/ 930442 h 1204485"/>
                  <a:gd name="connsiteX54" fmla="*/ 1590666 w 1860098"/>
                  <a:gd name="connsiteY54" fmla="*/ 882315 h 1204485"/>
                  <a:gd name="connsiteX55" fmla="*/ 1510455 w 1860098"/>
                  <a:gd name="connsiteY55" fmla="*/ 818147 h 1204485"/>
                  <a:gd name="connsiteX56" fmla="*/ 1478371 w 1860098"/>
                  <a:gd name="connsiteY56" fmla="*/ 770021 h 1204485"/>
                  <a:gd name="connsiteX57" fmla="*/ 1414202 w 1860098"/>
                  <a:gd name="connsiteY57" fmla="*/ 705852 h 1204485"/>
                  <a:gd name="connsiteX58" fmla="*/ 1333992 w 1860098"/>
                  <a:gd name="connsiteY58" fmla="*/ 625642 h 1204485"/>
                  <a:gd name="connsiteX59" fmla="*/ 1253781 w 1860098"/>
                  <a:gd name="connsiteY59" fmla="*/ 561473 h 1204485"/>
                  <a:gd name="connsiteX60" fmla="*/ 1221697 w 1860098"/>
                  <a:gd name="connsiteY60" fmla="*/ 513347 h 1204485"/>
                  <a:gd name="connsiteX61" fmla="*/ 1173571 w 1860098"/>
                  <a:gd name="connsiteY61" fmla="*/ 481263 h 1204485"/>
                  <a:gd name="connsiteX62" fmla="*/ 1157529 w 1860098"/>
                  <a:gd name="connsiteY62" fmla="*/ 433136 h 1204485"/>
                  <a:gd name="connsiteX63" fmla="*/ 1125445 w 1860098"/>
                  <a:gd name="connsiteY63" fmla="*/ 272715 h 1204485"/>
                  <a:gd name="connsiteX64" fmla="*/ 1109402 w 1860098"/>
                  <a:gd name="connsiteY64" fmla="*/ 224589 h 1204485"/>
                  <a:gd name="connsiteX65" fmla="*/ 1045234 w 1860098"/>
                  <a:gd name="connsiteY65" fmla="*/ 128336 h 1204485"/>
                  <a:gd name="connsiteX66" fmla="*/ 1013150 w 1860098"/>
                  <a:gd name="connsiteY66" fmla="*/ 80210 h 1204485"/>
                  <a:gd name="connsiteX67" fmla="*/ 868771 w 1860098"/>
                  <a:gd name="connsiteY67" fmla="*/ 16042 h 1204485"/>
                  <a:gd name="connsiteX68" fmla="*/ 820645 w 1860098"/>
                  <a:gd name="connsiteY68" fmla="*/ 0 h 1204485"/>
                  <a:gd name="connsiteX69" fmla="*/ 580013 w 1860098"/>
                  <a:gd name="connsiteY69" fmla="*/ 16042 h 1204485"/>
                  <a:gd name="connsiteX70" fmla="*/ 531887 w 1860098"/>
                  <a:gd name="connsiteY70" fmla="*/ 32084 h 1204485"/>
                  <a:gd name="connsiteX71" fmla="*/ 449574 w 1860098"/>
                  <a:gd name="connsiteY71" fmla="*/ 75161 h 1204485"/>
                  <a:gd name="connsiteX72" fmla="*/ 413221 w 1860098"/>
                  <a:gd name="connsiteY72" fmla="*/ 132611 h 1204485"/>
                  <a:gd name="connsiteX73" fmla="*/ 362759 w 1860098"/>
                  <a:gd name="connsiteY73" fmla="*/ 238304 h 1204485"/>
                  <a:gd name="connsiteX74" fmla="*/ 349825 w 1860098"/>
                  <a:gd name="connsiteY74" fmla="*/ 334753 h 1204485"/>
                  <a:gd name="connsiteX75" fmla="*/ 355424 w 1860098"/>
                  <a:gd name="connsiteY75" fmla="*/ 385010 h 1204485"/>
                  <a:gd name="connsiteX76" fmla="*/ 371466 w 1860098"/>
                  <a:gd name="connsiteY76" fmla="*/ 481263 h 1204485"/>
                  <a:gd name="connsiteX0" fmla="*/ 371466 w 1860098"/>
                  <a:gd name="connsiteY0" fmla="*/ 490140 h 1213362"/>
                  <a:gd name="connsiteX1" fmla="*/ 371466 w 1860098"/>
                  <a:gd name="connsiteY1" fmla="*/ 490140 h 1213362"/>
                  <a:gd name="connsiteX2" fmla="*/ 323339 w 1860098"/>
                  <a:gd name="connsiteY2" fmla="*/ 618477 h 1213362"/>
                  <a:gd name="connsiteX3" fmla="*/ 291255 w 1860098"/>
                  <a:gd name="connsiteY3" fmla="*/ 714729 h 1213362"/>
                  <a:gd name="connsiteX4" fmla="*/ 259171 w 1860098"/>
                  <a:gd name="connsiteY4" fmla="*/ 810982 h 1213362"/>
                  <a:gd name="connsiteX5" fmla="*/ 200391 w 1860098"/>
                  <a:gd name="connsiteY5" fmla="*/ 946158 h 1213362"/>
                  <a:gd name="connsiteX6" fmla="*/ 98750 w 1860098"/>
                  <a:gd name="connsiteY6" fmla="*/ 1003487 h 1213362"/>
                  <a:gd name="connsiteX7" fmla="*/ 34581 w 1860098"/>
                  <a:gd name="connsiteY7" fmla="*/ 1083698 h 1213362"/>
                  <a:gd name="connsiteX8" fmla="*/ 2497 w 1860098"/>
                  <a:gd name="connsiteY8" fmla="*/ 1131824 h 1213362"/>
                  <a:gd name="connsiteX9" fmla="*/ 50624 w 1860098"/>
                  <a:gd name="connsiteY9" fmla="*/ 1163908 h 1213362"/>
                  <a:gd name="connsiteX10" fmla="*/ 259171 w 1860098"/>
                  <a:gd name="connsiteY10" fmla="*/ 1163908 h 1213362"/>
                  <a:gd name="connsiteX11" fmla="*/ 275213 w 1860098"/>
                  <a:gd name="connsiteY11" fmla="*/ 1035571 h 1213362"/>
                  <a:gd name="connsiteX12" fmla="*/ 307297 w 1860098"/>
                  <a:gd name="connsiteY12" fmla="*/ 891192 h 1213362"/>
                  <a:gd name="connsiteX13" fmla="*/ 362759 w 1860098"/>
                  <a:gd name="connsiteY13" fmla="*/ 772381 h 1213362"/>
                  <a:gd name="connsiteX14" fmla="*/ 413221 w 1860098"/>
                  <a:gd name="connsiteY14" fmla="*/ 663034 h 1213362"/>
                  <a:gd name="connsiteX15" fmla="*/ 453025 w 1860098"/>
                  <a:gd name="connsiteY15" fmla="*/ 591054 h 1213362"/>
                  <a:gd name="connsiteX16" fmla="*/ 531887 w 1860098"/>
                  <a:gd name="connsiteY16" fmla="*/ 570350 h 1213362"/>
                  <a:gd name="connsiteX17" fmla="*/ 660283 w 1860098"/>
                  <a:gd name="connsiteY17" fmla="*/ 591967 h 1213362"/>
                  <a:gd name="connsiteX18" fmla="*/ 745824 w 1860098"/>
                  <a:gd name="connsiteY18" fmla="*/ 696807 h 1213362"/>
                  <a:gd name="connsiteX19" fmla="*/ 831422 w 1860098"/>
                  <a:gd name="connsiteY19" fmla="*/ 852002 h 1213362"/>
                  <a:gd name="connsiteX20" fmla="*/ 849094 w 1860098"/>
                  <a:gd name="connsiteY20" fmla="*/ 1035759 h 1213362"/>
                  <a:gd name="connsiteX21" fmla="*/ 804602 w 1860098"/>
                  <a:gd name="connsiteY21" fmla="*/ 1083698 h 1213362"/>
                  <a:gd name="connsiteX22" fmla="*/ 820645 w 1860098"/>
                  <a:gd name="connsiteY22" fmla="*/ 1163908 h 1213362"/>
                  <a:gd name="connsiteX23" fmla="*/ 868771 w 1860098"/>
                  <a:gd name="connsiteY23" fmla="*/ 1179950 h 1213362"/>
                  <a:gd name="connsiteX24" fmla="*/ 1029192 w 1860098"/>
                  <a:gd name="connsiteY24" fmla="*/ 1163908 h 1213362"/>
                  <a:gd name="connsiteX25" fmla="*/ 1045234 w 1860098"/>
                  <a:gd name="connsiteY25" fmla="*/ 1115782 h 1213362"/>
                  <a:gd name="connsiteX26" fmla="*/ 942966 w 1860098"/>
                  <a:gd name="connsiteY26" fmla="*/ 1018902 h 1213362"/>
                  <a:gd name="connsiteX27" fmla="*/ 907998 w 1860098"/>
                  <a:gd name="connsiteY27" fmla="*/ 886555 h 1213362"/>
                  <a:gd name="connsiteX28" fmla="*/ 866390 w 1860098"/>
                  <a:gd name="connsiteY28" fmla="*/ 741550 h 1213362"/>
                  <a:gd name="connsiteX29" fmla="*/ 824154 w 1860098"/>
                  <a:gd name="connsiteY29" fmla="*/ 667230 h 1213362"/>
                  <a:gd name="connsiteX30" fmla="*/ 743316 w 1860098"/>
                  <a:gd name="connsiteY30" fmla="*/ 547595 h 1213362"/>
                  <a:gd name="connsiteX31" fmla="*/ 804602 w 1860098"/>
                  <a:gd name="connsiteY31" fmla="*/ 522224 h 1213362"/>
                  <a:gd name="connsiteX32" fmla="*/ 852729 w 1860098"/>
                  <a:gd name="connsiteY32" fmla="*/ 506182 h 1213362"/>
                  <a:gd name="connsiteX33" fmla="*/ 1029192 w 1860098"/>
                  <a:gd name="connsiteY33" fmla="*/ 522224 h 1213362"/>
                  <a:gd name="connsiteX34" fmla="*/ 1077318 w 1860098"/>
                  <a:gd name="connsiteY34" fmla="*/ 554308 h 1213362"/>
                  <a:gd name="connsiteX35" fmla="*/ 1125445 w 1860098"/>
                  <a:gd name="connsiteY35" fmla="*/ 602435 h 1213362"/>
                  <a:gd name="connsiteX36" fmla="*/ 1173571 w 1860098"/>
                  <a:gd name="connsiteY36" fmla="*/ 618477 h 1213362"/>
                  <a:gd name="connsiteX37" fmla="*/ 1214122 w 1860098"/>
                  <a:gd name="connsiteY37" fmla="*/ 665099 h 1213362"/>
                  <a:gd name="connsiteX38" fmla="*/ 1237739 w 1860098"/>
                  <a:gd name="connsiteY38" fmla="*/ 698687 h 1213362"/>
                  <a:gd name="connsiteX39" fmla="*/ 1307498 w 1860098"/>
                  <a:gd name="connsiteY39" fmla="*/ 768245 h 1213362"/>
                  <a:gd name="connsiteX40" fmla="*/ 1375012 w 1860098"/>
                  <a:gd name="connsiteY40" fmla="*/ 820507 h 1213362"/>
                  <a:gd name="connsiteX41" fmla="*/ 1424354 w 1860098"/>
                  <a:gd name="connsiteY41" fmla="*/ 885803 h 1213362"/>
                  <a:gd name="connsiteX42" fmla="*/ 1479299 w 1860098"/>
                  <a:gd name="connsiteY42" fmla="*/ 946158 h 1213362"/>
                  <a:gd name="connsiteX43" fmla="*/ 1527751 w 1860098"/>
                  <a:gd name="connsiteY43" fmla="*/ 987383 h 1213362"/>
                  <a:gd name="connsiteX44" fmla="*/ 1569025 w 1860098"/>
                  <a:gd name="connsiteY44" fmla="*/ 1029430 h 1213362"/>
                  <a:gd name="connsiteX45" fmla="*/ 1550310 w 1860098"/>
                  <a:gd name="connsiteY45" fmla="*/ 1109481 h 1213362"/>
                  <a:gd name="connsiteX46" fmla="*/ 1542539 w 1860098"/>
                  <a:gd name="connsiteY46" fmla="*/ 1179950 h 1213362"/>
                  <a:gd name="connsiteX47" fmla="*/ 1638792 w 1860098"/>
                  <a:gd name="connsiteY47" fmla="*/ 1212035 h 1213362"/>
                  <a:gd name="connsiteX48" fmla="*/ 1815255 w 1860098"/>
                  <a:gd name="connsiteY48" fmla="*/ 1195992 h 1213362"/>
                  <a:gd name="connsiteX49" fmla="*/ 1831297 w 1860098"/>
                  <a:gd name="connsiteY49" fmla="*/ 1099740 h 1213362"/>
                  <a:gd name="connsiteX50" fmla="*/ 1783171 w 1860098"/>
                  <a:gd name="connsiteY50" fmla="*/ 1067656 h 1213362"/>
                  <a:gd name="connsiteX51" fmla="*/ 1702960 w 1860098"/>
                  <a:gd name="connsiteY51" fmla="*/ 1019529 h 1213362"/>
                  <a:gd name="connsiteX52" fmla="*/ 1661101 w 1860098"/>
                  <a:gd name="connsiteY52" fmla="*/ 975291 h 1213362"/>
                  <a:gd name="connsiteX53" fmla="*/ 1622750 w 1860098"/>
                  <a:gd name="connsiteY53" fmla="*/ 939319 h 1213362"/>
                  <a:gd name="connsiteX54" fmla="*/ 1590666 w 1860098"/>
                  <a:gd name="connsiteY54" fmla="*/ 891192 h 1213362"/>
                  <a:gd name="connsiteX55" fmla="*/ 1510455 w 1860098"/>
                  <a:gd name="connsiteY55" fmla="*/ 827024 h 1213362"/>
                  <a:gd name="connsiteX56" fmla="*/ 1478371 w 1860098"/>
                  <a:gd name="connsiteY56" fmla="*/ 778898 h 1213362"/>
                  <a:gd name="connsiteX57" fmla="*/ 1414202 w 1860098"/>
                  <a:gd name="connsiteY57" fmla="*/ 714729 h 1213362"/>
                  <a:gd name="connsiteX58" fmla="*/ 1333992 w 1860098"/>
                  <a:gd name="connsiteY58" fmla="*/ 634519 h 1213362"/>
                  <a:gd name="connsiteX59" fmla="*/ 1253781 w 1860098"/>
                  <a:gd name="connsiteY59" fmla="*/ 570350 h 1213362"/>
                  <a:gd name="connsiteX60" fmla="*/ 1221697 w 1860098"/>
                  <a:gd name="connsiteY60" fmla="*/ 522224 h 1213362"/>
                  <a:gd name="connsiteX61" fmla="*/ 1173571 w 1860098"/>
                  <a:gd name="connsiteY61" fmla="*/ 490140 h 1213362"/>
                  <a:gd name="connsiteX62" fmla="*/ 1157529 w 1860098"/>
                  <a:gd name="connsiteY62" fmla="*/ 442013 h 1213362"/>
                  <a:gd name="connsiteX63" fmla="*/ 1125445 w 1860098"/>
                  <a:gd name="connsiteY63" fmla="*/ 281592 h 1213362"/>
                  <a:gd name="connsiteX64" fmla="*/ 1109402 w 1860098"/>
                  <a:gd name="connsiteY64" fmla="*/ 233466 h 1213362"/>
                  <a:gd name="connsiteX65" fmla="*/ 1045234 w 1860098"/>
                  <a:gd name="connsiteY65" fmla="*/ 137213 h 1213362"/>
                  <a:gd name="connsiteX66" fmla="*/ 1013150 w 1860098"/>
                  <a:gd name="connsiteY66" fmla="*/ 89087 h 1213362"/>
                  <a:gd name="connsiteX67" fmla="*/ 868771 w 1860098"/>
                  <a:gd name="connsiteY67" fmla="*/ 24919 h 1213362"/>
                  <a:gd name="connsiteX68" fmla="*/ 820645 w 1860098"/>
                  <a:gd name="connsiteY68" fmla="*/ 8877 h 1213362"/>
                  <a:gd name="connsiteX69" fmla="*/ 660283 w 1860098"/>
                  <a:gd name="connsiteY69" fmla="*/ 8877 h 1213362"/>
                  <a:gd name="connsiteX70" fmla="*/ 531887 w 1860098"/>
                  <a:gd name="connsiteY70" fmla="*/ 40961 h 1213362"/>
                  <a:gd name="connsiteX71" fmla="*/ 449574 w 1860098"/>
                  <a:gd name="connsiteY71" fmla="*/ 84038 h 1213362"/>
                  <a:gd name="connsiteX72" fmla="*/ 413221 w 1860098"/>
                  <a:gd name="connsiteY72" fmla="*/ 141488 h 1213362"/>
                  <a:gd name="connsiteX73" fmla="*/ 362759 w 1860098"/>
                  <a:gd name="connsiteY73" fmla="*/ 247181 h 1213362"/>
                  <a:gd name="connsiteX74" fmla="*/ 349825 w 1860098"/>
                  <a:gd name="connsiteY74" fmla="*/ 343630 h 1213362"/>
                  <a:gd name="connsiteX75" fmla="*/ 355424 w 1860098"/>
                  <a:gd name="connsiteY75" fmla="*/ 393887 h 1213362"/>
                  <a:gd name="connsiteX76" fmla="*/ 371466 w 1860098"/>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501181 w 1989813"/>
                  <a:gd name="connsiteY0" fmla="*/ 490140 h 1213362"/>
                  <a:gd name="connsiteX1" fmla="*/ 501181 w 1989813"/>
                  <a:gd name="connsiteY1" fmla="*/ 490140 h 1213362"/>
                  <a:gd name="connsiteX2" fmla="*/ 453054 w 1989813"/>
                  <a:gd name="connsiteY2" fmla="*/ 618477 h 1213362"/>
                  <a:gd name="connsiteX3" fmla="*/ 420970 w 1989813"/>
                  <a:gd name="connsiteY3" fmla="*/ 714729 h 1213362"/>
                  <a:gd name="connsiteX4" fmla="*/ 388886 w 1989813"/>
                  <a:gd name="connsiteY4" fmla="*/ 810982 h 1213362"/>
                  <a:gd name="connsiteX5" fmla="*/ 330106 w 1989813"/>
                  <a:gd name="connsiteY5" fmla="*/ 946158 h 1213362"/>
                  <a:gd name="connsiteX6" fmla="*/ 247515 w 1989813"/>
                  <a:gd name="connsiteY6" fmla="*/ 1026484 h 1213362"/>
                  <a:gd name="connsiteX7" fmla="*/ 164296 w 1989813"/>
                  <a:gd name="connsiteY7" fmla="*/ 1083698 h 1213362"/>
                  <a:gd name="connsiteX8" fmla="*/ 132212 w 1989813"/>
                  <a:gd name="connsiteY8" fmla="*/ 1131824 h 1213362"/>
                  <a:gd name="connsiteX9" fmla="*/ 180339 w 1989813"/>
                  <a:gd name="connsiteY9" fmla="*/ 1163908 h 1213362"/>
                  <a:gd name="connsiteX10" fmla="*/ 388886 w 1989813"/>
                  <a:gd name="connsiteY10" fmla="*/ 1163908 h 1213362"/>
                  <a:gd name="connsiteX11" fmla="*/ 404928 w 1989813"/>
                  <a:gd name="connsiteY11" fmla="*/ 1035571 h 1213362"/>
                  <a:gd name="connsiteX12" fmla="*/ 437012 w 1989813"/>
                  <a:gd name="connsiteY12" fmla="*/ 891192 h 1213362"/>
                  <a:gd name="connsiteX13" fmla="*/ 492474 w 1989813"/>
                  <a:gd name="connsiteY13" fmla="*/ 772381 h 1213362"/>
                  <a:gd name="connsiteX14" fmla="*/ 542936 w 1989813"/>
                  <a:gd name="connsiteY14" fmla="*/ 663034 h 1213362"/>
                  <a:gd name="connsiteX15" fmla="*/ 582740 w 1989813"/>
                  <a:gd name="connsiteY15" fmla="*/ 591054 h 1213362"/>
                  <a:gd name="connsiteX16" fmla="*/ 661602 w 1989813"/>
                  <a:gd name="connsiteY16" fmla="*/ 570350 h 1213362"/>
                  <a:gd name="connsiteX17" fmla="*/ 789998 w 1989813"/>
                  <a:gd name="connsiteY17" fmla="*/ 591967 h 1213362"/>
                  <a:gd name="connsiteX18" fmla="*/ 875539 w 1989813"/>
                  <a:gd name="connsiteY18" fmla="*/ 696807 h 1213362"/>
                  <a:gd name="connsiteX19" fmla="*/ 961137 w 1989813"/>
                  <a:gd name="connsiteY19" fmla="*/ 852002 h 1213362"/>
                  <a:gd name="connsiteX20" fmla="*/ 978809 w 1989813"/>
                  <a:gd name="connsiteY20" fmla="*/ 1035759 h 1213362"/>
                  <a:gd name="connsiteX21" fmla="*/ 934317 w 1989813"/>
                  <a:gd name="connsiteY21" fmla="*/ 1083698 h 1213362"/>
                  <a:gd name="connsiteX22" fmla="*/ 950360 w 1989813"/>
                  <a:gd name="connsiteY22" fmla="*/ 1163908 h 1213362"/>
                  <a:gd name="connsiteX23" fmla="*/ 998486 w 1989813"/>
                  <a:gd name="connsiteY23" fmla="*/ 1179950 h 1213362"/>
                  <a:gd name="connsiteX24" fmla="*/ 1158907 w 1989813"/>
                  <a:gd name="connsiteY24" fmla="*/ 1163908 h 1213362"/>
                  <a:gd name="connsiteX25" fmla="*/ 1174949 w 1989813"/>
                  <a:gd name="connsiteY25" fmla="*/ 1115782 h 1213362"/>
                  <a:gd name="connsiteX26" fmla="*/ 1072681 w 1989813"/>
                  <a:gd name="connsiteY26" fmla="*/ 1018902 h 1213362"/>
                  <a:gd name="connsiteX27" fmla="*/ 1037713 w 1989813"/>
                  <a:gd name="connsiteY27" fmla="*/ 886555 h 1213362"/>
                  <a:gd name="connsiteX28" fmla="*/ 996105 w 1989813"/>
                  <a:gd name="connsiteY28" fmla="*/ 741550 h 1213362"/>
                  <a:gd name="connsiteX29" fmla="*/ 953869 w 1989813"/>
                  <a:gd name="connsiteY29" fmla="*/ 667230 h 1213362"/>
                  <a:gd name="connsiteX30" fmla="*/ 873031 w 1989813"/>
                  <a:gd name="connsiteY30" fmla="*/ 547595 h 1213362"/>
                  <a:gd name="connsiteX31" fmla="*/ 934317 w 1989813"/>
                  <a:gd name="connsiteY31" fmla="*/ 522224 h 1213362"/>
                  <a:gd name="connsiteX32" fmla="*/ 982444 w 1989813"/>
                  <a:gd name="connsiteY32" fmla="*/ 506182 h 1213362"/>
                  <a:gd name="connsiteX33" fmla="*/ 1158907 w 1989813"/>
                  <a:gd name="connsiteY33" fmla="*/ 522224 h 1213362"/>
                  <a:gd name="connsiteX34" fmla="*/ 1207033 w 1989813"/>
                  <a:gd name="connsiteY34" fmla="*/ 554308 h 1213362"/>
                  <a:gd name="connsiteX35" fmla="*/ 1255160 w 1989813"/>
                  <a:gd name="connsiteY35" fmla="*/ 602435 h 1213362"/>
                  <a:gd name="connsiteX36" fmla="*/ 1303286 w 1989813"/>
                  <a:gd name="connsiteY36" fmla="*/ 618477 h 1213362"/>
                  <a:gd name="connsiteX37" fmla="*/ 1343837 w 1989813"/>
                  <a:gd name="connsiteY37" fmla="*/ 665099 h 1213362"/>
                  <a:gd name="connsiteX38" fmla="*/ 1367454 w 1989813"/>
                  <a:gd name="connsiteY38" fmla="*/ 698687 h 1213362"/>
                  <a:gd name="connsiteX39" fmla="*/ 1437213 w 1989813"/>
                  <a:gd name="connsiteY39" fmla="*/ 768245 h 1213362"/>
                  <a:gd name="connsiteX40" fmla="*/ 1504727 w 1989813"/>
                  <a:gd name="connsiteY40" fmla="*/ 820507 h 1213362"/>
                  <a:gd name="connsiteX41" fmla="*/ 1554069 w 1989813"/>
                  <a:gd name="connsiteY41" fmla="*/ 885803 h 1213362"/>
                  <a:gd name="connsiteX42" fmla="*/ 1609014 w 1989813"/>
                  <a:gd name="connsiteY42" fmla="*/ 946158 h 1213362"/>
                  <a:gd name="connsiteX43" fmla="*/ 1657466 w 1989813"/>
                  <a:gd name="connsiteY43" fmla="*/ 987383 h 1213362"/>
                  <a:gd name="connsiteX44" fmla="*/ 1698740 w 1989813"/>
                  <a:gd name="connsiteY44" fmla="*/ 1029430 h 1213362"/>
                  <a:gd name="connsiteX45" fmla="*/ 1680025 w 1989813"/>
                  <a:gd name="connsiteY45" fmla="*/ 1109481 h 1213362"/>
                  <a:gd name="connsiteX46" fmla="*/ 1672254 w 1989813"/>
                  <a:gd name="connsiteY46" fmla="*/ 1179950 h 1213362"/>
                  <a:gd name="connsiteX47" fmla="*/ 1768507 w 1989813"/>
                  <a:gd name="connsiteY47" fmla="*/ 1212035 h 1213362"/>
                  <a:gd name="connsiteX48" fmla="*/ 1944970 w 1989813"/>
                  <a:gd name="connsiteY48" fmla="*/ 1195992 h 1213362"/>
                  <a:gd name="connsiteX49" fmla="*/ 1961012 w 1989813"/>
                  <a:gd name="connsiteY49" fmla="*/ 1099740 h 1213362"/>
                  <a:gd name="connsiteX50" fmla="*/ 1912886 w 1989813"/>
                  <a:gd name="connsiteY50" fmla="*/ 1067656 h 1213362"/>
                  <a:gd name="connsiteX51" fmla="*/ 1832675 w 1989813"/>
                  <a:gd name="connsiteY51" fmla="*/ 1019529 h 1213362"/>
                  <a:gd name="connsiteX52" fmla="*/ 1790816 w 1989813"/>
                  <a:gd name="connsiteY52" fmla="*/ 975291 h 1213362"/>
                  <a:gd name="connsiteX53" fmla="*/ 1752465 w 1989813"/>
                  <a:gd name="connsiteY53" fmla="*/ 939319 h 1213362"/>
                  <a:gd name="connsiteX54" fmla="*/ 1720381 w 1989813"/>
                  <a:gd name="connsiteY54" fmla="*/ 891192 h 1213362"/>
                  <a:gd name="connsiteX55" fmla="*/ 1640170 w 1989813"/>
                  <a:gd name="connsiteY55" fmla="*/ 827024 h 1213362"/>
                  <a:gd name="connsiteX56" fmla="*/ 1608086 w 1989813"/>
                  <a:gd name="connsiteY56" fmla="*/ 778898 h 1213362"/>
                  <a:gd name="connsiteX57" fmla="*/ 1543917 w 1989813"/>
                  <a:gd name="connsiteY57" fmla="*/ 714729 h 1213362"/>
                  <a:gd name="connsiteX58" fmla="*/ 1463707 w 1989813"/>
                  <a:gd name="connsiteY58" fmla="*/ 634519 h 1213362"/>
                  <a:gd name="connsiteX59" fmla="*/ 1383496 w 1989813"/>
                  <a:gd name="connsiteY59" fmla="*/ 570350 h 1213362"/>
                  <a:gd name="connsiteX60" fmla="*/ 1351412 w 1989813"/>
                  <a:gd name="connsiteY60" fmla="*/ 522224 h 1213362"/>
                  <a:gd name="connsiteX61" fmla="*/ 1303286 w 1989813"/>
                  <a:gd name="connsiteY61" fmla="*/ 490140 h 1213362"/>
                  <a:gd name="connsiteX62" fmla="*/ 1287244 w 1989813"/>
                  <a:gd name="connsiteY62" fmla="*/ 442013 h 1213362"/>
                  <a:gd name="connsiteX63" fmla="*/ 1255160 w 1989813"/>
                  <a:gd name="connsiteY63" fmla="*/ 281592 h 1213362"/>
                  <a:gd name="connsiteX64" fmla="*/ 1239117 w 1989813"/>
                  <a:gd name="connsiteY64" fmla="*/ 233466 h 1213362"/>
                  <a:gd name="connsiteX65" fmla="*/ 1174949 w 1989813"/>
                  <a:gd name="connsiteY65" fmla="*/ 137213 h 1213362"/>
                  <a:gd name="connsiteX66" fmla="*/ 1142865 w 1989813"/>
                  <a:gd name="connsiteY66" fmla="*/ 89087 h 1213362"/>
                  <a:gd name="connsiteX67" fmla="*/ 998486 w 1989813"/>
                  <a:gd name="connsiteY67" fmla="*/ 24919 h 1213362"/>
                  <a:gd name="connsiteX68" fmla="*/ 950360 w 1989813"/>
                  <a:gd name="connsiteY68" fmla="*/ 8877 h 1213362"/>
                  <a:gd name="connsiteX69" fmla="*/ 789998 w 1989813"/>
                  <a:gd name="connsiteY69" fmla="*/ 8877 h 1213362"/>
                  <a:gd name="connsiteX70" fmla="*/ 661602 w 1989813"/>
                  <a:gd name="connsiteY70" fmla="*/ 40961 h 1213362"/>
                  <a:gd name="connsiteX71" fmla="*/ 579289 w 1989813"/>
                  <a:gd name="connsiteY71" fmla="*/ 84038 h 1213362"/>
                  <a:gd name="connsiteX72" fmla="*/ 542936 w 1989813"/>
                  <a:gd name="connsiteY72" fmla="*/ 141488 h 1213362"/>
                  <a:gd name="connsiteX73" fmla="*/ 492474 w 1989813"/>
                  <a:gd name="connsiteY73" fmla="*/ 247181 h 1213362"/>
                  <a:gd name="connsiteX74" fmla="*/ 479540 w 1989813"/>
                  <a:gd name="connsiteY74" fmla="*/ 343630 h 1213362"/>
                  <a:gd name="connsiteX75" fmla="*/ 485139 w 1989813"/>
                  <a:gd name="connsiteY75" fmla="*/ 393887 h 1213362"/>
                  <a:gd name="connsiteX76" fmla="*/ 501181 w 1989813"/>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197894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3182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27061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32084 w 1857601"/>
                  <a:gd name="connsiteY7" fmla="*/ 1083698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15303 w 1857601"/>
                  <a:gd name="connsiteY6" fmla="*/ 1026484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48127 w 1857601"/>
                  <a:gd name="connsiteY9" fmla="*/ 1163908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68894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0836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40205 w 1857601"/>
                  <a:gd name="connsiteY21" fmla="*/ 1115998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818148 w 1857601"/>
                  <a:gd name="connsiteY22" fmla="*/ 1163908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66274 w 1857601"/>
                  <a:gd name="connsiteY23" fmla="*/ 1179950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63908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7192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42737 w 1857601"/>
                  <a:gd name="connsiteY25" fmla="*/ 111578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6295 w 1857601"/>
                  <a:gd name="connsiteY47" fmla="*/ 1212035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7601"/>
                  <a:gd name="connsiteY0" fmla="*/ 490140 h 1213362"/>
                  <a:gd name="connsiteX1" fmla="*/ 368969 w 1857601"/>
                  <a:gd name="connsiteY1" fmla="*/ 490140 h 1213362"/>
                  <a:gd name="connsiteX2" fmla="*/ 320842 w 1857601"/>
                  <a:gd name="connsiteY2" fmla="*/ 618477 h 1213362"/>
                  <a:gd name="connsiteX3" fmla="*/ 288758 w 1857601"/>
                  <a:gd name="connsiteY3" fmla="*/ 714729 h 1213362"/>
                  <a:gd name="connsiteX4" fmla="*/ 256674 w 1857601"/>
                  <a:gd name="connsiteY4" fmla="*/ 810982 h 1213362"/>
                  <a:gd name="connsiteX5" fmla="*/ 212182 w 1857601"/>
                  <a:gd name="connsiteY5" fmla="*/ 946158 h 1213362"/>
                  <a:gd name="connsiteX6" fmla="*/ 129591 w 1857601"/>
                  <a:gd name="connsiteY6" fmla="*/ 1031246 h 1213362"/>
                  <a:gd name="connsiteX7" fmla="*/ 46371 w 1857601"/>
                  <a:gd name="connsiteY7" fmla="*/ 1104091 h 1213362"/>
                  <a:gd name="connsiteX8" fmla="*/ 0 w 1857601"/>
                  <a:gd name="connsiteY8" fmla="*/ 1156802 h 1213362"/>
                  <a:gd name="connsiteX9" fmla="*/ 121945 w 1857601"/>
                  <a:gd name="connsiteY9" fmla="*/ 1168894 h 1213362"/>
                  <a:gd name="connsiteX10" fmla="*/ 256674 w 1857601"/>
                  <a:gd name="connsiteY10" fmla="*/ 1163908 h 1213362"/>
                  <a:gd name="connsiteX11" fmla="*/ 272716 w 1857601"/>
                  <a:gd name="connsiteY11" fmla="*/ 1035571 h 1213362"/>
                  <a:gd name="connsiteX12" fmla="*/ 304800 w 1857601"/>
                  <a:gd name="connsiteY12" fmla="*/ 891192 h 1213362"/>
                  <a:gd name="connsiteX13" fmla="*/ 360262 w 1857601"/>
                  <a:gd name="connsiteY13" fmla="*/ 772381 h 1213362"/>
                  <a:gd name="connsiteX14" fmla="*/ 410724 w 1857601"/>
                  <a:gd name="connsiteY14" fmla="*/ 663034 h 1213362"/>
                  <a:gd name="connsiteX15" fmla="*/ 450528 w 1857601"/>
                  <a:gd name="connsiteY15" fmla="*/ 591054 h 1213362"/>
                  <a:gd name="connsiteX16" fmla="*/ 529390 w 1857601"/>
                  <a:gd name="connsiteY16" fmla="*/ 570350 h 1213362"/>
                  <a:gd name="connsiteX17" fmla="*/ 657786 w 1857601"/>
                  <a:gd name="connsiteY17" fmla="*/ 591967 h 1213362"/>
                  <a:gd name="connsiteX18" fmla="*/ 743327 w 1857601"/>
                  <a:gd name="connsiteY18" fmla="*/ 696807 h 1213362"/>
                  <a:gd name="connsiteX19" fmla="*/ 828925 w 1857601"/>
                  <a:gd name="connsiteY19" fmla="*/ 852002 h 1213362"/>
                  <a:gd name="connsiteX20" fmla="*/ 846597 w 1857601"/>
                  <a:gd name="connsiteY20" fmla="*/ 1035759 h 1213362"/>
                  <a:gd name="connsiteX21" fmla="*/ 802105 w 1857601"/>
                  <a:gd name="connsiteY21" fmla="*/ 1111236 h 1213362"/>
                  <a:gd name="connsiteX22" fmla="*/ 780048 w 1857601"/>
                  <a:gd name="connsiteY22" fmla="*/ 1156802 h 1213362"/>
                  <a:gd name="connsiteX23" fmla="*/ 873418 w 1857601"/>
                  <a:gd name="connsiteY23" fmla="*/ 1156802 h 1213362"/>
                  <a:gd name="connsiteX24" fmla="*/ 1026695 w 1857601"/>
                  <a:gd name="connsiteY24" fmla="*/ 1156802 h 1213362"/>
                  <a:gd name="connsiteX25" fmla="*/ 1080837 w 1857601"/>
                  <a:gd name="connsiteY25" fmla="*/ 1156802 h 1213362"/>
                  <a:gd name="connsiteX26" fmla="*/ 940469 w 1857601"/>
                  <a:gd name="connsiteY26" fmla="*/ 1018902 h 1213362"/>
                  <a:gd name="connsiteX27" fmla="*/ 905501 w 1857601"/>
                  <a:gd name="connsiteY27" fmla="*/ 886555 h 1213362"/>
                  <a:gd name="connsiteX28" fmla="*/ 863893 w 1857601"/>
                  <a:gd name="connsiteY28" fmla="*/ 741550 h 1213362"/>
                  <a:gd name="connsiteX29" fmla="*/ 821657 w 1857601"/>
                  <a:gd name="connsiteY29" fmla="*/ 667230 h 1213362"/>
                  <a:gd name="connsiteX30" fmla="*/ 740819 w 1857601"/>
                  <a:gd name="connsiteY30" fmla="*/ 547595 h 1213362"/>
                  <a:gd name="connsiteX31" fmla="*/ 802105 w 1857601"/>
                  <a:gd name="connsiteY31" fmla="*/ 522224 h 1213362"/>
                  <a:gd name="connsiteX32" fmla="*/ 850232 w 1857601"/>
                  <a:gd name="connsiteY32" fmla="*/ 506182 h 1213362"/>
                  <a:gd name="connsiteX33" fmla="*/ 1026695 w 1857601"/>
                  <a:gd name="connsiteY33" fmla="*/ 522224 h 1213362"/>
                  <a:gd name="connsiteX34" fmla="*/ 1074821 w 1857601"/>
                  <a:gd name="connsiteY34" fmla="*/ 554308 h 1213362"/>
                  <a:gd name="connsiteX35" fmla="*/ 1122948 w 1857601"/>
                  <a:gd name="connsiteY35" fmla="*/ 602435 h 1213362"/>
                  <a:gd name="connsiteX36" fmla="*/ 1171074 w 1857601"/>
                  <a:gd name="connsiteY36" fmla="*/ 618477 h 1213362"/>
                  <a:gd name="connsiteX37" fmla="*/ 1211625 w 1857601"/>
                  <a:gd name="connsiteY37" fmla="*/ 665099 h 1213362"/>
                  <a:gd name="connsiteX38" fmla="*/ 1235242 w 1857601"/>
                  <a:gd name="connsiteY38" fmla="*/ 698687 h 1213362"/>
                  <a:gd name="connsiteX39" fmla="*/ 1305001 w 1857601"/>
                  <a:gd name="connsiteY39" fmla="*/ 768245 h 1213362"/>
                  <a:gd name="connsiteX40" fmla="*/ 1372515 w 1857601"/>
                  <a:gd name="connsiteY40" fmla="*/ 820507 h 1213362"/>
                  <a:gd name="connsiteX41" fmla="*/ 1421857 w 1857601"/>
                  <a:gd name="connsiteY41" fmla="*/ 885803 h 1213362"/>
                  <a:gd name="connsiteX42" fmla="*/ 1476802 w 1857601"/>
                  <a:gd name="connsiteY42" fmla="*/ 946158 h 1213362"/>
                  <a:gd name="connsiteX43" fmla="*/ 1525254 w 1857601"/>
                  <a:gd name="connsiteY43" fmla="*/ 987383 h 1213362"/>
                  <a:gd name="connsiteX44" fmla="*/ 1566528 w 1857601"/>
                  <a:gd name="connsiteY44" fmla="*/ 1029430 h 1213362"/>
                  <a:gd name="connsiteX45" fmla="*/ 1547813 w 1857601"/>
                  <a:gd name="connsiteY45" fmla="*/ 1109481 h 1213362"/>
                  <a:gd name="connsiteX46" fmla="*/ 1540042 w 1857601"/>
                  <a:gd name="connsiteY46" fmla="*/ 1179950 h 1213362"/>
                  <a:gd name="connsiteX47" fmla="*/ 1638676 w 1857601"/>
                  <a:gd name="connsiteY47" fmla="*/ 1156802 h 1213362"/>
                  <a:gd name="connsiteX48" fmla="*/ 1812758 w 1857601"/>
                  <a:gd name="connsiteY48" fmla="*/ 1195992 h 1213362"/>
                  <a:gd name="connsiteX49" fmla="*/ 1828800 w 1857601"/>
                  <a:gd name="connsiteY49" fmla="*/ 1099740 h 1213362"/>
                  <a:gd name="connsiteX50" fmla="*/ 1780674 w 1857601"/>
                  <a:gd name="connsiteY50" fmla="*/ 1067656 h 1213362"/>
                  <a:gd name="connsiteX51" fmla="*/ 1700463 w 1857601"/>
                  <a:gd name="connsiteY51" fmla="*/ 1019529 h 1213362"/>
                  <a:gd name="connsiteX52" fmla="*/ 1658604 w 1857601"/>
                  <a:gd name="connsiteY52" fmla="*/ 975291 h 1213362"/>
                  <a:gd name="connsiteX53" fmla="*/ 1620253 w 1857601"/>
                  <a:gd name="connsiteY53" fmla="*/ 939319 h 1213362"/>
                  <a:gd name="connsiteX54" fmla="*/ 1588169 w 1857601"/>
                  <a:gd name="connsiteY54" fmla="*/ 891192 h 1213362"/>
                  <a:gd name="connsiteX55" fmla="*/ 1507958 w 1857601"/>
                  <a:gd name="connsiteY55" fmla="*/ 827024 h 1213362"/>
                  <a:gd name="connsiteX56" fmla="*/ 1475874 w 1857601"/>
                  <a:gd name="connsiteY56" fmla="*/ 778898 h 1213362"/>
                  <a:gd name="connsiteX57" fmla="*/ 1411705 w 1857601"/>
                  <a:gd name="connsiteY57" fmla="*/ 714729 h 1213362"/>
                  <a:gd name="connsiteX58" fmla="*/ 1331495 w 1857601"/>
                  <a:gd name="connsiteY58" fmla="*/ 634519 h 1213362"/>
                  <a:gd name="connsiteX59" fmla="*/ 1251284 w 1857601"/>
                  <a:gd name="connsiteY59" fmla="*/ 570350 h 1213362"/>
                  <a:gd name="connsiteX60" fmla="*/ 1219200 w 1857601"/>
                  <a:gd name="connsiteY60" fmla="*/ 522224 h 1213362"/>
                  <a:gd name="connsiteX61" fmla="*/ 1171074 w 1857601"/>
                  <a:gd name="connsiteY61" fmla="*/ 490140 h 1213362"/>
                  <a:gd name="connsiteX62" fmla="*/ 1155032 w 1857601"/>
                  <a:gd name="connsiteY62" fmla="*/ 442013 h 1213362"/>
                  <a:gd name="connsiteX63" fmla="*/ 1122948 w 1857601"/>
                  <a:gd name="connsiteY63" fmla="*/ 281592 h 1213362"/>
                  <a:gd name="connsiteX64" fmla="*/ 1106905 w 1857601"/>
                  <a:gd name="connsiteY64" fmla="*/ 233466 h 1213362"/>
                  <a:gd name="connsiteX65" fmla="*/ 1042737 w 1857601"/>
                  <a:gd name="connsiteY65" fmla="*/ 137213 h 1213362"/>
                  <a:gd name="connsiteX66" fmla="*/ 1010653 w 1857601"/>
                  <a:gd name="connsiteY66" fmla="*/ 89087 h 1213362"/>
                  <a:gd name="connsiteX67" fmla="*/ 866274 w 1857601"/>
                  <a:gd name="connsiteY67" fmla="*/ 24919 h 1213362"/>
                  <a:gd name="connsiteX68" fmla="*/ 818148 w 1857601"/>
                  <a:gd name="connsiteY68" fmla="*/ 8877 h 1213362"/>
                  <a:gd name="connsiteX69" fmla="*/ 657786 w 1857601"/>
                  <a:gd name="connsiteY69" fmla="*/ 8877 h 1213362"/>
                  <a:gd name="connsiteX70" fmla="*/ 529390 w 1857601"/>
                  <a:gd name="connsiteY70" fmla="*/ 40961 h 1213362"/>
                  <a:gd name="connsiteX71" fmla="*/ 447077 w 1857601"/>
                  <a:gd name="connsiteY71" fmla="*/ 84038 h 1213362"/>
                  <a:gd name="connsiteX72" fmla="*/ 410724 w 1857601"/>
                  <a:gd name="connsiteY72" fmla="*/ 141488 h 1213362"/>
                  <a:gd name="connsiteX73" fmla="*/ 360262 w 1857601"/>
                  <a:gd name="connsiteY73" fmla="*/ 247181 h 1213362"/>
                  <a:gd name="connsiteX74" fmla="*/ 347328 w 1857601"/>
                  <a:gd name="connsiteY74" fmla="*/ 343630 h 1213362"/>
                  <a:gd name="connsiteX75" fmla="*/ 352927 w 1857601"/>
                  <a:gd name="connsiteY75" fmla="*/ 393887 h 1213362"/>
                  <a:gd name="connsiteX76" fmla="*/ 368969 w 1857601"/>
                  <a:gd name="connsiteY76" fmla="*/ 490140 h 1213362"/>
                  <a:gd name="connsiteX0" fmla="*/ 368969 w 1852839"/>
                  <a:gd name="connsiteY0" fmla="*/ 490140 h 1206646"/>
                  <a:gd name="connsiteX1" fmla="*/ 368969 w 1852839"/>
                  <a:gd name="connsiteY1" fmla="*/ 490140 h 1206646"/>
                  <a:gd name="connsiteX2" fmla="*/ 320842 w 1852839"/>
                  <a:gd name="connsiteY2" fmla="*/ 618477 h 1206646"/>
                  <a:gd name="connsiteX3" fmla="*/ 288758 w 1852839"/>
                  <a:gd name="connsiteY3" fmla="*/ 714729 h 1206646"/>
                  <a:gd name="connsiteX4" fmla="*/ 256674 w 1852839"/>
                  <a:gd name="connsiteY4" fmla="*/ 810982 h 1206646"/>
                  <a:gd name="connsiteX5" fmla="*/ 212182 w 1852839"/>
                  <a:gd name="connsiteY5" fmla="*/ 946158 h 1206646"/>
                  <a:gd name="connsiteX6" fmla="*/ 129591 w 1852839"/>
                  <a:gd name="connsiteY6" fmla="*/ 1031246 h 1206646"/>
                  <a:gd name="connsiteX7" fmla="*/ 46371 w 1852839"/>
                  <a:gd name="connsiteY7" fmla="*/ 1104091 h 1206646"/>
                  <a:gd name="connsiteX8" fmla="*/ 0 w 1852839"/>
                  <a:gd name="connsiteY8" fmla="*/ 1156802 h 1206646"/>
                  <a:gd name="connsiteX9" fmla="*/ 121945 w 1852839"/>
                  <a:gd name="connsiteY9" fmla="*/ 1168894 h 1206646"/>
                  <a:gd name="connsiteX10" fmla="*/ 256674 w 1852839"/>
                  <a:gd name="connsiteY10" fmla="*/ 1163908 h 1206646"/>
                  <a:gd name="connsiteX11" fmla="*/ 272716 w 1852839"/>
                  <a:gd name="connsiteY11" fmla="*/ 1035571 h 1206646"/>
                  <a:gd name="connsiteX12" fmla="*/ 304800 w 1852839"/>
                  <a:gd name="connsiteY12" fmla="*/ 891192 h 1206646"/>
                  <a:gd name="connsiteX13" fmla="*/ 360262 w 1852839"/>
                  <a:gd name="connsiteY13" fmla="*/ 772381 h 1206646"/>
                  <a:gd name="connsiteX14" fmla="*/ 410724 w 1852839"/>
                  <a:gd name="connsiteY14" fmla="*/ 663034 h 1206646"/>
                  <a:gd name="connsiteX15" fmla="*/ 450528 w 1852839"/>
                  <a:gd name="connsiteY15" fmla="*/ 591054 h 1206646"/>
                  <a:gd name="connsiteX16" fmla="*/ 529390 w 1852839"/>
                  <a:gd name="connsiteY16" fmla="*/ 570350 h 1206646"/>
                  <a:gd name="connsiteX17" fmla="*/ 657786 w 1852839"/>
                  <a:gd name="connsiteY17" fmla="*/ 591967 h 1206646"/>
                  <a:gd name="connsiteX18" fmla="*/ 743327 w 1852839"/>
                  <a:gd name="connsiteY18" fmla="*/ 696807 h 1206646"/>
                  <a:gd name="connsiteX19" fmla="*/ 828925 w 1852839"/>
                  <a:gd name="connsiteY19" fmla="*/ 852002 h 1206646"/>
                  <a:gd name="connsiteX20" fmla="*/ 846597 w 1852839"/>
                  <a:gd name="connsiteY20" fmla="*/ 1035759 h 1206646"/>
                  <a:gd name="connsiteX21" fmla="*/ 802105 w 1852839"/>
                  <a:gd name="connsiteY21" fmla="*/ 1111236 h 1206646"/>
                  <a:gd name="connsiteX22" fmla="*/ 780048 w 1852839"/>
                  <a:gd name="connsiteY22" fmla="*/ 1156802 h 1206646"/>
                  <a:gd name="connsiteX23" fmla="*/ 873418 w 1852839"/>
                  <a:gd name="connsiteY23" fmla="*/ 1156802 h 1206646"/>
                  <a:gd name="connsiteX24" fmla="*/ 1026695 w 1852839"/>
                  <a:gd name="connsiteY24" fmla="*/ 1156802 h 1206646"/>
                  <a:gd name="connsiteX25" fmla="*/ 1080837 w 1852839"/>
                  <a:gd name="connsiteY25" fmla="*/ 1156802 h 1206646"/>
                  <a:gd name="connsiteX26" fmla="*/ 940469 w 1852839"/>
                  <a:gd name="connsiteY26" fmla="*/ 1018902 h 1206646"/>
                  <a:gd name="connsiteX27" fmla="*/ 905501 w 1852839"/>
                  <a:gd name="connsiteY27" fmla="*/ 886555 h 1206646"/>
                  <a:gd name="connsiteX28" fmla="*/ 863893 w 1852839"/>
                  <a:gd name="connsiteY28" fmla="*/ 741550 h 1206646"/>
                  <a:gd name="connsiteX29" fmla="*/ 821657 w 1852839"/>
                  <a:gd name="connsiteY29" fmla="*/ 667230 h 1206646"/>
                  <a:gd name="connsiteX30" fmla="*/ 740819 w 1852839"/>
                  <a:gd name="connsiteY30" fmla="*/ 547595 h 1206646"/>
                  <a:gd name="connsiteX31" fmla="*/ 802105 w 1852839"/>
                  <a:gd name="connsiteY31" fmla="*/ 522224 h 1206646"/>
                  <a:gd name="connsiteX32" fmla="*/ 850232 w 1852839"/>
                  <a:gd name="connsiteY32" fmla="*/ 506182 h 1206646"/>
                  <a:gd name="connsiteX33" fmla="*/ 1026695 w 1852839"/>
                  <a:gd name="connsiteY33" fmla="*/ 522224 h 1206646"/>
                  <a:gd name="connsiteX34" fmla="*/ 1074821 w 1852839"/>
                  <a:gd name="connsiteY34" fmla="*/ 554308 h 1206646"/>
                  <a:gd name="connsiteX35" fmla="*/ 1122948 w 1852839"/>
                  <a:gd name="connsiteY35" fmla="*/ 602435 h 1206646"/>
                  <a:gd name="connsiteX36" fmla="*/ 1171074 w 1852839"/>
                  <a:gd name="connsiteY36" fmla="*/ 618477 h 1206646"/>
                  <a:gd name="connsiteX37" fmla="*/ 1211625 w 1852839"/>
                  <a:gd name="connsiteY37" fmla="*/ 665099 h 1206646"/>
                  <a:gd name="connsiteX38" fmla="*/ 1235242 w 1852839"/>
                  <a:gd name="connsiteY38" fmla="*/ 698687 h 1206646"/>
                  <a:gd name="connsiteX39" fmla="*/ 1305001 w 1852839"/>
                  <a:gd name="connsiteY39" fmla="*/ 768245 h 1206646"/>
                  <a:gd name="connsiteX40" fmla="*/ 1372515 w 1852839"/>
                  <a:gd name="connsiteY40" fmla="*/ 820507 h 1206646"/>
                  <a:gd name="connsiteX41" fmla="*/ 1421857 w 1852839"/>
                  <a:gd name="connsiteY41" fmla="*/ 885803 h 1206646"/>
                  <a:gd name="connsiteX42" fmla="*/ 1476802 w 1852839"/>
                  <a:gd name="connsiteY42" fmla="*/ 946158 h 1206646"/>
                  <a:gd name="connsiteX43" fmla="*/ 1525254 w 1852839"/>
                  <a:gd name="connsiteY43" fmla="*/ 987383 h 1206646"/>
                  <a:gd name="connsiteX44" fmla="*/ 1566528 w 1852839"/>
                  <a:gd name="connsiteY44" fmla="*/ 1029430 h 1206646"/>
                  <a:gd name="connsiteX45" fmla="*/ 1547813 w 1852839"/>
                  <a:gd name="connsiteY45" fmla="*/ 1109481 h 1206646"/>
                  <a:gd name="connsiteX46" fmla="*/ 1540042 w 1852839"/>
                  <a:gd name="connsiteY46" fmla="*/ 1179950 h 1206646"/>
                  <a:gd name="connsiteX47" fmla="*/ 1638676 w 1852839"/>
                  <a:gd name="connsiteY47" fmla="*/ 1156802 h 1206646"/>
                  <a:gd name="connsiteX48" fmla="*/ 1807996 w 1852839"/>
                  <a:gd name="connsiteY48" fmla="*/ 1156802 h 1206646"/>
                  <a:gd name="connsiteX49" fmla="*/ 1828800 w 1852839"/>
                  <a:gd name="connsiteY49" fmla="*/ 1099740 h 1206646"/>
                  <a:gd name="connsiteX50" fmla="*/ 1780674 w 1852839"/>
                  <a:gd name="connsiteY50" fmla="*/ 1067656 h 1206646"/>
                  <a:gd name="connsiteX51" fmla="*/ 1700463 w 1852839"/>
                  <a:gd name="connsiteY51" fmla="*/ 1019529 h 1206646"/>
                  <a:gd name="connsiteX52" fmla="*/ 1658604 w 1852839"/>
                  <a:gd name="connsiteY52" fmla="*/ 975291 h 1206646"/>
                  <a:gd name="connsiteX53" fmla="*/ 1620253 w 1852839"/>
                  <a:gd name="connsiteY53" fmla="*/ 939319 h 1206646"/>
                  <a:gd name="connsiteX54" fmla="*/ 1588169 w 1852839"/>
                  <a:gd name="connsiteY54" fmla="*/ 891192 h 1206646"/>
                  <a:gd name="connsiteX55" fmla="*/ 1507958 w 1852839"/>
                  <a:gd name="connsiteY55" fmla="*/ 827024 h 1206646"/>
                  <a:gd name="connsiteX56" fmla="*/ 1475874 w 1852839"/>
                  <a:gd name="connsiteY56" fmla="*/ 778898 h 1206646"/>
                  <a:gd name="connsiteX57" fmla="*/ 1411705 w 1852839"/>
                  <a:gd name="connsiteY57" fmla="*/ 714729 h 1206646"/>
                  <a:gd name="connsiteX58" fmla="*/ 1331495 w 1852839"/>
                  <a:gd name="connsiteY58" fmla="*/ 634519 h 1206646"/>
                  <a:gd name="connsiteX59" fmla="*/ 1251284 w 1852839"/>
                  <a:gd name="connsiteY59" fmla="*/ 570350 h 1206646"/>
                  <a:gd name="connsiteX60" fmla="*/ 1219200 w 1852839"/>
                  <a:gd name="connsiteY60" fmla="*/ 522224 h 1206646"/>
                  <a:gd name="connsiteX61" fmla="*/ 1171074 w 1852839"/>
                  <a:gd name="connsiteY61" fmla="*/ 490140 h 1206646"/>
                  <a:gd name="connsiteX62" fmla="*/ 1155032 w 1852839"/>
                  <a:gd name="connsiteY62" fmla="*/ 442013 h 1206646"/>
                  <a:gd name="connsiteX63" fmla="*/ 1122948 w 1852839"/>
                  <a:gd name="connsiteY63" fmla="*/ 281592 h 1206646"/>
                  <a:gd name="connsiteX64" fmla="*/ 1106905 w 1852839"/>
                  <a:gd name="connsiteY64" fmla="*/ 233466 h 1206646"/>
                  <a:gd name="connsiteX65" fmla="*/ 1042737 w 1852839"/>
                  <a:gd name="connsiteY65" fmla="*/ 137213 h 1206646"/>
                  <a:gd name="connsiteX66" fmla="*/ 1010653 w 1852839"/>
                  <a:gd name="connsiteY66" fmla="*/ 89087 h 1206646"/>
                  <a:gd name="connsiteX67" fmla="*/ 866274 w 1852839"/>
                  <a:gd name="connsiteY67" fmla="*/ 24919 h 1206646"/>
                  <a:gd name="connsiteX68" fmla="*/ 818148 w 1852839"/>
                  <a:gd name="connsiteY68" fmla="*/ 8877 h 1206646"/>
                  <a:gd name="connsiteX69" fmla="*/ 657786 w 1852839"/>
                  <a:gd name="connsiteY69" fmla="*/ 8877 h 1206646"/>
                  <a:gd name="connsiteX70" fmla="*/ 529390 w 1852839"/>
                  <a:gd name="connsiteY70" fmla="*/ 40961 h 1206646"/>
                  <a:gd name="connsiteX71" fmla="*/ 447077 w 1852839"/>
                  <a:gd name="connsiteY71" fmla="*/ 84038 h 1206646"/>
                  <a:gd name="connsiteX72" fmla="*/ 410724 w 1852839"/>
                  <a:gd name="connsiteY72" fmla="*/ 141488 h 1206646"/>
                  <a:gd name="connsiteX73" fmla="*/ 360262 w 1852839"/>
                  <a:gd name="connsiteY73" fmla="*/ 247181 h 1206646"/>
                  <a:gd name="connsiteX74" fmla="*/ 347328 w 1852839"/>
                  <a:gd name="connsiteY74" fmla="*/ 343630 h 1206646"/>
                  <a:gd name="connsiteX75" fmla="*/ 352927 w 1852839"/>
                  <a:gd name="connsiteY75" fmla="*/ 393887 h 1206646"/>
                  <a:gd name="connsiteX76" fmla="*/ 368969 w 1852839"/>
                  <a:gd name="connsiteY76" fmla="*/ 490140 h 1206646"/>
                  <a:gd name="connsiteX0" fmla="*/ 368969 w 1852839"/>
                  <a:gd name="connsiteY0" fmla="*/ 490140 h 1195590"/>
                  <a:gd name="connsiteX1" fmla="*/ 368969 w 1852839"/>
                  <a:gd name="connsiteY1" fmla="*/ 490140 h 1195590"/>
                  <a:gd name="connsiteX2" fmla="*/ 320842 w 1852839"/>
                  <a:gd name="connsiteY2" fmla="*/ 618477 h 1195590"/>
                  <a:gd name="connsiteX3" fmla="*/ 288758 w 1852839"/>
                  <a:gd name="connsiteY3" fmla="*/ 714729 h 1195590"/>
                  <a:gd name="connsiteX4" fmla="*/ 256674 w 1852839"/>
                  <a:gd name="connsiteY4" fmla="*/ 810982 h 1195590"/>
                  <a:gd name="connsiteX5" fmla="*/ 212182 w 1852839"/>
                  <a:gd name="connsiteY5" fmla="*/ 946158 h 1195590"/>
                  <a:gd name="connsiteX6" fmla="*/ 129591 w 1852839"/>
                  <a:gd name="connsiteY6" fmla="*/ 1031246 h 1195590"/>
                  <a:gd name="connsiteX7" fmla="*/ 46371 w 1852839"/>
                  <a:gd name="connsiteY7" fmla="*/ 1104091 h 1195590"/>
                  <a:gd name="connsiteX8" fmla="*/ 0 w 1852839"/>
                  <a:gd name="connsiteY8" fmla="*/ 1156802 h 1195590"/>
                  <a:gd name="connsiteX9" fmla="*/ 121945 w 1852839"/>
                  <a:gd name="connsiteY9" fmla="*/ 1168894 h 1195590"/>
                  <a:gd name="connsiteX10" fmla="*/ 256674 w 1852839"/>
                  <a:gd name="connsiteY10" fmla="*/ 1163908 h 1195590"/>
                  <a:gd name="connsiteX11" fmla="*/ 272716 w 1852839"/>
                  <a:gd name="connsiteY11" fmla="*/ 1035571 h 1195590"/>
                  <a:gd name="connsiteX12" fmla="*/ 304800 w 1852839"/>
                  <a:gd name="connsiteY12" fmla="*/ 891192 h 1195590"/>
                  <a:gd name="connsiteX13" fmla="*/ 360262 w 1852839"/>
                  <a:gd name="connsiteY13" fmla="*/ 772381 h 1195590"/>
                  <a:gd name="connsiteX14" fmla="*/ 410724 w 1852839"/>
                  <a:gd name="connsiteY14" fmla="*/ 663034 h 1195590"/>
                  <a:gd name="connsiteX15" fmla="*/ 450528 w 1852839"/>
                  <a:gd name="connsiteY15" fmla="*/ 591054 h 1195590"/>
                  <a:gd name="connsiteX16" fmla="*/ 529390 w 1852839"/>
                  <a:gd name="connsiteY16" fmla="*/ 570350 h 1195590"/>
                  <a:gd name="connsiteX17" fmla="*/ 657786 w 1852839"/>
                  <a:gd name="connsiteY17" fmla="*/ 591967 h 1195590"/>
                  <a:gd name="connsiteX18" fmla="*/ 743327 w 1852839"/>
                  <a:gd name="connsiteY18" fmla="*/ 696807 h 1195590"/>
                  <a:gd name="connsiteX19" fmla="*/ 828925 w 1852839"/>
                  <a:gd name="connsiteY19" fmla="*/ 852002 h 1195590"/>
                  <a:gd name="connsiteX20" fmla="*/ 846597 w 1852839"/>
                  <a:gd name="connsiteY20" fmla="*/ 1035759 h 1195590"/>
                  <a:gd name="connsiteX21" fmla="*/ 802105 w 1852839"/>
                  <a:gd name="connsiteY21" fmla="*/ 1111236 h 1195590"/>
                  <a:gd name="connsiteX22" fmla="*/ 780048 w 1852839"/>
                  <a:gd name="connsiteY22" fmla="*/ 1156802 h 1195590"/>
                  <a:gd name="connsiteX23" fmla="*/ 873418 w 1852839"/>
                  <a:gd name="connsiteY23" fmla="*/ 1156802 h 1195590"/>
                  <a:gd name="connsiteX24" fmla="*/ 1026695 w 1852839"/>
                  <a:gd name="connsiteY24" fmla="*/ 1156802 h 1195590"/>
                  <a:gd name="connsiteX25" fmla="*/ 1080837 w 1852839"/>
                  <a:gd name="connsiteY25" fmla="*/ 1156802 h 1195590"/>
                  <a:gd name="connsiteX26" fmla="*/ 940469 w 1852839"/>
                  <a:gd name="connsiteY26" fmla="*/ 1018902 h 1195590"/>
                  <a:gd name="connsiteX27" fmla="*/ 905501 w 1852839"/>
                  <a:gd name="connsiteY27" fmla="*/ 886555 h 1195590"/>
                  <a:gd name="connsiteX28" fmla="*/ 863893 w 1852839"/>
                  <a:gd name="connsiteY28" fmla="*/ 741550 h 1195590"/>
                  <a:gd name="connsiteX29" fmla="*/ 821657 w 1852839"/>
                  <a:gd name="connsiteY29" fmla="*/ 667230 h 1195590"/>
                  <a:gd name="connsiteX30" fmla="*/ 740819 w 1852839"/>
                  <a:gd name="connsiteY30" fmla="*/ 547595 h 1195590"/>
                  <a:gd name="connsiteX31" fmla="*/ 802105 w 1852839"/>
                  <a:gd name="connsiteY31" fmla="*/ 522224 h 1195590"/>
                  <a:gd name="connsiteX32" fmla="*/ 850232 w 1852839"/>
                  <a:gd name="connsiteY32" fmla="*/ 506182 h 1195590"/>
                  <a:gd name="connsiteX33" fmla="*/ 1026695 w 1852839"/>
                  <a:gd name="connsiteY33" fmla="*/ 522224 h 1195590"/>
                  <a:gd name="connsiteX34" fmla="*/ 1074821 w 1852839"/>
                  <a:gd name="connsiteY34" fmla="*/ 554308 h 1195590"/>
                  <a:gd name="connsiteX35" fmla="*/ 1122948 w 1852839"/>
                  <a:gd name="connsiteY35" fmla="*/ 602435 h 1195590"/>
                  <a:gd name="connsiteX36" fmla="*/ 1171074 w 1852839"/>
                  <a:gd name="connsiteY36" fmla="*/ 618477 h 1195590"/>
                  <a:gd name="connsiteX37" fmla="*/ 1211625 w 1852839"/>
                  <a:gd name="connsiteY37" fmla="*/ 665099 h 1195590"/>
                  <a:gd name="connsiteX38" fmla="*/ 1235242 w 1852839"/>
                  <a:gd name="connsiteY38" fmla="*/ 698687 h 1195590"/>
                  <a:gd name="connsiteX39" fmla="*/ 1305001 w 1852839"/>
                  <a:gd name="connsiteY39" fmla="*/ 768245 h 1195590"/>
                  <a:gd name="connsiteX40" fmla="*/ 1372515 w 1852839"/>
                  <a:gd name="connsiteY40" fmla="*/ 820507 h 1195590"/>
                  <a:gd name="connsiteX41" fmla="*/ 1421857 w 1852839"/>
                  <a:gd name="connsiteY41" fmla="*/ 885803 h 1195590"/>
                  <a:gd name="connsiteX42" fmla="*/ 1476802 w 1852839"/>
                  <a:gd name="connsiteY42" fmla="*/ 946158 h 1195590"/>
                  <a:gd name="connsiteX43" fmla="*/ 1525254 w 1852839"/>
                  <a:gd name="connsiteY43" fmla="*/ 987383 h 1195590"/>
                  <a:gd name="connsiteX44" fmla="*/ 1566528 w 1852839"/>
                  <a:gd name="connsiteY44" fmla="*/ 1029430 h 1195590"/>
                  <a:gd name="connsiteX45" fmla="*/ 1547813 w 1852839"/>
                  <a:gd name="connsiteY45" fmla="*/ 1109481 h 1195590"/>
                  <a:gd name="connsiteX46" fmla="*/ 1540042 w 1852839"/>
                  <a:gd name="connsiteY46" fmla="*/ 1168894 h 1195590"/>
                  <a:gd name="connsiteX47" fmla="*/ 1638676 w 1852839"/>
                  <a:gd name="connsiteY47" fmla="*/ 1156802 h 1195590"/>
                  <a:gd name="connsiteX48" fmla="*/ 1807996 w 1852839"/>
                  <a:gd name="connsiteY48" fmla="*/ 1156802 h 1195590"/>
                  <a:gd name="connsiteX49" fmla="*/ 1828800 w 1852839"/>
                  <a:gd name="connsiteY49" fmla="*/ 1099740 h 1195590"/>
                  <a:gd name="connsiteX50" fmla="*/ 1780674 w 1852839"/>
                  <a:gd name="connsiteY50" fmla="*/ 1067656 h 1195590"/>
                  <a:gd name="connsiteX51" fmla="*/ 1700463 w 1852839"/>
                  <a:gd name="connsiteY51" fmla="*/ 1019529 h 1195590"/>
                  <a:gd name="connsiteX52" fmla="*/ 1658604 w 1852839"/>
                  <a:gd name="connsiteY52" fmla="*/ 975291 h 1195590"/>
                  <a:gd name="connsiteX53" fmla="*/ 1620253 w 1852839"/>
                  <a:gd name="connsiteY53" fmla="*/ 939319 h 1195590"/>
                  <a:gd name="connsiteX54" fmla="*/ 1588169 w 1852839"/>
                  <a:gd name="connsiteY54" fmla="*/ 891192 h 1195590"/>
                  <a:gd name="connsiteX55" fmla="*/ 1507958 w 1852839"/>
                  <a:gd name="connsiteY55" fmla="*/ 827024 h 1195590"/>
                  <a:gd name="connsiteX56" fmla="*/ 1475874 w 1852839"/>
                  <a:gd name="connsiteY56" fmla="*/ 778898 h 1195590"/>
                  <a:gd name="connsiteX57" fmla="*/ 1411705 w 1852839"/>
                  <a:gd name="connsiteY57" fmla="*/ 714729 h 1195590"/>
                  <a:gd name="connsiteX58" fmla="*/ 1331495 w 1852839"/>
                  <a:gd name="connsiteY58" fmla="*/ 634519 h 1195590"/>
                  <a:gd name="connsiteX59" fmla="*/ 1251284 w 1852839"/>
                  <a:gd name="connsiteY59" fmla="*/ 570350 h 1195590"/>
                  <a:gd name="connsiteX60" fmla="*/ 1219200 w 1852839"/>
                  <a:gd name="connsiteY60" fmla="*/ 522224 h 1195590"/>
                  <a:gd name="connsiteX61" fmla="*/ 1171074 w 1852839"/>
                  <a:gd name="connsiteY61" fmla="*/ 490140 h 1195590"/>
                  <a:gd name="connsiteX62" fmla="*/ 1155032 w 1852839"/>
                  <a:gd name="connsiteY62" fmla="*/ 442013 h 1195590"/>
                  <a:gd name="connsiteX63" fmla="*/ 1122948 w 1852839"/>
                  <a:gd name="connsiteY63" fmla="*/ 281592 h 1195590"/>
                  <a:gd name="connsiteX64" fmla="*/ 1106905 w 1852839"/>
                  <a:gd name="connsiteY64" fmla="*/ 233466 h 1195590"/>
                  <a:gd name="connsiteX65" fmla="*/ 1042737 w 1852839"/>
                  <a:gd name="connsiteY65" fmla="*/ 137213 h 1195590"/>
                  <a:gd name="connsiteX66" fmla="*/ 1010653 w 1852839"/>
                  <a:gd name="connsiteY66" fmla="*/ 89087 h 1195590"/>
                  <a:gd name="connsiteX67" fmla="*/ 866274 w 1852839"/>
                  <a:gd name="connsiteY67" fmla="*/ 24919 h 1195590"/>
                  <a:gd name="connsiteX68" fmla="*/ 818148 w 1852839"/>
                  <a:gd name="connsiteY68" fmla="*/ 8877 h 1195590"/>
                  <a:gd name="connsiteX69" fmla="*/ 657786 w 1852839"/>
                  <a:gd name="connsiteY69" fmla="*/ 8877 h 1195590"/>
                  <a:gd name="connsiteX70" fmla="*/ 529390 w 1852839"/>
                  <a:gd name="connsiteY70" fmla="*/ 40961 h 1195590"/>
                  <a:gd name="connsiteX71" fmla="*/ 447077 w 1852839"/>
                  <a:gd name="connsiteY71" fmla="*/ 84038 h 1195590"/>
                  <a:gd name="connsiteX72" fmla="*/ 410724 w 1852839"/>
                  <a:gd name="connsiteY72" fmla="*/ 141488 h 1195590"/>
                  <a:gd name="connsiteX73" fmla="*/ 360262 w 1852839"/>
                  <a:gd name="connsiteY73" fmla="*/ 247181 h 1195590"/>
                  <a:gd name="connsiteX74" fmla="*/ 347328 w 1852839"/>
                  <a:gd name="connsiteY74" fmla="*/ 343630 h 1195590"/>
                  <a:gd name="connsiteX75" fmla="*/ 352927 w 1852839"/>
                  <a:gd name="connsiteY75" fmla="*/ 393887 h 1195590"/>
                  <a:gd name="connsiteX76" fmla="*/ 368969 w 1852839"/>
                  <a:gd name="connsiteY76" fmla="*/ 490140 h 1195590"/>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38676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52839"/>
                  <a:gd name="connsiteY0" fmla="*/ 490140 h 1183498"/>
                  <a:gd name="connsiteX1" fmla="*/ 368969 w 1852839"/>
                  <a:gd name="connsiteY1" fmla="*/ 490140 h 1183498"/>
                  <a:gd name="connsiteX2" fmla="*/ 320842 w 1852839"/>
                  <a:gd name="connsiteY2" fmla="*/ 618477 h 1183498"/>
                  <a:gd name="connsiteX3" fmla="*/ 288758 w 1852839"/>
                  <a:gd name="connsiteY3" fmla="*/ 714729 h 1183498"/>
                  <a:gd name="connsiteX4" fmla="*/ 256674 w 1852839"/>
                  <a:gd name="connsiteY4" fmla="*/ 810982 h 1183498"/>
                  <a:gd name="connsiteX5" fmla="*/ 212182 w 1852839"/>
                  <a:gd name="connsiteY5" fmla="*/ 946158 h 1183498"/>
                  <a:gd name="connsiteX6" fmla="*/ 129591 w 1852839"/>
                  <a:gd name="connsiteY6" fmla="*/ 1031246 h 1183498"/>
                  <a:gd name="connsiteX7" fmla="*/ 46371 w 1852839"/>
                  <a:gd name="connsiteY7" fmla="*/ 1104091 h 1183498"/>
                  <a:gd name="connsiteX8" fmla="*/ 0 w 1852839"/>
                  <a:gd name="connsiteY8" fmla="*/ 1156802 h 1183498"/>
                  <a:gd name="connsiteX9" fmla="*/ 121945 w 1852839"/>
                  <a:gd name="connsiteY9" fmla="*/ 1168894 h 1183498"/>
                  <a:gd name="connsiteX10" fmla="*/ 256674 w 1852839"/>
                  <a:gd name="connsiteY10" fmla="*/ 1163908 h 1183498"/>
                  <a:gd name="connsiteX11" fmla="*/ 272716 w 1852839"/>
                  <a:gd name="connsiteY11" fmla="*/ 1035571 h 1183498"/>
                  <a:gd name="connsiteX12" fmla="*/ 304800 w 1852839"/>
                  <a:gd name="connsiteY12" fmla="*/ 891192 h 1183498"/>
                  <a:gd name="connsiteX13" fmla="*/ 360262 w 1852839"/>
                  <a:gd name="connsiteY13" fmla="*/ 772381 h 1183498"/>
                  <a:gd name="connsiteX14" fmla="*/ 410724 w 1852839"/>
                  <a:gd name="connsiteY14" fmla="*/ 663034 h 1183498"/>
                  <a:gd name="connsiteX15" fmla="*/ 450528 w 1852839"/>
                  <a:gd name="connsiteY15" fmla="*/ 591054 h 1183498"/>
                  <a:gd name="connsiteX16" fmla="*/ 529390 w 1852839"/>
                  <a:gd name="connsiteY16" fmla="*/ 570350 h 1183498"/>
                  <a:gd name="connsiteX17" fmla="*/ 657786 w 1852839"/>
                  <a:gd name="connsiteY17" fmla="*/ 591967 h 1183498"/>
                  <a:gd name="connsiteX18" fmla="*/ 743327 w 1852839"/>
                  <a:gd name="connsiteY18" fmla="*/ 696807 h 1183498"/>
                  <a:gd name="connsiteX19" fmla="*/ 828925 w 1852839"/>
                  <a:gd name="connsiteY19" fmla="*/ 852002 h 1183498"/>
                  <a:gd name="connsiteX20" fmla="*/ 846597 w 1852839"/>
                  <a:gd name="connsiteY20" fmla="*/ 1035759 h 1183498"/>
                  <a:gd name="connsiteX21" fmla="*/ 802105 w 1852839"/>
                  <a:gd name="connsiteY21" fmla="*/ 1111236 h 1183498"/>
                  <a:gd name="connsiteX22" fmla="*/ 780048 w 1852839"/>
                  <a:gd name="connsiteY22" fmla="*/ 1156802 h 1183498"/>
                  <a:gd name="connsiteX23" fmla="*/ 873418 w 1852839"/>
                  <a:gd name="connsiteY23" fmla="*/ 1156802 h 1183498"/>
                  <a:gd name="connsiteX24" fmla="*/ 1026695 w 1852839"/>
                  <a:gd name="connsiteY24" fmla="*/ 1156802 h 1183498"/>
                  <a:gd name="connsiteX25" fmla="*/ 1080837 w 1852839"/>
                  <a:gd name="connsiteY25" fmla="*/ 1156802 h 1183498"/>
                  <a:gd name="connsiteX26" fmla="*/ 940469 w 1852839"/>
                  <a:gd name="connsiteY26" fmla="*/ 1018902 h 1183498"/>
                  <a:gd name="connsiteX27" fmla="*/ 905501 w 1852839"/>
                  <a:gd name="connsiteY27" fmla="*/ 886555 h 1183498"/>
                  <a:gd name="connsiteX28" fmla="*/ 863893 w 1852839"/>
                  <a:gd name="connsiteY28" fmla="*/ 741550 h 1183498"/>
                  <a:gd name="connsiteX29" fmla="*/ 821657 w 1852839"/>
                  <a:gd name="connsiteY29" fmla="*/ 667230 h 1183498"/>
                  <a:gd name="connsiteX30" fmla="*/ 740819 w 1852839"/>
                  <a:gd name="connsiteY30" fmla="*/ 547595 h 1183498"/>
                  <a:gd name="connsiteX31" fmla="*/ 802105 w 1852839"/>
                  <a:gd name="connsiteY31" fmla="*/ 522224 h 1183498"/>
                  <a:gd name="connsiteX32" fmla="*/ 850232 w 1852839"/>
                  <a:gd name="connsiteY32" fmla="*/ 506182 h 1183498"/>
                  <a:gd name="connsiteX33" fmla="*/ 1026695 w 1852839"/>
                  <a:gd name="connsiteY33" fmla="*/ 522224 h 1183498"/>
                  <a:gd name="connsiteX34" fmla="*/ 1074821 w 1852839"/>
                  <a:gd name="connsiteY34" fmla="*/ 554308 h 1183498"/>
                  <a:gd name="connsiteX35" fmla="*/ 1122948 w 1852839"/>
                  <a:gd name="connsiteY35" fmla="*/ 602435 h 1183498"/>
                  <a:gd name="connsiteX36" fmla="*/ 1171074 w 1852839"/>
                  <a:gd name="connsiteY36" fmla="*/ 618477 h 1183498"/>
                  <a:gd name="connsiteX37" fmla="*/ 1211625 w 1852839"/>
                  <a:gd name="connsiteY37" fmla="*/ 665099 h 1183498"/>
                  <a:gd name="connsiteX38" fmla="*/ 1235242 w 1852839"/>
                  <a:gd name="connsiteY38" fmla="*/ 698687 h 1183498"/>
                  <a:gd name="connsiteX39" fmla="*/ 1305001 w 1852839"/>
                  <a:gd name="connsiteY39" fmla="*/ 768245 h 1183498"/>
                  <a:gd name="connsiteX40" fmla="*/ 1372515 w 1852839"/>
                  <a:gd name="connsiteY40" fmla="*/ 820507 h 1183498"/>
                  <a:gd name="connsiteX41" fmla="*/ 1421857 w 1852839"/>
                  <a:gd name="connsiteY41" fmla="*/ 885803 h 1183498"/>
                  <a:gd name="connsiteX42" fmla="*/ 1476802 w 1852839"/>
                  <a:gd name="connsiteY42" fmla="*/ 946158 h 1183498"/>
                  <a:gd name="connsiteX43" fmla="*/ 1525254 w 1852839"/>
                  <a:gd name="connsiteY43" fmla="*/ 987383 h 1183498"/>
                  <a:gd name="connsiteX44" fmla="*/ 1566528 w 1852839"/>
                  <a:gd name="connsiteY44" fmla="*/ 1029430 h 1183498"/>
                  <a:gd name="connsiteX45" fmla="*/ 1547813 w 1852839"/>
                  <a:gd name="connsiteY45" fmla="*/ 1109481 h 1183498"/>
                  <a:gd name="connsiteX46" fmla="*/ 1537661 w 1852839"/>
                  <a:gd name="connsiteY46" fmla="*/ 1156802 h 1183498"/>
                  <a:gd name="connsiteX47" fmla="*/ 1645820 w 1852839"/>
                  <a:gd name="connsiteY47" fmla="*/ 1156802 h 1183498"/>
                  <a:gd name="connsiteX48" fmla="*/ 1807996 w 1852839"/>
                  <a:gd name="connsiteY48" fmla="*/ 1156802 h 1183498"/>
                  <a:gd name="connsiteX49" fmla="*/ 1828800 w 1852839"/>
                  <a:gd name="connsiteY49" fmla="*/ 1099740 h 1183498"/>
                  <a:gd name="connsiteX50" fmla="*/ 1780674 w 1852839"/>
                  <a:gd name="connsiteY50" fmla="*/ 1067656 h 1183498"/>
                  <a:gd name="connsiteX51" fmla="*/ 1700463 w 1852839"/>
                  <a:gd name="connsiteY51" fmla="*/ 1019529 h 1183498"/>
                  <a:gd name="connsiteX52" fmla="*/ 1658604 w 1852839"/>
                  <a:gd name="connsiteY52" fmla="*/ 975291 h 1183498"/>
                  <a:gd name="connsiteX53" fmla="*/ 1620253 w 1852839"/>
                  <a:gd name="connsiteY53" fmla="*/ 939319 h 1183498"/>
                  <a:gd name="connsiteX54" fmla="*/ 1588169 w 1852839"/>
                  <a:gd name="connsiteY54" fmla="*/ 891192 h 1183498"/>
                  <a:gd name="connsiteX55" fmla="*/ 1507958 w 1852839"/>
                  <a:gd name="connsiteY55" fmla="*/ 827024 h 1183498"/>
                  <a:gd name="connsiteX56" fmla="*/ 1475874 w 1852839"/>
                  <a:gd name="connsiteY56" fmla="*/ 778898 h 1183498"/>
                  <a:gd name="connsiteX57" fmla="*/ 1411705 w 1852839"/>
                  <a:gd name="connsiteY57" fmla="*/ 714729 h 1183498"/>
                  <a:gd name="connsiteX58" fmla="*/ 1331495 w 1852839"/>
                  <a:gd name="connsiteY58" fmla="*/ 634519 h 1183498"/>
                  <a:gd name="connsiteX59" fmla="*/ 1251284 w 1852839"/>
                  <a:gd name="connsiteY59" fmla="*/ 570350 h 1183498"/>
                  <a:gd name="connsiteX60" fmla="*/ 1219200 w 1852839"/>
                  <a:gd name="connsiteY60" fmla="*/ 522224 h 1183498"/>
                  <a:gd name="connsiteX61" fmla="*/ 1171074 w 1852839"/>
                  <a:gd name="connsiteY61" fmla="*/ 490140 h 1183498"/>
                  <a:gd name="connsiteX62" fmla="*/ 1155032 w 1852839"/>
                  <a:gd name="connsiteY62" fmla="*/ 442013 h 1183498"/>
                  <a:gd name="connsiteX63" fmla="*/ 1122948 w 1852839"/>
                  <a:gd name="connsiteY63" fmla="*/ 281592 h 1183498"/>
                  <a:gd name="connsiteX64" fmla="*/ 1106905 w 1852839"/>
                  <a:gd name="connsiteY64" fmla="*/ 233466 h 1183498"/>
                  <a:gd name="connsiteX65" fmla="*/ 1042737 w 1852839"/>
                  <a:gd name="connsiteY65" fmla="*/ 137213 h 1183498"/>
                  <a:gd name="connsiteX66" fmla="*/ 1010653 w 1852839"/>
                  <a:gd name="connsiteY66" fmla="*/ 89087 h 1183498"/>
                  <a:gd name="connsiteX67" fmla="*/ 866274 w 1852839"/>
                  <a:gd name="connsiteY67" fmla="*/ 24919 h 1183498"/>
                  <a:gd name="connsiteX68" fmla="*/ 818148 w 1852839"/>
                  <a:gd name="connsiteY68" fmla="*/ 8877 h 1183498"/>
                  <a:gd name="connsiteX69" fmla="*/ 657786 w 1852839"/>
                  <a:gd name="connsiteY69" fmla="*/ 8877 h 1183498"/>
                  <a:gd name="connsiteX70" fmla="*/ 529390 w 1852839"/>
                  <a:gd name="connsiteY70" fmla="*/ 40961 h 1183498"/>
                  <a:gd name="connsiteX71" fmla="*/ 447077 w 1852839"/>
                  <a:gd name="connsiteY71" fmla="*/ 84038 h 1183498"/>
                  <a:gd name="connsiteX72" fmla="*/ 410724 w 1852839"/>
                  <a:gd name="connsiteY72" fmla="*/ 141488 h 1183498"/>
                  <a:gd name="connsiteX73" fmla="*/ 360262 w 1852839"/>
                  <a:gd name="connsiteY73" fmla="*/ 247181 h 1183498"/>
                  <a:gd name="connsiteX74" fmla="*/ 347328 w 1852839"/>
                  <a:gd name="connsiteY74" fmla="*/ 343630 h 1183498"/>
                  <a:gd name="connsiteX75" fmla="*/ 352927 w 1852839"/>
                  <a:gd name="connsiteY75" fmla="*/ 393887 h 1183498"/>
                  <a:gd name="connsiteX76" fmla="*/ 368969 w 1852839"/>
                  <a:gd name="connsiteY76" fmla="*/ 490140 h 1183498"/>
                  <a:gd name="connsiteX0" fmla="*/ 368969 w 1847975"/>
                  <a:gd name="connsiteY0" fmla="*/ 490140 h 1183498"/>
                  <a:gd name="connsiteX1" fmla="*/ 368969 w 1847975"/>
                  <a:gd name="connsiteY1" fmla="*/ 490140 h 1183498"/>
                  <a:gd name="connsiteX2" fmla="*/ 320842 w 1847975"/>
                  <a:gd name="connsiteY2" fmla="*/ 618477 h 1183498"/>
                  <a:gd name="connsiteX3" fmla="*/ 288758 w 1847975"/>
                  <a:gd name="connsiteY3" fmla="*/ 714729 h 1183498"/>
                  <a:gd name="connsiteX4" fmla="*/ 256674 w 1847975"/>
                  <a:gd name="connsiteY4" fmla="*/ 810982 h 1183498"/>
                  <a:gd name="connsiteX5" fmla="*/ 212182 w 1847975"/>
                  <a:gd name="connsiteY5" fmla="*/ 946158 h 1183498"/>
                  <a:gd name="connsiteX6" fmla="*/ 129591 w 1847975"/>
                  <a:gd name="connsiteY6" fmla="*/ 1031246 h 1183498"/>
                  <a:gd name="connsiteX7" fmla="*/ 46371 w 1847975"/>
                  <a:gd name="connsiteY7" fmla="*/ 1104091 h 1183498"/>
                  <a:gd name="connsiteX8" fmla="*/ 0 w 1847975"/>
                  <a:gd name="connsiteY8" fmla="*/ 1156802 h 1183498"/>
                  <a:gd name="connsiteX9" fmla="*/ 121945 w 1847975"/>
                  <a:gd name="connsiteY9" fmla="*/ 1168894 h 1183498"/>
                  <a:gd name="connsiteX10" fmla="*/ 256674 w 1847975"/>
                  <a:gd name="connsiteY10" fmla="*/ 1163908 h 1183498"/>
                  <a:gd name="connsiteX11" fmla="*/ 272716 w 1847975"/>
                  <a:gd name="connsiteY11" fmla="*/ 1035571 h 1183498"/>
                  <a:gd name="connsiteX12" fmla="*/ 304800 w 1847975"/>
                  <a:gd name="connsiteY12" fmla="*/ 891192 h 1183498"/>
                  <a:gd name="connsiteX13" fmla="*/ 360262 w 1847975"/>
                  <a:gd name="connsiteY13" fmla="*/ 772381 h 1183498"/>
                  <a:gd name="connsiteX14" fmla="*/ 410724 w 1847975"/>
                  <a:gd name="connsiteY14" fmla="*/ 663034 h 1183498"/>
                  <a:gd name="connsiteX15" fmla="*/ 450528 w 1847975"/>
                  <a:gd name="connsiteY15" fmla="*/ 591054 h 1183498"/>
                  <a:gd name="connsiteX16" fmla="*/ 529390 w 1847975"/>
                  <a:gd name="connsiteY16" fmla="*/ 570350 h 1183498"/>
                  <a:gd name="connsiteX17" fmla="*/ 657786 w 1847975"/>
                  <a:gd name="connsiteY17" fmla="*/ 591967 h 1183498"/>
                  <a:gd name="connsiteX18" fmla="*/ 743327 w 1847975"/>
                  <a:gd name="connsiteY18" fmla="*/ 696807 h 1183498"/>
                  <a:gd name="connsiteX19" fmla="*/ 828925 w 1847975"/>
                  <a:gd name="connsiteY19" fmla="*/ 852002 h 1183498"/>
                  <a:gd name="connsiteX20" fmla="*/ 846597 w 1847975"/>
                  <a:gd name="connsiteY20" fmla="*/ 1035759 h 1183498"/>
                  <a:gd name="connsiteX21" fmla="*/ 802105 w 1847975"/>
                  <a:gd name="connsiteY21" fmla="*/ 1111236 h 1183498"/>
                  <a:gd name="connsiteX22" fmla="*/ 780048 w 1847975"/>
                  <a:gd name="connsiteY22" fmla="*/ 1156802 h 1183498"/>
                  <a:gd name="connsiteX23" fmla="*/ 873418 w 1847975"/>
                  <a:gd name="connsiteY23" fmla="*/ 1156802 h 1183498"/>
                  <a:gd name="connsiteX24" fmla="*/ 1026695 w 1847975"/>
                  <a:gd name="connsiteY24" fmla="*/ 1156802 h 1183498"/>
                  <a:gd name="connsiteX25" fmla="*/ 1080837 w 1847975"/>
                  <a:gd name="connsiteY25" fmla="*/ 1156802 h 1183498"/>
                  <a:gd name="connsiteX26" fmla="*/ 940469 w 1847975"/>
                  <a:gd name="connsiteY26" fmla="*/ 1018902 h 1183498"/>
                  <a:gd name="connsiteX27" fmla="*/ 905501 w 1847975"/>
                  <a:gd name="connsiteY27" fmla="*/ 886555 h 1183498"/>
                  <a:gd name="connsiteX28" fmla="*/ 863893 w 1847975"/>
                  <a:gd name="connsiteY28" fmla="*/ 741550 h 1183498"/>
                  <a:gd name="connsiteX29" fmla="*/ 821657 w 1847975"/>
                  <a:gd name="connsiteY29" fmla="*/ 667230 h 1183498"/>
                  <a:gd name="connsiteX30" fmla="*/ 740819 w 1847975"/>
                  <a:gd name="connsiteY30" fmla="*/ 547595 h 1183498"/>
                  <a:gd name="connsiteX31" fmla="*/ 802105 w 1847975"/>
                  <a:gd name="connsiteY31" fmla="*/ 522224 h 1183498"/>
                  <a:gd name="connsiteX32" fmla="*/ 850232 w 1847975"/>
                  <a:gd name="connsiteY32" fmla="*/ 506182 h 1183498"/>
                  <a:gd name="connsiteX33" fmla="*/ 1026695 w 1847975"/>
                  <a:gd name="connsiteY33" fmla="*/ 522224 h 1183498"/>
                  <a:gd name="connsiteX34" fmla="*/ 1074821 w 1847975"/>
                  <a:gd name="connsiteY34" fmla="*/ 554308 h 1183498"/>
                  <a:gd name="connsiteX35" fmla="*/ 1122948 w 1847975"/>
                  <a:gd name="connsiteY35" fmla="*/ 602435 h 1183498"/>
                  <a:gd name="connsiteX36" fmla="*/ 1171074 w 1847975"/>
                  <a:gd name="connsiteY36" fmla="*/ 618477 h 1183498"/>
                  <a:gd name="connsiteX37" fmla="*/ 1211625 w 1847975"/>
                  <a:gd name="connsiteY37" fmla="*/ 665099 h 1183498"/>
                  <a:gd name="connsiteX38" fmla="*/ 1235242 w 1847975"/>
                  <a:gd name="connsiteY38" fmla="*/ 698687 h 1183498"/>
                  <a:gd name="connsiteX39" fmla="*/ 1305001 w 1847975"/>
                  <a:gd name="connsiteY39" fmla="*/ 768245 h 1183498"/>
                  <a:gd name="connsiteX40" fmla="*/ 1372515 w 1847975"/>
                  <a:gd name="connsiteY40" fmla="*/ 820507 h 1183498"/>
                  <a:gd name="connsiteX41" fmla="*/ 1421857 w 1847975"/>
                  <a:gd name="connsiteY41" fmla="*/ 885803 h 1183498"/>
                  <a:gd name="connsiteX42" fmla="*/ 1476802 w 1847975"/>
                  <a:gd name="connsiteY42" fmla="*/ 946158 h 1183498"/>
                  <a:gd name="connsiteX43" fmla="*/ 1525254 w 1847975"/>
                  <a:gd name="connsiteY43" fmla="*/ 987383 h 1183498"/>
                  <a:gd name="connsiteX44" fmla="*/ 1566528 w 1847975"/>
                  <a:gd name="connsiteY44" fmla="*/ 1029430 h 1183498"/>
                  <a:gd name="connsiteX45" fmla="*/ 1547813 w 1847975"/>
                  <a:gd name="connsiteY45" fmla="*/ 1109481 h 1183498"/>
                  <a:gd name="connsiteX46" fmla="*/ 1537661 w 1847975"/>
                  <a:gd name="connsiteY46" fmla="*/ 1156802 h 1183498"/>
                  <a:gd name="connsiteX47" fmla="*/ 1645820 w 1847975"/>
                  <a:gd name="connsiteY47" fmla="*/ 1156802 h 1183498"/>
                  <a:gd name="connsiteX48" fmla="*/ 1765133 w 1847975"/>
                  <a:gd name="connsiteY48" fmla="*/ 1156802 h 1183498"/>
                  <a:gd name="connsiteX49" fmla="*/ 1828800 w 1847975"/>
                  <a:gd name="connsiteY49" fmla="*/ 1099740 h 1183498"/>
                  <a:gd name="connsiteX50" fmla="*/ 1780674 w 1847975"/>
                  <a:gd name="connsiteY50" fmla="*/ 1067656 h 1183498"/>
                  <a:gd name="connsiteX51" fmla="*/ 1700463 w 1847975"/>
                  <a:gd name="connsiteY51" fmla="*/ 1019529 h 1183498"/>
                  <a:gd name="connsiteX52" fmla="*/ 1658604 w 1847975"/>
                  <a:gd name="connsiteY52" fmla="*/ 975291 h 1183498"/>
                  <a:gd name="connsiteX53" fmla="*/ 1620253 w 1847975"/>
                  <a:gd name="connsiteY53" fmla="*/ 939319 h 1183498"/>
                  <a:gd name="connsiteX54" fmla="*/ 1588169 w 1847975"/>
                  <a:gd name="connsiteY54" fmla="*/ 891192 h 1183498"/>
                  <a:gd name="connsiteX55" fmla="*/ 1507958 w 1847975"/>
                  <a:gd name="connsiteY55" fmla="*/ 827024 h 1183498"/>
                  <a:gd name="connsiteX56" fmla="*/ 1475874 w 1847975"/>
                  <a:gd name="connsiteY56" fmla="*/ 778898 h 1183498"/>
                  <a:gd name="connsiteX57" fmla="*/ 1411705 w 1847975"/>
                  <a:gd name="connsiteY57" fmla="*/ 714729 h 1183498"/>
                  <a:gd name="connsiteX58" fmla="*/ 1331495 w 1847975"/>
                  <a:gd name="connsiteY58" fmla="*/ 634519 h 1183498"/>
                  <a:gd name="connsiteX59" fmla="*/ 1251284 w 1847975"/>
                  <a:gd name="connsiteY59" fmla="*/ 570350 h 1183498"/>
                  <a:gd name="connsiteX60" fmla="*/ 1219200 w 1847975"/>
                  <a:gd name="connsiteY60" fmla="*/ 522224 h 1183498"/>
                  <a:gd name="connsiteX61" fmla="*/ 1171074 w 1847975"/>
                  <a:gd name="connsiteY61" fmla="*/ 490140 h 1183498"/>
                  <a:gd name="connsiteX62" fmla="*/ 1155032 w 1847975"/>
                  <a:gd name="connsiteY62" fmla="*/ 442013 h 1183498"/>
                  <a:gd name="connsiteX63" fmla="*/ 1122948 w 1847975"/>
                  <a:gd name="connsiteY63" fmla="*/ 281592 h 1183498"/>
                  <a:gd name="connsiteX64" fmla="*/ 1106905 w 1847975"/>
                  <a:gd name="connsiteY64" fmla="*/ 233466 h 1183498"/>
                  <a:gd name="connsiteX65" fmla="*/ 1042737 w 1847975"/>
                  <a:gd name="connsiteY65" fmla="*/ 137213 h 1183498"/>
                  <a:gd name="connsiteX66" fmla="*/ 1010653 w 1847975"/>
                  <a:gd name="connsiteY66" fmla="*/ 89087 h 1183498"/>
                  <a:gd name="connsiteX67" fmla="*/ 866274 w 1847975"/>
                  <a:gd name="connsiteY67" fmla="*/ 24919 h 1183498"/>
                  <a:gd name="connsiteX68" fmla="*/ 818148 w 1847975"/>
                  <a:gd name="connsiteY68" fmla="*/ 8877 h 1183498"/>
                  <a:gd name="connsiteX69" fmla="*/ 657786 w 1847975"/>
                  <a:gd name="connsiteY69" fmla="*/ 8877 h 1183498"/>
                  <a:gd name="connsiteX70" fmla="*/ 529390 w 1847975"/>
                  <a:gd name="connsiteY70" fmla="*/ 40961 h 1183498"/>
                  <a:gd name="connsiteX71" fmla="*/ 447077 w 1847975"/>
                  <a:gd name="connsiteY71" fmla="*/ 84038 h 1183498"/>
                  <a:gd name="connsiteX72" fmla="*/ 410724 w 1847975"/>
                  <a:gd name="connsiteY72" fmla="*/ 141488 h 1183498"/>
                  <a:gd name="connsiteX73" fmla="*/ 360262 w 1847975"/>
                  <a:gd name="connsiteY73" fmla="*/ 247181 h 1183498"/>
                  <a:gd name="connsiteX74" fmla="*/ 347328 w 1847975"/>
                  <a:gd name="connsiteY74" fmla="*/ 343630 h 1183498"/>
                  <a:gd name="connsiteX75" fmla="*/ 352927 w 1847975"/>
                  <a:gd name="connsiteY75" fmla="*/ 393887 h 1183498"/>
                  <a:gd name="connsiteX76" fmla="*/ 368969 w 1847975"/>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37661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45820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83498"/>
                  <a:gd name="connsiteX1" fmla="*/ 368969 w 1892818"/>
                  <a:gd name="connsiteY1" fmla="*/ 490140 h 1183498"/>
                  <a:gd name="connsiteX2" fmla="*/ 320842 w 1892818"/>
                  <a:gd name="connsiteY2" fmla="*/ 618477 h 1183498"/>
                  <a:gd name="connsiteX3" fmla="*/ 288758 w 1892818"/>
                  <a:gd name="connsiteY3" fmla="*/ 714729 h 1183498"/>
                  <a:gd name="connsiteX4" fmla="*/ 256674 w 1892818"/>
                  <a:gd name="connsiteY4" fmla="*/ 810982 h 1183498"/>
                  <a:gd name="connsiteX5" fmla="*/ 212182 w 1892818"/>
                  <a:gd name="connsiteY5" fmla="*/ 946158 h 1183498"/>
                  <a:gd name="connsiteX6" fmla="*/ 129591 w 1892818"/>
                  <a:gd name="connsiteY6" fmla="*/ 1031246 h 1183498"/>
                  <a:gd name="connsiteX7" fmla="*/ 46371 w 1892818"/>
                  <a:gd name="connsiteY7" fmla="*/ 1104091 h 1183498"/>
                  <a:gd name="connsiteX8" fmla="*/ 0 w 1892818"/>
                  <a:gd name="connsiteY8" fmla="*/ 1156802 h 1183498"/>
                  <a:gd name="connsiteX9" fmla="*/ 121945 w 1892818"/>
                  <a:gd name="connsiteY9" fmla="*/ 1168894 h 1183498"/>
                  <a:gd name="connsiteX10" fmla="*/ 256674 w 1892818"/>
                  <a:gd name="connsiteY10" fmla="*/ 1163908 h 1183498"/>
                  <a:gd name="connsiteX11" fmla="*/ 272716 w 1892818"/>
                  <a:gd name="connsiteY11" fmla="*/ 1035571 h 1183498"/>
                  <a:gd name="connsiteX12" fmla="*/ 304800 w 1892818"/>
                  <a:gd name="connsiteY12" fmla="*/ 891192 h 1183498"/>
                  <a:gd name="connsiteX13" fmla="*/ 360262 w 1892818"/>
                  <a:gd name="connsiteY13" fmla="*/ 772381 h 1183498"/>
                  <a:gd name="connsiteX14" fmla="*/ 410724 w 1892818"/>
                  <a:gd name="connsiteY14" fmla="*/ 663034 h 1183498"/>
                  <a:gd name="connsiteX15" fmla="*/ 450528 w 1892818"/>
                  <a:gd name="connsiteY15" fmla="*/ 591054 h 1183498"/>
                  <a:gd name="connsiteX16" fmla="*/ 529390 w 1892818"/>
                  <a:gd name="connsiteY16" fmla="*/ 570350 h 1183498"/>
                  <a:gd name="connsiteX17" fmla="*/ 657786 w 1892818"/>
                  <a:gd name="connsiteY17" fmla="*/ 591967 h 1183498"/>
                  <a:gd name="connsiteX18" fmla="*/ 743327 w 1892818"/>
                  <a:gd name="connsiteY18" fmla="*/ 696807 h 1183498"/>
                  <a:gd name="connsiteX19" fmla="*/ 828925 w 1892818"/>
                  <a:gd name="connsiteY19" fmla="*/ 852002 h 1183498"/>
                  <a:gd name="connsiteX20" fmla="*/ 846597 w 1892818"/>
                  <a:gd name="connsiteY20" fmla="*/ 1035759 h 1183498"/>
                  <a:gd name="connsiteX21" fmla="*/ 802105 w 1892818"/>
                  <a:gd name="connsiteY21" fmla="*/ 1111236 h 1183498"/>
                  <a:gd name="connsiteX22" fmla="*/ 780048 w 1892818"/>
                  <a:gd name="connsiteY22" fmla="*/ 1156802 h 1183498"/>
                  <a:gd name="connsiteX23" fmla="*/ 873418 w 1892818"/>
                  <a:gd name="connsiteY23" fmla="*/ 1156802 h 1183498"/>
                  <a:gd name="connsiteX24" fmla="*/ 1026695 w 1892818"/>
                  <a:gd name="connsiteY24" fmla="*/ 1156802 h 1183498"/>
                  <a:gd name="connsiteX25" fmla="*/ 1080837 w 1892818"/>
                  <a:gd name="connsiteY25" fmla="*/ 1156802 h 1183498"/>
                  <a:gd name="connsiteX26" fmla="*/ 940469 w 1892818"/>
                  <a:gd name="connsiteY26" fmla="*/ 1018902 h 1183498"/>
                  <a:gd name="connsiteX27" fmla="*/ 905501 w 1892818"/>
                  <a:gd name="connsiteY27" fmla="*/ 886555 h 1183498"/>
                  <a:gd name="connsiteX28" fmla="*/ 863893 w 1892818"/>
                  <a:gd name="connsiteY28" fmla="*/ 741550 h 1183498"/>
                  <a:gd name="connsiteX29" fmla="*/ 821657 w 1892818"/>
                  <a:gd name="connsiteY29" fmla="*/ 667230 h 1183498"/>
                  <a:gd name="connsiteX30" fmla="*/ 740819 w 1892818"/>
                  <a:gd name="connsiteY30" fmla="*/ 547595 h 1183498"/>
                  <a:gd name="connsiteX31" fmla="*/ 802105 w 1892818"/>
                  <a:gd name="connsiteY31" fmla="*/ 522224 h 1183498"/>
                  <a:gd name="connsiteX32" fmla="*/ 850232 w 1892818"/>
                  <a:gd name="connsiteY32" fmla="*/ 506182 h 1183498"/>
                  <a:gd name="connsiteX33" fmla="*/ 1026695 w 1892818"/>
                  <a:gd name="connsiteY33" fmla="*/ 522224 h 1183498"/>
                  <a:gd name="connsiteX34" fmla="*/ 1074821 w 1892818"/>
                  <a:gd name="connsiteY34" fmla="*/ 554308 h 1183498"/>
                  <a:gd name="connsiteX35" fmla="*/ 1122948 w 1892818"/>
                  <a:gd name="connsiteY35" fmla="*/ 602435 h 1183498"/>
                  <a:gd name="connsiteX36" fmla="*/ 1171074 w 1892818"/>
                  <a:gd name="connsiteY36" fmla="*/ 618477 h 1183498"/>
                  <a:gd name="connsiteX37" fmla="*/ 1211625 w 1892818"/>
                  <a:gd name="connsiteY37" fmla="*/ 665099 h 1183498"/>
                  <a:gd name="connsiteX38" fmla="*/ 1235242 w 1892818"/>
                  <a:gd name="connsiteY38" fmla="*/ 698687 h 1183498"/>
                  <a:gd name="connsiteX39" fmla="*/ 1305001 w 1892818"/>
                  <a:gd name="connsiteY39" fmla="*/ 768245 h 1183498"/>
                  <a:gd name="connsiteX40" fmla="*/ 1372515 w 1892818"/>
                  <a:gd name="connsiteY40" fmla="*/ 820507 h 1183498"/>
                  <a:gd name="connsiteX41" fmla="*/ 1421857 w 1892818"/>
                  <a:gd name="connsiteY41" fmla="*/ 885803 h 1183498"/>
                  <a:gd name="connsiteX42" fmla="*/ 1476802 w 1892818"/>
                  <a:gd name="connsiteY42" fmla="*/ 946158 h 1183498"/>
                  <a:gd name="connsiteX43" fmla="*/ 1525254 w 1892818"/>
                  <a:gd name="connsiteY43" fmla="*/ 987383 h 1183498"/>
                  <a:gd name="connsiteX44" fmla="*/ 1566528 w 1892818"/>
                  <a:gd name="connsiteY44" fmla="*/ 1029430 h 1183498"/>
                  <a:gd name="connsiteX45" fmla="*/ 1547813 w 1892818"/>
                  <a:gd name="connsiteY45" fmla="*/ 1109481 h 1183498"/>
                  <a:gd name="connsiteX46" fmla="*/ 1506704 w 1892818"/>
                  <a:gd name="connsiteY46" fmla="*/ 1156802 h 1183498"/>
                  <a:gd name="connsiteX47" fmla="*/ 1650582 w 1892818"/>
                  <a:gd name="connsiteY47" fmla="*/ 1156802 h 1183498"/>
                  <a:gd name="connsiteX48" fmla="*/ 1847975 w 1892818"/>
                  <a:gd name="connsiteY48" fmla="*/ 1156802 h 1183498"/>
                  <a:gd name="connsiteX49" fmla="*/ 1828800 w 1892818"/>
                  <a:gd name="connsiteY49" fmla="*/ 1099740 h 1183498"/>
                  <a:gd name="connsiteX50" fmla="*/ 1780674 w 1892818"/>
                  <a:gd name="connsiteY50" fmla="*/ 1067656 h 1183498"/>
                  <a:gd name="connsiteX51" fmla="*/ 1700463 w 1892818"/>
                  <a:gd name="connsiteY51" fmla="*/ 1019529 h 1183498"/>
                  <a:gd name="connsiteX52" fmla="*/ 1658604 w 1892818"/>
                  <a:gd name="connsiteY52" fmla="*/ 975291 h 1183498"/>
                  <a:gd name="connsiteX53" fmla="*/ 1620253 w 1892818"/>
                  <a:gd name="connsiteY53" fmla="*/ 939319 h 1183498"/>
                  <a:gd name="connsiteX54" fmla="*/ 1588169 w 1892818"/>
                  <a:gd name="connsiteY54" fmla="*/ 891192 h 1183498"/>
                  <a:gd name="connsiteX55" fmla="*/ 1507958 w 1892818"/>
                  <a:gd name="connsiteY55" fmla="*/ 827024 h 1183498"/>
                  <a:gd name="connsiteX56" fmla="*/ 1475874 w 1892818"/>
                  <a:gd name="connsiteY56" fmla="*/ 778898 h 1183498"/>
                  <a:gd name="connsiteX57" fmla="*/ 1411705 w 1892818"/>
                  <a:gd name="connsiteY57" fmla="*/ 714729 h 1183498"/>
                  <a:gd name="connsiteX58" fmla="*/ 1331495 w 1892818"/>
                  <a:gd name="connsiteY58" fmla="*/ 634519 h 1183498"/>
                  <a:gd name="connsiteX59" fmla="*/ 1251284 w 1892818"/>
                  <a:gd name="connsiteY59" fmla="*/ 570350 h 1183498"/>
                  <a:gd name="connsiteX60" fmla="*/ 1219200 w 1892818"/>
                  <a:gd name="connsiteY60" fmla="*/ 522224 h 1183498"/>
                  <a:gd name="connsiteX61" fmla="*/ 1171074 w 1892818"/>
                  <a:gd name="connsiteY61" fmla="*/ 490140 h 1183498"/>
                  <a:gd name="connsiteX62" fmla="*/ 1155032 w 1892818"/>
                  <a:gd name="connsiteY62" fmla="*/ 442013 h 1183498"/>
                  <a:gd name="connsiteX63" fmla="*/ 1122948 w 1892818"/>
                  <a:gd name="connsiteY63" fmla="*/ 281592 h 1183498"/>
                  <a:gd name="connsiteX64" fmla="*/ 1106905 w 1892818"/>
                  <a:gd name="connsiteY64" fmla="*/ 233466 h 1183498"/>
                  <a:gd name="connsiteX65" fmla="*/ 1042737 w 1892818"/>
                  <a:gd name="connsiteY65" fmla="*/ 137213 h 1183498"/>
                  <a:gd name="connsiteX66" fmla="*/ 1010653 w 1892818"/>
                  <a:gd name="connsiteY66" fmla="*/ 89087 h 1183498"/>
                  <a:gd name="connsiteX67" fmla="*/ 866274 w 1892818"/>
                  <a:gd name="connsiteY67" fmla="*/ 24919 h 1183498"/>
                  <a:gd name="connsiteX68" fmla="*/ 818148 w 1892818"/>
                  <a:gd name="connsiteY68" fmla="*/ 8877 h 1183498"/>
                  <a:gd name="connsiteX69" fmla="*/ 657786 w 1892818"/>
                  <a:gd name="connsiteY69" fmla="*/ 8877 h 1183498"/>
                  <a:gd name="connsiteX70" fmla="*/ 529390 w 1892818"/>
                  <a:gd name="connsiteY70" fmla="*/ 40961 h 1183498"/>
                  <a:gd name="connsiteX71" fmla="*/ 447077 w 1892818"/>
                  <a:gd name="connsiteY71" fmla="*/ 84038 h 1183498"/>
                  <a:gd name="connsiteX72" fmla="*/ 410724 w 1892818"/>
                  <a:gd name="connsiteY72" fmla="*/ 141488 h 1183498"/>
                  <a:gd name="connsiteX73" fmla="*/ 360262 w 1892818"/>
                  <a:gd name="connsiteY73" fmla="*/ 247181 h 1183498"/>
                  <a:gd name="connsiteX74" fmla="*/ 347328 w 1892818"/>
                  <a:gd name="connsiteY74" fmla="*/ 343630 h 1183498"/>
                  <a:gd name="connsiteX75" fmla="*/ 352927 w 1892818"/>
                  <a:gd name="connsiteY75" fmla="*/ 393887 h 1183498"/>
                  <a:gd name="connsiteX76" fmla="*/ 368969 w 1892818"/>
                  <a:gd name="connsiteY76" fmla="*/ 490140 h 1183498"/>
                  <a:gd name="connsiteX0" fmla="*/ 368969 w 1892818"/>
                  <a:gd name="connsiteY0" fmla="*/ 490140 h 1174172"/>
                  <a:gd name="connsiteX1" fmla="*/ 368969 w 1892818"/>
                  <a:gd name="connsiteY1" fmla="*/ 490140 h 1174172"/>
                  <a:gd name="connsiteX2" fmla="*/ 320842 w 1892818"/>
                  <a:gd name="connsiteY2" fmla="*/ 618477 h 1174172"/>
                  <a:gd name="connsiteX3" fmla="*/ 288758 w 1892818"/>
                  <a:gd name="connsiteY3" fmla="*/ 714729 h 1174172"/>
                  <a:gd name="connsiteX4" fmla="*/ 256674 w 1892818"/>
                  <a:gd name="connsiteY4" fmla="*/ 810982 h 1174172"/>
                  <a:gd name="connsiteX5" fmla="*/ 212182 w 1892818"/>
                  <a:gd name="connsiteY5" fmla="*/ 946158 h 1174172"/>
                  <a:gd name="connsiteX6" fmla="*/ 129591 w 1892818"/>
                  <a:gd name="connsiteY6" fmla="*/ 1031246 h 1174172"/>
                  <a:gd name="connsiteX7" fmla="*/ 46371 w 1892818"/>
                  <a:gd name="connsiteY7" fmla="*/ 1104091 h 1174172"/>
                  <a:gd name="connsiteX8" fmla="*/ 0 w 1892818"/>
                  <a:gd name="connsiteY8" fmla="*/ 1156802 h 1174172"/>
                  <a:gd name="connsiteX9" fmla="*/ 121945 w 1892818"/>
                  <a:gd name="connsiteY9" fmla="*/ 1168894 h 1174172"/>
                  <a:gd name="connsiteX10" fmla="*/ 256674 w 1892818"/>
                  <a:gd name="connsiteY10" fmla="*/ 1163908 h 1174172"/>
                  <a:gd name="connsiteX11" fmla="*/ 272716 w 1892818"/>
                  <a:gd name="connsiteY11" fmla="*/ 1035571 h 1174172"/>
                  <a:gd name="connsiteX12" fmla="*/ 304800 w 1892818"/>
                  <a:gd name="connsiteY12" fmla="*/ 891192 h 1174172"/>
                  <a:gd name="connsiteX13" fmla="*/ 360262 w 1892818"/>
                  <a:gd name="connsiteY13" fmla="*/ 772381 h 1174172"/>
                  <a:gd name="connsiteX14" fmla="*/ 410724 w 1892818"/>
                  <a:gd name="connsiteY14" fmla="*/ 663034 h 1174172"/>
                  <a:gd name="connsiteX15" fmla="*/ 450528 w 1892818"/>
                  <a:gd name="connsiteY15" fmla="*/ 591054 h 1174172"/>
                  <a:gd name="connsiteX16" fmla="*/ 529390 w 1892818"/>
                  <a:gd name="connsiteY16" fmla="*/ 570350 h 1174172"/>
                  <a:gd name="connsiteX17" fmla="*/ 657786 w 1892818"/>
                  <a:gd name="connsiteY17" fmla="*/ 591967 h 1174172"/>
                  <a:gd name="connsiteX18" fmla="*/ 743327 w 1892818"/>
                  <a:gd name="connsiteY18" fmla="*/ 696807 h 1174172"/>
                  <a:gd name="connsiteX19" fmla="*/ 828925 w 1892818"/>
                  <a:gd name="connsiteY19" fmla="*/ 852002 h 1174172"/>
                  <a:gd name="connsiteX20" fmla="*/ 846597 w 1892818"/>
                  <a:gd name="connsiteY20" fmla="*/ 1035759 h 1174172"/>
                  <a:gd name="connsiteX21" fmla="*/ 802105 w 1892818"/>
                  <a:gd name="connsiteY21" fmla="*/ 1111236 h 1174172"/>
                  <a:gd name="connsiteX22" fmla="*/ 780048 w 1892818"/>
                  <a:gd name="connsiteY22" fmla="*/ 1156802 h 1174172"/>
                  <a:gd name="connsiteX23" fmla="*/ 873418 w 1892818"/>
                  <a:gd name="connsiteY23" fmla="*/ 1156802 h 1174172"/>
                  <a:gd name="connsiteX24" fmla="*/ 1026695 w 1892818"/>
                  <a:gd name="connsiteY24" fmla="*/ 1156802 h 1174172"/>
                  <a:gd name="connsiteX25" fmla="*/ 1080837 w 1892818"/>
                  <a:gd name="connsiteY25" fmla="*/ 1156802 h 1174172"/>
                  <a:gd name="connsiteX26" fmla="*/ 940469 w 1892818"/>
                  <a:gd name="connsiteY26" fmla="*/ 1018902 h 1174172"/>
                  <a:gd name="connsiteX27" fmla="*/ 905501 w 1892818"/>
                  <a:gd name="connsiteY27" fmla="*/ 886555 h 1174172"/>
                  <a:gd name="connsiteX28" fmla="*/ 863893 w 1892818"/>
                  <a:gd name="connsiteY28" fmla="*/ 741550 h 1174172"/>
                  <a:gd name="connsiteX29" fmla="*/ 821657 w 1892818"/>
                  <a:gd name="connsiteY29" fmla="*/ 667230 h 1174172"/>
                  <a:gd name="connsiteX30" fmla="*/ 740819 w 1892818"/>
                  <a:gd name="connsiteY30" fmla="*/ 547595 h 1174172"/>
                  <a:gd name="connsiteX31" fmla="*/ 802105 w 1892818"/>
                  <a:gd name="connsiteY31" fmla="*/ 522224 h 1174172"/>
                  <a:gd name="connsiteX32" fmla="*/ 850232 w 1892818"/>
                  <a:gd name="connsiteY32" fmla="*/ 506182 h 1174172"/>
                  <a:gd name="connsiteX33" fmla="*/ 1026695 w 1892818"/>
                  <a:gd name="connsiteY33" fmla="*/ 522224 h 1174172"/>
                  <a:gd name="connsiteX34" fmla="*/ 1074821 w 1892818"/>
                  <a:gd name="connsiteY34" fmla="*/ 554308 h 1174172"/>
                  <a:gd name="connsiteX35" fmla="*/ 1122948 w 1892818"/>
                  <a:gd name="connsiteY35" fmla="*/ 602435 h 1174172"/>
                  <a:gd name="connsiteX36" fmla="*/ 1171074 w 1892818"/>
                  <a:gd name="connsiteY36" fmla="*/ 618477 h 1174172"/>
                  <a:gd name="connsiteX37" fmla="*/ 1211625 w 1892818"/>
                  <a:gd name="connsiteY37" fmla="*/ 665099 h 1174172"/>
                  <a:gd name="connsiteX38" fmla="*/ 1235242 w 1892818"/>
                  <a:gd name="connsiteY38" fmla="*/ 698687 h 1174172"/>
                  <a:gd name="connsiteX39" fmla="*/ 1305001 w 1892818"/>
                  <a:gd name="connsiteY39" fmla="*/ 768245 h 1174172"/>
                  <a:gd name="connsiteX40" fmla="*/ 1372515 w 1892818"/>
                  <a:gd name="connsiteY40" fmla="*/ 820507 h 1174172"/>
                  <a:gd name="connsiteX41" fmla="*/ 1421857 w 1892818"/>
                  <a:gd name="connsiteY41" fmla="*/ 885803 h 1174172"/>
                  <a:gd name="connsiteX42" fmla="*/ 1476802 w 1892818"/>
                  <a:gd name="connsiteY42" fmla="*/ 946158 h 1174172"/>
                  <a:gd name="connsiteX43" fmla="*/ 1525254 w 1892818"/>
                  <a:gd name="connsiteY43" fmla="*/ 987383 h 1174172"/>
                  <a:gd name="connsiteX44" fmla="*/ 1566528 w 1892818"/>
                  <a:gd name="connsiteY44" fmla="*/ 1029430 h 1174172"/>
                  <a:gd name="connsiteX45" fmla="*/ 1547813 w 1892818"/>
                  <a:gd name="connsiteY45" fmla="*/ 1109481 h 1174172"/>
                  <a:gd name="connsiteX46" fmla="*/ 1506704 w 1892818"/>
                  <a:gd name="connsiteY46" fmla="*/ 1156802 h 1174172"/>
                  <a:gd name="connsiteX47" fmla="*/ 1650582 w 1892818"/>
                  <a:gd name="connsiteY47" fmla="*/ 1156802 h 1174172"/>
                  <a:gd name="connsiteX48" fmla="*/ 1847975 w 1892818"/>
                  <a:gd name="connsiteY48" fmla="*/ 1156802 h 1174172"/>
                  <a:gd name="connsiteX49" fmla="*/ 1828800 w 1892818"/>
                  <a:gd name="connsiteY49" fmla="*/ 1099740 h 1174172"/>
                  <a:gd name="connsiteX50" fmla="*/ 1780674 w 1892818"/>
                  <a:gd name="connsiteY50" fmla="*/ 1067656 h 1174172"/>
                  <a:gd name="connsiteX51" fmla="*/ 1700463 w 1892818"/>
                  <a:gd name="connsiteY51" fmla="*/ 1019529 h 1174172"/>
                  <a:gd name="connsiteX52" fmla="*/ 1658604 w 1892818"/>
                  <a:gd name="connsiteY52" fmla="*/ 975291 h 1174172"/>
                  <a:gd name="connsiteX53" fmla="*/ 1620253 w 1892818"/>
                  <a:gd name="connsiteY53" fmla="*/ 939319 h 1174172"/>
                  <a:gd name="connsiteX54" fmla="*/ 1588169 w 1892818"/>
                  <a:gd name="connsiteY54" fmla="*/ 891192 h 1174172"/>
                  <a:gd name="connsiteX55" fmla="*/ 1507958 w 1892818"/>
                  <a:gd name="connsiteY55" fmla="*/ 827024 h 1174172"/>
                  <a:gd name="connsiteX56" fmla="*/ 1475874 w 1892818"/>
                  <a:gd name="connsiteY56" fmla="*/ 778898 h 1174172"/>
                  <a:gd name="connsiteX57" fmla="*/ 1411705 w 1892818"/>
                  <a:gd name="connsiteY57" fmla="*/ 714729 h 1174172"/>
                  <a:gd name="connsiteX58" fmla="*/ 1331495 w 1892818"/>
                  <a:gd name="connsiteY58" fmla="*/ 634519 h 1174172"/>
                  <a:gd name="connsiteX59" fmla="*/ 1251284 w 1892818"/>
                  <a:gd name="connsiteY59" fmla="*/ 570350 h 1174172"/>
                  <a:gd name="connsiteX60" fmla="*/ 1219200 w 1892818"/>
                  <a:gd name="connsiteY60" fmla="*/ 522224 h 1174172"/>
                  <a:gd name="connsiteX61" fmla="*/ 1171074 w 1892818"/>
                  <a:gd name="connsiteY61" fmla="*/ 490140 h 1174172"/>
                  <a:gd name="connsiteX62" fmla="*/ 1155032 w 1892818"/>
                  <a:gd name="connsiteY62" fmla="*/ 442013 h 1174172"/>
                  <a:gd name="connsiteX63" fmla="*/ 1122948 w 1892818"/>
                  <a:gd name="connsiteY63" fmla="*/ 281592 h 1174172"/>
                  <a:gd name="connsiteX64" fmla="*/ 1106905 w 1892818"/>
                  <a:gd name="connsiteY64" fmla="*/ 233466 h 1174172"/>
                  <a:gd name="connsiteX65" fmla="*/ 1042737 w 1892818"/>
                  <a:gd name="connsiteY65" fmla="*/ 137213 h 1174172"/>
                  <a:gd name="connsiteX66" fmla="*/ 1010653 w 1892818"/>
                  <a:gd name="connsiteY66" fmla="*/ 89087 h 1174172"/>
                  <a:gd name="connsiteX67" fmla="*/ 866274 w 1892818"/>
                  <a:gd name="connsiteY67" fmla="*/ 24919 h 1174172"/>
                  <a:gd name="connsiteX68" fmla="*/ 818148 w 1892818"/>
                  <a:gd name="connsiteY68" fmla="*/ 8877 h 1174172"/>
                  <a:gd name="connsiteX69" fmla="*/ 657786 w 1892818"/>
                  <a:gd name="connsiteY69" fmla="*/ 8877 h 1174172"/>
                  <a:gd name="connsiteX70" fmla="*/ 529390 w 1892818"/>
                  <a:gd name="connsiteY70" fmla="*/ 40961 h 1174172"/>
                  <a:gd name="connsiteX71" fmla="*/ 447077 w 1892818"/>
                  <a:gd name="connsiteY71" fmla="*/ 84038 h 1174172"/>
                  <a:gd name="connsiteX72" fmla="*/ 410724 w 1892818"/>
                  <a:gd name="connsiteY72" fmla="*/ 141488 h 1174172"/>
                  <a:gd name="connsiteX73" fmla="*/ 360262 w 1892818"/>
                  <a:gd name="connsiteY73" fmla="*/ 247181 h 1174172"/>
                  <a:gd name="connsiteX74" fmla="*/ 347328 w 1892818"/>
                  <a:gd name="connsiteY74" fmla="*/ 343630 h 1174172"/>
                  <a:gd name="connsiteX75" fmla="*/ 352927 w 1892818"/>
                  <a:gd name="connsiteY75" fmla="*/ 393887 h 1174172"/>
                  <a:gd name="connsiteX76" fmla="*/ 368969 w 1892818"/>
                  <a:gd name="connsiteY76" fmla="*/ 490140 h 1174172"/>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80837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1026695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22948 w 1892818"/>
                  <a:gd name="connsiteY35" fmla="*/ 602435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219200 w 1892818"/>
                  <a:gd name="connsiteY60" fmla="*/ 522224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71074 w 1892818"/>
                  <a:gd name="connsiteY61" fmla="*/ 490140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55032 w 1892818"/>
                  <a:gd name="connsiteY62" fmla="*/ 442013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42737 w 1892818"/>
                  <a:gd name="connsiteY65" fmla="*/ 137213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66274 w 1892818"/>
                  <a:gd name="connsiteY67" fmla="*/ 24919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818148 w 1892818"/>
                  <a:gd name="connsiteY68" fmla="*/ 8877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 name="connsiteX0" fmla="*/ 368969 w 1892818"/>
                  <a:gd name="connsiteY0" fmla="*/ 490140 h 1172884"/>
                  <a:gd name="connsiteX1" fmla="*/ 368969 w 1892818"/>
                  <a:gd name="connsiteY1" fmla="*/ 490140 h 1172884"/>
                  <a:gd name="connsiteX2" fmla="*/ 320842 w 1892818"/>
                  <a:gd name="connsiteY2" fmla="*/ 618477 h 1172884"/>
                  <a:gd name="connsiteX3" fmla="*/ 288758 w 1892818"/>
                  <a:gd name="connsiteY3" fmla="*/ 714729 h 1172884"/>
                  <a:gd name="connsiteX4" fmla="*/ 256674 w 1892818"/>
                  <a:gd name="connsiteY4" fmla="*/ 810982 h 1172884"/>
                  <a:gd name="connsiteX5" fmla="*/ 212182 w 1892818"/>
                  <a:gd name="connsiteY5" fmla="*/ 946158 h 1172884"/>
                  <a:gd name="connsiteX6" fmla="*/ 129591 w 1892818"/>
                  <a:gd name="connsiteY6" fmla="*/ 1031246 h 1172884"/>
                  <a:gd name="connsiteX7" fmla="*/ 46371 w 1892818"/>
                  <a:gd name="connsiteY7" fmla="*/ 1104091 h 1172884"/>
                  <a:gd name="connsiteX8" fmla="*/ 0 w 1892818"/>
                  <a:gd name="connsiteY8" fmla="*/ 1156802 h 1172884"/>
                  <a:gd name="connsiteX9" fmla="*/ 121945 w 1892818"/>
                  <a:gd name="connsiteY9" fmla="*/ 1168894 h 1172884"/>
                  <a:gd name="connsiteX10" fmla="*/ 256674 w 1892818"/>
                  <a:gd name="connsiteY10" fmla="*/ 1163908 h 1172884"/>
                  <a:gd name="connsiteX11" fmla="*/ 272716 w 1892818"/>
                  <a:gd name="connsiteY11" fmla="*/ 1035571 h 1172884"/>
                  <a:gd name="connsiteX12" fmla="*/ 304800 w 1892818"/>
                  <a:gd name="connsiteY12" fmla="*/ 891192 h 1172884"/>
                  <a:gd name="connsiteX13" fmla="*/ 360262 w 1892818"/>
                  <a:gd name="connsiteY13" fmla="*/ 772381 h 1172884"/>
                  <a:gd name="connsiteX14" fmla="*/ 410724 w 1892818"/>
                  <a:gd name="connsiteY14" fmla="*/ 663034 h 1172884"/>
                  <a:gd name="connsiteX15" fmla="*/ 450528 w 1892818"/>
                  <a:gd name="connsiteY15" fmla="*/ 591054 h 1172884"/>
                  <a:gd name="connsiteX16" fmla="*/ 529390 w 1892818"/>
                  <a:gd name="connsiteY16" fmla="*/ 570350 h 1172884"/>
                  <a:gd name="connsiteX17" fmla="*/ 657786 w 1892818"/>
                  <a:gd name="connsiteY17" fmla="*/ 591967 h 1172884"/>
                  <a:gd name="connsiteX18" fmla="*/ 743327 w 1892818"/>
                  <a:gd name="connsiteY18" fmla="*/ 696807 h 1172884"/>
                  <a:gd name="connsiteX19" fmla="*/ 828925 w 1892818"/>
                  <a:gd name="connsiteY19" fmla="*/ 852002 h 1172884"/>
                  <a:gd name="connsiteX20" fmla="*/ 846597 w 1892818"/>
                  <a:gd name="connsiteY20" fmla="*/ 1035759 h 1172884"/>
                  <a:gd name="connsiteX21" fmla="*/ 802105 w 1892818"/>
                  <a:gd name="connsiteY21" fmla="*/ 1111236 h 1172884"/>
                  <a:gd name="connsiteX22" fmla="*/ 780048 w 1892818"/>
                  <a:gd name="connsiteY22" fmla="*/ 1156802 h 1172884"/>
                  <a:gd name="connsiteX23" fmla="*/ 873418 w 1892818"/>
                  <a:gd name="connsiteY23" fmla="*/ 1156802 h 1172884"/>
                  <a:gd name="connsiteX24" fmla="*/ 995739 w 1892818"/>
                  <a:gd name="connsiteY24" fmla="*/ 1156802 h 1172884"/>
                  <a:gd name="connsiteX25" fmla="*/ 1071312 w 1892818"/>
                  <a:gd name="connsiteY25" fmla="*/ 1156802 h 1172884"/>
                  <a:gd name="connsiteX26" fmla="*/ 940469 w 1892818"/>
                  <a:gd name="connsiteY26" fmla="*/ 1018902 h 1172884"/>
                  <a:gd name="connsiteX27" fmla="*/ 905501 w 1892818"/>
                  <a:gd name="connsiteY27" fmla="*/ 886555 h 1172884"/>
                  <a:gd name="connsiteX28" fmla="*/ 863893 w 1892818"/>
                  <a:gd name="connsiteY28" fmla="*/ 741550 h 1172884"/>
                  <a:gd name="connsiteX29" fmla="*/ 821657 w 1892818"/>
                  <a:gd name="connsiteY29" fmla="*/ 667230 h 1172884"/>
                  <a:gd name="connsiteX30" fmla="*/ 740819 w 1892818"/>
                  <a:gd name="connsiteY30" fmla="*/ 547595 h 1172884"/>
                  <a:gd name="connsiteX31" fmla="*/ 802105 w 1892818"/>
                  <a:gd name="connsiteY31" fmla="*/ 522224 h 1172884"/>
                  <a:gd name="connsiteX32" fmla="*/ 850232 w 1892818"/>
                  <a:gd name="connsiteY32" fmla="*/ 506182 h 1172884"/>
                  <a:gd name="connsiteX33" fmla="*/ 1026695 w 1892818"/>
                  <a:gd name="connsiteY33" fmla="*/ 522224 h 1172884"/>
                  <a:gd name="connsiteX34" fmla="*/ 1074821 w 1892818"/>
                  <a:gd name="connsiteY34" fmla="*/ 554308 h 1172884"/>
                  <a:gd name="connsiteX35" fmla="*/ 1118186 w 1892818"/>
                  <a:gd name="connsiteY35" fmla="*/ 591967 h 1172884"/>
                  <a:gd name="connsiteX36" fmla="*/ 1171074 w 1892818"/>
                  <a:gd name="connsiteY36" fmla="*/ 618477 h 1172884"/>
                  <a:gd name="connsiteX37" fmla="*/ 1211625 w 1892818"/>
                  <a:gd name="connsiteY37" fmla="*/ 665099 h 1172884"/>
                  <a:gd name="connsiteX38" fmla="*/ 1235242 w 1892818"/>
                  <a:gd name="connsiteY38" fmla="*/ 698687 h 1172884"/>
                  <a:gd name="connsiteX39" fmla="*/ 1305001 w 1892818"/>
                  <a:gd name="connsiteY39" fmla="*/ 768245 h 1172884"/>
                  <a:gd name="connsiteX40" fmla="*/ 1372515 w 1892818"/>
                  <a:gd name="connsiteY40" fmla="*/ 820507 h 1172884"/>
                  <a:gd name="connsiteX41" fmla="*/ 1421857 w 1892818"/>
                  <a:gd name="connsiteY41" fmla="*/ 885803 h 1172884"/>
                  <a:gd name="connsiteX42" fmla="*/ 1476802 w 1892818"/>
                  <a:gd name="connsiteY42" fmla="*/ 946158 h 1172884"/>
                  <a:gd name="connsiteX43" fmla="*/ 1525254 w 1892818"/>
                  <a:gd name="connsiteY43" fmla="*/ 987383 h 1172884"/>
                  <a:gd name="connsiteX44" fmla="*/ 1566528 w 1892818"/>
                  <a:gd name="connsiteY44" fmla="*/ 1029430 h 1172884"/>
                  <a:gd name="connsiteX45" fmla="*/ 1547813 w 1892818"/>
                  <a:gd name="connsiteY45" fmla="*/ 1109481 h 1172884"/>
                  <a:gd name="connsiteX46" fmla="*/ 1506704 w 1892818"/>
                  <a:gd name="connsiteY46" fmla="*/ 1156802 h 1172884"/>
                  <a:gd name="connsiteX47" fmla="*/ 1650582 w 1892818"/>
                  <a:gd name="connsiteY47" fmla="*/ 1156802 h 1172884"/>
                  <a:gd name="connsiteX48" fmla="*/ 1847975 w 1892818"/>
                  <a:gd name="connsiteY48" fmla="*/ 1156802 h 1172884"/>
                  <a:gd name="connsiteX49" fmla="*/ 1828800 w 1892818"/>
                  <a:gd name="connsiteY49" fmla="*/ 1099740 h 1172884"/>
                  <a:gd name="connsiteX50" fmla="*/ 1780674 w 1892818"/>
                  <a:gd name="connsiteY50" fmla="*/ 1067656 h 1172884"/>
                  <a:gd name="connsiteX51" fmla="*/ 1700463 w 1892818"/>
                  <a:gd name="connsiteY51" fmla="*/ 1019529 h 1172884"/>
                  <a:gd name="connsiteX52" fmla="*/ 1658604 w 1892818"/>
                  <a:gd name="connsiteY52" fmla="*/ 975291 h 1172884"/>
                  <a:gd name="connsiteX53" fmla="*/ 1620253 w 1892818"/>
                  <a:gd name="connsiteY53" fmla="*/ 939319 h 1172884"/>
                  <a:gd name="connsiteX54" fmla="*/ 1588169 w 1892818"/>
                  <a:gd name="connsiteY54" fmla="*/ 891192 h 1172884"/>
                  <a:gd name="connsiteX55" fmla="*/ 1507958 w 1892818"/>
                  <a:gd name="connsiteY55" fmla="*/ 827024 h 1172884"/>
                  <a:gd name="connsiteX56" fmla="*/ 1475874 w 1892818"/>
                  <a:gd name="connsiteY56" fmla="*/ 778898 h 1172884"/>
                  <a:gd name="connsiteX57" fmla="*/ 1411705 w 1892818"/>
                  <a:gd name="connsiteY57" fmla="*/ 714729 h 1172884"/>
                  <a:gd name="connsiteX58" fmla="*/ 1331495 w 1892818"/>
                  <a:gd name="connsiteY58" fmla="*/ 634519 h 1172884"/>
                  <a:gd name="connsiteX59" fmla="*/ 1251284 w 1892818"/>
                  <a:gd name="connsiteY59" fmla="*/ 570350 h 1172884"/>
                  <a:gd name="connsiteX60" fmla="*/ 1179275 w 1892818"/>
                  <a:gd name="connsiteY60" fmla="*/ 529723 h 1172884"/>
                  <a:gd name="connsiteX61" fmla="*/ 1132608 w 1892818"/>
                  <a:gd name="connsiteY61" fmla="*/ 480615 h 1172884"/>
                  <a:gd name="connsiteX62" fmla="*/ 1128472 w 1892818"/>
                  <a:gd name="connsiteY62" fmla="*/ 419905 h 1172884"/>
                  <a:gd name="connsiteX63" fmla="*/ 1122948 w 1892818"/>
                  <a:gd name="connsiteY63" fmla="*/ 281592 h 1172884"/>
                  <a:gd name="connsiteX64" fmla="*/ 1106905 w 1892818"/>
                  <a:gd name="connsiteY64" fmla="*/ 233466 h 1172884"/>
                  <a:gd name="connsiteX65" fmla="*/ 1066549 w 1892818"/>
                  <a:gd name="connsiteY65" fmla="*/ 162118 h 1172884"/>
                  <a:gd name="connsiteX66" fmla="*/ 1010653 w 1892818"/>
                  <a:gd name="connsiteY66" fmla="*/ 89087 h 1172884"/>
                  <a:gd name="connsiteX67" fmla="*/ 880562 w 1892818"/>
                  <a:gd name="connsiteY67" fmla="*/ 0 h 1172884"/>
                  <a:gd name="connsiteX68" fmla="*/ 751473 w 1892818"/>
                  <a:gd name="connsiteY68" fmla="*/ 0 h 1172884"/>
                  <a:gd name="connsiteX69" fmla="*/ 657786 w 1892818"/>
                  <a:gd name="connsiteY69" fmla="*/ 8877 h 1172884"/>
                  <a:gd name="connsiteX70" fmla="*/ 529390 w 1892818"/>
                  <a:gd name="connsiteY70" fmla="*/ 40961 h 1172884"/>
                  <a:gd name="connsiteX71" fmla="*/ 447077 w 1892818"/>
                  <a:gd name="connsiteY71" fmla="*/ 84038 h 1172884"/>
                  <a:gd name="connsiteX72" fmla="*/ 410724 w 1892818"/>
                  <a:gd name="connsiteY72" fmla="*/ 141488 h 1172884"/>
                  <a:gd name="connsiteX73" fmla="*/ 360262 w 1892818"/>
                  <a:gd name="connsiteY73" fmla="*/ 247181 h 1172884"/>
                  <a:gd name="connsiteX74" fmla="*/ 347328 w 1892818"/>
                  <a:gd name="connsiteY74" fmla="*/ 343630 h 1172884"/>
                  <a:gd name="connsiteX75" fmla="*/ 352927 w 1892818"/>
                  <a:gd name="connsiteY75" fmla="*/ 393887 h 1172884"/>
                  <a:gd name="connsiteX76" fmla="*/ 368969 w 1892818"/>
                  <a:gd name="connsiteY76" fmla="*/ 490140 h 11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92818" h="1172884">
                    <a:moveTo>
                      <a:pt x="368969" y="490140"/>
                    </a:moveTo>
                    <a:lnTo>
                      <a:pt x="368969" y="490140"/>
                    </a:lnTo>
                    <a:cubicBezTo>
                      <a:pt x="352927" y="532919"/>
                      <a:pt x="336209" y="575451"/>
                      <a:pt x="320842" y="618477"/>
                    </a:cubicBezTo>
                    <a:cubicBezTo>
                      <a:pt x="309467" y="650326"/>
                      <a:pt x="299453" y="682645"/>
                      <a:pt x="288758" y="714729"/>
                    </a:cubicBezTo>
                    <a:lnTo>
                      <a:pt x="256674" y="810982"/>
                    </a:lnTo>
                    <a:cubicBezTo>
                      <a:pt x="237958" y="848414"/>
                      <a:pt x="236538" y="883118"/>
                      <a:pt x="212182" y="946158"/>
                    </a:cubicBezTo>
                    <a:cubicBezTo>
                      <a:pt x="185603" y="1023215"/>
                      <a:pt x="232120" y="999594"/>
                      <a:pt x="129591" y="1031246"/>
                    </a:cubicBezTo>
                    <a:cubicBezTo>
                      <a:pt x="108411" y="1055763"/>
                      <a:pt x="104468" y="1043937"/>
                      <a:pt x="46371" y="1104091"/>
                    </a:cubicBezTo>
                    <a:cubicBezTo>
                      <a:pt x="34327" y="1119146"/>
                      <a:pt x="45286" y="1095516"/>
                      <a:pt x="0" y="1156802"/>
                    </a:cubicBezTo>
                    <a:cubicBezTo>
                      <a:pt x="16042" y="1167497"/>
                      <a:pt x="104700" y="1160272"/>
                      <a:pt x="121945" y="1168894"/>
                    </a:cubicBezTo>
                    <a:cubicBezTo>
                      <a:pt x="219717" y="1168389"/>
                      <a:pt x="166918" y="1172884"/>
                      <a:pt x="256674" y="1163908"/>
                    </a:cubicBezTo>
                    <a:cubicBezTo>
                      <a:pt x="262021" y="1121129"/>
                      <a:pt x="266161" y="1078182"/>
                      <a:pt x="272716" y="1035571"/>
                    </a:cubicBezTo>
                    <a:cubicBezTo>
                      <a:pt x="277536" y="1004240"/>
                      <a:pt x="294716" y="924806"/>
                      <a:pt x="304800" y="891192"/>
                    </a:cubicBezTo>
                    <a:cubicBezTo>
                      <a:pt x="344104" y="790621"/>
                      <a:pt x="325668" y="842691"/>
                      <a:pt x="360262" y="772381"/>
                    </a:cubicBezTo>
                    <a:cubicBezTo>
                      <a:pt x="370185" y="725242"/>
                      <a:pt x="369912" y="726831"/>
                      <a:pt x="410724" y="663034"/>
                    </a:cubicBezTo>
                    <a:cubicBezTo>
                      <a:pt x="411174" y="653893"/>
                      <a:pt x="450078" y="600195"/>
                      <a:pt x="450528" y="591054"/>
                    </a:cubicBezTo>
                    <a:cubicBezTo>
                      <a:pt x="461223" y="580359"/>
                      <a:pt x="514471" y="572837"/>
                      <a:pt x="529390" y="570350"/>
                    </a:cubicBezTo>
                    <a:cubicBezTo>
                      <a:pt x="582086" y="561567"/>
                      <a:pt x="634031" y="556334"/>
                      <a:pt x="657786" y="591967"/>
                    </a:cubicBezTo>
                    <a:lnTo>
                      <a:pt x="743327" y="696807"/>
                    </a:lnTo>
                    <a:cubicBezTo>
                      <a:pt x="807702" y="797063"/>
                      <a:pt x="770937" y="713823"/>
                      <a:pt x="828925" y="852002"/>
                    </a:cubicBezTo>
                    <a:cubicBezTo>
                      <a:pt x="842962" y="903074"/>
                      <a:pt x="851067" y="992553"/>
                      <a:pt x="846597" y="1035759"/>
                    </a:cubicBezTo>
                    <a:cubicBezTo>
                      <a:pt x="842127" y="1078965"/>
                      <a:pt x="803671" y="1084458"/>
                      <a:pt x="802105" y="1111236"/>
                    </a:cubicBezTo>
                    <a:cubicBezTo>
                      <a:pt x="793166" y="1117758"/>
                      <a:pt x="764923" y="1134115"/>
                      <a:pt x="780048" y="1156802"/>
                    </a:cubicBezTo>
                    <a:cubicBezTo>
                      <a:pt x="806097" y="1155233"/>
                      <a:pt x="856508" y="1156802"/>
                      <a:pt x="873418" y="1156802"/>
                    </a:cubicBezTo>
                    <a:cubicBezTo>
                      <a:pt x="927158" y="1156802"/>
                      <a:pt x="939884" y="1158602"/>
                      <a:pt x="995739" y="1156802"/>
                    </a:cubicBezTo>
                    <a:cubicBezTo>
                      <a:pt x="1074905" y="1156263"/>
                      <a:pt x="1043136" y="1154297"/>
                      <a:pt x="1071312" y="1156802"/>
                    </a:cubicBezTo>
                    <a:cubicBezTo>
                      <a:pt x="1164896" y="1156331"/>
                      <a:pt x="957610" y="1036044"/>
                      <a:pt x="940469" y="1018902"/>
                    </a:cubicBezTo>
                    <a:lnTo>
                      <a:pt x="905501" y="886555"/>
                    </a:lnTo>
                    <a:lnTo>
                      <a:pt x="863893" y="741550"/>
                    </a:lnTo>
                    <a:cubicBezTo>
                      <a:pt x="858546" y="725508"/>
                      <a:pt x="831037" y="681300"/>
                      <a:pt x="821657" y="667230"/>
                    </a:cubicBezTo>
                    <a:cubicBezTo>
                      <a:pt x="781183" y="606519"/>
                      <a:pt x="786537" y="593313"/>
                      <a:pt x="740819" y="547595"/>
                    </a:cubicBezTo>
                    <a:cubicBezTo>
                      <a:pt x="696160" y="524054"/>
                      <a:pt x="783870" y="529126"/>
                      <a:pt x="802105" y="522224"/>
                    </a:cubicBezTo>
                    <a:cubicBezTo>
                      <a:pt x="820340" y="515322"/>
                      <a:pt x="833322" y="506182"/>
                      <a:pt x="850232" y="506182"/>
                    </a:cubicBezTo>
                    <a:cubicBezTo>
                      <a:pt x="909296" y="506182"/>
                      <a:pt x="967874" y="516877"/>
                      <a:pt x="1026695" y="522224"/>
                    </a:cubicBezTo>
                    <a:cubicBezTo>
                      <a:pt x="1042737" y="532919"/>
                      <a:pt x="1060010" y="541965"/>
                      <a:pt x="1074821" y="554308"/>
                    </a:cubicBezTo>
                    <a:cubicBezTo>
                      <a:pt x="1092250" y="568832"/>
                      <a:pt x="1099309" y="579382"/>
                      <a:pt x="1118186" y="591967"/>
                    </a:cubicBezTo>
                    <a:cubicBezTo>
                      <a:pt x="1132256" y="601347"/>
                      <a:pt x="1155032" y="613130"/>
                      <a:pt x="1171074" y="618477"/>
                    </a:cubicBezTo>
                    <a:cubicBezTo>
                      <a:pt x="1180578" y="628921"/>
                      <a:pt x="1200930" y="651731"/>
                      <a:pt x="1211625" y="665099"/>
                    </a:cubicBezTo>
                    <a:cubicBezTo>
                      <a:pt x="1222320" y="678467"/>
                      <a:pt x="1223357" y="685068"/>
                      <a:pt x="1235242" y="698687"/>
                    </a:cubicBezTo>
                    <a:cubicBezTo>
                      <a:pt x="1245805" y="711891"/>
                      <a:pt x="1296301" y="753745"/>
                      <a:pt x="1305001" y="768245"/>
                    </a:cubicBezTo>
                    <a:cubicBezTo>
                      <a:pt x="1320241" y="793644"/>
                      <a:pt x="1350656" y="805934"/>
                      <a:pt x="1372515" y="820507"/>
                    </a:cubicBezTo>
                    <a:cubicBezTo>
                      <a:pt x="1393904" y="852591"/>
                      <a:pt x="1394590" y="858537"/>
                      <a:pt x="1421857" y="885803"/>
                    </a:cubicBezTo>
                    <a:cubicBezTo>
                      <a:pt x="1432552" y="896498"/>
                      <a:pt x="1467354" y="934348"/>
                      <a:pt x="1476802" y="946158"/>
                    </a:cubicBezTo>
                    <a:cubicBezTo>
                      <a:pt x="1488846" y="961213"/>
                      <a:pt x="1510300" y="973504"/>
                      <a:pt x="1525254" y="987383"/>
                    </a:cubicBezTo>
                    <a:cubicBezTo>
                      <a:pt x="1540208" y="1001262"/>
                      <a:pt x="1550486" y="1018735"/>
                      <a:pt x="1566528" y="1029430"/>
                    </a:cubicBezTo>
                    <a:cubicBezTo>
                      <a:pt x="1571875" y="1045472"/>
                      <a:pt x="1544497" y="1092899"/>
                      <a:pt x="1547813" y="1109481"/>
                    </a:cubicBezTo>
                    <a:cubicBezTo>
                      <a:pt x="1536178" y="1133486"/>
                      <a:pt x="1483490" y="1126956"/>
                      <a:pt x="1506704" y="1156802"/>
                    </a:cubicBezTo>
                    <a:cubicBezTo>
                      <a:pt x="1603667" y="1153255"/>
                      <a:pt x="1650582" y="1156802"/>
                      <a:pt x="1650582" y="1156802"/>
                    </a:cubicBezTo>
                    <a:cubicBezTo>
                      <a:pt x="1737978" y="1155051"/>
                      <a:pt x="1779617" y="1156152"/>
                      <a:pt x="1847975" y="1156802"/>
                    </a:cubicBezTo>
                    <a:cubicBezTo>
                      <a:pt x="1892818" y="1143004"/>
                      <a:pt x="1847975" y="1123709"/>
                      <a:pt x="1828800" y="1099740"/>
                    </a:cubicBezTo>
                    <a:cubicBezTo>
                      <a:pt x="1816756" y="1084685"/>
                      <a:pt x="1795729" y="1079700"/>
                      <a:pt x="1780674" y="1067656"/>
                    </a:cubicBezTo>
                    <a:cubicBezTo>
                      <a:pt x="1705851" y="1023651"/>
                      <a:pt x="1769754" y="1060638"/>
                      <a:pt x="1700463" y="1019529"/>
                    </a:cubicBezTo>
                    <a:cubicBezTo>
                      <a:pt x="1682102" y="1003236"/>
                      <a:pt x="1671972" y="988659"/>
                      <a:pt x="1658604" y="975291"/>
                    </a:cubicBezTo>
                    <a:cubicBezTo>
                      <a:pt x="1645236" y="961923"/>
                      <a:pt x="1633977" y="952437"/>
                      <a:pt x="1620253" y="939319"/>
                    </a:cubicBezTo>
                    <a:cubicBezTo>
                      <a:pt x="1606620" y="925686"/>
                      <a:pt x="1600213" y="906247"/>
                      <a:pt x="1588169" y="891192"/>
                    </a:cubicBezTo>
                    <a:cubicBezTo>
                      <a:pt x="1562047" y="858539"/>
                      <a:pt x="1543689" y="850845"/>
                      <a:pt x="1507958" y="827024"/>
                    </a:cubicBezTo>
                    <a:cubicBezTo>
                      <a:pt x="1497263" y="810982"/>
                      <a:pt x="1488421" y="793537"/>
                      <a:pt x="1475874" y="778898"/>
                    </a:cubicBezTo>
                    <a:cubicBezTo>
                      <a:pt x="1456188" y="755931"/>
                      <a:pt x="1428484" y="739898"/>
                      <a:pt x="1411705" y="714729"/>
                    </a:cubicBezTo>
                    <a:cubicBezTo>
                      <a:pt x="1368926" y="650561"/>
                      <a:pt x="1359944" y="653486"/>
                      <a:pt x="1331495" y="634519"/>
                    </a:cubicBezTo>
                    <a:cubicBezTo>
                      <a:pt x="1206212" y="532316"/>
                      <a:pt x="1361978" y="658904"/>
                      <a:pt x="1251284" y="570350"/>
                    </a:cubicBezTo>
                    <a:cubicBezTo>
                      <a:pt x="1236229" y="558306"/>
                      <a:pt x="1199054" y="544679"/>
                      <a:pt x="1179275" y="529723"/>
                    </a:cubicBezTo>
                    <a:cubicBezTo>
                      <a:pt x="1159496" y="514767"/>
                      <a:pt x="1148650" y="491310"/>
                      <a:pt x="1132608" y="480615"/>
                    </a:cubicBezTo>
                    <a:cubicBezTo>
                      <a:pt x="1127261" y="464573"/>
                      <a:pt x="1132140" y="436412"/>
                      <a:pt x="1128472" y="419905"/>
                    </a:cubicBezTo>
                    <a:cubicBezTo>
                      <a:pt x="1118396" y="273357"/>
                      <a:pt x="1130726" y="381989"/>
                      <a:pt x="1122948" y="281592"/>
                    </a:cubicBezTo>
                    <a:cubicBezTo>
                      <a:pt x="1118302" y="265333"/>
                      <a:pt x="1115117" y="248248"/>
                      <a:pt x="1106905" y="233466"/>
                    </a:cubicBezTo>
                    <a:cubicBezTo>
                      <a:pt x="1088178" y="199758"/>
                      <a:pt x="1087938" y="194202"/>
                      <a:pt x="1066549" y="162118"/>
                    </a:cubicBezTo>
                    <a:cubicBezTo>
                      <a:pt x="1055854" y="146076"/>
                      <a:pt x="1026695" y="99782"/>
                      <a:pt x="1010653" y="89087"/>
                    </a:cubicBezTo>
                    <a:cubicBezTo>
                      <a:pt x="934387" y="38243"/>
                      <a:pt x="995106" y="38181"/>
                      <a:pt x="880562" y="0"/>
                    </a:cubicBezTo>
                    <a:lnTo>
                      <a:pt x="751473" y="0"/>
                    </a:lnTo>
                    <a:cubicBezTo>
                      <a:pt x="671262" y="5347"/>
                      <a:pt x="737683" y="0"/>
                      <a:pt x="657786" y="8877"/>
                    </a:cubicBezTo>
                    <a:cubicBezTo>
                      <a:pt x="640980" y="10744"/>
                      <a:pt x="564508" y="28434"/>
                      <a:pt x="529390" y="40961"/>
                    </a:cubicBezTo>
                    <a:cubicBezTo>
                      <a:pt x="494272" y="53488"/>
                      <a:pt x="456906" y="70278"/>
                      <a:pt x="447077" y="84038"/>
                    </a:cubicBezTo>
                    <a:cubicBezTo>
                      <a:pt x="400308" y="149514"/>
                      <a:pt x="458858" y="59416"/>
                      <a:pt x="410724" y="141488"/>
                    </a:cubicBezTo>
                    <a:cubicBezTo>
                      <a:pt x="396989" y="172393"/>
                      <a:pt x="370957" y="215097"/>
                      <a:pt x="360262" y="247181"/>
                    </a:cubicBezTo>
                    <a:cubicBezTo>
                      <a:pt x="346344" y="280041"/>
                      <a:pt x="348550" y="319179"/>
                      <a:pt x="347328" y="343630"/>
                    </a:cubicBezTo>
                    <a:cubicBezTo>
                      <a:pt x="346106" y="368081"/>
                      <a:pt x="352927" y="376977"/>
                      <a:pt x="352927" y="393887"/>
                    </a:cubicBezTo>
                    <a:lnTo>
                      <a:pt x="368969" y="490140"/>
                    </a:lnTo>
                    <a:close/>
                  </a:path>
                </a:pathLst>
              </a:custGeom>
              <a:gradFill>
                <a:gsLst>
                  <a:gs pos="0">
                    <a:srgbClr val="FFFF00"/>
                  </a:gs>
                  <a:gs pos="100000">
                    <a:srgbClr val="FFC000"/>
                  </a:gs>
                </a:gsLst>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140" name="Oval 139"/>
              <p:cNvSpPr/>
              <p:nvPr/>
            </p:nvSpPr>
            <p:spPr>
              <a:xfrm>
                <a:off x="6031302" y="1762850"/>
                <a:ext cx="421299" cy="191230"/>
              </a:xfrm>
              <a:prstGeom prst="ellipse">
                <a:avLst/>
              </a:prstGeom>
              <a:solidFill>
                <a:srgbClr val="FFC000"/>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6" name="TextBox 255"/>
            <p:cNvSpPr txBox="1"/>
            <p:nvPr/>
          </p:nvSpPr>
          <p:spPr>
            <a:xfrm>
              <a:off x="6700493" y="3590706"/>
              <a:ext cx="452368" cy="307777"/>
            </a:xfrm>
            <a:prstGeom prst="rect">
              <a:avLst/>
            </a:prstGeom>
            <a:noFill/>
          </p:spPr>
          <p:txBody>
            <a:bodyPr wrap="none" rtlCol="0">
              <a:spAutoFit/>
            </a:bodyPr>
            <a:lstStyle/>
            <a:p>
              <a:r>
                <a:rPr lang="en-US" sz="1400" b="1" dirty="0">
                  <a:solidFill>
                    <a:schemeClr val="accent2"/>
                  </a:solidFill>
                </a:rPr>
                <a:t>odc</a:t>
              </a:r>
            </a:p>
          </p:txBody>
        </p:sp>
      </p:grpSp>
      <p:sp>
        <p:nvSpPr>
          <p:cNvPr id="331" name="TextBox 330"/>
          <p:cNvSpPr txBox="1"/>
          <p:nvPr/>
        </p:nvSpPr>
        <p:spPr>
          <a:xfrm>
            <a:off x="534842" y="915737"/>
            <a:ext cx="1365573" cy="350643"/>
          </a:xfrm>
          <a:prstGeom prst="rect">
            <a:avLst/>
          </a:prstGeom>
          <a:noFill/>
        </p:spPr>
        <p:txBody>
          <a:bodyPr wrap="none" lIns="72933" tIns="36466" rIns="72933" bIns="36466" rtlCol="0">
            <a:spAutoFit/>
          </a:bodyPr>
          <a:lstStyle/>
          <a:p>
            <a:r>
              <a:rPr lang="nl-NL" dirty="0">
                <a:solidFill>
                  <a:schemeClr val="accent6"/>
                </a:solidFill>
                <a:latin typeface="Arial" pitchFamily="34" charset="0"/>
                <a:cs typeface="Arial" pitchFamily="34" charset="0"/>
              </a:rPr>
              <a:t>PERIFERIE</a:t>
            </a:r>
          </a:p>
        </p:txBody>
      </p:sp>
      <p:cxnSp>
        <p:nvCxnSpPr>
          <p:cNvPr id="335" name="Straight Arrow Connector 334"/>
          <p:cNvCxnSpPr/>
          <p:nvPr/>
        </p:nvCxnSpPr>
        <p:spPr>
          <a:xfrm flipH="1">
            <a:off x="300772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9" name="Straight Arrow Connector 338"/>
          <p:cNvCxnSpPr/>
          <p:nvPr/>
        </p:nvCxnSpPr>
        <p:spPr>
          <a:xfrm>
            <a:off x="3716698" y="1213422"/>
            <a:ext cx="267709" cy="1395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nvGrpSpPr>
          <p:cNvPr id="350" name="Group 349"/>
          <p:cNvGrpSpPr/>
          <p:nvPr/>
        </p:nvGrpSpPr>
        <p:grpSpPr>
          <a:xfrm>
            <a:off x="4400184" y="2961688"/>
            <a:ext cx="532571" cy="521071"/>
            <a:chOff x="1696729" y="1401791"/>
            <a:chExt cx="532571" cy="521071"/>
          </a:xfrm>
        </p:grpSpPr>
        <p:grpSp>
          <p:nvGrpSpPr>
            <p:cNvPr id="351" name="Group 165"/>
            <p:cNvGrpSpPr/>
            <p:nvPr/>
          </p:nvGrpSpPr>
          <p:grpSpPr>
            <a:xfrm>
              <a:off x="1696729" y="1425711"/>
              <a:ext cx="474194" cy="497151"/>
              <a:chOff x="5095749" y="0"/>
              <a:chExt cx="769047" cy="840013"/>
            </a:xfrm>
          </p:grpSpPr>
          <p:sp>
            <p:nvSpPr>
              <p:cNvPr id="353"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4"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5"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6" name="Oval 355"/>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57" name="Oval 356"/>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52" name="TextBox 351"/>
            <p:cNvSpPr txBox="1"/>
            <p:nvPr/>
          </p:nvSpPr>
          <p:spPr>
            <a:xfrm>
              <a:off x="1794566"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224" name="Group 223"/>
          <p:cNvGrpSpPr/>
          <p:nvPr/>
        </p:nvGrpSpPr>
        <p:grpSpPr>
          <a:xfrm>
            <a:off x="5705107" y="2866438"/>
            <a:ext cx="474194" cy="521071"/>
            <a:chOff x="1696729" y="1401791"/>
            <a:chExt cx="474194" cy="521071"/>
          </a:xfrm>
        </p:grpSpPr>
        <p:grpSp>
          <p:nvGrpSpPr>
            <p:cNvPr id="225" name="Group 165"/>
            <p:cNvGrpSpPr/>
            <p:nvPr/>
          </p:nvGrpSpPr>
          <p:grpSpPr>
            <a:xfrm>
              <a:off x="1696729" y="1425711"/>
              <a:ext cx="474194" cy="497151"/>
              <a:chOff x="5095749" y="0"/>
              <a:chExt cx="769047" cy="840013"/>
            </a:xfrm>
          </p:grpSpPr>
          <p:sp>
            <p:nvSpPr>
              <p:cNvPr id="22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0" name="Oval 22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31" name="Oval 23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26" name="TextBox 225"/>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216" name="Group 215"/>
          <p:cNvGrpSpPr/>
          <p:nvPr/>
        </p:nvGrpSpPr>
        <p:grpSpPr>
          <a:xfrm>
            <a:off x="5457457" y="2980738"/>
            <a:ext cx="474194" cy="521071"/>
            <a:chOff x="1696729" y="1401791"/>
            <a:chExt cx="474194" cy="521071"/>
          </a:xfrm>
        </p:grpSpPr>
        <p:grpSp>
          <p:nvGrpSpPr>
            <p:cNvPr id="217" name="Group 165"/>
            <p:cNvGrpSpPr/>
            <p:nvPr/>
          </p:nvGrpSpPr>
          <p:grpSpPr>
            <a:xfrm>
              <a:off x="1696729" y="1425711"/>
              <a:ext cx="474194" cy="497151"/>
              <a:chOff x="5095749" y="0"/>
              <a:chExt cx="769047" cy="840013"/>
            </a:xfrm>
          </p:grpSpPr>
          <p:sp>
            <p:nvSpPr>
              <p:cNvPr id="219"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0"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1"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2" name="Oval 221"/>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23" name="Oval 222"/>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18" name="TextBox 217"/>
            <p:cNvSpPr txBox="1"/>
            <p:nvPr/>
          </p:nvSpPr>
          <p:spPr>
            <a:xfrm>
              <a:off x="1775516" y="1401791"/>
              <a:ext cx="381836"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h</a:t>
              </a:r>
            </a:p>
          </p:txBody>
        </p:sp>
      </p:grpSp>
      <p:grpSp>
        <p:nvGrpSpPr>
          <p:cNvPr id="342" name="Group 341"/>
          <p:cNvGrpSpPr/>
          <p:nvPr/>
        </p:nvGrpSpPr>
        <p:grpSpPr>
          <a:xfrm>
            <a:off x="5692780" y="3016457"/>
            <a:ext cx="523046" cy="521071"/>
            <a:chOff x="1696729" y="1401791"/>
            <a:chExt cx="523046" cy="521071"/>
          </a:xfrm>
        </p:grpSpPr>
        <p:grpSp>
          <p:nvGrpSpPr>
            <p:cNvPr id="343" name="Group 165"/>
            <p:cNvGrpSpPr/>
            <p:nvPr/>
          </p:nvGrpSpPr>
          <p:grpSpPr>
            <a:xfrm>
              <a:off x="1696729" y="1425711"/>
              <a:ext cx="474194" cy="497151"/>
              <a:chOff x="5095749" y="0"/>
              <a:chExt cx="769047" cy="840013"/>
            </a:xfrm>
          </p:grpSpPr>
          <p:sp>
            <p:nvSpPr>
              <p:cNvPr id="345"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6"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7"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8" name="Oval 347"/>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49" name="Oval 348"/>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44" name="TextBox 343"/>
            <p:cNvSpPr txBox="1"/>
            <p:nvPr/>
          </p:nvSpPr>
          <p:spPr>
            <a:xfrm>
              <a:off x="1785041" y="1401791"/>
              <a:ext cx="434734"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h</a:t>
              </a:r>
            </a:p>
          </p:txBody>
        </p:sp>
      </p:grpSp>
      <p:grpSp>
        <p:nvGrpSpPr>
          <p:cNvPr id="322" name="Group 321"/>
          <p:cNvGrpSpPr/>
          <p:nvPr/>
        </p:nvGrpSpPr>
        <p:grpSpPr>
          <a:xfrm>
            <a:off x="7458171" y="4414854"/>
            <a:ext cx="891491" cy="433667"/>
            <a:chOff x="1820069" y="3261168"/>
            <a:chExt cx="891491" cy="433667"/>
          </a:xfrm>
        </p:grpSpPr>
        <p:grpSp>
          <p:nvGrpSpPr>
            <p:cNvPr id="323" name="Group 322"/>
            <p:cNvGrpSpPr/>
            <p:nvPr/>
          </p:nvGrpSpPr>
          <p:grpSpPr>
            <a:xfrm>
              <a:off x="1820069" y="3261168"/>
              <a:ext cx="891491" cy="367381"/>
              <a:chOff x="10400285" y="1485383"/>
              <a:chExt cx="891491" cy="367381"/>
            </a:xfrm>
          </p:grpSpPr>
          <p:sp>
            <p:nvSpPr>
              <p:cNvPr id="325" name="Oval 324"/>
              <p:cNvSpPr/>
              <p:nvPr/>
            </p:nvSpPr>
            <p:spPr>
              <a:xfrm>
                <a:off x="10400285" y="1485383"/>
                <a:ext cx="891491" cy="367381"/>
              </a:xfrm>
              <a:prstGeom prst="ellipse">
                <a:avLst/>
              </a:prstGeom>
              <a:solidFill>
                <a:srgbClr val="DCCBAA"/>
              </a:solidFill>
              <a:ln>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6" name="Freeform 247"/>
              <p:cNvSpPr/>
              <p:nvPr/>
            </p:nvSpPr>
            <p:spPr>
              <a:xfrm>
                <a:off x="10493994" y="1527351"/>
                <a:ext cx="704072" cy="143755"/>
              </a:xfrm>
              <a:custGeom>
                <a:avLst/>
                <a:gdLst>
                  <a:gd name="connsiteX0" fmla="*/ 5610 w 352543"/>
                  <a:gd name="connsiteY0" fmla="*/ 106586 h 174670"/>
                  <a:gd name="connsiteX1" fmla="*/ 2805 w 352543"/>
                  <a:gd name="connsiteY1" fmla="*/ 117806 h 174670"/>
                  <a:gd name="connsiteX2" fmla="*/ 0 w 352543"/>
                  <a:gd name="connsiteY2" fmla="*/ 126221 h 174670"/>
                  <a:gd name="connsiteX3" fmla="*/ 2805 w 352543"/>
                  <a:gd name="connsiteY3" fmla="*/ 148660 h 174670"/>
                  <a:gd name="connsiteX4" fmla="*/ 8415 w 352543"/>
                  <a:gd name="connsiteY4" fmla="*/ 165489 h 174670"/>
                  <a:gd name="connsiteX5" fmla="*/ 25244 w 352543"/>
                  <a:gd name="connsiteY5" fmla="*/ 173904 h 174670"/>
                  <a:gd name="connsiteX6" fmla="*/ 72927 w 352543"/>
                  <a:gd name="connsiteY6" fmla="*/ 168294 h 174670"/>
                  <a:gd name="connsiteX7" fmla="*/ 81342 w 352543"/>
                  <a:gd name="connsiteY7" fmla="*/ 162684 h 174670"/>
                  <a:gd name="connsiteX8" fmla="*/ 86952 w 352543"/>
                  <a:gd name="connsiteY8" fmla="*/ 154270 h 174670"/>
                  <a:gd name="connsiteX9" fmla="*/ 95367 w 352543"/>
                  <a:gd name="connsiteY9" fmla="*/ 148660 h 174670"/>
                  <a:gd name="connsiteX10" fmla="*/ 98172 w 352543"/>
                  <a:gd name="connsiteY10" fmla="*/ 140245 h 174670"/>
                  <a:gd name="connsiteX11" fmla="*/ 112196 w 352543"/>
                  <a:gd name="connsiteY11" fmla="*/ 126221 h 174670"/>
                  <a:gd name="connsiteX12" fmla="*/ 115001 w 352543"/>
                  <a:gd name="connsiteY12" fmla="*/ 117806 h 174670"/>
                  <a:gd name="connsiteX13" fmla="*/ 131831 w 352543"/>
                  <a:gd name="connsiteY13" fmla="*/ 112196 h 174670"/>
                  <a:gd name="connsiteX14" fmla="*/ 140245 w 352543"/>
                  <a:gd name="connsiteY14" fmla="*/ 106586 h 174670"/>
                  <a:gd name="connsiteX15" fmla="*/ 165489 w 352543"/>
                  <a:gd name="connsiteY15" fmla="*/ 100977 h 174670"/>
                  <a:gd name="connsiteX16" fmla="*/ 179514 w 352543"/>
                  <a:gd name="connsiteY16" fmla="*/ 98172 h 174670"/>
                  <a:gd name="connsiteX17" fmla="*/ 210368 w 352543"/>
                  <a:gd name="connsiteY17" fmla="*/ 106586 h 174670"/>
                  <a:gd name="connsiteX18" fmla="*/ 227197 w 352543"/>
                  <a:gd name="connsiteY18" fmla="*/ 115001 h 174670"/>
                  <a:gd name="connsiteX19" fmla="*/ 232807 w 352543"/>
                  <a:gd name="connsiteY19" fmla="*/ 123416 h 174670"/>
                  <a:gd name="connsiteX20" fmla="*/ 241222 w 352543"/>
                  <a:gd name="connsiteY20" fmla="*/ 129026 h 174670"/>
                  <a:gd name="connsiteX21" fmla="*/ 252442 w 352543"/>
                  <a:gd name="connsiteY21" fmla="*/ 145855 h 174670"/>
                  <a:gd name="connsiteX22" fmla="*/ 263661 w 352543"/>
                  <a:gd name="connsiteY22" fmla="*/ 162684 h 174670"/>
                  <a:gd name="connsiteX23" fmla="*/ 280491 w 352543"/>
                  <a:gd name="connsiteY23" fmla="*/ 168294 h 174670"/>
                  <a:gd name="connsiteX24" fmla="*/ 288905 w 352543"/>
                  <a:gd name="connsiteY24" fmla="*/ 171099 h 174670"/>
                  <a:gd name="connsiteX25" fmla="*/ 328174 w 352543"/>
                  <a:gd name="connsiteY25" fmla="*/ 168294 h 174670"/>
                  <a:gd name="connsiteX26" fmla="*/ 336589 w 352543"/>
                  <a:gd name="connsiteY26" fmla="*/ 165489 h 174670"/>
                  <a:gd name="connsiteX27" fmla="*/ 339394 w 352543"/>
                  <a:gd name="connsiteY27" fmla="*/ 157075 h 174670"/>
                  <a:gd name="connsiteX28" fmla="*/ 345004 w 352543"/>
                  <a:gd name="connsiteY28" fmla="*/ 148660 h 174670"/>
                  <a:gd name="connsiteX29" fmla="*/ 345004 w 352543"/>
                  <a:gd name="connsiteY29" fmla="*/ 92562 h 174670"/>
                  <a:gd name="connsiteX30" fmla="*/ 342199 w 352543"/>
                  <a:gd name="connsiteY30" fmla="*/ 84147 h 174670"/>
                  <a:gd name="connsiteX31" fmla="*/ 333784 w 352543"/>
                  <a:gd name="connsiteY31" fmla="*/ 78537 h 174670"/>
                  <a:gd name="connsiteX32" fmla="*/ 322564 w 352543"/>
                  <a:gd name="connsiteY32" fmla="*/ 64513 h 174670"/>
                  <a:gd name="connsiteX33" fmla="*/ 311345 w 352543"/>
                  <a:gd name="connsiteY33" fmla="*/ 53293 h 174670"/>
                  <a:gd name="connsiteX34" fmla="*/ 291710 w 352543"/>
                  <a:gd name="connsiteY34" fmla="*/ 33659 h 174670"/>
                  <a:gd name="connsiteX35" fmla="*/ 283296 w 352543"/>
                  <a:gd name="connsiteY35" fmla="*/ 28049 h 174670"/>
                  <a:gd name="connsiteX36" fmla="*/ 260856 w 352543"/>
                  <a:gd name="connsiteY36" fmla="*/ 14024 h 174670"/>
                  <a:gd name="connsiteX37" fmla="*/ 252442 w 352543"/>
                  <a:gd name="connsiteY37" fmla="*/ 8415 h 174670"/>
                  <a:gd name="connsiteX38" fmla="*/ 238417 w 352543"/>
                  <a:gd name="connsiteY38" fmla="*/ 5610 h 174670"/>
                  <a:gd name="connsiteX39" fmla="*/ 215978 w 352543"/>
                  <a:gd name="connsiteY39" fmla="*/ 2805 h 174670"/>
                  <a:gd name="connsiteX40" fmla="*/ 196343 w 352543"/>
                  <a:gd name="connsiteY40" fmla="*/ 0 h 174670"/>
                  <a:gd name="connsiteX41" fmla="*/ 148660 w 352543"/>
                  <a:gd name="connsiteY41" fmla="*/ 2805 h 174670"/>
                  <a:gd name="connsiteX42" fmla="*/ 103781 w 352543"/>
                  <a:gd name="connsiteY42" fmla="*/ 14024 h 174670"/>
                  <a:gd name="connsiteX43" fmla="*/ 95367 w 352543"/>
                  <a:gd name="connsiteY43" fmla="*/ 16829 h 174670"/>
                  <a:gd name="connsiteX44" fmla="*/ 86952 w 352543"/>
                  <a:gd name="connsiteY44" fmla="*/ 19634 h 174670"/>
                  <a:gd name="connsiteX45" fmla="*/ 61708 w 352543"/>
                  <a:gd name="connsiteY45" fmla="*/ 36464 h 174670"/>
                  <a:gd name="connsiteX46" fmla="*/ 53293 w 352543"/>
                  <a:gd name="connsiteY46" fmla="*/ 42073 h 174670"/>
                  <a:gd name="connsiteX47" fmla="*/ 44878 w 352543"/>
                  <a:gd name="connsiteY47" fmla="*/ 47683 h 174670"/>
                  <a:gd name="connsiteX48" fmla="*/ 33659 w 352543"/>
                  <a:gd name="connsiteY48" fmla="*/ 61708 h 174670"/>
                  <a:gd name="connsiteX49" fmla="*/ 22439 w 352543"/>
                  <a:gd name="connsiteY49" fmla="*/ 78537 h 174670"/>
                  <a:gd name="connsiteX50" fmla="*/ 16829 w 352543"/>
                  <a:gd name="connsiteY50" fmla="*/ 86952 h 174670"/>
                  <a:gd name="connsiteX51" fmla="*/ 14024 w 352543"/>
                  <a:gd name="connsiteY51" fmla="*/ 95367 h 174670"/>
                  <a:gd name="connsiteX52" fmla="*/ 5610 w 352543"/>
                  <a:gd name="connsiteY52" fmla="*/ 106586 h 17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52543" h="174670">
                    <a:moveTo>
                      <a:pt x="5610" y="106586"/>
                    </a:moveTo>
                    <a:cubicBezTo>
                      <a:pt x="3740" y="110326"/>
                      <a:pt x="3864" y="114099"/>
                      <a:pt x="2805" y="117806"/>
                    </a:cubicBezTo>
                    <a:cubicBezTo>
                      <a:pt x="1993" y="120649"/>
                      <a:pt x="0" y="123264"/>
                      <a:pt x="0" y="126221"/>
                    </a:cubicBezTo>
                    <a:cubicBezTo>
                      <a:pt x="0" y="133759"/>
                      <a:pt x="1226" y="141289"/>
                      <a:pt x="2805" y="148660"/>
                    </a:cubicBezTo>
                    <a:cubicBezTo>
                      <a:pt x="4044" y="154442"/>
                      <a:pt x="2805" y="163619"/>
                      <a:pt x="8415" y="165489"/>
                    </a:cubicBezTo>
                    <a:cubicBezTo>
                      <a:pt x="20027" y="169360"/>
                      <a:pt x="14369" y="166654"/>
                      <a:pt x="25244" y="173904"/>
                    </a:cubicBezTo>
                    <a:cubicBezTo>
                      <a:pt x="31452" y="173461"/>
                      <a:pt x="60176" y="174670"/>
                      <a:pt x="72927" y="168294"/>
                    </a:cubicBezTo>
                    <a:cubicBezTo>
                      <a:pt x="75942" y="166786"/>
                      <a:pt x="78537" y="164554"/>
                      <a:pt x="81342" y="162684"/>
                    </a:cubicBezTo>
                    <a:cubicBezTo>
                      <a:pt x="83212" y="159879"/>
                      <a:pt x="84568" y="156654"/>
                      <a:pt x="86952" y="154270"/>
                    </a:cubicBezTo>
                    <a:cubicBezTo>
                      <a:pt x="89336" y="151886"/>
                      <a:pt x="93261" y="151292"/>
                      <a:pt x="95367" y="148660"/>
                    </a:cubicBezTo>
                    <a:cubicBezTo>
                      <a:pt x="97214" y="146351"/>
                      <a:pt x="96850" y="142890"/>
                      <a:pt x="98172" y="140245"/>
                    </a:cubicBezTo>
                    <a:cubicBezTo>
                      <a:pt x="102846" y="130896"/>
                      <a:pt x="103781" y="131831"/>
                      <a:pt x="112196" y="126221"/>
                    </a:cubicBezTo>
                    <a:cubicBezTo>
                      <a:pt x="113131" y="123416"/>
                      <a:pt x="112595" y="119525"/>
                      <a:pt x="115001" y="117806"/>
                    </a:cubicBezTo>
                    <a:cubicBezTo>
                      <a:pt x="119813" y="114369"/>
                      <a:pt x="131831" y="112196"/>
                      <a:pt x="131831" y="112196"/>
                    </a:cubicBezTo>
                    <a:cubicBezTo>
                      <a:pt x="134636" y="110326"/>
                      <a:pt x="137230" y="108094"/>
                      <a:pt x="140245" y="106586"/>
                    </a:cubicBezTo>
                    <a:cubicBezTo>
                      <a:pt x="147311" y="103053"/>
                      <a:pt x="158716" y="102208"/>
                      <a:pt x="165489" y="100977"/>
                    </a:cubicBezTo>
                    <a:cubicBezTo>
                      <a:pt x="170180" y="100124"/>
                      <a:pt x="174839" y="99107"/>
                      <a:pt x="179514" y="98172"/>
                    </a:cubicBezTo>
                    <a:cubicBezTo>
                      <a:pt x="187039" y="99677"/>
                      <a:pt x="204269" y="102520"/>
                      <a:pt x="210368" y="106586"/>
                    </a:cubicBezTo>
                    <a:cubicBezTo>
                      <a:pt x="221243" y="113836"/>
                      <a:pt x="215585" y="111130"/>
                      <a:pt x="227197" y="115001"/>
                    </a:cubicBezTo>
                    <a:cubicBezTo>
                      <a:pt x="229067" y="117806"/>
                      <a:pt x="230423" y="121032"/>
                      <a:pt x="232807" y="123416"/>
                    </a:cubicBezTo>
                    <a:cubicBezTo>
                      <a:pt x="235191" y="125800"/>
                      <a:pt x="239002" y="126489"/>
                      <a:pt x="241222" y="129026"/>
                    </a:cubicBezTo>
                    <a:cubicBezTo>
                      <a:pt x="245662" y="134100"/>
                      <a:pt x="248702" y="140245"/>
                      <a:pt x="252442" y="145855"/>
                    </a:cubicBezTo>
                    <a:cubicBezTo>
                      <a:pt x="252443" y="145857"/>
                      <a:pt x="263658" y="162683"/>
                      <a:pt x="263661" y="162684"/>
                    </a:cubicBezTo>
                    <a:lnTo>
                      <a:pt x="280491" y="168294"/>
                    </a:lnTo>
                    <a:lnTo>
                      <a:pt x="288905" y="171099"/>
                    </a:lnTo>
                    <a:cubicBezTo>
                      <a:pt x="301995" y="170164"/>
                      <a:pt x="315141" y="169827"/>
                      <a:pt x="328174" y="168294"/>
                    </a:cubicBezTo>
                    <a:cubicBezTo>
                      <a:pt x="331110" y="167949"/>
                      <a:pt x="334498" y="167580"/>
                      <a:pt x="336589" y="165489"/>
                    </a:cubicBezTo>
                    <a:cubicBezTo>
                      <a:pt x="338680" y="163399"/>
                      <a:pt x="338072" y="159719"/>
                      <a:pt x="339394" y="157075"/>
                    </a:cubicBezTo>
                    <a:cubicBezTo>
                      <a:pt x="340902" y="154060"/>
                      <a:pt x="343134" y="151465"/>
                      <a:pt x="345004" y="148660"/>
                    </a:cubicBezTo>
                    <a:cubicBezTo>
                      <a:pt x="352543" y="126034"/>
                      <a:pt x="349585" y="138383"/>
                      <a:pt x="345004" y="92562"/>
                    </a:cubicBezTo>
                    <a:cubicBezTo>
                      <a:pt x="344710" y="89620"/>
                      <a:pt x="344046" y="86456"/>
                      <a:pt x="342199" y="84147"/>
                    </a:cubicBezTo>
                    <a:cubicBezTo>
                      <a:pt x="340093" y="81515"/>
                      <a:pt x="336589" y="80407"/>
                      <a:pt x="333784" y="78537"/>
                    </a:cubicBezTo>
                    <a:cubicBezTo>
                      <a:pt x="326733" y="57387"/>
                      <a:pt x="337065" y="82639"/>
                      <a:pt x="322564" y="64513"/>
                    </a:cubicBezTo>
                    <a:cubicBezTo>
                      <a:pt x="311684" y="50913"/>
                      <a:pt x="329703" y="59413"/>
                      <a:pt x="311345" y="53293"/>
                    </a:cubicBezTo>
                    <a:cubicBezTo>
                      <a:pt x="306408" y="38481"/>
                      <a:pt x="311001" y="46519"/>
                      <a:pt x="291710" y="33659"/>
                    </a:cubicBezTo>
                    <a:lnTo>
                      <a:pt x="283296" y="28049"/>
                    </a:lnTo>
                    <a:cubicBezTo>
                      <a:pt x="269839" y="7864"/>
                      <a:pt x="288894" y="32715"/>
                      <a:pt x="260856" y="14024"/>
                    </a:cubicBezTo>
                    <a:cubicBezTo>
                      <a:pt x="258051" y="12154"/>
                      <a:pt x="255598" y="9598"/>
                      <a:pt x="252442" y="8415"/>
                    </a:cubicBezTo>
                    <a:cubicBezTo>
                      <a:pt x="247978" y="6741"/>
                      <a:pt x="243129" y="6335"/>
                      <a:pt x="238417" y="5610"/>
                    </a:cubicBezTo>
                    <a:cubicBezTo>
                      <a:pt x="230967" y="4464"/>
                      <a:pt x="223450" y="3801"/>
                      <a:pt x="215978" y="2805"/>
                    </a:cubicBezTo>
                    <a:lnTo>
                      <a:pt x="196343" y="0"/>
                    </a:lnTo>
                    <a:cubicBezTo>
                      <a:pt x="180449" y="935"/>
                      <a:pt x="164484" y="1047"/>
                      <a:pt x="148660" y="2805"/>
                    </a:cubicBezTo>
                    <a:cubicBezTo>
                      <a:pt x="128360" y="5061"/>
                      <a:pt x="121255" y="8200"/>
                      <a:pt x="103781" y="14024"/>
                    </a:cubicBezTo>
                    <a:lnTo>
                      <a:pt x="95367" y="16829"/>
                    </a:lnTo>
                    <a:cubicBezTo>
                      <a:pt x="92562" y="17764"/>
                      <a:pt x="89412" y="17994"/>
                      <a:pt x="86952" y="19634"/>
                    </a:cubicBezTo>
                    <a:lnTo>
                      <a:pt x="61708" y="36464"/>
                    </a:lnTo>
                    <a:lnTo>
                      <a:pt x="53293" y="42073"/>
                    </a:lnTo>
                    <a:lnTo>
                      <a:pt x="44878" y="47683"/>
                    </a:lnTo>
                    <a:cubicBezTo>
                      <a:pt x="38562" y="66632"/>
                      <a:pt x="47321" y="46094"/>
                      <a:pt x="33659" y="61708"/>
                    </a:cubicBezTo>
                    <a:cubicBezTo>
                      <a:pt x="29219" y="66782"/>
                      <a:pt x="26179" y="72927"/>
                      <a:pt x="22439" y="78537"/>
                    </a:cubicBezTo>
                    <a:cubicBezTo>
                      <a:pt x="20569" y="81342"/>
                      <a:pt x="17895" y="83754"/>
                      <a:pt x="16829" y="86952"/>
                    </a:cubicBezTo>
                    <a:cubicBezTo>
                      <a:pt x="15894" y="89757"/>
                      <a:pt x="15460" y="92782"/>
                      <a:pt x="14024" y="95367"/>
                    </a:cubicBezTo>
                    <a:cubicBezTo>
                      <a:pt x="10750" y="101261"/>
                      <a:pt x="7480" y="102846"/>
                      <a:pt x="5610" y="106586"/>
                    </a:cubicBezTo>
                    <a:close/>
                  </a:path>
                </a:pathLst>
              </a:custGeom>
              <a:solidFill>
                <a:srgbClr val="FF99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24" name="TextBox 323"/>
            <p:cNvSpPr txBox="1"/>
            <p:nvPr/>
          </p:nvSpPr>
          <p:spPr>
            <a:xfrm>
              <a:off x="2020602" y="3325503"/>
              <a:ext cx="460382" cy="369332"/>
            </a:xfrm>
            <a:prstGeom prst="rect">
              <a:avLst/>
            </a:prstGeom>
            <a:noFill/>
          </p:spPr>
          <p:txBody>
            <a:bodyPr wrap="none" rtlCol="0">
              <a:spAutoFit/>
            </a:bodyPr>
            <a:lstStyle/>
            <a:p>
              <a:r>
                <a:rPr lang="en-US" b="1" dirty="0">
                  <a:solidFill>
                    <a:schemeClr val="bg1"/>
                  </a:solidFill>
                </a:rPr>
                <a:t>Mf</a:t>
              </a:r>
            </a:p>
          </p:txBody>
        </p:sp>
      </p:grpSp>
      <p:grpSp>
        <p:nvGrpSpPr>
          <p:cNvPr id="3" name="Group 2"/>
          <p:cNvGrpSpPr/>
          <p:nvPr/>
        </p:nvGrpSpPr>
        <p:grpSpPr>
          <a:xfrm>
            <a:off x="4655101" y="4797255"/>
            <a:ext cx="1325315" cy="709388"/>
            <a:chOff x="7310938" y="5220127"/>
            <a:chExt cx="1325315" cy="709388"/>
          </a:xfrm>
        </p:grpSpPr>
        <p:grpSp>
          <p:nvGrpSpPr>
            <p:cNvPr id="276" name="Group 207"/>
            <p:cNvGrpSpPr/>
            <p:nvPr/>
          </p:nvGrpSpPr>
          <p:grpSpPr>
            <a:xfrm rot="16200000">
              <a:off x="7799363" y="5425990"/>
              <a:ext cx="668949" cy="338102"/>
              <a:chOff x="5148932" y="630657"/>
              <a:chExt cx="750349" cy="364012"/>
            </a:xfrm>
          </p:grpSpPr>
          <p:grpSp>
            <p:nvGrpSpPr>
              <p:cNvPr id="303" name="Group 171"/>
              <p:cNvGrpSpPr/>
              <p:nvPr/>
            </p:nvGrpSpPr>
            <p:grpSpPr>
              <a:xfrm>
                <a:off x="5465001" y="738092"/>
                <a:ext cx="140170" cy="256577"/>
                <a:chOff x="6272999" y="403029"/>
                <a:chExt cx="199769" cy="365671"/>
              </a:xfrm>
            </p:grpSpPr>
            <p:sp>
              <p:nvSpPr>
                <p:cNvPr id="318" name="Rectangle 317"/>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9" name="Rectangle 318"/>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1" name="Rectangle 32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4" name="Group 173"/>
              <p:cNvGrpSpPr/>
              <p:nvPr/>
            </p:nvGrpSpPr>
            <p:grpSpPr>
              <a:xfrm rot="18956938">
                <a:off x="5759111" y="630657"/>
                <a:ext cx="140170" cy="256577"/>
                <a:chOff x="6272999" y="403029"/>
                <a:chExt cx="199769" cy="365671"/>
              </a:xfrm>
            </p:grpSpPr>
            <p:sp>
              <p:nvSpPr>
                <p:cNvPr id="312" name="Rectangle 311"/>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4" name="Rectangle 3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7" name="Rectangle 316"/>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07" name="Group 203"/>
              <p:cNvGrpSpPr/>
              <p:nvPr/>
            </p:nvGrpSpPr>
            <p:grpSpPr>
              <a:xfrm rot="2643062" flipH="1">
                <a:off x="5148932" y="631164"/>
                <a:ext cx="140170" cy="256577"/>
                <a:chOff x="6272999" y="403029"/>
                <a:chExt cx="199769" cy="365671"/>
              </a:xfrm>
            </p:grpSpPr>
            <p:sp>
              <p:nvSpPr>
                <p:cNvPr id="309" name="Rectangle 30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0" name="Rectangle 30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1" name="Rectangle 31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7" name="Group 207"/>
            <p:cNvGrpSpPr/>
            <p:nvPr/>
          </p:nvGrpSpPr>
          <p:grpSpPr>
            <a:xfrm rot="16200000">
              <a:off x="8132727" y="5385551"/>
              <a:ext cx="668949" cy="338102"/>
              <a:chOff x="5148932" y="630657"/>
              <a:chExt cx="750349" cy="364012"/>
            </a:xfrm>
          </p:grpSpPr>
          <p:grpSp>
            <p:nvGrpSpPr>
              <p:cNvPr id="286" name="Group 171"/>
              <p:cNvGrpSpPr/>
              <p:nvPr/>
            </p:nvGrpSpPr>
            <p:grpSpPr>
              <a:xfrm>
                <a:off x="5465001" y="738092"/>
                <a:ext cx="140170" cy="256577"/>
                <a:chOff x="6272999" y="403029"/>
                <a:chExt cx="199769" cy="365671"/>
              </a:xfrm>
            </p:grpSpPr>
            <p:sp>
              <p:nvSpPr>
                <p:cNvPr id="300" name="Rectangle 2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1" name="Rectangle 3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2" name="Rectangle 3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7" name="Group 173"/>
              <p:cNvGrpSpPr/>
              <p:nvPr/>
            </p:nvGrpSpPr>
            <p:grpSpPr>
              <a:xfrm rot="18956938">
                <a:off x="5759111" y="630657"/>
                <a:ext cx="140170" cy="256577"/>
                <a:chOff x="6272999" y="403029"/>
                <a:chExt cx="199769" cy="365671"/>
              </a:xfrm>
            </p:grpSpPr>
            <p:sp>
              <p:nvSpPr>
                <p:cNvPr id="293" name="Rectangle 29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7" name="Rectangle 296"/>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8" name="Rectangle 297"/>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288" name="Group 203"/>
              <p:cNvGrpSpPr/>
              <p:nvPr/>
            </p:nvGrpSpPr>
            <p:grpSpPr>
              <a:xfrm rot="2643062" flipH="1">
                <a:off x="5148932" y="631164"/>
                <a:ext cx="140170" cy="256577"/>
                <a:chOff x="6272999" y="403029"/>
                <a:chExt cx="199769" cy="365671"/>
              </a:xfrm>
            </p:grpSpPr>
            <p:sp>
              <p:nvSpPr>
                <p:cNvPr id="289" name="Rectangle 288"/>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0" name="Rectangle 289"/>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1" name="Rectangle 290"/>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278" name="Group 277"/>
            <p:cNvGrpSpPr/>
            <p:nvPr/>
          </p:nvGrpSpPr>
          <p:grpSpPr>
            <a:xfrm>
              <a:off x="7310938" y="5416042"/>
              <a:ext cx="592975" cy="396752"/>
              <a:chOff x="1296225" y="4749032"/>
              <a:chExt cx="592975" cy="396752"/>
            </a:xfrm>
          </p:grpSpPr>
          <p:grpSp>
            <p:nvGrpSpPr>
              <p:cNvPr id="279" name="Group 346"/>
              <p:cNvGrpSpPr/>
              <p:nvPr/>
            </p:nvGrpSpPr>
            <p:grpSpPr>
              <a:xfrm>
                <a:off x="1296225" y="4749032"/>
                <a:ext cx="592975" cy="396752"/>
                <a:chOff x="7484401" y="352840"/>
                <a:chExt cx="505324" cy="352252"/>
              </a:xfrm>
            </p:grpSpPr>
            <p:sp>
              <p:nvSpPr>
                <p:cNvPr id="281" name="Oval 280"/>
                <p:cNvSpPr/>
                <p:nvPr/>
              </p:nvSpPr>
              <p:spPr>
                <a:xfrm rot="16200000">
                  <a:off x="7560937" y="276304"/>
                  <a:ext cx="352252" cy="505324"/>
                </a:xfrm>
                <a:prstGeom prst="ellipse">
                  <a:avLst/>
                </a:prstGeom>
                <a:gradFill>
                  <a:gsLst>
                    <a:gs pos="0">
                      <a:srgbClr val="00CCFF"/>
                    </a:gs>
                    <a:gs pos="100000">
                      <a:srgbClr val="CCECFF"/>
                    </a:gs>
                  </a:gsLst>
                </a:gra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2" name="Oval 281"/>
                <p:cNvSpPr/>
                <p:nvPr/>
              </p:nvSpPr>
              <p:spPr>
                <a:xfrm rot="16200000">
                  <a:off x="7548768" y="431118"/>
                  <a:ext cx="195696" cy="195696"/>
                </a:xfrm>
                <a:prstGeom prst="ellipse">
                  <a:avLst/>
                </a:prstGeom>
                <a:gradFill>
                  <a:gsLst>
                    <a:gs pos="0">
                      <a:srgbClr val="00CCFF"/>
                    </a:gs>
                    <a:gs pos="100000">
                      <a:srgbClr val="CCECFF"/>
                    </a:gs>
                  </a:gsLst>
                </a:gra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3" name="Moon 282"/>
                <p:cNvSpPr/>
                <p:nvPr/>
              </p:nvSpPr>
              <p:spPr>
                <a:xfrm rot="10800000">
                  <a:off x="7856698" y="413305"/>
                  <a:ext cx="74114" cy="23132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4" name="Moon 283"/>
                <p:cNvSpPr>
                  <a:spLocks noChangeAspect="1"/>
                </p:cNvSpPr>
                <p:nvPr/>
              </p:nvSpPr>
              <p:spPr>
                <a:xfrm rot="10800000">
                  <a:off x="7810397" y="442220"/>
                  <a:ext cx="55586" cy="173492"/>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85" name="Moon 284"/>
                <p:cNvSpPr>
                  <a:spLocks noChangeAspect="1"/>
                </p:cNvSpPr>
                <p:nvPr/>
              </p:nvSpPr>
              <p:spPr>
                <a:xfrm rot="10800000">
                  <a:off x="7771564" y="480155"/>
                  <a:ext cx="31280" cy="97623"/>
                </a:xfrm>
                <a:prstGeom prst="moon">
                  <a:avLst>
                    <a:gd name="adj" fmla="val 31076"/>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80" name="TextBox 279"/>
              <p:cNvSpPr txBox="1"/>
              <p:nvPr/>
            </p:nvSpPr>
            <p:spPr>
              <a:xfrm>
                <a:off x="1303120" y="4753689"/>
                <a:ext cx="381836" cy="338554"/>
              </a:xfrm>
              <a:prstGeom prst="rect">
                <a:avLst/>
              </a:prstGeom>
              <a:noFill/>
            </p:spPr>
            <p:txBody>
              <a:bodyPr wrap="none" rtlCol="0">
                <a:spAutoFit/>
              </a:bodyPr>
              <a:lstStyle/>
              <a:p>
                <a:r>
                  <a:rPr lang="en-US" sz="1600" b="1" dirty="0">
                    <a:solidFill>
                      <a:schemeClr val="accent2"/>
                    </a:solidFill>
                  </a:rPr>
                  <a:t>pc</a:t>
                </a:r>
              </a:p>
            </p:txBody>
          </p:sp>
        </p:grpSp>
      </p:grpSp>
      <p:grpSp>
        <p:nvGrpSpPr>
          <p:cNvPr id="10" name="Group 9"/>
          <p:cNvGrpSpPr/>
          <p:nvPr/>
        </p:nvGrpSpPr>
        <p:grpSpPr>
          <a:xfrm>
            <a:off x="6058541" y="4066370"/>
            <a:ext cx="652665" cy="1405425"/>
            <a:chOff x="6058539" y="4066364"/>
            <a:chExt cx="652665" cy="1405425"/>
          </a:xfrm>
        </p:grpSpPr>
        <p:grpSp>
          <p:nvGrpSpPr>
            <p:cNvPr id="393" name="Group 207"/>
            <p:cNvGrpSpPr/>
            <p:nvPr/>
          </p:nvGrpSpPr>
          <p:grpSpPr>
            <a:xfrm rot="16200000">
              <a:off x="6207678" y="4231788"/>
              <a:ext cx="668949" cy="338102"/>
              <a:chOff x="5148932" y="630657"/>
              <a:chExt cx="750349" cy="364012"/>
            </a:xfrm>
          </p:grpSpPr>
          <p:grpSp>
            <p:nvGrpSpPr>
              <p:cNvPr id="394" name="Group 171"/>
              <p:cNvGrpSpPr/>
              <p:nvPr/>
            </p:nvGrpSpPr>
            <p:grpSpPr>
              <a:xfrm>
                <a:off x="5465001" y="738092"/>
                <a:ext cx="140170" cy="256577"/>
                <a:chOff x="6272999" y="403029"/>
                <a:chExt cx="199769" cy="365671"/>
              </a:xfrm>
            </p:grpSpPr>
            <p:sp>
              <p:nvSpPr>
                <p:cNvPr id="403" name="Rectangle 40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4" name="Rectangle 40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5" name="Rectangle 404"/>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5" name="Group 173"/>
              <p:cNvGrpSpPr/>
              <p:nvPr/>
            </p:nvGrpSpPr>
            <p:grpSpPr>
              <a:xfrm rot="18956938">
                <a:off x="5759111" y="630657"/>
                <a:ext cx="140170" cy="256577"/>
                <a:chOff x="6272999" y="403029"/>
                <a:chExt cx="199769" cy="365671"/>
              </a:xfrm>
            </p:grpSpPr>
            <p:sp>
              <p:nvSpPr>
                <p:cNvPr id="400" name="Rectangle 39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1" name="Rectangle 40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02" name="Rectangle 40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396" name="Group 203"/>
              <p:cNvGrpSpPr/>
              <p:nvPr/>
            </p:nvGrpSpPr>
            <p:grpSpPr>
              <a:xfrm rot="2643062" flipH="1">
                <a:off x="5148932" y="631164"/>
                <a:ext cx="140170" cy="256577"/>
                <a:chOff x="6272999" y="403029"/>
                <a:chExt cx="199769" cy="365671"/>
              </a:xfrm>
            </p:grpSpPr>
            <p:sp>
              <p:nvSpPr>
                <p:cNvPr id="397" name="Rectangle 39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8" name="Rectangle 39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9" name="Rectangle 39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nvGrpSpPr>
            <p:cNvPr id="406" name="Group 207"/>
            <p:cNvGrpSpPr/>
            <p:nvPr/>
          </p:nvGrpSpPr>
          <p:grpSpPr>
            <a:xfrm rot="16200000">
              <a:off x="5893115" y="4968264"/>
              <a:ext cx="668949" cy="338102"/>
              <a:chOff x="5148932" y="630657"/>
              <a:chExt cx="750349" cy="364012"/>
            </a:xfrm>
          </p:grpSpPr>
          <p:grpSp>
            <p:nvGrpSpPr>
              <p:cNvPr id="407" name="Group 171"/>
              <p:cNvGrpSpPr/>
              <p:nvPr/>
            </p:nvGrpSpPr>
            <p:grpSpPr>
              <a:xfrm>
                <a:off x="5465001" y="738092"/>
                <a:ext cx="140170" cy="256577"/>
                <a:chOff x="6272999" y="403029"/>
                <a:chExt cx="199769" cy="365671"/>
              </a:xfrm>
            </p:grpSpPr>
            <p:sp>
              <p:nvSpPr>
                <p:cNvPr id="477" name="Rectangle 476"/>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8" name="Rectangle 477"/>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9" name="Rectangle 478"/>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8" name="Group 173"/>
              <p:cNvGrpSpPr/>
              <p:nvPr/>
            </p:nvGrpSpPr>
            <p:grpSpPr>
              <a:xfrm rot="18956938">
                <a:off x="5759111" y="630657"/>
                <a:ext cx="140170" cy="256577"/>
                <a:chOff x="6272999" y="403029"/>
                <a:chExt cx="199769" cy="365671"/>
              </a:xfrm>
            </p:grpSpPr>
            <p:sp>
              <p:nvSpPr>
                <p:cNvPr id="413" name="Rectangle 412"/>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4" name="Rectangle 413"/>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76" name="Rectangle 475"/>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09" name="Group 203"/>
              <p:cNvGrpSpPr/>
              <p:nvPr/>
            </p:nvGrpSpPr>
            <p:grpSpPr>
              <a:xfrm rot="2643062" flipH="1">
                <a:off x="5148932" y="631164"/>
                <a:ext cx="140170" cy="256577"/>
                <a:chOff x="6272999" y="403029"/>
                <a:chExt cx="199769" cy="365671"/>
              </a:xfrm>
            </p:grpSpPr>
            <p:sp>
              <p:nvSpPr>
                <p:cNvPr id="410" name="Rectangle 409"/>
                <p:cNvSpPr/>
                <p:nvPr/>
              </p:nvSpPr>
              <p:spPr>
                <a:xfrm>
                  <a:off x="6348327" y="403029"/>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1" name="Rectangle 410"/>
                <p:cNvSpPr/>
                <p:nvPr/>
              </p:nvSpPr>
              <p:spPr>
                <a:xfrm rot="-1800000">
                  <a:off x="6427049" y="58143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12" name="Rectangle 411"/>
                <p:cNvSpPr/>
                <p:nvPr/>
              </p:nvSpPr>
              <p:spPr>
                <a:xfrm rot="1800000" flipH="1">
                  <a:off x="6272999" y="582353"/>
                  <a:ext cx="45719" cy="18634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grpSp>
      <p:grpSp>
        <p:nvGrpSpPr>
          <p:cNvPr id="13" name="Group 12"/>
          <p:cNvGrpSpPr/>
          <p:nvPr/>
        </p:nvGrpSpPr>
        <p:grpSpPr>
          <a:xfrm>
            <a:off x="7117084" y="4059332"/>
            <a:ext cx="1088444" cy="952550"/>
            <a:chOff x="7117083" y="4059332"/>
            <a:chExt cx="1088444" cy="952550"/>
          </a:xfrm>
        </p:grpSpPr>
        <p:grpSp>
          <p:nvGrpSpPr>
            <p:cNvPr id="268" name="Group 267"/>
            <p:cNvGrpSpPr/>
            <p:nvPr/>
          </p:nvGrpSpPr>
          <p:grpSpPr>
            <a:xfrm>
              <a:off x="7837264" y="4059332"/>
              <a:ext cx="368263" cy="274645"/>
              <a:chOff x="11376212" y="1890719"/>
              <a:chExt cx="313828" cy="243840"/>
            </a:xfrm>
            <a:solidFill>
              <a:srgbClr val="FF0000"/>
            </a:solidFill>
          </p:grpSpPr>
          <p:grpSp>
            <p:nvGrpSpPr>
              <p:cNvPr id="269" name="Group 311"/>
              <p:cNvGrpSpPr/>
              <p:nvPr/>
            </p:nvGrpSpPr>
            <p:grpSpPr>
              <a:xfrm>
                <a:off x="11468727" y="1890719"/>
                <a:ext cx="221313" cy="198120"/>
                <a:chOff x="10326049" y="1402160"/>
                <a:chExt cx="221313" cy="198120"/>
              </a:xfrm>
              <a:grpFill/>
            </p:grpSpPr>
            <p:sp>
              <p:nvSpPr>
                <p:cNvPr id="274" name="Oval 273"/>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7" name="Oval 326"/>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8" name="Oval 327"/>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29" name="Oval 328"/>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70" name="Oval 269"/>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1" name="Oval 270"/>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2" name="Oval 271"/>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480" name="Group 479"/>
            <p:cNvGrpSpPr/>
            <p:nvPr/>
          </p:nvGrpSpPr>
          <p:grpSpPr>
            <a:xfrm>
              <a:off x="7117083" y="4737237"/>
              <a:ext cx="368263" cy="274645"/>
              <a:chOff x="11376212" y="1890719"/>
              <a:chExt cx="313828" cy="243840"/>
            </a:xfrm>
            <a:solidFill>
              <a:srgbClr val="FF0000"/>
            </a:solidFill>
          </p:grpSpPr>
          <p:grpSp>
            <p:nvGrpSpPr>
              <p:cNvPr id="481" name="Group 311"/>
              <p:cNvGrpSpPr/>
              <p:nvPr/>
            </p:nvGrpSpPr>
            <p:grpSpPr>
              <a:xfrm>
                <a:off x="11468727" y="1890719"/>
                <a:ext cx="221313" cy="198120"/>
                <a:chOff x="10326049" y="1402160"/>
                <a:chExt cx="221313" cy="198120"/>
              </a:xfrm>
              <a:grpFill/>
            </p:grpSpPr>
            <p:sp>
              <p:nvSpPr>
                <p:cNvPr id="485" name="Oval 484"/>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6" name="Oval 485"/>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7" name="Oval 486"/>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8" name="Oval 487"/>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82" name="Oval 481"/>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3" name="Oval 482"/>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84" name="Oval 483"/>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490" name="Freeform 248"/>
          <p:cNvSpPr/>
          <p:nvPr/>
        </p:nvSpPr>
        <p:spPr>
          <a:xfrm>
            <a:off x="5471611" y="3804100"/>
            <a:ext cx="1112990" cy="907596"/>
          </a:xfrm>
          <a:custGeom>
            <a:avLst/>
            <a:gdLst>
              <a:gd name="connsiteX0" fmla="*/ 519866 w 1534342"/>
              <a:gd name="connsiteY0" fmla="*/ 1123347 h 1554069"/>
              <a:gd name="connsiteX1" fmla="*/ 519866 w 1534342"/>
              <a:gd name="connsiteY1" fmla="*/ 1123347 h 1554069"/>
              <a:gd name="connsiteX2" fmla="*/ 589440 w 1534342"/>
              <a:gd name="connsiteY2" fmla="*/ 1063712 h 1554069"/>
              <a:gd name="connsiteX3" fmla="*/ 619257 w 1534342"/>
              <a:gd name="connsiteY3" fmla="*/ 1053773 h 1554069"/>
              <a:gd name="connsiteX4" fmla="*/ 668953 w 1534342"/>
              <a:gd name="connsiteY4" fmla="*/ 1023956 h 1554069"/>
              <a:gd name="connsiteX5" fmla="*/ 738527 w 1534342"/>
              <a:gd name="connsiteY5" fmla="*/ 1033895 h 1554069"/>
              <a:gd name="connsiteX6" fmla="*/ 758405 w 1534342"/>
              <a:gd name="connsiteY6" fmla="*/ 1063712 h 1554069"/>
              <a:gd name="connsiteX7" fmla="*/ 748466 w 1534342"/>
              <a:gd name="connsiteY7" fmla="*/ 1391703 h 1554069"/>
              <a:gd name="connsiteX8" fmla="*/ 768344 w 1534342"/>
              <a:gd name="connsiteY8" fmla="*/ 1163103 h 1554069"/>
              <a:gd name="connsiteX9" fmla="*/ 778284 w 1534342"/>
              <a:gd name="connsiteY9" fmla="*/ 1133286 h 1554069"/>
              <a:gd name="connsiteX10" fmla="*/ 827979 w 1534342"/>
              <a:gd name="connsiteY10" fmla="*/ 1023956 h 1554069"/>
              <a:gd name="connsiteX11" fmla="*/ 887614 w 1534342"/>
              <a:gd name="connsiteY11" fmla="*/ 1053773 h 1554069"/>
              <a:gd name="connsiteX12" fmla="*/ 907492 w 1534342"/>
              <a:gd name="connsiteY12" fmla="*/ 1083590 h 1554069"/>
              <a:gd name="connsiteX13" fmla="*/ 927370 w 1534342"/>
              <a:gd name="connsiteY13" fmla="*/ 1103469 h 1554069"/>
              <a:gd name="connsiteX14" fmla="*/ 947249 w 1534342"/>
              <a:gd name="connsiteY14" fmla="*/ 1163103 h 1554069"/>
              <a:gd name="connsiteX15" fmla="*/ 957188 w 1534342"/>
              <a:gd name="connsiteY15" fmla="*/ 1192921 h 1554069"/>
              <a:gd name="connsiteX16" fmla="*/ 977066 w 1534342"/>
              <a:gd name="connsiteY16" fmla="*/ 1222738 h 1554069"/>
              <a:gd name="connsiteX17" fmla="*/ 1016823 w 1534342"/>
              <a:gd name="connsiteY17" fmla="*/ 1302251 h 1554069"/>
              <a:gd name="connsiteX18" fmla="*/ 1046640 w 1534342"/>
              <a:gd name="connsiteY18" fmla="*/ 1401643 h 1554069"/>
              <a:gd name="connsiteX19" fmla="*/ 1056579 w 1534342"/>
              <a:gd name="connsiteY19" fmla="*/ 1431460 h 1554069"/>
              <a:gd name="connsiteX20" fmla="*/ 1086397 w 1534342"/>
              <a:gd name="connsiteY20" fmla="*/ 1451338 h 1554069"/>
              <a:gd name="connsiteX21" fmla="*/ 1106275 w 1534342"/>
              <a:gd name="connsiteY21" fmla="*/ 1481156 h 1554069"/>
              <a:gd name="connsiteX22" fmla="*/ 1096336 w 1534342"/>
              <a:gd name="connsiteY22" fmla="*/ 1451338 h 1554069"/>
              <a:gd name="connsiteX23" fmla="*/ 1066518 w 1534342"/>
              <a:gd name="connsiteY23" fmla="*/ 1421521 h 1554069"/>
              <a:gd name="connsiteX24" fmla="*/ 1016823 w 1534342"/>
              <a:gd name="connsiteY24" fmla="*/ 1361886 h 1554069"/>
              <a:gd name="connsiteX25" fmla="*/ 987005 w 1534342"/>
              <a:gd name="connsiteY25" fmla="*/ 1262495 h 1554069"/>
              <a:gd name="connsiteX26" fmla="*/ 977066 w 1534342"/>
              <a:gd name="connsiteY26" fmla="*/ 1202860 h 1554069"/>
              <a:gd name="connsiteX27" fmla="*/ 957188 w 1534342"/>
              <a:gd name="connsiteY27" fmla="*/ 1143225 h 1554069"/>
              <a:gd name="connsiteX28" fmla="*/ 937310 w 1534342"/>
              <a:gd name="connsiteY28" fmla="*/ 1073651 h 1554069"/>
              <a:gd name="connsiteX29" fmla="*/ 947249 w 1534342"/>
              <a:gd name="connsiteY29" fmla="*/ 1014016 h 1554069"/>
              <a:gd name="connsiteX30" fmla="*/ 1006884 w 1534342"/>
              <a:gd name="connsiteY30" fmla="*/ 984199 h 1554069"/>
              <a:gd name="connsiteX31" fmla="*/ 1076457 w 1534342"/>
              <a:gd name="connsiteY31" fmla="*/ 994138 h 1554069"/>
              <a:gd name="connsiteX32" fmla="*/ 1116214 w 1534342"/>
              <a:gd name="connsiteY32" fmla="*/ 1033895 h 1554069"/>
              <a:gd name="connsiteX33" fmla="*/ 1146031 w 1534342"/>
              <a:gd name="connsiteY33" fmla="*/ 1053773 h 1554069"/>
              <a:gd name="connsiteX34" fmla="*/ 1185788 w 1534342"/>
              <a:gd name="connsiteY34" fmla="*/ 1093530 h 1554069"/>
              <a:gd name="connsiteX35" fmla="*/ 1235484 w 1534342"/>
              <a:gd name="connsiteY35" fmla="*/ 1133286 h 1554069"/>
              <a:gd name="connsiteX36" fmla="*/ 1265301 w 1534342"/>
              <a:gd name="connsiteY36" fmla="*/ 1153164 h 1554069"/>
              <a:gd name="connsiteX37" fmla="*/ 1285179 w 1534342"/>
              <a:gd name="connsiteY37" fmla="*/ 1242616 h 1554069"/>
              <a:gd name="connsiteX38" fmla="*/ 1295118 w 1534342"/>
              <a:gd name="connsiteY38" fmla="*/ 1202860 h 1554069"/>
              <a:gd name="connsiteX39" fmla="*/ 1265301 w 1534342"/>
              <a:gd name="connsiteY39" fmla="*/ 1113408 h 1554069"/>
              <a:gd name="connsiteX40" fmla="*/ 1235484 w 1534342"/>
              <a:gd name="connsiteY40" fmla="*/ 1093530 h 1554069"/>
              <a:gd name="connsiteX41" fmla="*/ 1195727 w 1534342"/>
              <a:gd name="connsiteY41" fmla="*/ 1043834 h 1554069"/>
              <a:gd name="connsiteX42" fmla="*/ 1175849 w 1534342"/>
              <a:gd name="connsiteY42" fmla="*/ 1014016 h 1554069"/>
              <a:gd name="connsiteX43" fmla="*/ 1126153 w 1534342"/>
              <a:gd name="connsiteY43" fmla="*/ 974260 h 1554069"/>
              <a:gd name="connsiteX44" fmla="*/ 1136092 w 1534342"/>
              <a:gd name="connsiteY44" fmla="*/ 874869 h 1554069"/>
              <a:gd name="connsiteX45" fmla="*/ 1165910 w 1534342"/>
              <a:gd name="connsiteY45" fmla="*/ 864930 h 1554069"/>
              <a:gd name="connsiteX46" fmla="*/ 1295118 w 1534342"/>
              <a:gd name="connsiteY46" fmla="*/ 874869 h 1554069"/>
              <a:gd name="connsiteX47" fmla="*/ 1374631 w 1534342"/>
              <a:gd name="connsiteY47" fmla="*/ 894747 h 1554069"/>
              <a:gd name="connsiteX48" fmla="*/ 1474023 w 1534342"/>
              <a:gd name="connsiteY48" fmla="*/ 884808 h 1554069"/>
              <a:gd name="connsiteX49" fmla="*/ 1503840 w 1534342"/>
              <a:gd name="connsiteY49" fmla="*/ 864930 h 1554069"/>
              <a:gd name="connsiteX50" fmla="*/ 1474023 w 1534342"/>
              <a:gd name="connsiteY50" fmla="*/ 854990 h 1554069"/>
              <a:gd name="connsiteX51" fmla="*/ 1384570 w 1534342"/>
              <a:gd name="connsiteY51" fmla="*/ 845051 h 1554069"/>
              <a:gd name="connsiteX52" fmla="*/ 1295118 w 1534342"/>
              <a:gd name="connsiteY52" fmla="*/ 815234 h 1554069"/>
              <a:gd name="connsiteX53" fmla="*/ 1265301 w 1534342"/>
              <a:gd name="connsiteY53" fmla="*/ 805295 h 1554069"/>
              <a:gd name="connsiteX54" fmla="*/ 1146031 w 1534342"/>
              <a:gd name="connsiteY54" fmla="*/ 795356 h 1554069"/>
              <a:gd name="connsiteX55" fmla="*/ 1126153 w 1534342"/>
              <a:gd name="connsiteY55" fmla="*/ 775477 h 1554069"/>
              <a:gd name="connsiteX56" fmla="*/ 1136092 w 1534342"/>
              <a:gd name="connsiteY56" fmla="*/ 705903 h 1554069"/>
              <a:gd name="connsiteX57" fmla="*/ 1165910 w 1534342"/>
              <a:gd name="connsiteY57" fmla="*/ 656208 h 1554069"/>
              <a:gd name="connsiteX58" fmla="*/ 1195727 w 1534342"/>
              <a:gd name="connsiteY58" fmla="*/ 646269 h 1554069"/>
              <a:gd name="connsiteX59" fmla="*/ 1235484 w 1534342"/>
              <a:gd name="connsiteY59" fmla="*/ 606512 h 1554069"/>
              <a:gd name="connsiteX60" fmla="*/ 1245423 w 1534342"/>
              <a:gd name="connsiteY60" fmla="*/ 576695 h 1554069"/>
              <a:gd name="connsiteX61" fmla="*/ 1334875 w 1534342"/>
              <a:gd name="connsiteY61" fmla="*/ 526999 h 1554069"/>
              <a:gd name="connsiteX62" fmla="*/ 1424327 w 1534342"/>
              <a:gd name="connsiteY62" fmla="*/ 487243 h 1554069"/>
              <a:gd name="connsiteX63" fmla="*/ 1454144 w 1534342"/>
              <a:gd name="connsiteY63" fmla="*/ 477303 h 1554069"/>
              <a:gd name="connsiteX64" fmla="*/ 1324936 w 1534342"/>
              <a:gd name="connsiteY64" fmla="*/ 477303 h 1554069"/>
              <a:gd name="connsiteX65" fmla="*/ 1295118 w 1534342"/>
              <a:gd name="connsiteY65" fmla="*/ 487243 h 1554069"/>
              <a:gd name="connsiteX66" fmla="*/ 1275240 w 1534342"/>
              <a:gd name="connsiteY66" fmla="*/ 517060 h 1554069"/>
              <a:gd name="connsiteX67" fmla="*/ 1245423 w 1534342"/>
              <a:gd name="connsiteY67" fmla="*/ 536938 h 1554069"/>
              <a:gd name="connsiteX68" fmla="*/ 1215605 w 1534342"/>
              <a:gd name="connsiteY68" fmla="*/ 586634 h 1554069"/>
              <a:gd name="connsiteX69" fmla="*/ 1155970 w 1534342"/>
              <a:gd name="connsiteY69" fmla="*/ 606512 h 1554069"/>
              <a:gd name="connsiteX70" fmla="*/ 1096336 w 1534342"/>
              <a:gd name="connsiteY70" fmla="*/ 636330 h 1554069"/>
              <a:gd name="connsiteX71" fmla="*/ 1076457 w 1534342"/>
              <a:gd name="connsiteY71" fmla="*/ 616451 h 1554069"/>
              <a:gd name="connsiteX72" fmla="*/ 1046640 w 1534342"/>
              <a:gd name="connsiteY72" fmla="*/ 596573 h 1554069"/>
              <a:gd name="connsiteX73" fmla="*/ 1076457 w 1534342"/>
              <a:gd name="connsiteY73" fmla="*/ 467364 h 1554069"/>
              <a:gd name="connsiteX74" fmla="*/ 1096336 w 1534342"/>
              <a:gd name="connsiteY74" fmla="*/ 447486 h 1554069"/>
              <a:gd name="connsiteX75" fmla="*/ 1106275 w 1534342"/>
              <a:gd name="connsiteY75" fmla="*/ 417669 h 1554069"/>
              <a:gd name="connsiteX76" fmla="*/ 1126153 w 1534342"/>
              <a:gd name="connsiteY76" fmla="*/ 397790 h 1554069"/>
              <a:gd name="connsiteX77" fmla="*/ 1136092 w 1534342"/>
              <a:gd name="connsiteY77" fmla="*/ 328216 h 1554069"/>
              <a:gd name="connsiteX78" fmla="*/ 1126153 w 1534342"/>
              <a:gd name="connsiteY78" fmla="*/ 298399 h 1554069"/>
              <a:gd name="connsiteX79" fmla="*/ 1106275 w 1534342"/>
              <a:gd name="connsiteY79" fmla="*/ 358034 h 1554069"/>
              <a:gd name="connsiteX80" fmla="*/ 1076457 w 1534342"/>
              <a:gd name="connsiteY80" fmla="*/ 407730 h 1554069"/>
              <a:gd name="connsiteX81" fmla="*/ 1066518 w 1534342"/>
              <a:gd name="connsiteY81" fmla="*/ 437547 h 1554069"/>
              <a:gd name="connsiteX82" fmla="*/ 1026762 w 1534342"/>
              <a:gd name="connsiteY82" fmla="*/ 487243 h 1554069"/>
              <a:gd name="connsiteX83" fmla="*/ 996944 w 1534342"/>
              <a:gd name="connsiteY83" fmla="*/ 507121 h 1554069"/>
              <a:gd name="connsiteX84" fmla="*/ 937310 w 1534342"/>
              <a:gd name="connsiteY84" fmla="*/ 526999 h 1554069"/>
              <a:gd name="connsiteX85" fmla="*/ 897553 w 1534342"/>
              <a:gd name="connsiteY85" fmla="*/ 407730 h 1554069"/>
              <a:gd name="connsiteX86" fmla="*/ 867736 w 1534342"/>
              <a:gd name="connsiteY86" fmla="*/ 338156 h 1554069"/>
              <a:gd name="connsiteX87" fmla="*/ 847857 w 1534342"/>
              <a:gd name="connsiteY87" fmla="*/ 318277 h 1554069"/>
              <a:gd name="connsiteX88" fmla="*/ 877675 w 1534342"/>
              <a:gd name="connsiteY88" fmla="*/ 427608 h 1554069"/>
              <a:gd name="connsiteX89" fmla="*/ 857797 w 1534342"/>
              <a:gd name="connsiteY89" fmla="*/ 497182 h 1554069"/>
              <a:gd name="connsiteX90" fmla="*/ 827979 w 1534342"/>
              <a:gd name="connsiteY90" fmla="*/ 507121 h 1554069"/>
              <a:gd name="connsiteX91" fmla="*/ 798162 w 1534342"/>
              <a:gd name="connsiteY91" fmla="*/ 526999 h 1554069"/>
              <a:gd name="connsiteX92" fmla="*/ 688831 w 1534342"/>
              <a:gd name="connsiteY92" fmla="*/ 507121 h 1554069"/>
              <a:gd name="connsiteX93" fmla="*/ 678892 w 1534342"/>
              <a:gd name="connsiteY93" fmla="*/ 477303 h 1554069"/>
              <a:gd name="connsiteX94" fmla="*/ 659014 w 1534342"/>
              <a:gd name="connsiteY94" fmla="*/ 447486 h 1554069"/>
              <a:gd name="connsiteX95" fmla="*/ 678892 w 1534342"/>
              <a:gd name="connsiteY95" fmla="*/ 199008 h 1554069"/>
              <a:gd name="connsiteX96" fmla="*/ 668953 w 1534342"/>
              <a:gd name="connsiteY96" fmla="*/ 39982 h 1554069"/>
              <a:gd name="connsiteX97" fmla="*/ 659014 w 1534342"/>
              <a:gd name="connsiteY97" fmla="*/ 10164 h 1554069"/>
              <a:gd name="connsiteX98" fmla="*/ 649075 w 1534342"/>
              <a:gd name="connsiteY98" fmla="*/ 119495 h 1554069"/>
              <a:gd name="connsiteX99" fmla="*/ 639136 w 1534342"/>
              <a:gd name="connsiteY99" fmla="*/ 179130 h 1554069"/>
              <a:gd name="connsiteX100" fmla="*/ 619257 w 1534342"/>
              <a:gd name="connsiteY100" fmla="*/ 258643 h 1554069"/>
              <a:gd name="connsiteX101" fmla="*/ 609318 w 1534342"/>
              <a:gd name="connsiteY101" fmla="*/ 576695 h 1554069"/>
              <a:gd name="connsiteX102" fmla="*/ 579501 w 1534342"/>
              <a:gd name="connsiteY102" fmla="*/ 606512 h 1554069"/>
              <a:gd name="connsiteX103" fmla="*/ 499988 w 1534342"/>
              <a:gd name="connsiteY103" fmla="*/ 596573 h 1554069"/>
              <a:gd name="connsiteX104" fmla="*/ 440353 w 1534342"/>
              <a:gd name="connsiteY104" fmla="*/ 576695 h 1554069"/>
              <a:gd name="connsiteX105" fmla="*/ 410536 w 1534342"/>
              <a:gd name="connsiteY105" fmla="*/ 566756 h 1554069"/>
              <a:gd name="connsiteX106" fmla="*/ 390657 w 1534342"/>
              <a:gd name="connsiteY106" fmla="*/ 546877 h 1554069"/>
              <a:gd name="connsiteX107" fmla="*/ 360840 w 1534342"/>
              <a:gd name="connsiteY107" fmla="*/ 556816 h 1554069"/>
              <a:gd name="connsiteX108" fmla="*/ 390657 w 1534342"/>
              <a:gd name="connsiteY108" fmla="*/ 566756 h 1554069"/>
              <a:gd name="connsiteX109" fmla="*/ 410536 w 1534342"/>
              <a:gd name="connsiteY109" fmla="*/ 586634 h 1554069"/>
              <a:gd name="connsiteX110" fmla="*/ 470170 w 1534342"/>
              <a:gd name="connsiteY110" fmla="*/ 606512 h 1554069"/>
              <a:gd name="connsiteX111" fmla="*/ 509927 w 1534342"/>
              <a:gd name="connsiteY111" fmla="*/ 646269 h 1554069"/>
              <a:gd name="connsiteX112" fmla="*/ 529805 w 1534342"/>
              <a:gd name="connsiteY112" fmla="*/ 676086 h 1554069"/>
              <a:gd name="connsiteX113" fmla="*/ 519866 w 1534342"/>
              <a:gd name="connsiteY113" fmla="*/ 705903 h 1554069"/>
              <a:gd name="connsiteX114" fmla="*/ 360840 w 1534342"/>
              <a:gd name="connsiteY114" fmla="*/ 705903 h 1554069"/>
              <a:gd name="connsiteX115" fmla="*/ 132240 w 1534342"/>
              <a:gd name="connsiteY115" fmla="*/ 695964 h 1554069"/>
              <a:gd name="connsiteX116" fmla="*/ 420475 w 1534342"/>
              <a:gd name="connsiteY116" fmla="*/ 715843 h 1554069"/>
              <a:gd name="connsiteX117" fmla="*/ 480110 w 1534342"/>
              <a:gd name="connsiteY117" fmla="*/ 725782 h 1554069"/>
              <a:gd name="connsiteX118" fmla="*/ 539744 w 1534342"/>
              <a:gd name="connsiteY118" fmla="*/ 745660 h 1554069"/>
              <a:gd name="connsiteX119" fmla="*/ 549684 w 1534342"/>
              <a:gd name="connsiteY119" fmla="*/ 775477 h 1554069"/>
              <a:gd name="connsiteX120" fmla="*/ 569562 w 1534342"/>
              <a:gd name="connsiteY120" fmla="*/ 845051 h 1554069"/>
              <a:gd name="connsiteX121" fmla="*/ 559623 w 1534342"/>
              <a:gd name="connsiteY121" fmla="*/ 884808 h 1554069"/>
              <a:gd name="connsiteX122" fmla="*/ 509927 w 1534342"/>
              <a:gd name="connsiteY122" fmla="*/ 924564 h 1554069"/>
              <a:gd name="connsiteX123" fmla="*/ 440353 w 1534342"/>
              <a:gd name="connsiteY123" fmla="*/ 984199 h 1554069"/>
              <a:gd name="connsiteX124" fmla="*/ 430414 w 1534342"/>
              <a:gd name="connsiteY124" fmla="*/ 1014016 h 1554069"/>
              <a:gd name="connsiteX125" fmla="*/ 390657 w 1534342"/>
              <a:gd name="connsiteY125" fmla="*/ 1053773 h 1554069"/>
              <a:gd name="connsiteX126" fmla="*/ 400597 w 1534342"/>
              <a:gd name="connsiteY126" fmla="*/ 1023956 h 1554069"/>
              <a:gd name="connsiteX127" fmla="*/ 480110 w 1534342"/>
              <a:gd name="connsiteY127" fmla="*/ 964321 h 1554069"/>
              <a:gd name="connsiteX128" fmla="*/ 509927 w 1534342"/>
              <a:gd name="connsiteY128" fmla="*/ 944443 h 1554069"/>
              <a:gd name="connsiteX129" fmla="*/ 569562 w 1534342"/>
              <a:gd name="connsiteY129" fmla="*/ 924564 h 1554069"/>
              <a:gd name="connsiteX130" fmla="*/ 599379 w 1534342"/>
              <a:gd name="connsiteY130" fmla="*/ 934503 h 1554069"/>
              <a:gd name="connsiteX131" fmla="*/ 589440 w 1534342"/>
              <a:gd name="connsiteY131" fmla="*/ 1023956 h 1554069"/>
              <a:gd name="connsiteX132" fmla="*/ 559623 w 1534342"/>
              <a:gd name="connsiteY132" fmla="*/ 1033895 h 1554069"/>
              <a:gd name="connsiteX133" fmla="*/ 549684 w 1534342"/>
              <a:gd name="connsiteY133" fmla="*/ 1063712 h 1554069"/>
              <a:gd name="connsiteX134" fmla="*/ 509927 w 1534342"/>
              <a:gd name="connsiteY134" fmla="*/ 1103469 h 1554069"/>
              <a:gd name="connsiteX135" fmla="*/ 480110 w 1534342"/>
              <a:gd name="connsiteY135" fmla="*/ 1163103 h 1554069"/>
              <a:gd name="connsiteX136" fmla="*/ 450292 w 1534342"/>
              <a:gd name="connsiteY136" fmla="*/ 1222738 h 1554069"/>
              <a:gd name="connsiteX137" fmla="*/ 440353 w 1534342"/>
              <a:gd name="connsiteY137" fmla="*/ 1192921 h 1554069"/>
              <a:gd name="connsiteX138" fmla="*/ 470170 w 1534342"/>
              <a:gd name="connsiteY138" fmla="*/ 1173043 h 1554069"/>
              <a:gd name="connsiteX139" fmla="*/ 509927 w 1534342"/>
              <a:gd name="connsiteY139" fmla="*/ 1123347 h 1554069"/>
              <a:gd name="connsiteX140" fmla="*/ 519866 w 1534342"/>
              <a:gd name="connsiteY140" fmla="*/ 1123347 h 15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534342" h="1554069">
                <a:moveTo>
                  <a:pt x="519866" y="1123347"/>
                </a:moveTo>
                <a:lnTo>
                  <a:pt x="519866" y="1123347"/>
                </a:lnTo>
                <a:cubicBezTo>
                  <a:pt x="543057" y="1103469"/>
                  <a:pt x="564417" y="1081228"/>
                  <a:pt x="589440" y="1063712"/>
                </a:cubicBezTo>
                <a:cubicBezTo>
                  <a:pt x="598023" y="1057704"/>
                  <a:pt x="610273" y="1059163"/>
                  <a:pt x="619257" y="1053773"/>
                </a:cubicBezTo>
                <a:cubicBezTo>
                  <a:pt x="687473" y="1012844"/>
                  <a:pt x="584487" y="1052111"/>
                  <a:pt x="668953" y="1023956"/>
                </a:cubicBezTo>
                <a:cubicBezTo>
                  <a:pt x="692144" y="1027269"/>
                  <a:pt x="717119" y="1024381"/>
                  <a:pt x="738527" y="1033895"/>
                </a:cubicBezTo>
                <a:cubicBezTo>
                  <a:pt x="749443" y="1038746"/>
                  <a:pt x="758073" y="1051771"/>
                  <a:pt x="758405" y="1063712"/>
                </a:cubicBezTo>
                <a:cubicBezTo>
                  <a:pt x="761442" y="1173050"/>
                  <a:pt x="751779" y="1282373"/>
                  <a:pt x="748466" y="1391703"/>
                </a:cubicBezTo>
                <a:cubicBezTo>
                  <a:pt x="775527" y="1554069"/>
                  <a:pt x="751426" y="1433774"/>
                  <a:pt x="768344" y="1163103"/>
                </a:cubicBezTo>
                <a:cubicBezTo>
                  <a:pt x="768998" y="1152647"/>
                  <a:pt x="775928" y="1143494"/>
                  <a:pt x="778284" y="1133286"/>
                </a:cubicBezTo>
                <a:cubicBezTo>
                  <a:pt x="803873" y="1022403"/>
                  <a:pt x="764976" y="1044957"/>
                  <a:pt x="827979" y="1023956"/>
                </a:cubicBezTo>
                <a:cubicBezTo>
                  <a:pt x="852231" y="1032040"/>
                  <a:pt x="868347" y="1034506"/>
                  <a:pt x="887614" y="1053773"/>
                </a:cubicBezTo>
                <a:cubicBezTo>
                  <a:pt x="896061" y="1062220"/>
                  <a:pt x="900030" y="1074262"/>
                  <a:pt x="907492" y="1083590"/>
                </a:cubicBezTo>
                <a:cubicBezTo>
                  <a:pt x="913346" y="1090907"/>
                  <a:pt x="920744" y="1096843"/>
                  <a:pt x="927370" y="1103469"/>
                </a:cubicBezTo>
                <a:lnTo>
                  <a:pt x="947249" y="1163103"/>
                </a:lnTo>
                <a:cubicBezTo>
                  <a:pt x="950562" y="1173042"/>
                  <a:pt x="951376" y="1184204"/>
                  <a:pt x="957188" y="1192921"/>
                </a:cubicBezTo>
                <a:lnTo>
                  <a:pt x="977066" y="1222738"/>
                </a:lnTo>
                <a:cubicBezTo>
                  <a:pt x="999907" y="1291263"/>
                  <a:pt x="982127" y="1267557"/>
                  <a:pt x="1016823" y="1302251"/>
                </a:cubicBezTo>
                <a:cubicBezTo>
                  <a:pt x="1031844" y="1362335"/>
                  <a:pt x="1022443" y="1329050"/>
                  <a:pt x="1046640" y="1401643"/>
                </a:cubicBezTo>
                <a:cubicBezTo>
                  <a:pt x="1049953" y="1411582"/>
                  <a:pt x="1047862" y="1425649"/>
                  <a:pt x="1056579" y="1431460"/>
                </a:cubicBezTo>
                <a:lnTo>
                  <a:pt x="1086397" y="1451338"/>
                </a:lnTo>
                <a:cubicBezTo>
                  <a:pt x="1093023" y="1461277"/>
                  <a:pt x="1094330" y="1481156"/>
                  <a:pt x="1106275" y="1481156"/>
                </a:cubicBezTo>
                <a:cubicBezTo>
                  <a:pt x="1116752" y="1481156"/>
                  <a:pt x="1102148" y="1460055"/>
                  <a:pt x="1096336" y="1451338"/>
                </a:cubicBezTo>
                <a:cubicBezTo>
                  <a:pt x="1088539" y="1439643"/>
                  <a:pt x="1075517" y="1432319"/>
                  <a:pt x="1066518" y="1421521"/>
                </a:cubicBezTo>
                <a:cubicBezTo>
                  <a:pt x="997323" y="1338487"/>
                  <a:pt x="1103942" y="1449005"/>
                  <a:pt x="1016823" y="1361886"/>
                </a:cubicBezTo>
                <a:cubicBezTo>
                  <a:pt x="1004145" y="1323853"/>
                  <a:pt x="994516" y="1300049"/>
                  <a:pt x="987005" y="1262495"/>
                </a:cubicBezTo>
                <a:cubicBezTo>
                  <a:pt x="983053" y="1242734"/>
                  <a:pt x="981954" y="1222411"/>
                  <a:pt x="977066" y="1202860"/>
                </a:cubicBezTo>
                <a:cubicBezTo>
                  <a:pt x="971984" y="1182532"/>
                  <a:pt x="962270" y="1163553"/>
                  <a:pt x="957188" y="1143225"/>
                </a:cubicBezTo>
                <a:cubicBezTo>
                  <a:pt x="944708" y="1093305"/>
                  <a:pt x="951568" y="1116428"/>
                  <a:pt x="937310" y="1073651"/>
                </a:cubicBezTo>
                <a:cubicBezTo>
                  <a:pt x="940623" y="1053773"/>
                  <a:pt x="938237" y="1032041"/>
                  <a:pt x="947249" y="1014016"/>
                </a:cubicBezTo>
                <a:cubicBezTo>
                  <a:pt x="954956" y="998602"/>
                  <a:pt x="992772" y="988903"/>
                  <a:pt x="1006884" y="984199"/>
                </a:cubicBezTo>
                <a:cubicBezTo>
                  <a:pt x="1030075" y="987512"/>
                  <a:pt x="1055130" y="984444"/>
                  <a:pt x="1076457" y="994138"/>
                </a:cubicBezTo>
                <a:cubicBezTo>
                  <a:pt x="1093519" y="1001893"/>
                  <a:pt x="1100620" y="1023499"/>
                  <a:pt x="1116214" y="1033895"/>
                </a:cubicBezTo>
                <a:lnTo>
                  <a:pt x="1146031" y="1053773"/>
                </a:lnTo>
                <a:cubicBezTo>
                  <a:pt x="1167716" y="1118827"/>
                  <a:pt x="1137598" y="1054978"/>
                  <a:pt x="1185788" y="1093530"/>
                </a:cubicBezTo>
                <a:cubicBezTo>
                  <a:pt x="1250010" y="1144908"/>
                  <a:pt x="1160537" y="1108305"/>
                  <a:pt x="1235484" y="1133286"/>
                </a:cubicBezTo>
                <a:cubicBezTo>
                  <a:pt x="1245423" y="1139912"/>
                  <a:pt x="1262019" y="1141678"/>
                  <a:pt x="1265301" y="1153164"/>
                </a:cubicBezTo>
                <a:cubicBezTo>
                  <a:pt x="1283102" y="1215467"/>
                  <a:pt x="1260789" y="1327984"/>
                  <a:pt x="1285179" y="1242616"/>
                </a:cubicBezTo>
                <a:cubicBezTo>
                  <a:pt x="1288932" y="1229482"/>
                  <a:pt x="1291805" y="1216112"/>
                  <a:pt x="1295118" y="1202860"/>
                </a:cubicBezTo>
                <a:cubicBezTo>
                  <a:pt x="1288455" y="1162879"/>
                  <a:pt x="1293252" y="1141359"/>
                  <a:pt x="1265301" y="1113408"/>
                </a:cubicBezTo>
                <a:cubicBezTo>
                  <a:pt x="1256854" y="1104961"/>
                  <a:pt x="1245423" y="1100156"/>
                  <a:pt x="1235484" y="1093530"/>
                </a:cubicBezTo>
                <a:cubicBezTo>
                  <a:pt x="1216132" y="1035479"/>
                  <a:pt x="1240685" y="1088793"/>
                  <a:pt x="1195727" y="1043834"/>
                </a:cubicBezTo>
                <a:cubicBezTo>
                  <a:pt x="1187280" y="1035387"/>
                  <a:pt x="1183311" y="1023344"/>
                  <a:pt x="1175849" y="1014016"/>
                </a:cubicBezTo>
                <a:cubicBezTo>
                  <a:pt x="1159665" y="993786"/>
                  <a:pt x="1148289" y="989018"/>
                  <a:pt x="1126153" y="974260"/>
                </a:cubicBezTo>
                <a:cubicBezTo>
                  <a:pt x="1129466" y="941130"/>
                  <a:pt x="1124713" y="906160"/>
                  <a:pt x="1136092" y="874869"/>
                </a:cubicBezTo>
                <a:cubicBezTo>
                  <a:pt x="1139672" y="865023"/>
                  <a:pt x="1155433" y="864930"/>
                  <a:pt x="1165910" y="864930"/>
                </a:cubicBezTo>
                <a:cubicBezTo>
                  <a:pt x="1209107" y="864930"/>
                  <a:pt x="1252049" y="871556"/>
                  <a:pt x="1295118" y="874869"/>
                </a:cubicBezTo>
                <a:cubicBezTo>
                  <a:pt x="1318646" y="882711"/>
                  <a:pt x="1350645" y="894747"/>
                  <a:pt x="1374631" y="894747"/>
                </a:cubicBezTo>
                <a:cubicBezTo>
                  <a:pt x="1407927" y="894747"/>
                  <a:pt x="1440892" y="888121"/>
                  <a:pt x="1474023" y="884808"/>
                </a:cubicBezTo>
                <a:cubicBezTo>
                  <a:pt x="1483962" y="878182"/>
                  <a:pt x="1503840" y="876875"/>
                  <a:pt x="1503840" y="864930"/>
                </a:cubicBezTo>
                <a:cubicBezTo>
                  <a:pt x="1503840" y="854453"/>
                  <a:pt x="1484357" y="856712"/>
                  <a:pt x="1474023" y="854990"/>
                </a:cubicBezTo>
                <a:cubicBezTo>
                  <a:pt x="1444430" y="850058"/>
                  <a:pt x="1414388" y="848364"/>
                  <a:pt x="1384570" y="845051"/>
                </a:cubicBezTo>
                <a:lnTo>
                  <a:pt x="1295118" y="815234"/>
                </a:lnTo>
                <a:cubicBezTo>
                  <a:pt x="1285179" y="811921"/>
                  <a:pt x="1275741" y="806165"/>
                  <a:pt x="1265301" y="805295"/>
                </a:cubicBezTo>
                <a:lnTo>
                  <a:pt x="1146031" y="795356"/>
                </a:lnTo>
                <a:cubicBezTo>
                  <a:pt x="1139405" y="788730"/>
                  <a:pt x="1127188" y="784791"/>
                  <a:pt x="1126153" y="775477"/>
                </a:cubicBezTo>
                <a:cubicBezTo>
                  <a:pt x="1123566" y="752194"/>
                  <a:pt x="1131498" y="728875"/>
                  <a:pt x="1136092" y="705903"/>
                </a:cubicBezTo>
                <a:cubicBezTo>
                  <a:pt x="1140356" y="684580"/>
                  <a:pt x="1146349" y="667944"/>
                  <a:pt x="1165910" y="656208"/>
                </a:cubicBezTo>
                <a:cubicBezTo>
                  <a:pt x="1174894" y="650818"/>
                  <a:pt x="1185788" y="649582"/>
                  <a:pt x="1195727" y="646269"/>
                </a:cubicBezTo>
                <a:cubicBezTo>
                  <a:pt x="1208979" y="633017"/>
                  <a:pt x="1229557" y="624292"/>
                  <a:pt x="1235484" y="606512"/>
                </a:cubicBezTo>
                <a:cubicBezTo>
                  <a:pt x="1238797" y="596573"/>
                  <a:pt x="1238015" y="584103"/>
                  <a:pt x="1245423" y="576695"/>
                </a:cubicBezTo>
                <a:cubicBezTo>
                  <a:pt x="1279600" y="542517"/>
                  <a:pt x="1297379" y="539497"/>
                  <a:pt x="1334875" y="526999"/>
                </a:cubicBezTo>
                <a:cubicBezTo>
                  <a:pt x="1382128" y="495497"/>
                  <a:pt x="1353357" y="510900"/>
                  <a:pt x="1424327" y="487243"/>
                </a:cubicBezTo>
                <a:lnTo>
                  <a:pt x="1454144" y="477303"/>
                </a:lnTo>
                <a:cubicBezTo>
                  <a:pt x="1534342" y="450569"/>
                  <a:pt x="1494452" y="466708"/>
                  <a:pt x="1324936" y="477303"/>
                </a:cubicBezTo>
                <a:cubicBezTo>
                  <a:pt x="1314997" y="480616"/>
                  <a:pt x="1303299" y="480698"/>
                  <a:pt x="1295118" y="487243"/>
                </a:cubicBezTo>
                <a:cubicBezTo>
                  <a:pt x="1285790" y="494705"/>
                  <a:pt x="1283687" y="508613"/>
                  <a:pt x="1275240" y="517060"/>
                </a:cubicBezTo>
                <a:cubicBezTo>
                  <a:pt x="1266793" y="525507"/>
                  <a:pt x="1255362" y="530312"/>
                  <a:pt x="1245423" y="536938"/>
                </a:cubicBezTo>
                <a:cubicBezTo>
                  <a:pt x="1238622" y="557342"/>
                  <a:pt x="1237436" y="575719"/>
                  <a:pt x="1215605" y="586634"/>
                </a:cubicBezTo>
                <a:cubicBezTo>
                  <a:pt x="1196863" y="596005"/>
                  <a:pt x="1155970" y="606512"/>
                  <a:pt x="1155970" y="606512"/>
                </a:cubicBezTo>
                <a:cubicBezTo>
                  <a:pt x="1146309" y="612952"/>
                  <a:pt x="1112161" y="639495"/>
                  <a:pt x="1096336" y="636330"/>
                </a:cubicBezTo>
                <a:cubicBezTo>
                  <a:pt x="1087147" y="634492"/>
                  <a:pt x="1083775" y="622305"/>
                  <a:pt x="1076457" y="616451"/>
                </a:cubicBezTo>
                <a:cubicBezTo>
                  <a:pt x="1067129" y="608989"/>
                  <a:pt x="1056579" y="603199"/>
                  <a:pt x="1046640" y="596573"/>
                </a:cubicBezTo>
                <a:cubicBezTo>
                  <a:pt x="1049373" y="577441"/>
                  <a:pt x="1058267" y="485554"/>
                  <a:pt x="1076457" y="467364"/>
                </a:cubicBezTo>
                <a:lnTo>
                  <a:pt x="1096336" y="447486"/>
                </a:lnTo>
                <a:cubicBezTo>
                  <a:pt x="1099649" y="437547"/>
                  <a:pt x="1100885" y="426653"/>
                  <a:pt x="1106275" y="417669"/>
                </a:cubicBezTo>
                <a:cubicBezTo>
                  <a:pt x="1111096" y="409634"/>
                  <a:pt x="1123190" y="406680"/>
                  <a:pt x="1126153" y="397790"/>
                </a:cubicBezTo>
                <a:cubicBezTo>
                  <a:pt x="1133561" y="375565"/>
                  <a:pt x="1132779" y="351407"/>
                  <a:pt x="1136092" y="328216"/>
                </a:cubicBezTo>
                <a:cubicBezTo>
                  <a:pt x="1132779" y="318277"/>
                  <a:pt x="1133561" y="290991"/>
                  <a:pt x="1126153" y="298399"/>
                </a:cubicBezTo>
                <a:cubicBezTo>
                  <a:pt x="1111337" y="313216"/>
                  <a:pt x="1112901" y="338156"/>
                  <a:pt x="1106275" y="358034"/>
                </a:cubicBezTo>
                <a:cubicBezTo>
                  <a:pt x="1093373" y="396741"/>
                  <a:pt x="1103744" y="380443"/>
                  <a:pt x="1076457" y="407730"/>
                </a:cubicBezTo>
                <a:cubicBezTo>
                  <a:pt x="1073144" y="417669"/>
                  <a:pt x="1071203" y="428176"/>
                  <a:pt x="1066518" y="437547"/>
                </a:cubicBezTo>
                <a:cubicBezTo>
                  <a:pt x="1057909" y="454764"/>
                  <a:pt x="1042168" y="474918"/>
                  <a:pt x="1026762" y="487243"/>
                </a:cubicBezTo>
                <a:cubicBezTo>
                  <a:pt x="1017434" y="494705"/>
                  <a:pt x="1007860" y="502270"/>
                  <a:pt x="996944" y="507121"/>
                </a:cubicBezTo>
                <a:cubicBezTo>
                  <a:pt x="977797" y="515631"/>
                  <a:pt x="937310" y="526999"/>
                  <a:pt x="937310" y="526999"/>
                </a:cubicBezTo>
                <a:cubicBezTo>
                  <a:pt x="871254" y="504981"/>
                  <a:pt x="913758" y="529266"/>
                  <a:pt x="897553" y="407730"/>
                </a:cubicBezTo>
                <a:cubicBezTo>
                  <a:pt x="893161" y="374789"/>
                  <a:pt x="887807" y="363245"/>
                  <a:pt x="867736" y="338156"/>
                </a:cubicBezTo>
                <a:cubicBezTo>
                  <a:pt x="861882" y="330838"/>
                  <a:pt x="847857" y="318277"/>
                  <a:pt x="847857" y="318277"/>
                </a:cubicBezTo>
                <a:cubicBezTo>
                  <a:pt x="873078" y="393938"/>
                  <a:pt x="863627" y="357365"/>
                  <a:pt x="877675" y="427608"/>
                </a:cubicBezTo>
                <a:cubicBezTo>
                  <a:pt x="877589" y="427952"/>
                  <a:pt x="862549" y="492430"/>
                  <a:pt x="857797" y="497182"/>
                </a:cubicBezTo>
                <a:cubicBezTo>
                  <a:pt x="850389" y="504590"/>
                  <a:pt x="837918" y="503808"/>
                  <a:pt x="827979" y="507121"/>
                </a:cubicBezTo>
                <a:cubicBezTo>
                  <a:pt x="818040" y="513747"/>
                  <a:pt x="810058" y="525918"/>
                  <a:pt x="798162" y="526999"/>
                </a:cubicBezTo>
                <a:cubicBezTo>
                  <a:pt x="754011" y="531013"/>
                  <a:pt x="726041" y="519524"/>
                  <a:pt x="688831" y="507121"/>
                </a:cubicBezTo>
                <a:cubicBezTo>
                  <a:pt x="685518" y="497182"/>
                  <a:pt x="683577" y="486674"/>
                  <a:pt x="678892" y="477303"/>
                </a:cubicBezTo>
                <a:cubicBezTo>
                  <a:pt x="673550" y="466619"/>
                  <a:pt x="659556" y="459419"/>
                  <a:pt x="659014" y="447486"/>
                </a:cubicBezTo>
                <a:cubicBezTo>
                  <a:pt x="653908" y="335147"/>
                  <a:pt x="663739" y="289928"/>
                  <a:pt x="678892" y="199008"/>
                </a:cubicBezTo>
                <a:cubicBezTo>
                  <a:pt x="675579" y="145999"/>
                  <a:pt x="674513" y="92802"/>
                  <a:pt x="668953" y="39982"/>
                </a:cubicBezTo>
                <a:cubicBezTo>
                  <a:pt x="667856" y="29563"/>
                  <a:pt x="661555" y="0"/>
                  <a:pt x="659014" y="10164"/>
                </a:cubicBezTo>
                <a:cubicBezTo>
                  <a:pt x="650139" y="45665"/>
                  <a:pt x="653351" y="83152"/>
                  <a:pt x="649075" y="119495"/>
                </a:cubicBezTo>
                <a:cubicBezTo>
                  <a:pt x="646720" y="139509"/>
                  <a:pt x="643359" y="159425"/>
                  <a:pt x="639136" y="179130"/>
                </a:cubicBezTo>
                <a:cubicBezTo>
                  <a:pt x="633412" y="205844"/>
                  <a:pt x="619257" y="258643"/>
                  <a:pt x="619257" y="258643"/>
                </a:cubicBezTo>
                <a:cubicBezTo>
                  <a:pt x="615944" y="364660"/>
                  <a:pt x="621362" y="471312"/>
                  <a:pt x="609318" y="576695"/>
                </a:cubicBezTo>
                <a:cubicBezTo>
                  <a:pt x="607722" y="590660"/>
                  <a:pt x="593330" y="603998"/>
                  <a:pt x="579501" y="606512"/>
                </a:cubicBezTo>
                <a:cubicBezTo>
                  <a:pt x="553221" y="611290"/>
                  <a:pt x="526492" y="599886"/>
                  <a:pt x="499988" y="596573"/>
                </a:cubicBezTo>
                <a:lnTo>
                  <a:pt x="440353" y="576695"/>
                </a:lnTo>
                <a:lnTo>
                  <a:pt x="410536" y="566756"/>
                </a:lnTo>
                <a:cubicBezTo>
                  <a:pt x="403910" y="560130"/>
                  <a:pt x="399846" y="548715"/>
                  <a:pt x="390657" y="546877"/>
                </a:cubicBezTo>
                <a:cubicBezTo>
                  <a:pt x="380384" y="544822"/>
                  <a:pt x="360840" y="546339"/>
                  <a:pt x="360840" y="556816"/>
                </a:cubicBezTo>
                <a:cubicBezTo>
                  <a:pt x="360840" y="567293"/>
                  <a:pt x="380718" y="563443"/>
                  <a:pt x="390657" y="566756"/>
                </a:cubicBezTo>
                <a:cubicBezTo>
                  <a:pt x="397283" y="573382"/>
                  <a:pt x="402154" y="582443"/>
                  <a:pt x="410536" y="586634"/>
                </a:cubicBezTo>
                <a:cubicBezTo>
                  <a:pt x="429277" y="596004"/>
                  <a:pt x="470170" y="606512"/>
                  <a:pt x="470170" y="606512"/>
                </a:cubicBezTo>
                <a:cubicBezTo>
                  <a:pt x="491857" y="671570"/>
                  <a:pt x="461737" y="607717"/>
                  <a:pt x="509927" y="646269"/>
                </a:cubicBezTo>
                <a:cubicBezTo>
                  <a:pt x="519255" y="653731"/>
                  <a:pt x="523179" y="666147"/>
                  <a:pt x="529805" y="676086"/>
                </a:cubicBezTo>
                <a:cubicBezTo>
                  <a:pt x="526492" y="686025"/>
                  <a:pt x="529593" y="702012"/>
                  <a:pt x="519866" y="705903"/>
                </a:cubicBezTo>
                <a:cubicBezTo>
                  <a:pt x="467121" y="727001"/>
                  <a:pt x="413268" y="713393"/>
                  <a:pt x="360840" y="705903"/>
                </a:cubicBezTo>
                <a:cubicBezTo>
                  <a:pt x="247681" y="668184"/>
                  <a:pt x="322122" y="684795"/>
                  <a:pt x="132240" y="695964"/>
                </a:cubicBezTo>
                <a:cubicBezTo>
                  <a:pt x="0" y="740044"/>
                  <a:pt x="110150" y="699510"/>
                  <a:pt x="420475" y="715843"/>
                </a:cubicBezTo>
                <a:cubicBezTo>
                  <a:pt x="440600" y="716902"/>
                  <a:pt x="460232" y="722469"/>
                  <a:pt x="480110" y="725782"/>
                </a:cubicBezTo>
                <a:cubicBezTo>
                  <a:pt x="499988" y="732408"/>
                  <a:pt x="533117" y="725782"/>
                  <a:pt x="539744" y="745660"/>
                </a:cubicBezTo>
                <a:cubicBezTo>
                  <a:pt x="543057" y="755599"/>
                  <a:pt x="546806" y="765403"/>
                  <a:pt x="549684" y="775477"/>
                </a:cubicBezTo>
                <a:cubicBezTo>
                  <a:pt x="574653" y="862864"/>
                  <a:pt x="545725" y="773540"/>
                  <a:pt x="569562" y="845051"/>
                </a:cubicBezTo>
                <a:cubicBezTo>
                  <a:pt x="566249" y="858303"/>
                  <a:pt x="565732" y="872590"/>
                  <a:pt x="559623" y="884808"/>
                </a:cubicBezTo>
                <a:cubicBezTo>
                  <a:pt x="551165" y="901723"/>
                  <a:pt x="522215" y="914032"/>
                  <a:pt x="509927" y="924564"/>
                </a:cubicBezTo>
                <a:cubicBezTo>
                  <a:pt x="425572" y="996869"/>
                  <a:pt x="508806" y="938564"/>
                  <a:pt x="440353" y="984199"/>
                </a:cubicBezTo>
                <a:cubicBezTo>
                  <a:pt x="437040" y="994138"/>
                  <a:pt x="436503" y="1005491"/>
                  <a:pt x="430414" y="1014016"/>
                </a:cubicBezTo>
                <a:cubicBezTo>
                  <a:pt x="419521" y="1029267"/>
                  <a:pt x="390657" y="1053773"/>
                  <a:pt x="390657" y="1053773"/>
                </a:cubicBezTo>
                <a:cubicBezTo>
                  <a:pt x="393970" y="1043834"/>
                  <a:pt x="395207" y="1032940"/>
                  <a:pt x="400597" y="1023956"/>
                </a:cubicBezTo>
                <a:cubicBezTo>
                  <a:pt x="412856" y="1003524"/>
                  <a:pt x="475169" y="967615"/>
                  <a:pt x="480110" y="964321"/>
                </a:cubicBezTo>
                <a:cubicBezTo>
                  <a:pt x="490049" y="957695"/>
                  <a:pt x="498595" y="948221"/>
                  <a:pt x="509927" y="944443"/>
                </a:cubicBezTo>
                <a:lnTo>
                  <a:pt x="569562" y="924564"/>
                </a:lnTo>
                <a:cubicBezTo>
                  <a:pt x="579501" y="927877"/>
                  <a:pt x="591971" y="927095"/>
                  <a:pt x="599379" y="934503"/>
                </a:cubicBezTo>
                <a:cubicBezTo>
                  <a:pt x="617600" y="952725"/>
                  <a:pt x="609318" y="1017330"/>
                  <a:pt x="589440" y="1023956"/>
                </a:cubicBezTo>
                <a:lnTo>
                  <a:pt x="559623" y="1033895"/>
                </a:lnTo>
                <a:cubicBezTo>
                  <a:pt x="556310" y="1043834"/>
                  <a:pt x="555773" y="1055187"/>
                  <a:pt x="549684" y="1063712"/>
                </a:cubicBezTo>
                <a:cubicBezTo>
                  <a:pt x="538791" y="1078963"/>
                  <a:pt x="509927" y="1103469"/>
                  <a:pt x="509927" y="1103469"/>
                </a:cubicBezTo>
                <a:cubicBezTo>
                  <a:pt x="484946" y="1178411"/>
                  <a:pt x="518643" y="1086039"/>
                  <a:pt x="480110" y="1163103"/>
                </a:cubicBezTo>
                <a:cubicBezTo>
                  <a:pt x="438960" y="1245402"/>
                  <a:pt x="507258" y="1137289"/>
                  <a:pt x="450292" y="1222738"/>
                </a:cubicBezTo>
                <a:cubicBezTo>
                  <a:pt x="446979" y="1212799"/>
                  <a:pt x="436462" y="1202648"/>
                  <a:pt x="440353" y="1192921"/>
                </a:cubicBezTo>
                <a:cubicBezTo>
                  <a:pt x="444789" y="1181830"/>
                  <a:pt x="460842" y="1180505"/>
                  <a:pt x="470170" y="1173043"/>
                </a:cubicBezTo>
                <a:cubicBezTo>
                  <a:pt x="519352" y="1133697"/>
                  <a:pt x="458266" y="1175008"/>
                  <a:pt x="509927" y="1123347"/>
                </a:cubicBezTo>
                <a:cubicBezTo>
                  <a:pt x="542501" y="1090773"/>
                  <a:pt x="518210" y="1123347"/>
                  <a:pt x="519866" y="1123347"/>
                </a:cubicBezTo>
                <a:close/>
              </a:path>
            </a:pathLst>
          </a:custGeom>
          <a:gradFill>
            <a:gsLst>
              <a:gs pos="0">
                <a:srgbClr val="00B050"/>
              </a:gs>
              <a:gs pos="100000">
                <a:srgbClr val="92D050"/>
              </a:gs>
            </a:gsLst>
          </a:gradFill>
          <a:ln>
            <a:solidFill>
              <a:schemeClr val="accent3">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1" name="TextBox 490"/>
          <p:cNvSpPr txBox="1"/>
          <p:nvPr/>
        </p:nvSpPr>
        <p:spPr>
          <a:xfrm>
            <a:off x="5864524" y="4078877"/>
            <a:ext cx="415498" cy="307777"/>
          </a:xfrm>
          <a:prstGeom prst="rect">
            <a:avLst/>
          </a:prstGeom>
          <a:noFill/>
        </p:spPr>
        <p:txBody>
          <a:bodyPr wrap="none" rtlCol="0">
            <a:spAutoFit/>
          </a:bodyPr>
          <a:lstStyle/>
          <a:p>
            <a:r>
              <a:rPr lang="en-US" sz="1400" b="1" dirty="0">
                <a:solidFill>
                  <a:schemeClr val="bg1"/>
                </a:solidFill>
              </a:rPr>
              <a:t>mg</a:t>
            </a:r>
          </a:p>
        </p:txBody>
      </p:sp>
      <p:grpSp>
        <p:nvGrpSpPr>
          <p:cNvPr id="492" name="Group 491"/>
          <p:cNvGrpSpPr/>
          <p:nvPr/>
        </p:nvGrpSpPr>
        <p:grpSpPr>
          <a:xfrm>
            <a:off x="6279775" y="4584684"/>
            <a:ext cx="368263" cy="274645"/>
            <a:chOff x="11376212" y="1890719"/>
            <a:chExt cx="313828" cy="243840"/>
          </a:xfrm>
          <a:solidFill>
            <a:srgbClr val="FF0000"/>
          </a:solidFill>
        </p:grpSpPr>
        <p:grpSp>
          <p:nvGrpSpPr>
            <p:cNvPr id="493" name="Group 311"/>
            <p:cNvGrpSpPr/>
            <p:nvPr/>
          </p:nvGrpSpPr>
          <p:grpSpPr>
            <a:xfrm>
              <a:off x="11468727" y="1890719"/>
              <a:ext cx="221313" cy="198120"/>
              <a:chOff x="10326049" y="1402160"/>
              <a:chExt cx="221313" cy="198120"/>
            </a:xfrm>
            <a:grpFill/>
          </p:grpSpPr>
          <p:sp>
            <p:nvSpPr>
              <p:cNvPr id="497" name="Oval 496"/>
              <p:cNvSpPr>
                <a:spLocks noChangeAspect="1"/>
              </p:cNvSpPr>
              <p:nvPr/>
            </p:nvSpPr>
            <p:spPr>
              <a:xfrm>
                <a:off x="10326049" y="14021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8" name="Oval 497"/>
              <p:cNvSpPr>
                <a:spLocks noChangeAspect="1"/>
              </p:cNvSpPr>
              <p:nvPr/>
            </p:nvSpPr>
            <p:spPr>
              <a:xfrm>
                <a:off x="10478449" y="1554560"/>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9" name="Oval 498"/>
              <p:cNvSpPr>
                <a:spLocks noChangeAspect="1"/>
              </p:cNvSpPr>
              <p:nvPr/>
            </p:nvSpPr>
            <p:spPr>
              <a:xfrm>
                <a:off x="10501642" y="1428668"/>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0" name="Oval 499"/>
              <p:cNvSpPr>
                <a:spLocks noChangeAspect="1"/>
              </p:cNvSpPr>
              <p:nvPr/>
            </p:nvSpPr>
            <p:spPr>
              <a:xfrm>
                <a:off x="10332679" y="1537997"/>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494" name="Oval 493"/>
            <p:cNvSpPr>
              <a:spLocks noChangeAspect="1"/>
            </p:cNvSpPr>
            <p:nvPr/>
          </p:nvSpPr>
          <p:spPr>
            <a:xfrm>
              <a:off x="11575407" y="208883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5" name="Oval 494"/>
            <p:cNvSpPr>
              <a:spLocks noChangeAspect="1"/>
            </p:cNvSpPr>
            <p:nvPr/>
          </p:nvSpPr>
          <p:spPr>
            <a:xfrm>
              <a:off x="11556524" y="1964273"/>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496" name="Oval 495"/>
            <p:cNvSpPr>
              <a:spLocks noChangeAspect="1"/>
            </p:cNvSpPr>
            <p:nvPr/>
          </p:nvSpPr>
          <p:spPr>
            <a:xfrm>
              <a:off x="11376212" y="1913579"/>
              <a:ext cx="45720" cy="4572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501" name="Group 500"/>
          <p:cNvGrpSpPr/>
          <p:nvPr/>
        </p:nvGrpSpPr>
        <p:grpSpPr>
          <a:xfrm>
            <a:off x="4826731" y="2136174"/>
            <a:ext cx="827660" cy="797296"/>
            <a:chOff x="4826731" y="2136174"/>
            <a:chExt cx="827660" cy="797296"/>
          </a:xfrm>
        </p:grpSpPr>
        <p:grpSp>
          <p:nvGrpSpPr>
            <p:cNvPr id="502" name="Group 501"/>
            <p:cNvGrpSpPr/>
            <p:nvPr/>
          </p:nvGrpSpPr>
          <p:grpSpPr>
            <a:xfrm>
              <a:off x="4826731" y="2183799"/>
              <a:ext cx="474194" cy="521071"/>
              <a:chOff x="1696729" y="1401791"/>
              <a:chExt cx="474194" cy="521071"/>
            </a:xfrm>
          </p:grpSpPr>
          <p:grpSp>
            <p:nvGrpSpPr>
              <p:cNvPr id="519" name="Group 165"/>
              <p:cNvGrpSpPr/>
              <p:nvPr/>
            </p:nvGrpSpPr>
            <p:grpSpPr>
              <a:xfrm>
                <a:off x="1696729" y="1425711"/>
                <a:ext cx="474194" cy="497151"/>
                <a:chOff x="5095749" y="0"/>
                <a:chExt cx="769047" cy="840013"/>
              </a:xfrm>
            </p:grpSpPr>
            <p:sp>
              <p:nvSpPr>
                <p:cNvPr id="521"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2"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3"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4" name="Oval 523"/>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5" name="Oval 524"/>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0" name="TextBox 519"/>
              <p:cNvSpPr txBox="1"/>
              <p:nvPr/>
            </p:nvSpPr>
            <p:spPr>
              <a:xfrm>
                <a:off x="1775516" y="1401791"/>
                <a:ext cx="342530" cy="369332"/>
              </a:xfrm>
              <a:prstGeom prst="rect">
                <a:avLst/>
              </a:prstGeom>
              <a:noFill/>
            </p:spPr>
            <p:txBody>
              <a:bodyPr wrap="none" rtlCol="0">
                <a:spAutoFit/>
              </a:bodyPr>
              <a:lstStyle/>
              <a:p>
                <a:r>
                  <a:rPr lang="en-US" b="1" dirty="0">
                    <a:solidFill>
                      <a:schemeClr val="bg1"/>
                    </a:solidFill>
                  </a:rPr>
                  <a:t>T</a:t>
                </a:r>
                <a:r>
                  <a:rPr lang="en-US" b="1" baseline="-25000" dirty="0">
                    <a:solidFill>
                      <a:schemeClr val="bg1"/>
                    </a:solidFill>
                  </a:rPr>
                  <a:t>c</a:t>
                </a:r>
              </a:p>
            </p:txBody>
          </p:sp>
        </p:grpSp>
        <p:grpSp>
          <p:nvGrpSpPr>
            <p:cNvPr id="503" name="Group 502"/>
            <p:cNvGrpSpPr/>
            <p:nvPr/>
          </p:nvGrpSpPr>
          <p:grpSpPr>
            <a:xfrm>
              <a:off x="5150581" y="2136174"/>
              <a:ext cx="503810" cy="521071"/>
              <a:chOff x="1696729" y="1401791"/>
              <a:chExt cx="503810" cy="521071"/>
            </a:xfrm>
          </p:grpSpPr>
          <p:grpSp>
            <p:nvGrpSpPr>
              <p:cNvPr id="512" name="Group 165"/>
              <p:cNvGrpSpPr/>
              <p:nvPr/>
            </p:nvGrpSpPr>
            <p:grpSpPr>
              <a:xfrm>
                <a:off x="1696729" y="1425711"/>
                <a:ext cx="474194" cy="497151"/>
                <a:chOff x="5095749" y="0"/>
                <a:chExt cx="769047" cy="840013"/>
              </a:xfrm>
            </p:grpSpPr>
            <p:sp>
              <p:nvSpPr>
                <p:cNvPr id="514"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5"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6"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7" name="Oval 516"/>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8" name="Oval 517"/>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13" name="TextBox 512"/>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504" name="Group 503"/>
            <p:cNvGrpSpPr/>
            <p:nvPr/>
          </p:nvGrpSpPr>
          <p:grpSpPr>
            <a:xfrm>
              <a:off x="4998181" y="2412399"/>
              <a:ext cx="503810" cy="521071"/>
              <a:chOff x="1696729" y="1401791"/>
              <a:chExt cx="503810" cy="521071"/>
            </a:xfrm>
          </p:grpSpPr>
          <p:grpSp>
            <p:nvGrpSpPr>
              <p:cNvPr id="505" name="Group 165"/>
              <p:cNvGrpSpPr/>
              <p:nvPr/>
            </p:nvGrpSpPr>
            <p:grpSpPr>
              <a:xfrm>
                <a:off x="1696729" y="1425711"/>
                <a:ext cx="474194" cy="497151"/>
                <a:chOff x="5095749" y="0"/>
                <a:chExt cx="769047" cy="840013"/>
              </a:xfrm>
            </p:grpSpPr>
            <p:sp>
              <p:nvSpPr>
                <p:cNvPr id="507"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8"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09"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0" name="Oval 509"/>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11" name="Oval 510"/>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06" name="TextBox 505"/>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8" name="Group 7"/>
          <p:cNvGrpSpPr/>
          <p:nvPr/>
        </p:nvGrpSpPr>
        <p:grpSpPr>
          <a:xfrm>
            <a:off x="5084540" y="2944909"/>
            <a:ext cx="2309805" cy="992059"/>
            <a:chOff x="5084539" y="2944907"/>
            <a:chExt cx="2309805" cy="992059"/>
          </a:xfrm>
        </p:grpSpPr>
        <p:grpSp>
          <p:nvGrpSpPr>
            <p:cNvPr id="23" name="Group 22"/>
            <p:cNvGrpSpPr/>
            <p:nvPr/>
          </p:nvGrpSpPr>
          <p:grpSpPr>
            <a:xfrm>
              <a:off x="6227539" y="3144932"/>
              <a:ext cx="368263" cy="274645"/>
              <a:chOff x="11376212" y="1890719"/>
              <a:chExt cx="313828" cy="243840"/>
            </a:xfrm>
          </p:grpSpPr>
          <p:grpSp>
            <p:nvGrpSpPr>
              <p:cNvPr id="24" name="Group 311"/>
              <p:cNvGrpSpPr/>
              <p:nvPr/>
            </p:nvGrpSpPr>
            <p:grpSpPr>
              <a:xfrm>
                <a:off x="11468727" y="1890719"/>
                <a:ext cx="221313" cy="198120"/>
                <a:chOff x="10326049" y="1402160"/>
                <a:chExt cx="221313" cy="198120"/>
              </a:xfrm>
            </p:grpSpPr>
            <p:sp>
              <p:nvSpPr>
                <p:cNvPr id="28" name="Oval 27"/>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9" name="Oval 28"/>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0" name="Oval 29"/>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1" name="Oval 30"/>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25" name="Oval 24"/>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6" name="Oval 25"/>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27" name="Oval 26"/>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nvGrpSpPr>
            <p:cNvPr id="7" name="Group 6"/>
            <p:cNvGrpSpPr/>
            <p:nvPr/>
          </p:nvGrpSpPr>
          <p:grpSpPr>
            <a:xfrm>
              <a:off x="6265017" y="2965703"/>
              <a:ext cx="1129327" cy="971263"/>
              <a:chOff x="6265017" y="2965703"/>
              <a:chExt cx="1129327" cy="971263"/>
            </a:xfrm>
          </p:grpSpPr>
          <p:grpSp>
            <p:nvGrpSpPr>
              <p:cNvPr id="369" name="Group 368"/>
              <p:cNvGrpSpPr/>
              <p:nvPr/>
            </p:nvGrpSpPr>
            <p:grpSpPr>
              <a:xfrm>
                <a:off x="6890534" y="2965703"/>
                <a:ext cx="503810" cy="521071"/>
                <a:chOff x="1696729" y="1401791"/>
                <a:chExt cx="503810" cy="521071"/>
              </a:xfrm>
            </p:grpSpPr>
            <p:grpSp>
              <p:nvGrpSpPr>
                <p:cNvPr id="370" name="Group 165"/>
                <p:cNvGrpSpPr/>
                <p:nvPr/>
              </p:nvGrpSpPr>
              <p:grpSpPr>
                <a:xfrm>
                  <a:off x="1696729" y="1425711"/>
                  <a:ext cx="474194" cy="497151"/>
                  <a:chOff x="5095749" y="0"/>
                  <a:chExt cx="769047" cy="840013"/>
                </a:xfrm>
              </p:grpSpPr>
              <p:sp>
                <p:nvSpPr>
                  <p:cNvPr id="372"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3"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4"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5" name="Oval 374"/>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76" name="Oval 375"/>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71" name="TextBox 370"/>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nvGrpSpPr>
              <p:cNvPr id="385" name="Group 384"/>
              <p:cNvGrpSpPr/>
              <p:nvPr/>
            </p:nvGrpSpPr>
            <p:grpSpPr>
              <a:xfrm>
                <a:off x="6265017" y="3415895"/>
                <a:ext cx="503810" cy="521071"/>
                <a:chOff x="1696729" y="1401791"/>
                <a:chExt cx="503810" cy="521071"/>
              </a:xfrm>
            </p:grpSpPr>
            <p:grpSp>
              <p:nvGrpSpPr>
                <p:cNvPr id="386" name="Group 165"/>
                <p:cNvGrpSpPr/>
                <p:nvPr/>
              </p:nvGrpSpPr>
              <p:grpSpPr>
                <a:xfrm>
                  <a:off x="1696729" y="1425711"/>
                  <a:ext cx="474194" cy="497151"/>
                  <a:chOff x="5095749" y="0"/>
                  <a:chExt cx="769047" cy="840013"/>
                </a:xfrm>
              </p:grpSpPr>
              <p:sp>
                <p:nvSpPr>
                  <p:cNvPr id="388" name="Freeform 138"/>
                  <p:cNvSpPr/>
                  <p:nvPr/>
                </p:nvSpPr>
                <p:spPr>
                  <a:xfrm>
                    <a:off x="5413719" y="680190"/>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89" name="Freeform 139"/>
                  <p:cNvSpPr/>
                  <p:nvPr/>
                </p:nvSpPr>
                <p:spPr>
                  <a:xfrm rot="18706381">
                    <a:off x="5714845"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0" name="Freeform 140"/>
                  <p:cNvSpPr/>
                  <p:nvPr/>
                </p:nvSpPr>
                <p:spPr>
                  <a:xfrm rot="2893619" flipH="1">
                    <a:off x="5105621" y="544977"/>
                    <a:ext cx="140080" cy="159823"/>
                  </a:xfrm>
                  <a:custGeom>
                    <a:avLst/>
                    <a:gdLst>
                      <a:gd name="connsiteX0" fmla="*/ 0 w 308539"/>
                      <a:gd name="connsiteY0" fmla="*/ 0 h 460005"/>
                      <a:gd name="connsiteX1" fmla="*/ 308539 w 308539"/>
                      <a:gd name="connsiteY1" fmla="*/ 0 h 460005"/>
                      <a:gd name="connsiteX2" fmla="*/ 305735 w 308539"/>
                      <a:gd name="connsiteY2" fmla="*/ 460005 h 460005"/>
                      <a:gd name="connsiteX3" fmla="*/ 227197 w 308539"/>
                      <a:gd name="connsiteY3" fmla="*/ 460005 h 460005"/>
                      <a:gd name="connsiteX4" fmla="*/ 227197 w 308539"/>
                      <a:gd name="connsiteY4" fmla="*/ 389882 h 460005"/>
                      <a:gd name="connsiteX5" fmla="*/ 92562 w 308539"/>
                      <a:gd name="connsiteY5" fmla="*/ 389882 h 460005"/>
                      <a:gd name="connsiteX6" fmla="*/ 92562 w 308539"/>
                      <a:gd name="connsiteY6" fmla="*/ 460005 h 460005"/>
                      <a:gd name="connsiteX7" fmla="*/ 2804 w 308539"/>
                      <a:gd name="connsiteY7" fmla="*/ 460005 h 460005"/>
                      <a:gd name="connsiteX8" fmla="*/ 0 w 308539"/>
                      <a:gd name="connsiteY8" fmla="*/ 0 h 46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9" h="460005">
                        <a:moveTo>
                          <a:pt x="0" y="0"/>
                        </a:moveTo>
                        <a:lnTo>
                          <a:pt x="308539" y="0"/>
                        </a:lnTo>
                        <a:cubicBezTo>
                          <a:pt x="307604" y="153335"/>
                          <a:pt x="306670" y="306670"/>
                          <a:pt x="305735" y="460005"/>
                        </a:cubicBezTo>
                        <a:lnTo>
                          <a:pt x="227197" y="460005"/>
                        </a:lnTo>
                        <a:lnTo>
                          <a:pt x="227197" y="389882"/>
                        </a:lnTo>
                        <a:lnTo>
                          <a:pt x="92562" y="389882"/>
                        </a:lnTo>
                        <a:lnTo>
                          <a:pt x="92562" y="460005"/>
                        </a:lnTo>
                        <a:lnTo>
                          <a:pt x="2804" y="460005"/>
                        </a:lnTo>
                        <a:cubicBezTo>
                          <a:pt x="1869" y="306670"/>
                          <a:pt x="935" y="153335"/>
                          <a:pt x="0" y="0"/>
                        </a:cubicBez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1" name="Oval 390"/>
                  <p:cNvSpPr/>
                  <p:nvPr/>
                </p:nvSpPr>
                <p:spPr>
                  <a:xfrm>
                    <a:off x="5128880" y="0"/>
                    <a:ext cx="685800" cy="6858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392" name="Oval 391"/>
                  <p:cNvSpPr/>
                  <p:nvPr/>
                </p:nvSpPr>
                <p:spPr>
                  <a:xfrm>
                    <a:off x="5281280" y="65246"/>
                    <a:ext cx="381000" cy="381000"/>
                  </a:xfrm>
                  <a:prstGeom prst="ellipse">
                    <a:avLst/>
                  </a:prstGeom>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387" name="TextBox 386"/>
                <p:cNvSpPr txBox="1"/>
                <p:nvPr/>
              </p:nvSpPr>
              <p:spPr>
                <a:xfrm>
                  <a:off x="1785041" y="1401791"/>
                  <a:ext cx="415498" cy="369332"/>
                </a:xfrm>
                <a:prstGeom prst="rect">
                  <a:avLst/>
                </a:prstGeom>
                <a:noFill/>
              </p:spPr>
              <p:txBody>
                <a:bodyPr wrap="none" rtlCol="0">
                  <a:spAutoFit/>
                </a:bodyPr>
                <a:lstStyle/>
                <a:p>
                  <a:r>
                    <a:rPr lang="en-US" b="1" dirty="0">
                      <a:solidFill>
                        <a:schemeClr val="bg1"/>
                      </a:solidFill>
                    </a:rPr>
                    <a:t>T </a:t>
                  </a:r>
                  <a:r>
                    <a:rPr lang="en-US" b="1" baseline="-25000" dirty="0">
                      <a:solidFill>
                        <a:schemeClr val="bg1"/>
                      </a:solidFill>
                    </a:rPr>
                    <a:t>c</a:t>
                  </a:r>
                </a:p>
              </p:txBody>
            </p:sp>
          </p:grpSp>
        </p:grpSp>
        <p:grpSp>
          <p:nvGrpSpPr>
            <p:cNvPr id="526" name="Group 525"/>
            <p:cNvGrpSpPr/>
            <p:nvPr/>
          </p:nvGrpSpPr>
          <p:grpSpPr>
            <a:xfrm>
              <a:off x="5084539" y="2944907"/>
              <a:ext cx="368263" cy="274645"/>
              <a:chOff x="11376212" y="1890719"/>
              <a:chExt cx="313828" cy="243840"/>
            </a:xfrm>
          </p:grpSpPr>
          <p:grpSp>
            <p:nvGrpSpPr>
              <p:cNvPr id="527" name="Group 311"/>
              <p:cNvGrpSpPr/>
              <p:nvPr/>
            </p:nvGrpSpPr>
            <p:grpSpPr>
              <a:xfrm>
                <a:off x="11468727" y="1890719"/>
                <a:ext cx="221313" cy="198120"/>
                <a:chOff x="10326049" y="1402160"/>
                <a:chExt cx="221313" cy="198120"/>
              </a:xfrm>
            </p:grpSpPr>
            <p:sp>
              <p:nvSpPr>
                <p:cNvPr id="531" name="Oval 530"/>
                <p:cNvSpPr>
                  <a:spLocks noChangeAspect="1"/>
                </p:cNvSpPr>
                <p:nvPr/>
              </p:nvSpPr>
              <p:spPr>
                <a:xfrm>
                  <a:off x="10326049" y="14021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2" name="Oval 531"/>
                <p:cNvSpPr>
                  <a:spLocks noChangeAspect="1"/>
                </p:cNvSpPr>
                <p:nvPr/>
              </p:nvSpPr>
              <p:spPr>
                <a:xfrm>
                  <a:off x="10478449" y="1554560"/>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3" name="Oval 532"/>
                <p:cNvSpPr>
                  <a:spLocks noChangeAspect="1"/>
                </p:cNvSpPr>
                <p:nvPr/>
              </p:nvSpPr>
              <p:spPr>
                <a:xfrm>
                  <a:off x="10501642" y="1428668"/>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4" name="Oval 533"/>
                <p:cNvSpPr>
                  <a:spLocks noChangeAspect="1"/>
                </p:cNvSpPr>
                <p:nvPr/>
              </p:nvSpPr>
              <p:spPr>
                <a:xfrm>
                  <a:off x="10332679" y="1537997"/>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sp>
            <p:nvSpPr>
              <p:cNvPr id="528" name="Oval 527"/>
              <p:cNvSpPr>
                <a:spLocks noChangeAspect="1"/>
              </p:cNvSpPr>
              <p:nvPr/>
            </p:nvSpPr>
            <p:spPr>
              <a:xfrm>
                <a:off x="11575407" y="208883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29" name="Oval 528"/>
              <p:cNvSpPr>
                <a:spLocks noChangeAspect="1"/>
              </p:cNvSpPr>
              <p:nvPr/>
            </p:nvSpPr>
            <p:spPr>
              <a:xfrm>
                <a:off x="11556524" y="1964273"/>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sp>
            <p:nvSpPr>
              <p:cNvPr id="530" name="Oval 529"/>
              <p:cNvSpPr>
                <a:spLocks noChangeAspect="1"/>
              </p:cNvSpPr>
              <p:nvPr/>
            </p:nvSpPr>
            <p:spPr>
              <a:xfrm>
                <a:off x="11376212" y="1913579"/>
                <a:ext cx="45720" cy="45720"/>
              </a:xfrm>
              <a:prstGeom prst="ellipse">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dirty="0"/>
              </a:p>
            </p:txBody>
          </p:sp>
        </p:grpSp>
      </p:grpSp>
      <p:sp>
        <p:nvSpPr>
          <p:cNvPr id="294" name="Rectangle 293"/>
          <p:cNvSpPr/>
          <p:nvPr/>
        </p:nvSpPr>
        <p:spPr bwMode="auto">
          <a:xfrm>
            <a:off x="90327" y="2424536"/>
            <a:ext cx="2569871" cy="2074109"/>
          </a:xfrm>
          <a:prstGeom prst="rect">
            <a:avLst/>
          </a:prstGeom>
          <a:solidFill>
            <a:schemeClr val="accent5">
              <a:lumMod val="40000"/>
              <a:lumOff val="60000"/>
            </a:schemeClr>
          </a:solidFill>
          <a:ln w="25400" cap="flat" cmpd="sng" algn="ctr">
            <a:solidFill>
              <a:srgbClr val="3366FF"/>
            </a:solidFill>
            <a:prstDash val="solid"/>
            <a:round/>
            <a:headEnd type="oval" w="med" len="med"/>
            <a:tailEnd type="oval" w="med" len="med"/>
          </a:ln>
          <a:effectLst/>
        </p:spPr>
        <p:txBody>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p>
            <a:pPr marL="290299" indent="-290299" algn="ctr" fontAlgn="auto">
              <a:spcBef>
                <a:spcPct val="20000"/>
              </a:spcBef>
              <a:spcAft>
                <a:spcPts val="0"/>
              </a:spcAft>
              <a:buFontTx/>
              <a:buChar char="•"/>
            </a:pPr>
            <a:endParaRPr lang="nl-NL" sz="2400" dirty="0" err="1">
              <a:solidFill>
                <a:srgbClr val="0070C0"/>
              </a:solidFill>
              <a:latin typeface="+mn-lt"/>
              <a:cs typeface="+mn-cs"/>
            </a:endParaRPr>
          </a:p>
        </p:txBody>
      </p:sp>
      <p:sp>
        <p:nvSpPr>
          <p:cNvPr id="295" name="TextBox 294"/>
          <p:cNvSpPr txBox="1"/>
          <p:nvPr/>
        </p:nvSpPr>
        <p:spPr>
          <a:xfrm>
            <a:off x="1758763" y="4194490"/>
            <a:ext cx="939937" cy="292388"/>
          </a:xfrm>
          <a:prstGeom prst="rect">
            <a:avLst/>
          </a:prstGeom>
          <a:noFill/>
        </p:spPr>
        <p:txBody>
          <a:bodyPr wrap="none" rtlCol="0">
            <a:spAutoFit/>
          </a:bodyPr>
          <a:lstStyle/>
          <a:p>
            <a:pPr algn="ctr"/>
            <a:r>
              <a:rPr lang="nl-NL" sz="1300" dirty="0">
                <a:latin typeface="Arial" pitchFamily="34" charset="0"/>
                <a:cs typeface="Arial" pitchFamily="34" charset="0"/>
              </a:rPr>
              <a:t>Lymfeklier</a:t>
            </a:r>
          </a:p>
        </p:txBody>
      </p:sp>
      <p:sp>
        <p:nvSpPr>
          <p:cNvPr id="306" name="TextBox 305">
            <a:extLst>
              <a:ext uri="{FF2B5EF4-FFF2-40B4-BE49-F238E27FC236}">
                <a16:creationId xmlns:a16="http://schemas.microsoft.com/office/drawing/2014/main" id="{B23B11E4-29F8-45E0-8CA2-C977FCC19376}"/>
              </a:ext>
            </a:extLst>
          </p:cNvPr>
          <p:cNvSpPr txBox="1"/>
          <p:nvPr/>
        </p:nvSpPr>
        <p:spPr>
          <a:xfrm>
            <a:off x="123264" y="2441566"/>
            <a:ext cx="3637328" cy="1754326"/>
          </a:xfrm>
          <a:prstGeom prst="rect">
            <a:avLst/>
          </a:prstGeom>
          <a:solidFill>
            <a:schemeClr val="tx2">
              <a:lumMod val="20000"/>
              <a:lumOff val="80000"/>
            </a:schemeClr>
          </a:solidFill>
          <a:ln>
            <a:solidFill>
              <a:schemeClr val="accent2">
                <a:lumMod val="60000"/>
                <a:lumOff val="40000"/>
              </a:schemeClr>
            </a:solidFill>
          </a:ln>
        </p:spPr>
        <p:txBody>
          <a:bodyPr wrap="square" rtlCol="0">
            <a:spAutoFit/>
          </a:bodyPr>
          <a:lstStyle/>
          <a:p>
            <a:r>
              <a:rPr lang="nl-NL" dirty="0"/>
              <a:t>Bij de meeste mensen is na 24 uur geen circulerend </a:t>
            </a:r>
            <a:r>
              <a:rPr lang="nl-NL" dirty="0" err="1"/>
              <a:t>monomethylfumaraat</a:t>
            </a:r>
            <a:r>
              <a:rPr lang="nl-NL" dirty="0"/>
              <a:t> aanwezig.</a:t>
            </a:r>
          </a:p>
          <a:p>
            <a:r>
              <a:rPr lang="nl-NL" dirty="0"/>
              <a:t>Vanaf dat moment verdwijnen de anti-inflammatoire en anti-oxidatie effecten.</a:t>
            </a:r>
          </a:p>
        </p:txBody>
      </p:sp>
      <p:sp>
        <p:nvSpPr>
          <p:cNvPr id="305" name="Title 1">
            <a:extLst>
              <a:ext uri="{FF2B5EF4-FFF2-40B4-BE49-F238E27FC236}">
                <a16:creationId xmlns:a16="http://schemas.microsoft.com/office/drawing/2014/main" id="{67F557C0-DD5E-4C85-AF53-D9E93712CA71}"/>
              </a:ext>
            </a:extLst>
          </p:cNvPr>
          <p:cNvSpPr>
            <a:spLocks noGrp="1"/>
          </p:cNvSpPr>
          <p:nvPr>
            <p:ph type="title"/>
          </p:nvPr>
        </p:nvSpPr>
        <p:spPr>
          <a:xfrm>
            <a:off x="127520" y="110954"/>
            <a:ext cx="8707883" cy="609600"/>
          </a:xfrm>
        </p:spPr>
        <p:txBody>
          <a:bodyPr>
            <a:normAutofit fontScale="90000"/>
          </a:bodyPr>
          <a:lstStyle/>
          <a:p>
            <a:pPr algn="ctr"/>
            <a:r>
              <a:rPr lang="nl-NL" dirty="0">
                <a:solidFill>
                  <a:schemeClr val="tx2"/>
                </a:solidFill>
              </a:rPr>
              <a:t>Remmen vrije O</a:t>
            </a:r>
            <a:r>
              <a:rPr lang="nl-NL" baseline="-25000" dirty="0">
                <a:solidFill>
                  <a:schemeClr val="tx2"/>
                </a:solidFill>
              </a:rPr>
              <a:t>2</a:t>
            </a:r>
            <a:r>
              <a:rPr lang="nl-NL" dirty="0">
                <a:solidFill>
                  <a:schemeClr val="tx2"/>
                </a:solidFill>
              </a:rPr>
              <a:t> radicalen en oxidatieve stress + anti-inflammatoir: </a:t>
            </a:r>
            <a:r>
              <a:rPr lang="nl-NL" dirty="0" err="1">
                <a:solidFill>
                  <a:schemeClr val="tx2"/>
                </a:solidFill>
              </a:rPr>
              <a:t>dimethylfumaraat</a:t>
            </a:r>
            <a:r>
              <a:rPr lang="nl-NL" dirty="0">
                <a:solidFill>
                  <a:schemeClr val="tx2"/>
                </a:solidFill>
              </a:rPr>
              <a:t> </a:t>
            </a:r>
            <a:endParaRPr lang="en-US" dirty="0">
              <a:solidFill>
                <a:schemeClr val="tx2"/>
              </a:solidFill>
            </a:endParaRPr>
          </a:p>
        </p:txBody>
      </p:sp>
      <p:sp>
        <p:nvSpPr>
          <p:cNvPr id="292" name="Rectangle 291">
            <a:extLst>
              <a:ext uri="{FF2B5EF4-FFF2-40B4-BE49-F238E27FC236}">
                <a16:creationId xmlns:a16="http://schemas.microsoft.com/office/drawing/2014/main" id="{94FE86CD-DFED-454A-A36B-249B7BEA69B2}"/>
              </a:ext>
            </a:extLst>
          </p:cNvPr>
          <p:cNvSpPr/>
          <p:nvPr/>
        </p:nvSpPr>
        <p:spPr>
          <a:xfrm>
            <a:off x="231294" y="6330088"/>
            <a:ext cx="6609502" cy="507831"/>
          </a:xfrm>
          <a:prstGeom prst="rect">
            <a:avLst/>
          </a:prstGeom>
        </p:spPr>
        <p:txBody>
          <a:bodyPr wrap="none">
            <a:spAutoFit/>
          </a:bodyPr>
          <a:lstStyle/>
          <a:p>
            <a:r>
              <a:rPr lang="en-US" sz="900" dirty="0"/>
              <a:t>https://www.ema.europa.eu/en/documents/product-information/tecfidera-epar-product-information_nl.pdf - last verified on 31Jul2019</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p>
          <a:p>
            <a:r>
              <a:rPr lang="nl-NL" sz="900" dirty="0"/>
              <a:t>https://www.drugbank.ca/drugs/DB08908 - last </a:t>
            </a:r>
            <a:r>
              <a:rPr lang="nl-NL" sz="900" dirty="0" err="1"/>
              <a:t>verified</a:t>
            </a:r>
            <a:r>
              <a:rPr lang="nl-NL" sz="900" dirty="0"/>
              <a:t> on 31Jul19</a:t>
            </a:r>
          </a:p>
        </p:txBody>
      </p:sp>
    </p:spTree>
    <p:extLst>
      <p:ext uri="{BB962C8B-B14F-4D97-AF65-F5344CB8AC3E}">
        <p14:creationId xmlns:p14="http://schemas.microsoft.com/office/powerpoint/2010/main" val="290767077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03"/>
            <a:ext cx="8229600" cy="1143000"/>
          </a:xfrm>
        </p:spPr>
        <p:txBody>
          <a:bodyPr/>
          <a:lstStyle/>
          <a:p>
            <a:r>
              <a:rPr lang="nl-NL" dirty="0"/>
              <a:t>Onderwerpen</a:t>
            </a:r>
            <a:endParaRPr lang="en-US" dirty="0"/>
          </a:p>
        </p:txBody>
      </p:sp>
      <p:sp>
        <p:nvSpPr>
          <p:cNvPr id="3" name="Content Placeholder 2"/>
          <p:cNvSpPr>
            <a:spLocks noGrp="1"/>
          </p:cNvSpPr>
          <p:nvPr>
            <p:ph idx="1"/>
          </p:nvPr>
        </p:nvSpPr>
        <p:spPr>
          <a:xfrm>
            <a:off x="457203" y="1142597"/>
            <a:ext cx="7500023" cy="3482472"/>
          </a:xfrm>
        </p:spPr>
        <p:txBody>
          <a:bodyPr/>
          <a:lstStyle/>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Immuunsysteem in balans</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Aangrijpingspunten en werkingsmechanismen MS medicatie</a:t>
            </a:r>
          </a:p>
          <a:p>
            <a:pPr>
              <a:buClr>
                <a:schemeClr val="tx1"/>
              </a:buClr>
              <a:buFont typeface="Wingdings" panose="05000000000000000000" pitchFamily="2" charset="2"/>
              <a:buChar char="Ø"/>
            </a:pPr>
            <a:r>
              <a:rPr lang="nl-NL" sz="2000" dirty="0">
                <a:solidFill>
                  <a:schemeClr val="bg2">
                    <a:lumMod val="40000"/>
                    <a:lumOff val="60000"/>
                  </a:schemeClr>
                </a:solidFill>
                <a:latin typeface="+mn-lt"/>
              </a:rPr>
              <a:t> </a:t>
            </a:r>
            <a:r>
              <a:rPr lang="nl-NL" sz="2000" dirty="0" err="1">
                <a:solidFill>
                  <a:schemeClr val="bg2">
                    <a:lumMod val="40000"/>
                    <a:lumOff val="60000"/>
                  </a:schemeClr>
                </a:solidFill>
                <a:latin typeface="+mn-lt"/>
              </a:rPr>
              <a:t>Lympfopenie</a:t>
            </a:r>
            <a:endParaRPr lang="nl-NL"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nl-NL" sz="2000" dirty="0">
                <a:solidFill>
                  <a:schemeClr val="tx1"/>
                </a:solidFill>
                <a:latin typeface="+mn-lt"/>
              </a:rPr>
              <a:t> Infectierisico’s vanuit werkingsmechanismen</a:t>
            </a:r>
          </a:p>
          <a:p>
            <a:pPr lvl="1" defTabSz="457200" eaLnBrk="1" fontAlgn="auto" hangingPunct="1">
              <a:lnSpc>
                <a:spcPct val="140000"/>
              </a:lnSpc>
              <a:buClr>
                <a:schemeClr val="tx1"/>
              </a:buClr>
              <a:buFont typeface="Wingdings" panose="05000000000000000000" pitchFamily="2" charset="2"/>
              <a:buChar char="Ø"/>
            </a:pPr>
            <a:r>
              <a:rPr lang="nl-NL" sz="2000" dirty="0">
                <a:solidFill>
                  <a:schemeClr val="bg2">
                    <a:lumMod val="40000"/>
                    <a:lumOff val="60000"/>
                  </a:schemeClr>
                </a:solidFill>
                <a:cs typeface="Arial"/>
              </a:rPr>
              <a:t> Hepatitis-B screening</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Niet</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immunologisch</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verklaarbare</a:t>
            </a: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bijwerkingen</a:t>
            </a:r>
            <a:endParaRPr lang="en-US" sz="2000" dirty="0">
              <a:solidFill>
                <a:schemeClr val="bg2">
                  <a:lumMod val="40000"/>
                  <a:lumOff val="60000"/>
                </a:schemeClr>
              </a:solidFill>
              <a:latin typeface="+mn-lt"/>
            </a:endParaRP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a:t>
            </a:r>
            <a:r>
              <a:rPr lang="en-US" sz="2000" dirty="0" err="1">
                <a:solidFill>
                  <a:schemeClr val="bg2">
                    <a:lumMod val="40000"/>
                    <a:lumOff val="60000"/>
                  </a:schemeClr>
                </a:solidFill>
                <a:latin typeface="+mn-lt"/>
              </a:rPr>
              <a:t>Vaccinatie</a:t>
            </a:r>
            <a:r>
              <a:rPr lang="en-US" sz="2000" dirty="0">
                <a:solidFill>
                  <a:schemeClr val="bg2">
                    <a:lumMod val="40000"/>
                    <a:lumOff val="60000"/>
                  </a:schemeClr>
                </a:solidFill>
                <a:latin typeface="+mn-lt"/>
              </a:rPr>
              <a:t> </a:t>
            </a:r>
          </a:p>
          <a:p>
            <a:pPr>
              <a:buClr>
                <a:schemeClr val="tx1"/>
              </a:buClr>
              <a:buFont typeface="Wingdings" panose="05000000000000000000" pitchFamily="2" charset="2"/>
              <a:buChar char="Ø"/>
            </a:pPr>
            <a:r>
              <a:rPr lang="en-US" sz="2000" dirty="0">
                <a:solidFill>
                  <a:schemeClr val="bg2">
                    <a:lumMod val="40000"/>
                    <a:lumOff val="60000"/>
                  </a:schemeClr>
                </a:solidFill>
                <a:latin typeface="+mn-lt"/>
              </a:rPr>
              <a:t> Take home messages</a:t>
            </a:r>
            <a:endParaRPr lang="nl-NL" sz="2000" dirty="0">
              <a:solidFill>
                <a:schemeClr val="bg2">
                  <a:lumMod val="40000"/>
                  <a:lumOff val="60000"/>
                </a:schemeClr>
              </a:solidFill>
              <a:latin typeface="+mn-lt"/>
            </a:endParaRPr>
          </a:p>
        </p:txBody>
      </p:sp>
    </p:spTree>
    <p:extLst>
      <p:ext uri="{BB962C8B-B14F-4D97-AF65-F5344CB8AC3E}">
        <p14:creationId xmlns:p14="http://schemas.microsoft.com/office/powerpoint/2010/main" val="241678565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normAutofit fontScale="90000"/>
          </a:bodyPr>
          <a:lstStyle/>
          <a:p>
            <a:r>
              <a:rPr lang="nl-NL" dirty="0"/>
              <a:t>Infectierisico’s vanuit werkingsmechanismen</a:t>
            </a:r>
            <a:endParaRPr lang="en-US" dirty="0"/>
          </a:p>
        </p:txBody>
      </p:sp>
      <p:sp>
        <p:nvSpPr>
          <p:cNvPr id="3" name="Content Placeholder 2"/>
          <p:cNvSpPr>
            <a:spLocks noGrp="1"/>
          </p:cNvSpPr>
          <p:nvPr>
            <p:ph idx="1"/>
          </p:nvPr>
        </p:nvSpPr>
        <p:spPr/>
        <p:txBody>
          <a:bodyPr/>
          <a:lstStyle/>
          <a:p>
            <a:pPr>
              <a:buClr>
                <a:schemeClr val="tx1"/>
              </a:buClr>
              <a:buFont typeface="Wingdings" panose="05000000000000000000" pitchFamily="2" charset="2"/>
              <a:buChar char="Ø"/>
            </a:pPr>
            <a:r>
              <a:rPr lang="nl-NL" sz="2400" dirty="0">
                <a:solidFill>
                  <a:schemeClr val="tx1"/>
                </a:solidFill>
              </a:rPr>
              <a:t> </a:t>
            </a:r>
            <a:r>
              <a:rPr lang="nl-NL" sz="2400" dirty="0" err="1">
                <a:solidFill>
                  <a:schemeClr val="tx1"/>
                </a:solidFill>
              </a:rPr>
              <a:t>Fingolimod</a:t>
            </a:r>
            <a:r>
              <a:rPr lang="nl-NL" sz="2400" dirty="0">
                <a:solidFill>
                  <a:schemeClr val="tx1"/>
                </a:solidFill>
              </a:rPr>
              <a:t> en natalizumab</a:t>
            </a:r>
          </a:p>
          <a:p>
            <a:pPr>
              <a:buClr>
                <a:schemeClr val="tx1"/>
              </a:buClr>
              <a:buFont typeface="Wingdings" panose="05000000000000000000" pitchFamily="2" charset="2"/>
              <a:buChar char="Ø"/>
            </a:pPr>
            <a:r>
              <a:rPr lang="nl-NL" sz="2400" dirty="0">
                <a:solidFill>
                  <a:schemeClr val="tx1"/>
                </a:solidFill>
              </a:rPr>
              <a:t> STRATIFY JCV test</a:t>
            </a:r>
          </a:p>
          <a:p>
            <a:pPr>
              <a:buClr>
                <a:schemeClr val="tx1"/>
              </a:buClr>
              <a:buFont typeface="Wingdings" panose="05000000000000000000" pitchFamily="2" charset="2"/>
              <a:buChar char="Ø"/>
            </a:pPr>
            <a:r>
              <a:rPr lang="nl-NL" sz="2400" dirty="0">
                <a:solidFill>
                  <a:schemeClr val="tx1"/>
                </a:solidFill>
              </a:rPr>
              <a:t> Herpes simplex virus</a:t>
            </a:r>
          </a:p>
          <a:p>
            <a:pPr>
              <a:buClr>
                <a:schemeClr val="tx1"/>
              </a:buClr>
              <a:buFont typeface="Wingdings" panose="05000000000000000000" pitchFamily="2" charset="2"/>
              <a:buChar char="Ø"/>
            </a:pPr>
            <a:r>
              <a:rPr lang="nl-NL" sz="2400" dirty="0">
                <a:solidFill>
                  <a:schemeClr val="tx1"/>
                </a:solidFill>
              </a:rPr>
              <a:t> </a:t>
            </a:r>
            <a:r>
              <a:rPr lang="nl-NL" sz="2400" dirty="0" err="1">
                <a:solidFill>
                  <a:schemeClr val="tx1"/>
                </a:solidFill>
              </a:rPr>
              <a:t>Teriflunomide</a:t>
            </a:r>
            <a:endParaRPr lang="nl-NL" sz="2400" dirty="0">
              <a:solidFill>
                <a:schemeClr val="tx1"/>
              </a:solidFill>
            </a:endParaRPr>
          </a:p>
          <a:p>
            <a:pPr>
              <a:buClr>
                <a:schemeClr val="tx1"/>
              </a:buClr>
              <a:buFont typeface="Wingdings" panose="05000000000000000000" pitchFamily="2" charset="2"/>
              <a:buChar char="Ø"/>
            </a:pPr>
            <a:r>
              <a:rPr lang="nl-NL" sz="2400" dirty="0">
                <a:solidFill>
                  <a:schemeClr val="tx1"/>
                </a:solidFill>
              </a:rPr>
              <a:t> </a:t>
            </a:r>
            <a:r>
              <a:rPr lang="nl-NL" sz="2400" dirty="0" err="1">
                <a:solidFill>
                  <a:schemeClr val="tx1"/>
                </a:solidFill>
              </a:rPr>
              <a:t>Alemtuzumab</a:t>
            </a:r>
            <a:r>
              <a:rPr lang="nl-NL" sz="2400" dirty="0">
                <a:solidFill>
                  <a:schemeClr val="tx1"/>
                </a:solidFill>
              </a:rPr>
              <a:t>, cladribine en ocrelizumab</a:t>
            </a:r>
            <a:br>
              <a:rPr lang="nl-NL" dirty="0">
                <a:solidFill>
                  <a:schemeClr val="tx1"/>
                </a:solidFill>
              </a:rPr>
            </a:br>
            <a:endParaRPr lang="nl-NL" dirty="0">
              <a:solidFill>
                <a:schemeClr val="tx1"/>
              </a:solidFill>
            </a:endParaRPr>
          </a:p>
          <a:p>
            <a:pPr marL="0" indent="0">
              <a:buClr>
                <a:schemeClr val="tx1"/>
              </a:buClr>
              <a:buNone/>
            </a:pPr>
            <a:endParaRPr lang="en-US" dirty="0">
              <a:solidFill>
                <a:schemeClr val="tx1"/>
              </a:solidFill>
            </a:endParaRPr>
          </a:p>
          <a:p>
            <a:pPr>
              <a:buClr>
                <a:schemeClr val="tx1"/>
              </a:buClr>
              <a:buFont typeface="Wingdings" panose="05000000000000000000" pitchFamily="2" charset="2"/>
              <a:buChar char="Ø"/>
            </a:pPr>
            <a:endParaRPr lang="nl-NL" dirty="0"/>
          </a:p>
        </p:txBody>
      </p:sp>
    </p:spTree>
    <p:extLst>
      <p:ext uri="{BB962C8B-B14F-4D97-AF65-F5344CB8AC3E}">
        <p14:creationId xmlns:p14="http://schemas.microsoft.com/office/powerpoint/2010/main" val="109246131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461010"/>
            <a:ext cx="8510587" cy="609600"/>
          </a:xfrm>
        </p:spPr>
        <p:txBody>
          <a:bodyPr>
            <a:normAutofit fontScale="90000"/>
          </a:bodyPr>
          <a:lstStyle/>
          <a:p>
            <a:pPr algn="ctr"/>
            <a:r>
              <a:rPr lang="nl-NL" dirty="0"/>
              <a:t>CNS “beschermd” tegen</a:t>
            </a:r>
            <a:r>
              <a:rPr lang="nl-NL" dirty="0">
                <a:solidFill>
                  <a:srgbClr val="FF0000"/>
                </a:solidFill>
              </a:rPr>
              <a:t> </a:t>
            </a:r>
            <a:r>
              <a:rPr lang="nl-NL" dirty="0"/>
              <a:t>immuunsysteem door bloedhersenbarrière</a:t>
            </a:r>
            <a:endParaRPr lang="en-US" dirty="0"/>
          </a:p>
        </p:txBody>
      </p:sp>
      <p:pic>
        <p:nvPicPr>
          <p:cNvPr id="3" name="Picture 2">
            <a:extLst>
              <a:ext uri="{FF2B5EF4-FFF2-40B4-BE49-F238E27FC236}">
                <a16:creationId xmlns:a16="http://schemas.microsoft.com/office/drawing/2014/main" id="{AAB5AAC2-5AA0-488A-979D-2FB728B2A549}"/>
              </a:ext>
            </a:extLst>
          </p:cNvPr>
          <p:cNvPicPr>
            <a:picLocks noChangeAspect="1"/>
          </p:cNvPicPr>
          <p:nvPr/>
        </p:nvPicPr>
        <p:blipFill rotWithShape="1">
          <a:blip r:embed="rId2"/>
          <a:srcRect b="3885"/>
          <a:stretch/>
        </p:blipFill>
        <p:spPr>
          <a:xfrm>
            <a:off x="900571" y="1305190"/>
            <a:ext cx="7342857" cy="4247619"/>
          </a:xfrm>
          <a:prstGeom prst="rect">
            <a:avLst/>
          </a:prstGeom>
        </p:spPr>
      </p:pic>
      <p:sp>
        <p:nvSpPr>
          <p:cNvPr id="6" name="Lightning Bolt 5">
            <a:extLst>
              <a:ext uri="{FF2B5EF4-FFF2-40B4-BE49-F238E27FC236}">
                <a16:creationId xmlns:a16="http://schemas.microsoft.com/office/drawing/2014/main" id="{09E7FFEA-B2D4-4293-BD40-C774CB8DA7F8}"/>
              </a:ext>
            </a:extLst>
          </p:cNvPr>
          <p:cNvSpPr/>
          <p:nvPr/>
        </p:nvSpPr>
        <p:spPr bwMode="auto">
          <a:xfrm>
            <a:off x="6822102" y="2590111"/>
            <a:ext cx="864096" cy="775659"/>
          </a:xfrm>
          <a:prstGeom prst="lightningBolt">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000" b="0" i="1" u="none" strike="noStrike" cap="none" normalizeH="0" baseline="0">
              <a:ln>
                <a:noFill/>
              </a:ln>
              <a:solidFill>
                <a:srgbClr val="0D1F74"/>
              </a:solidFill>
              <a:effectLst/>
              <a:latin typeface="Arial" charset="0"/>
            </a:endParaRPr>
          </a:p>
        </p:txBody>
      </p:sp>
      <p:sp>
        <p:nvSpPr>
          <p:cNvPr id="7" name="TextBox 6">
            <a:extLst>
              <a:ext uri="{FF2B5EF4-FFF2-40B4-BE49-F238E27FC236}">
                <a16:creationId xmlns:a16="http://schemas.microsoft.com/office/drawing/2014/main" id="{CA88735F-9571-453A-8590-7DA71E9800BE}"/>
              </a:ext>
            </a:extLst>
          </p:cNvPr>
          <p:cNvSpPr txBox="1"/>
          <p:nvPr/>
        </p:nvSpPr>
        <p:spPr>
          <a:xfrm>
            <a:off x="7325692" y="2590111"/>
            <a:ext cx="1656184" cy="400110"/>
          </a:xfrm>
          <a:prstGeom prst="rect">
            <a:avLst/>
          </a:prstGeom>
          <a:noFill/>
        </p:spPr>
        <p:txBody>
          <a:bodyPr wrap="square" rtlCol="0">
            <a:spAutoFit/>
          </a:bodyPr>
          <a:lstStyle/>
          <a:p>
            <a:r>
              <a:rPr lang="nl-NL" dirty="0">
                <a:solidFill>
                  <a:srgbClr val="FF0000"/>
                </a:solidFill>
              </a:rPr>
              <a:t>JC-virus</a:t>
            </a:r>
            <a:endParaRPr lang="en-US" dirty="0">
              <a:solidFill>
                <a:srgbClr val="FF0000"/>
              </a:solidFill>
            </a:endParaRPr>
          </a:p>
        </p:txBody>
      </p:sp>
      <p:sp>
        <p:nvSpPr>
          <p:cNvPr id="4" name="Rectangle 3">
            <a:extLst>
              <a:ext uri="{FF2B5EF4-FFF2-40B4-BE49-F238E27FC236}">
                <a16:creationId xmlns:a16="http://schemas.microsoft.com/office/drawing/2014/main" id="{5861527A-91AE-4663-9BD7-729B6461B134}"/>
              </a:ext>
            </a:extLst>
          </p:cNvPr>
          <p:cNvSpPr/>
          <p:nvPr/>
        </p:nvSpPr>
        <p:spPr>
          <a:xfrm>
            <a:off x="900571" y="5981492"/>
            <a:ext cx="8306100" cy="784830"/>
          </a:xfrm>
          <a:prstGeom prst="rect">
            <a:avLst/>
          </a:prstGeom>
        </p:spPr>
        <p:txBody>
          <a:bodyPr wrap="square">
            <a:spAutoFit/>
          </a:bodyPr>
          <a:lstStyle/>
          <a:p>
            <a:r>
              <a:rPr lang="en-US" sz="900" dirty="0"/>
              <a:t>https://www.ema.europa.eu/en/documents/product-information/gilenya-epar-product-information_nl.pdf - last verified on 31Jul2019</a:t>
            </a:r>
          </a:p>
          <a:p>
            <a:r>
              <a:rPr lang="en-US" sz="900" dirty="0"/>
              <a:t>https://www.ema.europa.eu/en/documents/product-information/tysabri-epar-product-information_nl.pdf - last verified on 31Jul2019</a:t>
            </a:r>
          </a:p>
          <a:p>
            <a:r>
              <a:rPr lang="en-US" sz="900" dirty="0"/>
              <a:t>Major E, et al. Lancet Neurol. 2018 May;17(5):467-480.</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endParaRPr lang="en-US" sz="900" dirty="0"/>
          </a:p>
          <a:p>
            <a:endParaRPr lang="en-US" sz="900" dirty="0"/>
          </a:p>
        </p:txBody>
      </p:sp>
    </p:spTree>
    <p:extLst>
      <p:ext uri="{BB962C8B-B14F-4D97-AF65-F5344CB8AC3E}">
        <p14:creationId xmlns:p14="http://schemas.microsoft.com/office/powerpoint/2010/main" val="361711260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31BE843-D923-4E03-92C2-BE52493EF7CE}"/>
              </a:ext>
            </a:extLst>
          </p:cNvPr>
          <p:cNvPicPr>
            <a:picLocks noChangeAspect="1"/>
          </p:cNvPicPr>
          <p:nvPr/>
        </p:nvPicPr>
        <p:blipFill>
          <a:blip r:embed="rId2"/>
          <a:stretch>
            <a:fillRect/>
          </a:stretch>
        </p:blipFill>
        <p:spPr>
          <a:xfrm>
            <a:off x="7947735" y="2399160"/>
            <a:ext cx="771429" cy="704762"/>
          </a:xfrm>
          <a:prstGeom prst="rect">
            <a:avLst/>
          </a:prstGeom>
        </p:spPr>
      </p:pic>
      <p:sp>
        <p:nvSpPr>
          <p:cNvPr id="2" name="Title 1"/>
          <p:cNvSpPr>
            <a:spLocks noGrp="1"/>
          </p:cNvSpPr>
          <p:nvPr>
            <p:ph type="title"/>
          </p:nvPr>
        </p:nvSpPr>
        <p:spPr>
          <a:xfrm>
            <a:off x="328613" y="461010"/>
            <a:ext cx="8510587" cy="609600"/>
          </a:xfrm>
        </p:spPr>
        <p:txBody>
          <a:bodyPr>
            <a:normAutofit fontScale="90000"/>
          </a:bodyPr>
          <a:lstStyle/>
          <a:p>
            <a:pPr algn="ctr"/>
            <a:r>
              <a:rPr lang="nl-NL" dirty="0"/>
              <a:t>CNS “beschermd” tegen</a:t>
            </a:r>
            <a:r>
              <a:rPr lang="nl-NL" dirty="0">
                <a:solidFill>
                  <a:srgbClr val="FF0000"/>
                </a:solidFill>
              </a:rPr>
              <a:t> </a:t>
            </a:r>
            <a:r>
              <a:rPr lang="nl-NL" dirty="0"/>
              <a:t>immuunsysteem door bloedhersenbarrière</a:t>
            </a:r>
            <a:endParaRPr lang="en-US" dirty="0"/>
          </a:p>
        </p:txBody>
      </p:sp>
      <p:pic>
        <p:nvPicPr>
          <p:cNvPr id="3" name="Picture 2">
            <a:extLst>
              <a:ext uri="{FF2B5EF4-FFF2-40B4-BE49-F238E27FC236}">
                <a16:creationId xmlns:a16="http://schemas.microsoft.com/office/drawing/2014/main" id="{AAB5AAC2-5AA0-488A-979D-2FB728B2A549}"/>
              </a:ext>
            </a:extLst>
          </p:cNvPr>
          <p:cNvPicPr>
            <a:picLocks noChangeAspect="1"/>
          </p:cNvPicPr>
          <p:nvPr/>
        </p:nvPicPr>
        <p:blipFill rotWithShape="1">
          <a:blip r:embed="rId3"/>
          <a:srcRect b="3329"/>
          <a:stretch/>
        </p:blipFill>
        <p:spPr>
          <a:xfrm>
            <a:off x="900571" y="1310611"/>
            <a:ext cx="7342857" cy="4247619"/>
          </a:xfrm>
          <a:prstGeom prst="rect">
            <a:avLst/>
          </a:prstGeom>
        </p:spPr>
      </p:pic>
      <p:sp>
        <p:nvSpPr>
          <p:cNvPr id="7" name="TextBox 6">
            <a:extLst>
              <a:ext uri="{FF2B5EF4-FFF2-40B4-BE49-F238E27FC236}">
                <a16:creationId xmlns:a16="http://schemas.microsoft.com/office/drawing/2014/main" id="{CA88735F-9571-453A-8590-7DA71E9800BE}"/>
              </a:ext>
            </a:extLst>
          </p:cNvPr>
          <p:cNvSpPr txBox="1"/>
          <p:nvPr/>
        </p:nvSpPr>
        <p:spPr>
          <a:xfrm>
            <a:off x="7325692" y="2590111"/>
            <a:ext cx="1656184" cy="400110"/>
          </a:xfrm>
          <a:prstGeom prst="rect">
            <a:avLst/>
          </a:prstGeom>
          <a:noFill/>
        </p:spPr>
        <p:txBody>
          <a:bodyPr wrap="square" rtlCol="0">
            <a:spAutoFit/>
          </a:bodyPr>
          <a:lstStyle/>
          <a:p>
            <a:r>
              <a:rPr lang="nl-NL" dirty="0">
                <a:solidFill>
                  <a:srgbClr val="FF0000"/>
                </a:solidFill>
              </a:rPr>
              <a:t>JC-virus</a:t>
            </a:r>
            <a:endParaRPr lang="en-US" dirty="0">
              <a:solidFill>
                <a:srgbClr val="FF0000"/>
              </a:solidFill>
            </a:endParaRPr>
          </a:p>
        </p:txBody>
      </p:sp>
      <p:pic>
        <p:nvPicPr>
          <p:cNvPr id="4" name="Picture 3">
            <a:extLst>
              <a:ext uri="{FF2B5EF4-FFF2-40B4-BE49-F238E27FC236}">
                <a16:creationId xmlns:a16="http://schemas.microsoft.com/office/drawing/2014/main" id="{FDB73BB4-C744-4F96-AD33-E489012657CA}"/>
              </a:ext>
            </a:extLst>
          </p:cNvPr>
          <p:cNvPicPr>
            <a:picLocks noChangeAspect="1"/>
          </p:cNvPicPr>
          <p:nvPr/>
        </p:nvPicPr>
        <p:blipFill>
          <a:blip r:embed="rId4"/>
          <a:stretch>
            <a:fillRect/>
          </a:stretch>
        </p:blipFill>
        <p:spPr>
          <a:xfrm>
            <a:off x="5000247" y="2399160"/>
            <a:ext cx="801675" cy="686400"/>
          </a:xfrm>
          <a:prstGeom prst="rect">
            <a:avLst/>
          </a:prstGeom>
        </p:spPr>
      </p:pic>
      <p:pic>
        <p:nvPicPr>
          <p:cNvPr id="5" name="Picture 4">
            <a:extLst>
              <a:ext uri="{FF2B5EF4-FFF2-40B4-BE49-F238E27FC236}">
                <a16:creationId xmlns:a16="http://schemas.microsoft.com/office/drawing/2014/main" id="{8966734B-16A1-408C-B1CD-1AE5B84C4256}"/>
              </a:ext>
            </a:extLst>
          </p:cNvPr>
          <p:cNvPicPr>
            <a:picLocks noChangeAspect="1"/>
          </p:cNvPicPr>
          <p:nvPr/>
        </p:nvPicPr>
        <p:blipFill>
          <a:blip r:embed="rId4"/>
          <a:stretch>
            <a:fillRect/>
          </a:stretch>
        </p:blipFill>
        <p:spPr>
          <a:xfrm>
            <a:off x="6546075" y="2399160"/>
            <a:ext cx="801675" cy="686400"/>
          </a:xfrm>
          <a:prstGeom prst="rect">
            <a:avLst/>
          </a:prstGeom>
        </p:spPr>
      </p:pic>
      <p:pic>
        <p:nvPicPr>
          <p:cNvPr id="8" name="Picture 7">
            <a:extLst>
              <a:ext uri="{FF2B5EF4-FFF2-40B4-BE49-F238E27FC236}">
                <a16:creationId xmlns:a16="http://schemas.microsoft.com/office/drawing/2014/main" id="{F66F9EDC-48F0-4C84-B891-494517288753}"/>
              </a:ext>
            </a:extLst>
          </p:cNvPr>
          <p:cNvPicPr>
            <a:picLocks noChangeAspect="1"/>
          </p:cNvPicPr>
          <p:nvPr/>
        </p:nvPicPr>
        <p:blipFill>
          <a:blip r:embed="rId4"/>
          <a:stretch>
            <a:fillRect/>
          </a:stretch>
        </p:blipFill>
        <p:spPr>
          <a:xfrm>
            <a:off x="7810977" y="1903711"/>
            <a:ext cx="801675" cy="686400"/>
          </a:xfrm>
          <a:prstGeom prst="rect">
            <a:avLst/>
          </a:prstGeom>
        </p:spPr>
      </p:pic>
      <p:pic>
        <p:nvPicPr>
          <p:cNvPr id="9" name="Picture 8">
            <a:extLst>
              <a:ext uri="{FF2B5EF4-FFF2-40B4-BE49-F238E27FC236}">
                <a16:creationId xmlns:a16="http://schemas.microsoft.com/office/drawing/2014/main" id="{5A7F5731-339E-4BE1-A1D8-556CEA40C65B}"/>
              </a:ext>
            </a:extLst>
          </p:cNvPr>
          <p:cNvPicPr>
            <a:picLocks noChangeAspect="1"/>
          </p:cNvPicPr>
          <p:nvPr/>
        </p:nvPicPr>
        <p:blipFill>
          <a:blip r:embed="rId5"/>
          <a:stretch>
            <a:fillRect/>
          </a:stretch>
        </p:blipFill>
        <p:spPr>
          <a:xfrm>
            <a:off x="8013137" y="2928892"/>
            <a:ext cx="923810" cy="695238"/>
          </a:xfrm>
          <a:prstGeom prst="rect">
            <a:avLst/>
          </a:prstGeom>
        </p:spPr>
      </p:pic>
      <p:pic>
        <p:nvPicPr>
          <p:cNvPr id="10" name="Picture 9">
            <a:extLst>
              <a:ext uri="{FF2B5EF4-FFF2-40B4-BE49-F238E27FC236}">
                <a16:creationId xmlns:a16="http://schemas.microsoft.com/office/drawing/2014/main" id="{48FC2792-E2AC-4C27-96E4-A92F319F7E9C}"/>
              </a:ext>
            </a:extLst>
          </p:cNvPr>
          <p:cNvPicPr>
            <a:picLocks noChangeAspect="1"/>
          </p:cNvPicPr>
          <p:nvPr/>
        </p:nvPicPr>
        <p:blipFill>
          <a:blip r:embed="rId5"/>
          <a:stretch>
            <a:fillRect/>
          </a:stretch>
        </p:blipFill>
        <p:spPr>
          <a:xfrm>
            <a:off x="1334345" y="3081380"/>
            <a:ext cx="923810" cy="695238"/>
          </a:xfrm>
          <a:prstGeom prst="rect">
            <a:avLst/>
          </a:prstGeom>
        </p:spPr>
      </p:pic>
      <p:pic>
        <p:nvPicPr>
          <p:cNvPr id="11" name="Picture 10">
            <a:extLst>
              <a:ext uri="{FF2B5EF4-FFF2-40B4-BE49-F238E27FC236}">
                <a16:creationId xmlns:a16="http://schemas.microsoft.com/office/drawing/2014/main" id="{46889BE4-78DA-4C97-9447-942AD1602047}"/>
              </a:ext>
            </a:extLst>
          </p:cNvPr>
          <p:cNvPicPr>
            <a:picLocks noChangeAspect="1"/>
          </p:cNvPicPr>
          <p:nvPr/>
        </p:nvPicPr>
        <p:blipFill>
          <a:blip r:embed="rId5"/>
          <a:stretch>
            <a:fillRect/>
          </a:stretch>
        </p:blipFill>
        <p:spPr>
          <a:xfrm>
            <a:off x="5033361" y="3149475"/>
            <a:ext cx="923810" cy="695238"/>
          </a:xfrm>
          <a:prstGeom prst="rect">
            <a:avLst/>
          </a:prstGeom>
        </p:spPr>
      </p:pic>
      <p:pic>
        <p:nvPicPr>
          <p:cNvPr id="12" name="Picture 11">
            <a:extLst>
              <a:ext uri="{FF2B5EF4-FFF2-40B4-BE49-F238E27FC236}">
                <a16:creationId xmlns:a16="http://schemas.microsoft.com/office/drawing/2014/main" id="{B7824071-8AAB-4080-96FB-D7CA092CFEF9}"/>
              </a:ext>
            </a:extLst>
          </p:cNvPr>
          <p:cNvPicPr>
            <a:picLocks noChangeAspect="1"/>
          </p:cNvPicPr>
          <p:nvPr/>
        </p:nvPicPr>
        <p:blipFill>
          <a:blip r:embed="rId2"/>
          <a:stretch>
            <a:fillRect/>
          </a:stretch>
        </p:blipFill>
        <p:spPr>
          <a:xfrm>
            <a:off x="7627422" y="3902780"/>
            <a:ext cx="771429" cy="704762"/>
          </a:xfrm>
          <a:prstGeom prst="rect">
            <a:avLst/>
          </a:prstGeom>
        </p:spPr>
      </p:pic>
      <p:pic>
        <p:nvPicPr>
          <p:cNvPr id="14" name="Picture 13">
            <a:extLst>
              <a:ext uri="{FF2B5EF4-FFF2-40B4-BE49-F238E27FC236}">
                <a16:creationId xmlns:a16="http://schemas.microsoft.com/office/drawing/2014/main" id="{DC785F10-F72E-4FF7-99AA-8F6314B51528}"/>
              </a:ext>
            </a:extLst>
          </p:cNvPr>
          <p:cNvPicPr>
            <a:picLocks noChangeAspect="1"/>
          </p:cNvPicPr>
          <p:nvPr/>
        </p:nvPicPr>
        <p:blipFill>
          <a:blip r:embed="rId2"/>
          <a:stretch>
            <a:fillRect/>
          </a:stretch>
        </p:blipFill>
        <p:spPr>
          <a:xfrm>
            <a:off x="3607383" y="3961329"/>
            <a:ext cx="582396" cy="532065"/>
          </a:xfrm>
          <a:prstGeom prst="rect">
            <a:avLst/>
          </a:prstGeom>
        </p:spPr>
      </p:pic>
      <p:pic>
        <p:nvPicPr>
          <p:cNvPr id="15" name="Picture 14">
            <a:extLst>
              <a:ext uri="{FF2B5EF4-FFF2-40B4-BE49-F238E27FC236}">
                <a16:creationId xmlns:a16="http://schemas.microsoft.com/office/drawing/2014/main" id="{F7041DA9-35D4-44E5-B034-A7693BEE8B46}"/>
              </a:ext>
            </a:extLst>
          </p:cNvPr>
          <p:cNvPicPr>
            <a:picLocks noChangeAspect="1"/>
          </p:cNvPicPr>
          <p:nvPr/>
        </p:nvPicPr>
        <p:blipFill>
          <a:blip r:embed="rId2"/>
          <a:stretch>
            <a:fillRect/>
          </a:stretch>
        </p:blipFill>
        <p:spPr>
          <a:xfrm>
            <a:off x="3711926" y="4509218"/>
            <a:ext cx="477852" cy="436556"/>
          </a:xfrm>
          <a:prstGeom prst="rect">
            <a:avLst/>
          </a:prstGeom>
        </p:spPr>
      </p:pic>
      <p:pic>
        <p:nvPicPr>
          <p:cNvPr id="16" name="Picture 15">
            <a:extLst>
              <a:ext uri="{FF2B5EF4-FFF2-40B4-BE49-F238E27FC236}">
                <a16:creationId xmlns:a16="http://schemas.microsoft.com/office/drawing/2014/main" id="{585EE42F-A0BC-4977-9E99-66A5CDD43C9A}"/>
              </a:ext>
            </a:extLst>
          </p:cNvPr>
          <p:cNvPicPr>
            <a:picLocks noChangeAspect="1"/>
          </p:cNvPicPr>
          <p:nvPr/>
        </p:nvPicPr>
        <p:blipFill>
          <a:blip r:embed="rId2"/>
          <a:stretch>
            <a:fillRect/>
          </a:stretch>
        </p:blipFill>
        <p:spPr>
          <a:xfrm>
            <a:off x="1332625" y="2520397"/>
            <a:ext cx="681001" cy="622149"/>
          </a:xfrm>
          <a:prstGeom prst="rect">
            <a:avLst/>
          </a:prstGeom>
        </p:spPr>
      </p:pic>
      <p:grpSp>
        <p:nvGrpSpPr>
          <p:cNvPr id="18" name="Group 17">
            <a:extLst>
              <a:ext uri="{FF2B5EF4-FFF2-40B4-BE49-F238E27FC236}">
                <a16:creationId xmlns:a16="http://schemas.microsoft.com/office/drawing/2014/main" id="{ED6C1ECD-1DEA-4D1B-AFF2-E9EEB0D18B76}"/>
              </a:ext>
            </a:extLst>
          </p:cNvPr>
          <p:cNvGrpSpPr/>
          <p:nvPr/>
        </p:nvGrpSpPr>
        <p:grpSpPr>
          <a:xfrm>
            <a:off x="7203046" y="2454711"/>
            <a:ext cx="1126004" cy="654832"/>
            <a:chOff x="6175276" y="3573016"/>
            <a:chExt cx="2791572" cy="1800200"/>
          </a:xfrm>
        </p:grpSpPr>
        <p:cxnSp>
          <p:nvCxnSpPr>
            <p:cNvPr id="19" name="Straight Connector 18">
              <a:extLst>
                <a:ext uri="{FF2B5EF4-FFF2-40B4-BE49-F238E27FC236}">
                  <a16:creationId xmlns:a16="http://schemas.microsoft.com/office/drawing/2014/main" id="{78A9BDD4-EFF5-46FC-8311-9265D94813BE}"/>
                </a:ext>
              </a:extLst>
            </p:cNvPr>
            <p:cNvCxnSpPr/>
            <p:nvPr/>
          </p:nvCxnSpPr>
          <p:spPr bwMode="auto">
            <a:xfrm>
              <a:off x="6175276" y="3573016"/>
              <a:ext cx="2791572" cy="1800200"/>
            </a:xfrm>
            <a:prstGeom prst="line">
              <a:avLst/>
            </a:prstGeom>
            <a:noFill/>
            <a:ln w="3810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 name="Straight Connector 19">
              <a:extLst>
                <a:ext uri="{FF2B5EF4-FFF2-40B4-BE49-F238E27FC236}">
                  <a16:creationId xmlns:a16="http://schemas.microsoft.com/office/drawing/2014/main" id="{3315B6CE-040B-4C5D-A111-EE5A46FD82D2}"/>
                </a:ext>
              </a:extLst>
            </p:cNvPr>
            <p:cNvCxnSpPr/>
            <p:nvPr/>
          </p:nvCxnSpPr>
          <p:spPr bwMode="auto">
            <a:xfrm flipH="1">
              <a:off x="6208412" y="3573016"/>
              <a:ext cx="2612060" cy="1800200"/>
            </a:xfrm>
            <a:prstGeom prst="line">
              <a:avLst/>
            </a:prstGeom>
            <a:noFill/>
            <a:ln w="3810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2" name="Rectangle 21">
            <a:extLst>
              <a:ext uri="{FF2B5EF4-FFF2-40B4-BE49-F238E27FC236}">
                <a16:creationId xmlns:a16="http://schemas.microsoft.com/office/drawing/2014/main" id="{76222148-EB7D-46EF-A668-540AE7C4C67F}"/>
              </a:ext>
            </a:extLst>
          </p:cNvPr>
          <p:cNvSpPr/>
          <p:nvPr/>
        </p:nvSpPr>
        <p:spPr>
          <a:xfrm>
            <a:off x="900571" y="5981492"/>
            <a:ext cx="8306100" cy="507831"/>
          </a:xfrm>
          <a:prstGeom prst="rect">
            <a:avLst/>
          </a:prstGeom>
        </p:spPr>
        <p:txBody>
          <a:bodyPr wrap="square">
            <a:spAutoFit/>
          </a:bodyPr>
          <a:lstStyle/>
          <a:p>
            <a:r>
              <a:rPr lang="en-US" sz="900" dirty="0"/>
              <a:t>https://www.ema.europa.eu/en/documents/product-information/gilenya-epar-product-information_nl.pdf - last verified on 31Jul2019</a:t>
            </a:r>
          </a:p>
          <a:p>
            <a:r>
              <a:rPr lang="en-US" sz="900" dirty="0"/>
              <a:t>https://www.ema.europa.eu/en/documents/product-information/tysabri-epar-product-information_nl.pdf - last verified on 31Jul2019</a:t>
            </a:r>
          </a:p>
          <a:p>
            <a:r>
              <a:rPr lang="en-US" sz="900" dirty="0"/>
              <a:t>Major E, et al. Lancet Neurol. 2018 May;17(5):467-480.</a:t>
            </a:r>
          </a:p>
        </p:txBody>
      </p:sp>
      <p:sp>
        <p:nvSpPr>
          <p:cNvPr id="23" name="Rectangle 22">
            <a:extLst>
              <a:ext uri="{FF2B5EF4-FFF2-40B4-BE49-F238E27FC236}">
                <a16:creationId xmlns:a16="http://schemas.microsoft.com/office/drawing/2014/main" id="{9F5CB8FB-1DF3-48D6-A17A-16FC9E2B1B4D}"/>
              </a:ext>
            </a:extLst>
          </p:cNvPr>
          <p:cNvSpPr/>
          <p:nvPr/>
        </p:nvSpPr>
        <p:spPr>
          <a:xfrm>
            <a:off x="900571" y="5981492"/>
            <a:ext cx="8306100" cy="784830"/>
          </a:xfrm>
          <a:prstGeom prst="rect">
            <a:avLst/>
          </a:prstGeom>
        </p:spPr>
        <p:txBody>
          <a:bodyPr wrap="square">
            <a:spAutoFit/>
          </a:bodyPr>
          <a:lstStyle/>
          <a:p>
            <a:r>
              <a:rPr lang="en-US" sz="900" dirty="0"/>
              <a:t>https://www.ema.europa.eu/en/documents/product-information/gilenya-epar-product-information_nl.pdf - last verified on 31Jul2019</a:t>
            </a:r>
          </a:p>
          <a:p>
            <a:r>
              <a:rPr lang="en-US" sz="900" dirty="0"/>
              <a:t>https://www.ema.europa.eu/en/documents/product-information/tysabri-epar-product-information_nl.pdf - last verified on 31Jul2019</a:t>
            </a:r>
          </a:p>
          <a:p>
            <a:r>
              <a:rPr lang="en-US" sz="900" dirty="0"/>
              <a:t>Major E, et al. Lancet Neurol. 2018 May;17(5):467-480.</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endParaRPr lang="en-US" sz="900" dirty="0"/>
          </a:p>
          <a:p>
            <a:endParaRPr lang="en-US" sz="900" dirty="0"/>
          </a:p>
        </p:txBody>
      </p:sp>
    </p:spTree>
    <p:extLst>
      <p:ext uri="{BB962C8B-B14F-4D97-AF65-F5344CB8AC3E}">
        <p14:creationId xmlns:p14="http://schemas.microsoft.com/office/powerpoint/2010/main" val="96296455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461010"/>
            <a:ext cx="8510587" cy="609600"/>
          </a:xfrm>
        </p:spPr>
        <p:txBody>
          <a:bodyPr>
            <a:normAutofit fontScale="90000"/>
          </a:bodyPr>
          <a:lstStyle/>
          <a:p>
            <a:pPr algn="ctr"/>
            <a:r>
              <a:rPr lang="nl-NL" dirty="0"/>
              <a:t>Remmen van migratie vanuit lymfeklier: fingolimod</a:t>
            </a:r>
            <a:endParaRPr lang="en-US" dirty="0"/>
          </a:p>
        </p:txBody>
      </p:sp>
      <p:pic>
        <p:nvPicPr>
          <p:cNvPr id="3" name="Picture 2">
            <a:extLst>
              <a:ext uri="{FF2B5EF4-FFF2-40B4-BE49-F238E27FC236}">
                <a16:creationId xmlns:a16="http://schemas.microsoft.com/office/drawing/2014/main" id="{AAB5AAC2-5AA0-488A-979D-2FB728B2A549}"/>
              </a:ext>
            </a:extLst>
          </p:cNvPr>
          <p:cNvPicPr>
            <a:picLocks noChangeAspect="1"/>
          </p:cNvPicPr>
          <p:nvPr/>
        </p:nvPicPr>
        <p:blipFill rotWithShape="1">
          <a:blip r:embed="rId2"/>
          <a:srcRect b="3350"/>
          <a:stretch/>
        </p:blipFill>
        <p:spPr>
          <a:xfrm>
            <a:off x="900571" y="1310611"/>
            <a:ext cx="7342857" cy="4247619"/>
          </a:xfrm>
          <a:prstGeom prst="rect">
            <a:avLst/>
          </a:prstGeom>
        </p:spPr>
      </p:pic>
      <p:sp>
        <p:nvSpPr>
          <p:cNvPr id="7" name="TextBox 6">
            <a:extLst>
              <a:ext uri="{FF2B5EF4-FFF2-40B4-BE49-F238E27FC236}">
                <a16:creationId xmlns:a16="http://schemas.microsoft.com/office/drawing/2014/main" id="{CA88735F-9571-453A-8590-7DA71E9800BE}"/>
              </a:ext>
            </a:extLst>
          </p:cNvPr>
          <p:cNvSpPr txBox="1"/>
          <p:nvPr/>
        </p:nvSpPr>
        <p:spPr>
          <a:xfrm>
            <a:off x="7325692" y="2590111"/>
            <a:ext cx="1656184" cy="400110"/>
          </a:xfrm>
          <a:prstGeom prst="rect">
            <a:avLst/>
          </a:prstGeom>
          <a:noFill/>
        </p:spPr>
        <p:txBody>
          <a:bodyPr wrap="square" rtlCol="0">
            <a:spAutoFit/>
          </a:bodyPr>
          <a:lstStyle/>
          <a:p>
            <a:r>
              <a:rPr lang="nl-NL" dirty="0">
                <a:solidFill>
                  <a:srgbClr val="FF0000"/>
                </a:solidFill>
              </a:rPr>
              <a:t>JC-virus</a:t>
            </a:r>
            <a:endParaRPr lang="en-US" dirty="0">
              <a:solidFill>
                <a:srgbClr val="FF0000"/>
              </a:solidFill>
            </a:endParaRPr>
          </a:p>
        </p:txBody>
      </p:sp>
      <p:pic>
        <p:nvPicPr>
          <p:cNvPr id="10" name="Picture 9">
            <a:extLst>
              <a:ext uri="{FF2B5EF4-FFF2-40B4-BE49-F238E27FC236}">
                <a16:creationId xmlns:a16="http://schemas.microsoft.com/office/drawing/2014/main" id="{48FC2792-E2AC-4C27-96E4-A92F319F7E9C}"/>
              </a:ext>
            </a:extLst>
          </p:cNvPr>
          <p:cNvPicPr>
            <a:picLocks noChangeAspect="1"/>
          </p:cNvPicPr>
          <p:nvPr/>
        </p:nvPicPr>
        <p:blipFill>
          <a:blip r:embed="rId3"/>
          <a:stretch>
            <a:fillRect/>
          </a:stretch>
        </p:blipFill>
        <p:spPr>
          <a:xfrm>
            <a:off x="1334345" y="3081380"/>
            <a:ext cx="923810" cy="695238"/>
          </a:xfrm>
          <a:prstGeom prst="rect">
            <a:avLst/>
          </a:prstGeom>
        </p:spPr>
      </p:pic>
      <p:pic>
        <p:nvPicPr>
          <p:cNvPr id="16" name="Picture 15">
            <a:extLst>
              <a:ext uri="{FF2B5EF4-FFF2-40B4-BE49-F238E27FC236}">
                <a16:creationId xmlns:a16="http://schemas.microsoft.com/office/drawing/2014/main" id="{585EE42F-A0BC-4977-9E99-66A5CDD43C9A}"/>
              </a:ext>
            </a:extLst>
          </p:cNvPr>
          <p:cNvPicPr>
            <a:picLocks noChangeAspect="1"/>
          </p:cNvPicPr>
          <p:nvPr/>
        </p:nvPicPr>
        <p:blipFill>
          <a:blip r:embed="rId4"/>
          <a:stretch>
            <a:fillRect/>
          </a:stretch>
        </p:blipFill>
        <p:spPr>
          <a:xfrm>
            <a:off x="1332625" y="2520397"/>
            <a:ext cx="681001" cy="622149"/>
          </a:xfrm>
          <a:prstGeom prst="rect">
            <a:avLst/>
          </a:prstGeom>
        </p:spPr>
      </p:pic>
      <p:pic>
        <p:nvPicPr>
          <p:cNvPr id="6" name="Picture 5">
            <a:extLst>
              <a:ext uri="{FF2B5EF4-FFF2-40B4-BE49-F238E27FC236}">
                <a16:creationId xmlns:a16="http://schemas.microsoft.com/office/drawing/2014/main" id="{F9EBA1A2-15CA-4976-ACF8-BC6EFC4DE8F8}"/>
              </a:ext>
            </a:extLst>
          </p:cNvPr>
          <p:cNvPicPr>
            <a:picLocks noChangeAspect="1"/>
          </p:cNvPicPr>
          <p:nvPr/>
        </p:nvPicPr>
        <p:blipFill>
          <a:blip r:embed="rId5"/>
          <a:stretch>
            <a:fillRect/>
          </a:stretch>
        </p:blipFill>
        <p:spPr>
          <a:xfrm>
            <a:off x="3618542" y="1834682"/>
            <a:ext cx="681001" cy="909243"/>
          </a:xfrm>
          <a:prstGeom prst="rect">
            <a:avLst/>
          </a:prstGeom>
        </p:spPr>
      </p:pic>
      <p:cxnSp>
        <p:nvCxnSpPr>
          <p:cNvPr id="9" name="Straight Arrow Connector 8">
            <a:extLst>
              <a:ext uri="{FF2B5EF4-FFF2-40B4-BE49-F238E27FC236}">
                <a16:creationId xmlns:a16="http://schemas.microsoft.com/office/drawing/2014/main" id="{C17A2A66-2836-4850-B386-678133C02B8E}"/>
              </a:ext>
            </a:extLst>
          </p:cNvPr>
          <p:cNvCxnSpPr/>
          <p:nvPr/>
        </p:nvCxnSpPr>
        <p:spPr>
          <a:xfrm flipV="1">
            <a:off x="2700924" y="1502329"/>
            <a:ext cx="8632" cy="488486"/>
          </a:xfrm>
          <a:prstGeom prst="straightConnector1">
            <a:avLst/>
          </a:prstGeom>
          <a:ln w="38100">
            <a:solidFill>
              <a:schemeClr val="accent6"/>
            </a:solidFill>
            <a:tailEnd type="arrow"/>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0DFF8A56-ECAD-46DB-9888-190B1D8121A7}"/>
              </a:ext>
            </a:extLst>
          </p:cNvPr>
          <p:cNvGrpSpPr/>
          <p:nvPr/>
        </p:nvGrpSpPr>
        <p:grpSpPr>
          <a:xfrm>
            <a:off x="2551902" y="1688017"/>
            <a:ext cx="328192" cy="293330"/>
            <a:chOff x="1150378" y="1508432"/>
            <a:chExt cx="328192" cy="293330"/>
          </a:xfrm>
        </p:grpSpPr>
        <p:cxnSp>
          <p:nvCxnSpPr>
            <p:cNvPr id="12" name="Straight Connector 11">
              <a:extLst>
                <a:ext uri="{FF2B5EF4-FFF2-40B4-BE49-F238E27FC236}">
                  <a16:creationId xmlns:a16="http://schemas.microsoft.com/office/drawing/2014/main" id="{CF57124F-51D5-4BEA-8342-5B37589D89B8}"/>
                </a:ext>
              </a:extLst>
            </p:cNvPr>
            <p:cNvCxnSpPr/>
            <p:nvPr/>
          </p:nvCxnSpPr>
          <p:spPr>
            <a:xfrm>
              <a:off x="1159903"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A793BC2-CBD2-48A9-81AF-F7647C1F6EE9}"/>
                </a:ext>
              </a:extLst>
            </p:cNvPr>
            <p:cNvCxnSpPr/>
            <p:nvPr/>
          </p:nvCxnSpPr>
          <p:spPr>
            <a:xfrm flipV="1">
              <a:off x="1150378" y="1508432"/>
              <a:ext cx="318667" cy="29333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5" name="Rectangle 14">
            <a:extLst>
              <a:ext uri="{FF2B5EF4-FFF2-40B4-BE49-F238E27FC236}">
                <a16:creationId xmlns:a16="http://schemas.microsoft.com/office/drawing/2014/main" id="{27F7B59E-42D4-40C2-962A-AF8A6948C56D}"/>
              </a:ext>
            </a:extLst>
          </p:cNvPr>
          <p:cNvSpPr/>
          <p:nvPr/>
        </p:nvSpPr>
        <p:spPr>
          <a:xfrm>
            <a:off x="900571" y="5981492"/>
            <a:ext cx="8306100" cy="784830"/>
          </a:xfrm>
          <a:prstGeom prst="rect">
            <a:avLst/>
          </a:prstGeom>
        </p:spPr>
        <p:txBody>
          <a:bodyPr wrap="square">
            <a:spAutoFit/>
          </a:bodyPr>
          <a:lstStyle/>
          <a:p>
            <a:r>
              <a:rPr lang="en-US" sz="900" dirty="0"/>
              <a:t>https://www.ema.europa.eu/en/documents/product-information/gilenya-epar-product-information_nl.pdf - last verified on 31Jul2019</a:t>
            </a:r>
          </a:p>
          <a:p>
            <a:r>
              <a:rPr lang="en-US" sz="900" dirty="0"/>
              <a:t>https://www.ema.europa.eu/en/documents/product-information/tysabri-epar-product-information_nl.pdf - last verified on 31Jul2019</a:t>
            </a:r>
          </a:p>
          <a:p>
            <a:r>
              <a:rPr lang="en-US" sz="900" dirty="0"/>
              <a:t>Major E, et al. Lancet Neurol. 2018 May;17(5):467-480.</a:t>
            </a:r>
          </a:p>
          <a:p>
            <a:r>
              <a:rPr lang="nl-NL" sz="900" dirty="0" err="1"/>
              <a:t>Adapted</a:t>
            </a:r>
            <a:r>
              <a:rPr lang="nl-NL" sz="900" dirty="0"/>
              <a:t> </a:t>
            </a:r>
            <a:r>
              <a:rPr lang="nl-NL" sz="900" dirty="0" err="1"/>
              <a:t>from</a:t>
            </a:r>
            <a:r>
              <a:rPr lang="nl-NL" sz="900" dirty="0"/>
              <a:t> Hemmer B, et al. Lancet </a:t>
            </a:r>
            <a:r>
              <a:rPr lang="nl-NL" sz="900" dirty="0" err="1"/>
              <a:t>Neurol</a:t>
            </a:r>
            <a:r>
              <a:rPr lang="nl-NL" sz="900" dirty="0"/>
              <a:t> 2015; 14: 406–19</a:t>
            </a:r>
            <a:endParaRPr lang="en-US" sz="900" dirty="0"/>
          </a:p>
          <a:p>
            <a:endParaRPr lang="en-US" sz="900" dirty="0"/>
          </a:p>
        </p:txBody>
      </p:sp>
    </p:spTree>
    <p:extLst>
      <p:ext uri="{BB962C8B-B14F-4D97-AF65-F5344CB8AC3E}">
        <p14:creationId xmlns:p14="http://schemas.microsoft.com/office/powerpoint/2010/main" val="1405613321"/>
      </p:ext>
    </p:extLst>
  </p:cSld>
  <p:clrMapOvr>
    <a:masterClrMapping/>
  </p:clrMapOvr>
</p:sld>
</file>

<file path=ppt/theme/theme1.xml><?xml version="1.0" encoding="utf-8"?>
<a:theme xmlns:a="http://schemas.openxmlformats.org/drawingml/2006/main" name="1_Office-thema">
  <a:themeElements>
    <a:clrScheme name="Biogen Idec">
      <a:dk1>
        <a:srgbClr val="000000"/>
      </a:dk1>
      <a:lt1>
        <a:srgbClr val="FFFFFF"/>
      </a:lt1>
      <a:dk2>
        <a:srgbClr val="005CAB"/>
      </a:dk2>
      <a:lt2>
        <a:srgbClr val="808080"/>
      </a:lt2>
      <a:accent1>
        <a:srgbClr val="4F91CD"/>
      </a:accent1>
      <a:accent2>
        <a:srgbClr val="000099"/>
      </a:accent2>
      <a:accent3>
        <a:srgbClr val="FFCC00"/>
      </a:accent3>
      <a:accent4>
        <a:srgbClr val="000000"/>
      </a:accent4>
      <a:accent5>
        <a:srgbClr val="B2C7E3"/>
      </a:accent5>
      <a:accent6>
        <a:srgbClr val="00008A"/>
      </a:accent6>
      <a:hlink>
        <a:srgbClr val="005CAB"/>
      </a:hlink>
      <a:folHlink>
        <a:srgbClr val="005CAB"/>
      </a:folHlink>
    </a:clrScheme>
    <a:fontScheme name="Kantoor">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to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cap="flat" cmpd="sng" algn="ctr">
          <a:solidFill>
            <a:srgbClr val="3366FF"/>
          </a:solidFill>
          <a:prstDash val="solid"/>
          <a:round/>
          <a:headEnd type="oval" w="med" len="med"/>
          <a:tailEnd type="oval" w="med" len="med"/>
        </a:ln>
        <a:effectLst/>
      </a:spPr>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defPPr marL="290299" indent="-290299" algn="ctr" fontAlgn="auto">
          <a:spcBef>
            <a:spcPct val="20000"/>
          </a:spcBef>
          <a:spcAft>
            <a:spcPts val="0"/>
          </a:spcAft>
          <a:buFontTx/>
          <a:buChar char="•"/>
          <a:defRPr sz="2400" dirty="0" err="1">
            <a:solidFill>
              <a:srgbClr val="0070C0"/>
            </a:solidFill>
            <a:latin typeface="+mn-lt"/>
            <a:cs typeface="+mn-cs"/>
          </a:defRPr>
        </a:defPPr>
      </a:lstStyle>
    </a:spDef>
  </a:objectDefaults>
  <a:extraClrSchemeLst/>
</a:theme>
</file>

<file path=ppt/theme/theme2.xml><?xml version="1.0" encoding="utf-8"?>
<a:theme xmlns:a="http://schemas.openxmlformats.org/drawingml/2006/main" name="2_Office-thema">
  <a:themeElements>
    <a:clrScheme name="Biogen Idec">
      <a:dk1>
        <a:srgbClr val="000000"/>
      </a:dk1>
      <a:lt1>
        <a:srgbClr val="FFFFFF"/>
      </a:lt1>
      <a:dk2>
        <a:srgbClr val="005CAB"/>
      </a:dk2>
      <a:lt2>
        <a:srgbClr val="808080"/>
      </a:lt2>
      <a:accent1>
        <a:srgbClr val="4F91CD"/>
      </a:accent1>
      <a:accent2>
        <a:srgbClr val="000099"/>
      </a:accent2>
      <a:accent3>
        <a:srgbClr val="FFCC00"/>
      </a:accent3>
      <a:accent4>
        <a:srgbClr val="000000"/>
      </a:accent4>
      <a:accent5>
        <a:srgbClr val="B2C7E3"/>
      </a:accent5>
      <a:accent6>
        <a:srgbClr val="00008A"/>
      </a:accent6>
      <a:hlink>
        <a:srgbClr val="005CAB"/>
      </a:hlink>
      <a:folHlink>
        <a:srgbClr val="005CAB"/>
      </a:folHlink>
    </a:clrScheme>
    <a:fontScheme name="Kantoor">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to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cap="flat" cmpd="sng" algn="ctr">
          <a:solidFill>
            <a:srgbClr val="3366FF"/>
          </a:solidFill>
          <a:prstDash val="solid"/>
          <a:round/>
          <a:headEnd type="oval" w="med" len="med"/>
          <a:tailEnd type="oval" w="med" len="med"/>
        </a:ln>
        <a:effectLst/>
      </a:spPr>
      <a:bodyPr rot="0" spcFirstLastPara="0" vertOverflow="overflow" horzOverflow="overflow" vert="horz" wrap="square" lIns="77413" tIns="38707" rIns="77413" bIns="38707" numCol="1" spcCol="0" rtlCol="0" fromWordArt="0" anchor="ctr" anchorCtr="0" forceAA="0" compatLnSpc="1">
        <a:prstTxWarp prst="textNoShape">
          <a:avLst/>
        </a:prstTxWarp>
        <a:normAutofit/>
      </a:bodyPr>
      <a:lstStyle>
        <a:defPPr marL="290299" indent="-290299" algn="ctr" fontAlgn="auto">
          <a:spcBef>
            <a:spcPct val="20000"/>
          </a:spcBef>
          <a:spcAft>
            <a:spcPts val="0"/>
          </a:spcAft>
          <a:buFontTx/>
          <a:buChar char="•"/>
          <a:defRPr sz="2400" dirty="0" err="1">
            <a:solidFill>
              <a:srgbClr val="0070C0"/>
            </a:solidFill>
            <a:latin typeface="+mn-lt"/>
            <a:cs typeface="+mn-cs"/>
          </a:defRPr>
        </a:defPPr>
      </a:lst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54402</TotalTime>
  <Words>15674</Words>
  <Application>Microsoft Office PowerPoint</Application>
  <PresentationFormat>On-screen Show (4:3)</PresentationFormat>
  <Paragraphs>2124</Paragraphs>
  <Slides>160</Slides>
  <Notes>50</Notes>
  <HiddenSlides>7</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160</vt:i4>
      </vt:variant>
    </vt:vector>
  </HeadingPairs>
  <TitlesOfParts>
    <vt:vector size="170" baseType="lpstr">
      <vt:lpstr>ＭＳ 明朝</vt:lpstr>
      <vt:lpstr>MS PGothic</vt:lpstr>
      <vt:lpstr>MS PGothic</vt:lpstr>
      <vt:lpstr>Arial</vt:lpstr>
      <vt:lpstr>Calibri</vt:lpstr>
      <vt:lpstr>Helvetica</vt:lpstr>
      <vt:lpstr>Times New Roman</vt:lpstr>
      <vt:lpstr>Wingdings</vt:lpstr>
      <vt:lpstr>1_Office-thema</vt:lpstr>
      <vt:lpstr>2_Office-thema</vt:lpstr>
      <vt:lpstr>Datum en plaats: XX-XXX-XXXX, XXXXXXXXXXX  Presentators:  Dr. Karim L. Kreft, Immunoloog, Neuroloog i.o.   Erasmus MC, Rotterdam   Lies Braam,  MS Verpleegkundig Specialist,    OLVG Oost   Laura Bots, Physician Assistant, OLVG Oost    </vt:lpstr>
      <vt:lpstr>Disclaimer Spreker </vt:lpstr>
      <vt:lpstr>Programma</vt:lpstr>
      <vt:lpstr>Leerdoelen</vt:lpstr>
      <vt:lpstr>Programma</vt:lpstr>
      <vt:lpstr>1 Welke bewering is juist? </vt:lpstr>
      <vt:lpstr>1 Welke bewering is juist? </vt:lpstr>
      <vt:lpstr>Eén immuunsysteem, twee componenten</vt:lpstr>
      <vt:lpstr>PowerPoint Presentation</vt:lpstr>
      <vt:lpstr>PowerPoint Presentation</vt:lpstr>
      <vt:lpstr>2 Welke bewering is juist? </vt:lpstr>
      <vt:lpstr>2 Welke bewering is juist? </vt:lpstr>
      <vt:lpstr>Celtypen van het immuunsysteem</vt:lpstr>
      <vt:lpstr>3 CD in de immunologie betekent: </vt:lpstr>
      <vt:lpstr>3 CD in de immunologie betekent: </vt:lpstr>
      <vt:lpstr> Clusters of Differentiation (CD)</vt:lpstr>
      <vt:lpstr>4  Als je zorgt dat een MS middel een ander aangrijpingspunt heeft dan de vorige behandeling, kan je altijd direct van therapie wisselen. </vt:lpstr>
      <vt:lpstr>4  Als je zorgt dat een MS middel een ander aangrijpingspunt heeft dan de vorige behandeling, kan je altijd direct van therapie wisselen. </vt:lpstr>
      <vt:lpstr>Referenties vorige slide </vt:lpstr>
      <vt:lpstr>Last verified on 20-06-2019</vt:lpstr>
      <vt:lpstr>Aangrijpingspunten en werkingsmechanisme MS medicatie</vt:lpstr>
      <vt:lpstr>Houd rekening met:</vt:lpstr>
      <vt:lpstr>Als je zorgt dat een MS middel een ander aangrijpinspunt heeft dan de vorige behandeling, kan je altijd direct van therapie wisselen.</vt:lpstr>
      <vt:lpstr>Last verified 20-06-2019</vt:lpstr>
      <vt:lpstr>5 MS is niet te behandelen tijdens zwangerschap </vt:lpstr>
      <vt:lpstr>5 MS is niet te behandelen tijdens zwangerschap </vt:lpstr>
      <vt:lpstr>MS behandelen tijdens zwangerschap </vt:lpstr>
      <vt:lpstr>6 Welke cellen zijn onderdeel van de verworven immuniteit? </vt:lpstr>
      <vt:lpstr>6 Welke cellen zijn onderdeel van de verworven immuniteit? </vt:lpstr>
      <vt:lpstr>Celtypen van het immuunsysteem</vt:lpstr>
      <vt:lpstr>Cellen van het verworven immuunsysteem</vt:lpstr>
      <vt:lpstr>7 Kunnen T-cellen rechtstreeks pathogenen herkennen? </vt:lpstr>
      <vt:lpstr>7 Kunnen T-cellen rechtstreeks pathogenen herkennen? </vt:lpstr>
      <vt:lpstr>Herkenning antigen en antigenpresentatie</vt:lpstr>
      <vt:lpstr>Het 3-signaal model voor T-cel activatie</vt:lpstr>
      <vt:lpstr>Aangeboren en verworven immuunrespons</vt:lpstr>
      <vt:lpstr>8 Cellen die de meeste antilichamen produceren zijn: </vt:lpstr>
      <vt:lpstr>8 Cellen die de meeste antilichamen produceren zijn: </vt:lpstr>
      <vt:lpstr>Cellen van het verworven immuunsysteem</vt:lpstr>
      <vt:lpstr>9 De beste antigen presenterende cellen zijn: </vt:lpstr>
      <vt:lpstr>9 De beste antigen presenterende cellen zijn: </vt:lpstr>
      <vt:lpstr>Aangeboren en verworven immuunrespons</vt:lpstr>
      <vt:lpstr>10 Waarschijnlijk is MS een auto-immuunziekte waarbij: (kies het juiste antwoord) </vt:lpstr>
      <vt:lpstr>10 Waarschijnlijk is MS een auto-immuunziekte waarbij: (kies het juiste antwoord) </vt:lpstr>
      <vt:lpstr>Immunologisch model MS</vt:lpstr>
      <vt:lpstr>11 Wat is onjuist? </vt:lpstr>
      <vt:lpstr>11 Wat is onjuist? </vt:lpstr>
      <vt:lpstr>Methylprednisolon IV</vt:lpstr>
      <vt:lpstr>12 Wat is juist? Meerdere antwoorden zijn mogelijk </vt:lpstr>
      <vt:lpstr>12 Wat is juist? Meerdere antwoorden zijn mogelijk </vt:lpstr>
      <vt:lpstr>Houd rekening met:</vt:lpstr>
      <vt:lpstr>13 Zet de fase van de auto immuunrespons bij MS in de juist volgorde </vt:lpstr>
      <vt:lpstr>13 Zet de fase van de auto immuunrespons bij MS in de juist volgorde </vt:lpstr>
      <vt:lpstr>Immunologie van MS – totaaloverzicht                        </vt:lpstr>
      <vt:lpstr>14 Wat is onjuist? </vt:lpstr>
      <vt:lpstr>14 Wat is onjuist? </vt:lpstr>
      <vt:lpstr>15 Welke middelen geven depletie, gevolgd door geleidelijk herstel van subsets van immuuncellen? </vt:lpstr>
      <vt:lpstr>15 Welke middelen geven depletie, gevolgd door geleidelijk herstel van subsets van immuuncellen? </vt:lpstr>
      <vt:lpstr>Aangrijpingspunten en werkingsmechanisme MS medicatie</vt:lpstr>
      <vt:lpstr>Aangrijpingspunten en werkingsmechanisme MS medicatie</vt:lpstr>
      <vt:lpstr>Programma</vt:lpstr>
      <vt:lpstr>Immunologische concepten achter bijwerkingen van MS medicatie </vt:lpstr>
      <vt:lpstr>Leerdoelen</vt:lpstr>
      <vt:lpstr>Onderwerpen</vt:lpstr>
      <vt:lpstr>Onderwerpen</vt:lpstr>
      <vt:lpstr>Immuunsysteem in balans</vt:lpstr>
      <vt:lpstr>Immuunsysteem medicamenteus weer in balans krijgen</vt:lpstr>
      <vt:lpstr>Immuunsysteem medicamenteus weer in balans krijgen</vt:lpstr>
      <vt:lpstr>Balans activering en inactivering</vt:lpstr>
      <vt:lpstr>Onderwerpen</vt:lpstr>
      <vt:lpstr>Aangrijpingspunten en werkingsmechanismen MS medicatie</vt:lpstr>
      <vt:lpstr>Aangrijpingspunten en werkingsmechanismen MS medicatie</vt:lpstr>
      <vt:lpstr>Aangrijpingspunten en werkingsmechanismen MS medicatie</vt:lpstr>
      <vt:lpstr>Last verified on 20 juni 2019</vt:lpstr>
      <vt:lpstr>Aangrijpingspunten en werkingsmechanismen MS medicatie</vt:lpstr>
      <vt:lpstr>Last verified on 20 juni 2019</vt:lpstr>
      <vt:lpstr>Vermindering van lymfocytenaantal</vt:lpstr>
      <vt:lpstr>Onderwerpen</vt:lpstr>
      <vt:lpstr>Depletie en herstel van T- en B-cellen: alemtuzumab</vt:lpstr>
      <vt:lpstr>Depletie en herstel van T- en B-cellen: alemtuzumab</vt:lpstr>
      <vt:lpstr>Depletie en herstel van T- en B-cellen: alemtuzumab</vt:lpstr>
      <vt:lpstr>Depletie en herstel van B-cellen: ocrelizumab</vt:lpstr>
      <vt:lpstr>Depletie en herstel van B-cellen: ocrelizumab</vt:lpstr>
      <vt:lpstr>Depletie en herstel van B-cellen: ocrelizumab</vt:lpstr>
      <vt:lpstr>PowerPoint Presentation</vt:lpstr>
      <vt:lpstr>PowerPoint Presentation</vt:lpstr>
      <vt:lpstr>PowerPoint Presentation</vt:lpstr>
      <vt:lpstr>Remmen van migratie uit lymfeklier: fingolimod</vt:lpstr>
      <vt:lpstr>Remmen van migratie uit lymfeklier: fingolimod</vt:lpstr>
      <vt:lpstr>Remmen van migratie uit lymfeklier: fingolimod</vt:lpstr>
      <vt:lpstr>Remmen vrije O2 radicalen en oxidatieve stress + anti-inflammatoir: dimethylfumaraat </vt:lpstr>
      <vt:lpstr>Remmen vrije O2 radicalen en oxidatieve stress + anti-inflammatoir: dimethylfumaraat </vt:lpstr>
      <vt:lpstr>Remmen vrije O2 radicalen en oxidatieve stress + anti-inflammatoir: dimethylfumaraat </vt:lpstr>
      <vt:lpstr>Remmen vrije O2 radicalen en oxidatieve stress + anti-inflammatoir: dimethylfumaraat </vt:lpstr>
      <vt:lpstr>Onderwerpen</vt:lpstr>
      <vt:lpstr>Infectierisico’s vanuit werkingsmechanismen</vt:lpstr>
      <vt:lpstr>CNS “beschermd” tegen immuunsysteem door bloedhersenbarrière</vt:lpstr>
      <vt:lpstr>CNS “beschermd” tegen immuunsysteem door bloedhersenbarrière</vt:lpstr>
      <vt:lpstr>Remmen van migratie vanuit lymfeklier: fingolimod</vt:lpstr>
      <vt:lpstr>Remmen van migratie vanuit lymfeklier: fingolimod</vt:lpstr>
      <vt:lpstr>Remmen van migratie vanuit lymfeklier: natalizumab</vt:lpstr>
      <vt:lpstr>Infectierisico’s vanuit werkingsmechanismen</vt:lpstr>
      <vt:lpstr>STRATIFY JCV test</vt:lpstr>
      <vt:lpstr>STRATIFY JCV test</vt:lpstr>
      <vt:lpstr>Infectierisico’s vanuit werkingsmechanismen</vt:lpstr>
      <vt:lpstr>PowerPoint Presentation</vt:lpstr>
      <vt:lpstr>PowerPoint Presentation</vt:lpstr>
      <vt:lpstr>Programma</vt:lpstr>
      <vt:lpstr>Vragen naar aanleiding van voorafgaande?</vt:lpstr>
      <vt:lpstr>Infectierisico’s vanuit werkingsmechanismen</vt:lpstr>
      <vt:lpstr>PowerPoint Presentation</vt:lpstr>
      <vt:lpstr>Remmen deling van geactiveerde T-cellen: teriflunomide</vt:lpstr>
      <vt:lpstr>Remmen deling van geactiveerde T-cellen: teriflunomide</vt:lpstr>
      <vt:lpstr>PowerPoint Presentation</vt:lpstr>
      <vt:lpstr>Rijping B-cel naar plasmacel  =&gt; T-cel afhankelijke respons met veranderende functie</vt:lpstr>
      <vt:lpstr>Verloop humorale (B-cel) immuunrespons in de tijd</vt:lpstr>
      <vt:lpstr>B-cel depletie (a-CD20) en infectierisico</vt:lpstr>
      <vt:lpstr>Immunomodulatie – infectierisico</vt:lpstr>
      <vt:lpstr>Infectierisico’s vanuit werkingsmechanismen</vt:lpstr>
      <vt:lpstr>Secundaire schildklierautoimmuniteit bij alemtuzumab</vt:lpstr>
      <vt:lpstr>Secundaire schildklierautoimmuniteit bij alemtuzumab</vt:lpstr>
      <vt:lpstr>Balans activering en inactivering</vt:lpstr>
      <vt:lpstr>Verstoorde balans bij alemtuzumab</vt:lpstr>
      <vt:lpstr>Kenmerken van alemtuzumab geassocieerde schildklierimmuniteit in MS</vt:lpstr>
      <vt:lpstr>Bij cladribine is deze balans juist in het “voordeel” van de T-cellen =&gt; geen secundaire B-cel autoimmuniteit</vt:lpstr>
      <vt:lpstr>Bij cladribine is deze balans juist in het “voordeel” van de T-cellen =&gt; geen secundaire B-cel autoimmuniteit</vt:lpstr>
      <vt:lpstr>B-cel depletie (a-CD20) en infectierisico</vt:lpstr>
      <vt:lpstr>Onderwerpen</vt:lpstr>
      <vt:lpstr>Waarom hepatitis B-screening?</vt:lpstr>
      <vt:lpstr>Onderwerpen</vt:lpstr>
      <vt:lpstr>Glatirameeracetaat</vt:lpstr>
      <vt:lpstr>IFN-β</vt:lpstr>
      <vt:lpstr>Niet immunologisch verklaarbare bijwerkingen</vt:lpstr>
      <vt:lpstr>Fingolimod en cutane neoplasmata</vt:lpstr>
      <vt:lpstr>Onderwerpen</vt:lpstr>
      <vt:lpstr>Vaccinatie</vt:lpstr>
      <vt:lpstr>Vaccinatie</vt:lpstr>
      <vt:lpstr>Achtergrond bij antilichamen</vt:lpstr>
      <vt:lpstr>Take home messages</vt:lpstr>
      <vt:lpstr>Immunologische take home messages</vt:lpstr>
      <vt:lpstr>Programma</vt:lpstr>
      <vt:lpstr>PowerPoint Presentation</vt:lpstr>
      <vt:lpstr>Immunologie van MS – stap 4: re-activatie in CZS                                             en influx meerdere cellen</vt:lpstr>
      <vt:lpstr>Programma</vt:lpstr>
      <vt:lpstr>Opdracht 1</vt:lpstr>
      <vt:lpstr>Opdracht 2</vt:lpstr>
      <vt:lpstr>Programma</vt:lpstr>
      <vt:lpstr>Terugkoppeling</vt:lpstr>
      <vt:lpstr>VRAAG 1</vt:lpstr>
      <vt:lpstr>VRAAG 2</vt:lpstr>
      <vt:lpstr>Remmen deling van geactiveerde T-cellen: teriflunomide</vt:lpstr>
      <vt:lpstr>VRAAG 3</vt:lpstr>
      <vt:lpstr>VRAAG 4</vt:lpstr>
      <vt:lpstr>VRAAG 5</vt:lpstr>
      <vt:lpstr>VRAAG 6</vt:lpstr>
      <vt:lpstr>VRAAG 7</vt:lpstr>
      <vt:lpstr>VRAAG 8</vt:lpstr>
      <vt:lpstr>VRAAG 9</vt:lpstr>
      <vt:lpstr>VRAAG 10</vt:lpstr>
      <vt:lpstr>Programma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Titel</dc:title>
  <dc:creator>Meducom B.V.</dc:creator>
  <cp:lastModifiedBy>Sharon ter Haar</cp:lastModifiedBy>
  <cp:revision>1972</cp:revision>
  <cp:lastPrinted>2019-06-13T10:46:05Z</cp:lastPrinted>
  <dcterms:created xsi:type="dcterms:W3CDTF">2016-07-19T14:17:31Z</dcterms:created>
  <dcterms:modified xsi:type="dcterms:W3CDTF">2019-08-01T12:43:05Z</dcterms:modified>
</cp:coreProperties>
</file>