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730" r:id="rId2"/>
    <p:sldId id="731" r:id="rId3"/>
    <p:sldId id="732" r:id="rId4"/>
    <p:sldId id="733" r:id="rId5"/>
    <p:sldId id="734" r:id="rId6"/>
    <p:sldId id="735" r:id="rId7"/>
    <p:sldId id="736" r:id="rId8"/>
    <p:sldId id="737" r:id="rId9"/>
    <p:sldId id="738" r:id="rId10"/>
    <p:sldId id="739" r:id="rId11"/>
    <p:sldId id="965" r:id="rId12"/>
    <p:sldId id="966" r:id="rId13"/>
    <p:sldId id="967" r:id="rId14"/>
    <p:sldId id="968" r:id="rId15"/>
    <p:sldId id="969" r:id="rId16"/>
    <p:sldId id="970" r:id="rId17"/>
    <p:sldId id="745" r:id="rId18"/>
    <p:sldId id="746" r:id="rId19"/>
    <p:sldId id="747" r:id="rId20"/>
    <p:sldId id="748" r:id="rId21"/>
    <p:sldId id="749" r:id="rId22"/>
    <p:sldId id="751" r:id="rId23"/>
    <p:sldId id="752" r:id="rId24"/>
    <p:sldId id="753" r:id="rId25"/>
    <p:sldId id="754" r:id="rId26"/>
    <p:sldId id="755" r:id="rId27"/>
    <p:sldId id="756" r:id="rId28"/>
    <p:sldId id="757" r:id="rId2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hett" id="{AC7059C1-A926-4769-83B7-54E31CCBA6D3}">
          <p14:sldIdLst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965"/>
            <p14:sldId id="966"/>
            <p14:sldId id="967"/>
            <p14:sldId id="968"/>
            <p14:sldId id="969"/>
            <p14:sldId id="970"/>
            <p14:sldId id="745"/>
            <p14:sldId id="746"/>
            <p14:sldId id="747"/>
            <p14:sldId id="748"/>
            <p14:sldId id="749"/>
            <p14:sldId id="751"/>
            <p14:sldId id="752"/>
            <p14:sldId id="753"/>
            <p14:sldId id="754"/>
            <p14:sldId id="755"/>
            <p14:sldId id="756"/>
            <p14:sldId id="757"/>
          </p14:sldIdLst>
        </p14:section>
        <p14:section name="Huizinga" id="{9645A62D-47E9-4B04-B519-1C1205AA1BB0}">
          <p14:sldIdLst/>
        </p14:section>
        <p14:section name="Shadick" id="{A85B524A-6691-4A8E-96FD-ADF9F75885A6}">
          <p14:sldIdLst/>
        </p14:section>
        <p14:section name="Harigai" id="{59357AF0-4B09-4DD8-B334-C07DDC8971E5}">
          <p14:sldIdLst/>
        </p14:section>
        <p14:section name="Alten" id="{5E320176-9DEE-4314-AC82-7EFD9E39FBB9}">
          <p14:sldIdLst/>
        </p14:section>
        <p14:section name="Gottenberg" id="{ECC764BC-EDA4-49BF-B157-D5C5DAF9D2C0}">
          <p14:sldIdLst/>
        </p14:section>
        <p14:section name="Schiff" id="{7E3BD327-DC7F-4328-B56C-25CA7BA449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672" userDrawn="1">
          <p15:clr>
            <a:srgbClr val="A4A3A4"/>
          </p15:clr>
        </p15:guide>
        <p15:guide id="8" pos="952" userDrawn="1">
          <p15:clr>
            <a:srgbClr val="A4A3A4"/>
          </p15:clr>
        </p15:guide>
        <p15:guide id="9" orient="horz" pos="2500" userDrawn="1">
          <p15:clr>
            <a:srgbClr val="A4A3A4"/>
          </p15:clr>
        </p15:guide>
        <p15:guide id="10" orient="horz" pos="1774" userDrawn="1">
          <p15:clr>
            <a:srgbClr val="A4A3A4"/>
          </p15:clr>
        </p15:guide>
        <p15:guide id="11" orient="horz" pos="3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Garcia" initials="VG" lastIdx="2" clrIdx="0"/>
  <p:cmAuthor id="2" name="mharigai.mpha@tmd.ac.jp" initials="m" lastIdx="59" clrIdx="1">
    <p:extLst>
      <p:ext uri="{19B8F6BF-5375-455C-9EA6-DF929625EA0E}">
        <p15:presenceInfo xmlns:p15="http://schemas.microsoft.com/office/powerpoint/2012/main" userId="3ea0bd861b506220" providerId="Windows Live"/>
      </p:ext>
    </p:extLst>
  </p:cmAuthor>
  <p:cmAuthor id="3" name="BMS" initials="B" lastIdx="1" clrIdx="2"/>
  <p:cmAuthor id="4" name="Cooper, Samuel" initials="CS" lastIdx="45" clrIdx="3">
    <p:extLst>
      <p:ext uri="{19B8F6BF-5375-455C-9EA6-DF929625EA0E}">
        <p15:presenceInfo xmlns:p15="http://schemas.microsoft.com/office/powerpoint/2012/main" userId="S-1-5-21-2052111302-884357618-1801674531-74612" providerId="AD"/>
      </p:ext>
    </p:extLst>
  </p:cmAuthor>
  <p:cmAuthor id="5" name="Logan, Lamont" initials="LL" lastIdx="6" clrIdx="4">
    <p:extLst>
      <p:ext uri="{19B8F6BF-5375-455C-9EA6-DF929625EA0E}">
        <p15:presenceInfo xmlns:p15="http://schemas.microsoft.com/office/powerpoint/2012/main" userId="S-1-5-21-2052111302-884357618-1801674531-53352" providerId="AD"/>
      </p:ext>
    </p:extLst>
  </p:cmAuthor>
  <p:cmAuthor id="6" name="Brooks, Sharon" initials="BS" lastIdx="24" clrIdx="5">
    <p:extLst>
      <p:ext uri="{19B8F6BF-5375-455C-9EA6-DF929625EA0E}">
        <p15:presenceInfo xmlns:p15="http://schemas.microsoft.com/office/powerpoint/2012/main" userId="S-1-5-21-1085031214-73586283-839522115-6553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E6"/>
    <a:srgbClr val="949A9F"/>
    <a:srgbClr val="E7234D"/>
    <a:srgbClr val="004B87"/>
    <a:srgbClr val="FAFC9A"/>
    <a:srgbClr val="FF9966"/>
    <a:srgbClr val="93AC74"/>
    <a:srgbClr val="009999"/>
    <a:srgbClr val="DBBBBB"/>
    <a:srgbClr val="C8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79" autoAdjust="0"/>
    <p:restoredTop sz="67774" autoAdjust="0"/>
  </p:normalViewPr>
  <p:slideViewPr>
    <p:cSldViewPr snapToGrid="0">
      <p:cViewPr varScale="1">
        <p:scale>
          <a:sx n="76" d="100"/>
          <a:sy n="76" d="100"/>
        </p:scale>
        <p:origin x="1536" y="90"/>
      </p:cViewPr>
      <p:guideLst>
        <p:guide orient="horz" pos="2160"/>
        <p:guide orient="horz" pos="686"/>
        <p:guide pos="2880"/>
        <p:guide orient="horz" pos="1321"/>
        <p:guide pos="317"/>
        <p:guide pos="4672"/>
        <p:guide pos="952"/>
        <p:guide orient="horz" pos="2500"/>
        <p:guide orient="horz" pos="1774"/>
        <p:guide orient="horz" pos="3453"/>
      </p:guideLst>
    </p:cSldViewPr>
  </p:slideViewPr>
  <p:outlineViewPr>
    <p:cViewPr>
      <p:scale>
        <a:sx n="33" d="100"/>
        <a:sy n="33" d="100"/>
      </p:scale>
      <p:origin x="0" y="-3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-9960"/>
    </p:cViewPr>
  </p:sorterViewPr>
  <p:notesViewPr>
    <p:cSldViewPr snapToGrid="0">
      <p:cViewPr>
        <p:scale>
          <a:sx n="125" d="100"/>
          <a:sy n="125" d="100"/>
        </p:scale>
        <p:origin x="-1266" y="14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2440944881885E-2"/>
          <c:y val="0.11964604805748193"/>
          <c:w val="0.91436089238845142"/>
          <c:h val="0.723035189599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ACPA (-)</c:v>
                </c:pt>
              </c:strCache>
            </c:strRef>
          </c:tx>
          <c:spPr>
            <a:solidFill>
              <a:srgbClr val="78D55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RF &lt;20U</c:v>
                </c:pt>
                <c:pt idx="1">
                  <c:v>RF 20–100U</c:v>
                </c:pt>
                <c:pt idx="2">
                  <c:v>RF &gt;100U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3.5</c:v>
                </c:pt>
                <c:pt idx="2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(ACPA(+)</c:v>
                </c:pt>
              </c:strCache>
            </c:strRef>
          </c:tx>
          <c:spPr>
            <a:solidFill>
              <a:srgbClr val="D91D4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RF &lt;20U</c:v>
                </c:pt>
                <c:pt idx="1">
                  <c:v>RF 20–100U</c:v>
                </c:pt>
                <c:pt idx="2">
                  <c:v>RF &gt;100U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7.8</c:v>
                </c:pt>
                <c:pt idx="1">
                  <c:v>19</c:v>
                </c:pt>
                <c:pt idx="2">
                  <c:v>42.1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86944"/>
        <c:axId val="121387336"/>
      </c:barChart>
      <c:catAx>
        <c:axId val="1213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387336"/>
        <c:crosses val="autoZero"/>
        <c:auto val="1"/>
        <c:lblAlgn val="ctr"/>
        <c:lblOffset val="100"/>
        <c:noMultiLvlLbl val="0"/>
      </c:catAx>
      <c:valAx>
        <c:axId val="12138733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3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BC53F-596E-407B-A87A-0CAF52BBFFED}" type="datetimeFigureOut">
              <a:rPr lang="nl-NL" smtClean="0"/>
              <a:t>31-7-2017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613DE-B811-4452-BC77-EAB3E37DFC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01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0ED66-4F17-46D4-84DC-A990AD6B498C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F03AC-8CCE-4B14-B9F1-96A75CCE03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74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1F36-DA74-42E4-898A-924F180D858E}" type="slidenum">
              <a:rPr lang="en-GB" altLang="en-US" smtClean="0">
                <a:solidFill>
                  <a:prstClr val="black"/>
                </a:solidFill>
              </a:rPr>
              <a:pPr/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F03AC-8CCE-4B14-B9F1-96A75CCE03B8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5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F03AC-8CCE-4B14-B9F1-96A75CCE03B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79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1F36-DA74-42E4-898A-924F180D858E}" type="slidenum">
              <a:rPr lang="en-GB" altLang="en-US" smtClean="0">
                <a:solidFill>
                  <a:prstClr val="black"/>
                </a:solidFill>
              </a:rPr>
              <a:pPr/>
              <a:t>19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6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Talking Points</a:t>
            </a:r>
          </a:p>
          <a:p>
            <a:pPr lvl="1"/>
            <a:r>
              <a:rPr lang="en-US" altLang="en-US" dirty="0" smtClean="0"/>
              <a:t>Adaptive immunity is involved in the production of autoantibodies such as ACPAs.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ACPAs are implicated in the initiation and development of RA.</a:t>
            </a:r>
            <a:r>
              <a:rPr lang="en-US" altLang="en-US" baseline="30000" dirty="0" smtClean="0"/>
              <a:t>2</a:t>
            </a:r>
          </a:p>
          <a:p>
            <a:pPr lvl="1"/>
            <a:r>
              <a:rPr lang="en-US" altLang="en-US" dirty="0" smtClean="0"/>
              <a:t>Here we present data that show that autoantibodies are present in RA patients before the onset of clinical symptoms. The cumulative percentages of patients with 1 or more positive test results for the indicated antibodies are indicated on the y axis, with the years before the start of symptoms on the x axis. The median time from the detection of IgM-RF or cyclic citrullinated peptide autoantibodies to symptom presentation was 2 and 4.8 years, respectively.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Three isotypes of RF autoantibodies have been found in RA patients, and all 3 have been found prior to clinical symptom presentation.</a:t>
            </a:r>
            <a:r>
              <a:rPr lang="en-US" altLang="en-US" baseline="30000" dirty="0" smtClean="0"/>
              <a:t>4</a:t>
            </a:r>
          </a:p>
          <a:p>
            <a:r>
              <a:rPr lang="en-US" altLang="en-US" dirty="0" smtClean="0"/>
              <a:t>Background</a:t>
            </a:r>
          </a:p>
          <a:p>
            <a:pPr lvl="1"/>
            <a:r>
              <a:rPr lang="en-US" altLang="en-US" dirty="0" smtClean="0"/>
              <a:t>ACPA: anticitrullinated protein antibody.</a:t>
            </a:r>
            <a:r>
              <a:rPr lang="en-US" altLang="en-US" baseline="30000" dirty="0" smtClean="0"/>
              <a:t>5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9636" name="TextBox 7"/>
          <p:cNvSpPr txBox="1">
            <a:spLocks noChangeArrowheads="1"/>
          </p:cNvSpPr>
          <p:nvPr/>
        </p:nvSpPr>
        <p:spPr bwMode="auto">
          <a:xfrm>
            <a:off x="1126653" y="8812221"/>
            <a:ext cx="5434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ts val="300"/>
              </a:spcBef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Font typeface="Arial" pitchFamily="34" charset="0"/>
              <a:buChar char="‒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dirty="0">
                <a:solidFill>
                  <a:prstClr val="black"/>
                </a:solidFill>
              </a:rPr>
              <a:t>References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0" dirty="0">
                <a:solidFill>
                  <a:prstClr val="black"/>
                </a:solidFill>
              </a:rPr>
              <a:t>1. Snir O, et al. </a:t>
            </a:r>
            <a:r>
              <a:rPr lang="en-US" altLang="en-US" sz="900" b="0" i="1" dirty="0">
                <a:solidFill>
                  <a:prstClr val="black"/>
                </a:solidFill>
              </a:rPr>
              <a:t>Arthritis Rheum. </a:t>
            </a:r>
            <a:r>
              <a:rPr lang="en-US" altLang="en-US" sz="900" b="0" dirty="0">
                <a:solidFill>
                  <a:prstClr val="black"/>
                </a:solidFill>
              </a:rPr>
              <a:t>2010;62:44-52.</a:t>
            </a:r>
            <a:endParaRPr lang="en-US" altLang="en-US" sz="900" b="0" baseline="300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900" b="0" dirty="0">
                <a:solidFill>
                  <a:prstClr val="black"/>
                </a:solidFill>
              </a:rPr>
              <a:t>2. Bae S, et al. </a:t>
            </a:r>
            <a:r>
              <a:rPr lang="en-US" altLang="en-US" sz="900" b="0" i="1" dirty="0">
                <a:solidFill>
                  <a:prstClr val="black"/>
                </a:solidFill>
              </a:rPr>
              <a:t>J </a:t>
            </a:r>
            <a:r>
              <a:rPr lang="en-US" altLang="en-US" sz="900" b="0" i="1">
                <a:solidFill>
                  <a:prstClr val="black"/>
                </a:solidFill>
              </a:rPr>
              <a:t>Immunol</a:t>
            </a:r>
            <a:r>
              <a:rPr lang="en-US" altLang="en-US" sz="900" b="0" dirty="0">
                <a:solidFill>
                  <a:prstClr val="black"/>
                </a:solidFill>
              </a:rPr>
              <a:t>. 2012;189:365-372.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0" dirty="0">
                <a:solidFill>
                  <a:prstClr val="black"/>
                </a:solidFill>
              </a:rPr>
              <a:t>3. Nielen MM, et al. </a:t>
            </a:r>
            <a:r>
              <a:rPr lang="en-US" altLang="en-US" sz="900" b="0" i="1" dirty="0">
                <a:solidFill>
                  <a:prstClr val="black"/>
                </a:solidFill>
              </a:rPr>
              <a:t>Arthritis Rheum</a:t>
            </a:r>
            <a:r>
              <a:rPr lang="en-US" altLang="en-US" sz="900" b="0" dirty="0">
                <a:solidFill>
                  <a:prstClr val="black"/>
                </a:solidFill>
              </a:rPr>
              <a:t>. 2004;50:380-386.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0" dirty="0">
                <a:solidFill>
                  <a:prstClr val="black"/>
                </a:solidFill>
              </a:rPr>
              <a:t>4. Rantapää-Dahlqvist S, et al. </a:t>
            </a:r>
            <a:r>
              <a:rPr lang="en-US" altLang="en-US" sz="900" b="0" i="1" dirty="0">
                <a:solidFill>
                  <a:prstClr val="black"/>
                </a:solidFill>
              </a:rPr>
              <a:t>Arthritis Rheum</a:t>
            </a:r>
            <a:r>
              <a:rPr lang="en-US" altLang="en-US" sz="900" b="0" dirty="0">
                <a:solidFill>
                  <a:prstClr val="black"/>
                </a:solidFill>
              </a:rPr>
              <a:t>. 2003;48:2741-2749.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0" dirty="0">
                <a:solidFill>
                  <a:prstClr val="black"/>
                </a:solidFill>
              </a:rPr>
              <a:t>5. </a:t>
            </a:r>
            <a:r>
              <a:rPr lang="sv-SE" sz="900" b="0" dirty="0">
                <a:solidFill>
                  <a:prstClr val="black"/>
                </a:solidFill>
              </a:rPr>
              <a:t>McInnes IB, Schett G. </a:t>
            </a:r>
            <a:r>
              <a:rPr lang="sv-SE" sz="900" b="0" i="1" dirty="0">
                <a:solidFill>
                  <a:prstClr val="black"/>
                </a:solidFill>
              </a:rPr>
              <a:t>N Engl J Med</a:t>
            </a:r>
            <a:r>
              <a:rPr lang="sv-SE" sz="900" b="0" dirty="0">
                <a:solidFill>
                  <a:prstClr val="black"/>
                </a:solidFill>
              </a:rPr>
              <a:t>. 2011;365:2205-2219.</a:t>
            </a:r>
            <a:endParaRPr lang="en-US" altLang="en-US" sz="900" b="0" dirty="0">
              <a:solidFill>
                <a:prstClr val="black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1933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F03AC-8CCE-4B14-B9F1-96A75CCE03B8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Antibodies bind to antigen and multiple antibodies can bind </a:t>
            </a:r>
            <a:r>
              <a:rPr lang="en-US" dirty="0" smtClean="0"/>
              <a:t>to a </a:t>
            </a:r>
            <a:r>
              <a:rPr lang="en-US" dirty="0"/>
              <a:t>single antigen to form an i</a:t>
            </a:r>
            <a:r>
              <a:rPr lang="en-US" dirty="0" smtClean="0"/>
              <a:t>mmune complex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Immune complexes bind to macrophages and activate them to secrete proinflammatory </a:t>
            </a:r>
            <a:r>
              <a:rPr lang="en-US" dirty="0" smtClean="0"/>
              <a:t>cytokines</a:t>
            </a:r>
            <a:r>
              <a:rPr lang="en-US" baseline="30000" dirty="0" smtClean="0"/>
              <a:t>1,2</a:t>
            </a:r>
          </a:p>
          <a:p>
            <a:pPr marL="616894" lvl="1" indent="-168244">
              <a:buFont typeface="Arial" panose="020B0604020202020204" pitchFamily="34" charset="0"/>
              <a:buChar char="•"/>
            </a:pPr>
            <a:r>
              <a:rPr lang="en-US" dirty="0" smtClean="0"/>
              <a:t>Immune complexes bind to the Fc receptors on the surface of macrophages</a:t>
            </a:r>
            <a:r>
              <a:rPr lang="en-US" baseline="30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7602" y="9018562"/>
            <a:ext cx="56315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ts val="300"/>
              </a:spcBef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Font typeface="Arial" pitchFamily="34" charset="0"/>
              <a:buChar char="‒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prstClr val="black"/>
                </a:solidFill>
              </a:rPr>
              <a:t>Reference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900" b="0" kern="0" dirty="0" smtClean="0">
                <a:solidFill>
                  <a:srgbClr val="404040"/>
                </a:solidFill>
              </a:rPr>
              <a:t>1. Nimmerjahn </a:t>
            </a:r>
            <a:r>
              <a:rPr lang="en-US" altLang="en-US" sz="900" b="0" kern="0" dirty="0">
                <a:solidFill>
                  <a:srgbClr val="404040"/>
                </a:solidFill>
              </a:rPr>
              <a:t>F &amp; Ravetch JV. </a:t>
            </a:r>
            <a:r>
              <a:rPr lang="en-US" altLang="en-US" sz="900" b="0" i="1" kern="0" dirty="0">
                <a:solidFill>
                  <a:srgbClr val="404040"/>
                </a:solidFill>
              </a:rPr>
              <a:t>Nat Rev </a:t>
            </a:r>
            <a:r>
              <a:rPr lang="en-US" altLang="en-US" sz="900" b="0" i="1" kern="0" dirty="0" smtClean="0">
                <a:solidFill>
                  <a:srgbClr val="404040"/>
                </a:solidFill>
              </a:rPr>
              <a:t>Immunol</a:t>
            </a:r>
            <a:r>
              <a:rPr lang="en-US" altLang="en-US" sz="900" b="0" kern="0" dirty="0" smtClean="0">
                <a:solidFill>
                  <a:srgbClr val="404040"/>
                </a:solidFill>
              </a:rPr>
              <a:t> 2008;8:34-47.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900" b="0" dirty="0">
                <a:solidFill>
                  <a:prstClr val="black"/>
                </a:solidFill>
              </a:rPr>
              <a:t>2. Mathsson L, et al. Arthritis Res </a:t>
            </a:r>
            <a:r>
              <a:rPr lang="en-US" altLang="ja-JP" sz="900" b="0" dirty="0" smtClean="0">
                <a:solidFill>
                  <a:prstClr val="black"/>
                </a:solidFill>
              </a:rPr>
              <a:t>Ther 2006;8:R64</a:t>
            </a:r>
            <a:r>
              <a:rPr lang="en-US" altLang="ja-JP" sz="900" b="0" dirty="0">
                <a:solidFill>
                  <a:prstClr val="black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900" b="0" kern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7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EBFE-8802-7A4F-BE35-6E07BAE0C937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F03AC-8CCE-4B14-B9F1-96A75CCE03B8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16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74" y="3416547"/>
            <a:ext cx="8428852" cy="1470025"/>
          </a:xfrm>
        </p:spPr>
        <p:txBody>
          <a:bodyPr anchor="ctr">
            <a:normAutofit/>
          </a:bodyPr>
          <a:lstStyle>
            <a:lvl1pPr algn="ctr">
              <a:defRPr sz="4000" b="1" baseline="0">
                <a:solidFill>
                  <a:srgbClr val="004B87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083" y="5045075"/>
            <a:ext cx="7203435" cy="1215876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7487" y="6357731"/>
            <a:ext cx="790620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1. Name A,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–y; 2. Name B,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16210" t="14304" r="17158" b="11404"/>
          <a:stretch/>
        </p:blipFill>
        <p:spPr>
          <a:xfrm>
            <a:off x="2438400" y="521651"/>
            <a:ext cx="4267200" cy="2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9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5444"/>
            <a:ext cx="7772400" cy="1362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7200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lang="en-AU" sz="4000" b="1" dirty="0">
                <a:solidFill>
                  <a:srgbClr val="004B87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7487" y="6357731"/>
            <a:ext cx="790620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1. Name A,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–y; 2. Name B,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16210" t="14304" r="17158" b="11404"/>
          <a:stretch/>
        </p:blipFill>
        <p:spPr>
          <a:xfrm>
            <a:off x="3005544" y="3743934"/>
            <a:ext cx="3132912" cy="19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2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r="3408" b="4889"/>
          <a:stretch/>
        </p:blipFill>
        <p:spPr>
          <a:xfrm>
            <a:off x="8388000" y="6117777"/>
            <a:ext cx="756000" cy="740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4" y="417600"/>
            <a:ext cx="8460000" cy="819529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4" y="1314000"/>
            <a:ext cx="8460000" cy="4464611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7487" y="6357731"/>
            <a:ext cx="7906202" cy="441325"/>
          </a:xfrm>
        </p:spPr>
        <p:txBody>
          <a:bodyPr t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9CC"/>
              </a:buClr>
              <a:buSzTx/>
              <a:buFont typeface="Arial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1. Name A,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–y; 2. Name B,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7487" y="5778611"/>
            <a:ext cx="844601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Abbr</a:t>
            </a:r>
            <a:r>
              <a:rPr lang="en-US" noProof="0" dirty="0" smtClean="0"/>
              <a:t>, abbreviation; RA, rheumatoid arthritis.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16039" y="6494392"/>
            <a:ext cx="615761" cy="285491"/>
          </a:xfrm>
          <a:prstGeom prst="rect">
            <a:avLst/>
          </a:prstGeo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68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r="3408" b="4889"/>
          <a:stretch/>
        </p:blipFill>
        <p:spPr>
          <a:xfrm>
            <a:off x="8388000" y="6117777"/>
            <a:ext cx="756000" cy="740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4" y="417600"/>
            <a:ext cx="8460000" cy="819529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064" y="1314000"/>
            <a:ext cx="4068000" cy="4464611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33064" y="1314000"/>
            <a:ext cx="4068000" cy="4464611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7487" y="6357731"/>
            <a:ext cx="7906202" cy="441325"/>
          </a:xfrm>
        </p:spPr>
        <p:txBody>
          <a:bodyPr t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9CC"/>
              </a:buClr>
              <a:buSzTx/>
              <a:buFont typeface="Arial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1. Name A,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–y; 2. Name B,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–y.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7487" y="5778611"/>
            <a:ext cx="844601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Abbr</a:t>
            </a:r>
            <a:r>
              <a:rPr lang="en-US" noProof="0" dirty="0" smtClean="0"/>
              <a:t>, abbreviation; RA, rheumatoid arthritis.</a:t>
            </a:r>
          </a:p>
        </p:txBody>
      </p:sp>
    </p:spTree>
    <p:extLst>
      <p:ext uri="{BB962C8B-B14F-4D97-AF65-F5344CB8AC3E}">
        <p14:creationId xmlns:p14="http://schemas.microsoft.com/office/powerpoint/2010/main" val="3128688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r="3408" b="4889"/>
          <a:stretch/>
        </p:blipFill>
        <p:spPr>
          <a:xfrm>
            <a:off x="8388000" y="6117777"/>
            <a:ext cx="756000" cy="740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7487" y="6357731"/>
            <a:ext cx="790620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1. Name A,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–y; 2. Name B,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7487" y="5778611"/>
            <a:ext cx="844601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Abbr</a:t>
            </a:r>
            <a:r>
              <a:rPr lang="en-US" noProof="0" dirty="0" smtClean="0"/>
              <a:t>, abbreviation; RA, rheumatoid arthritis.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16039" y="6494392"/>
            <a:ext cx="615761" cy="285491"/>
          </a:xfrm>
          <a:prstGeom prst="rect">
            <a:avLst/>
          </a:prstGeo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2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r="3408" b="4889"/>
          <a:stretch/>
        </p:blipFill>
        <p:spPr>
          <a:xfrm>
            <a:off x="8388000" y="6117777"/>
            <a:ext cx="756000" cy="7402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7487" y="6357731"/>
            <a:ext cx="790620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1. Name A,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–y; 2. Name B, et al. Journal Abbr. </a:t>
            </a:r>
            <a:r>
              <a:rPr lang="en-US" noProof="0" dirty="0" err="1" smtClean="0"/>
              <a:t>YYYY;issue:xxx</a:t>
            </a:r>
            <a:r>
              <a:rPr lang="en-US" noProof="0" dirty="0" smtClean="0"/>
              <a:t>–y.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7487" y="5778611"/>
            <a:ext cx="8446012" cy="441325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Abbr</a:t>
            </a:r>
            <a:r>
              <a:rPr lang="en-US" noProof="0" dirty="0" smtClean="0"/>
              <a:t>, abbreviation; RA, rheumatoid arthritis.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16039" y="6494392"/>
            <a:ext cx="615761" cy="285491"/>
          </a:xfrm>
          <a:prstGeom prst="rect">
            <a:avLst/>
          </a:prstGeo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42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284912"/>
            <a:ext cx="9144000" cy="573088"/>
          </a:xfrm>
          <a:prstGeom prst="rect">
            <a:avLst/>
          </a:prstGeom>
          <a:solidFill>
            <a:srgbClr val="004B8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anchor="ctr"/>
          <a:lstStyle/>
          <a:p>
            <a:pPr latinLnBrk="0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1064" y="417600"/>
            <a:ext cx="8460000" cy="81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72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1064" y="1312434"/>
            <a:ext cx="846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313899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anchor="ctr"/>
          <a:lstStyle/>
          <a:p>
            <a:pPr latinLnBrk="0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16039" y="6494392"/>
            <a:ext cx="615761" cy="285491"/>
          </a:xfrm>
          <a:prstGeom prst="rect">
            <a:avLst/>
          </a:prstGeo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398227" y="770091"/>
            <a:ext cx="2009047" cy="352853"/>
          </a:xfrm>
          <a:prstGeom prst="roundRect">
            <a:avLst/>
          </a:prstGeom>
          <a:solidFill>
            <a:srgbClr val="007EE6"/>
          </a:solidFill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 anchorCtr="1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FFFFFF"/>
                </a:solidFill>
              </a:rPr>
              <a:t>ABA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398227" y="1912112"/>
            <a:ext cx="2009047" cy="352853"/>
          </a:xfrm>
          <a:prstGeom prst="roundRect">
            <a:avLst/>
          </a:prstGeom>
          <a:solidFill>
            <a:srgbClr val="78D55F"/>
          </a:solidFill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 anchorCtr="1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FFFFFF"/>
                </a:solidFill>
              </a:rPr>
              <a:t>2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2398227" y="1299009"/>
            <a:ext cx="2009047" cy="352853"/>
          </a:xfrm>
          <a:prstGeom prst="roundRect">
            <a:avLst/>
          </a:prstGeom>
          <a:solidFill>
            <a:srgbClr val="D91D45"/>
          </a:solidFill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 anchorCtr="1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FFFFFF"/>
                </a:solidFill>
              </a:rPr>
              <a:t>1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398227" y="2525215"/>
            <a:ext cx="2009047" cy="352853"/>
          </a:xfrm>
          <a:prstGeom prst="roundRect">
            <a:avLst/>
          </a:prstGeom>
          <a:solidFill>
            <a:srgbClr val="949A9F"/>
          </a:solidFill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 anchorCtr="1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FFFFFF"/>
                </a:solidFill>
              </a:rPr>
              <a:t>Placebo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41990"/>
            <a:ext cx="913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sz="800" b="1" dirty="0" smtClean="0">
                <a:solidFill>
                  <a:schemeClr val="bg1"/>
                </a:solidFill>
              </a:rPr>
              <a:t>This material has been prepared by the WW Medical Team for REAL training purposes. This material may not be used externally unless local approval has first been obtained.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baseline="0">
          <a:solidFill>
            <a:srgbClr val="004B8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004B8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1" fontAlgn="base" hangingPunct="1">
        <a:spcBef>
          <a:spcPts val="0"/>
        </a:spcBef>
        <a:spcAft>
          <a:spcPts val="600"/>
        </a:spcAft>
        <a:buClr>
          <a:srgbClr val="96CCF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47650" algn="l" rtl="0" eaLnBrk="1" fontAlgn="base" hangingPunct="1">
        <a:spcBef>
          <a:spcPts val="0"/>
        </a:spcBef>
        <a:spcAft>
          <a:spcPts val="600"/>
        </a:spcAft>
        <a:buClr>
          <a:srgbClr val="004B87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228600" algn="l" rtl="0" eaLnBrk="1" fontAlgn="base" hangingPunct="1">
        <a:spcBef>
          <a:spcPts val="0"/>
        </a:spcBef>
        <a:spcAft>
          <a:spcPts val="600"/>
        </a:spcAft>
        <a:buClr>
          <a:srgbClr val="96CCFF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228600" algn="l" rtl="0" eaLnBrk="1" fontAlgn="base" hangingPunct="1">
        <a:spcBef>
          <a:spcPts val="0"/>
        </a:spcBef>
        <a:spcAft>
          <a:spcPts val="600"/>
        </a:spcAft>
        <a:buClr>
          <a:srgbClr val="004B87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cbi.nlm.nih.gov/pubmed/22530757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t-der-wissenschaften.d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cbi.nlm.nih.gov/pubmed/?term=Nienhuis%20RL%5bauth%5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nk.com/directory/Filaggrin(FLG)-8103.htm" TargetMode="External"/><Relationship Id="rId2" Type="http://schemas.openxmlformats.org/officeDocument/2006/relationships/hyperlink" Target="http://www.novusbio.com/Filaggrin-Antibody_NBP1-87527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role of poor prognostic factors</a:t>
            </a:r>
            <a:br>
              <a:rPr lang="en-GB" sz="3200" dirty="0"/>
            </a:br>
            <a:r>
              <a:rPr lang="en-GB" sz="3200" dirty="0"/>
              <a:t>and RA progression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Prof. Georg Schett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340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40" y="1583671"/>
            <a:ext cx="6586649" cy="373792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Citrullination is a process of protein modification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van Venrooij WJ, et al. Arthritis Res. 2000;2:249–51.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PAD, peptidyl arginine deiminase.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390168" y="1509240"/>
            <a:ext cx="754912" cy="690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27583" y="5319270"/>
            <a:ext cx="1403121" cy="461665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prstClr val="black"/>
                </a:solidFill>
              </a:rPr>
              <a:t>Arginine</a:t>
            </a: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09379" y="5319270"/>
            <a:ext cx="1504237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prstClr val="white"/>
                </a:solidFill>
              </a:rPr>
              <a:t>Citrulline</a:t>
            </a:r>
            <a:endParaRPr lang="de-DE" sz="24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57332" y="2335767"/>
            <a:ext cx="1160131" cy="690059"/>
          </a:xfrm>
          <a:prstGeom prst="ellipse">
            <a:avLst/>
          </a:prstGeom>
          <a:solidFill>
            <a:srgbClr val="007E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prstClr val="white"/>
                </a:solidFill>
              </a:rPr>
              <a:t>PAD</a:t>
            </a:r>
            <a:endParaRPr lang="de-DE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9658" y="3097161"/>
            <a:ext cx="1150374" cy="20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89211" y="3193026"/>
            <a:ext cx="1128252" cy="7374"/>
          </a:xfrm>
          <a:prstGeom prst="straightConnector1">
            <a:avLst/>
          </a:prstGeom>
          <a:ln w="38100">
            <a:solidFill>
              <a:srgbClr val="232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87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Histone H3 citrullination allows decondensation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of </a:t>
            </a:r>
            <a:r>
              <a:rPr lang="de-DE"/>
              <a:t>the </a:t>
            </a:r>
            <a:r>
              <a:rPr lang="de-DE" smtClean="0"/>
              <a:t>chromatin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Mohanan S, </a:t>
            </a:r>
            <a:r>
              <a:rPr lang="en-GB" dirty="0" smtClean="0"/>
              <a:t>et al. Biochem </a:t>
            </a:r>
            <a:r>
              <a:rPr lang="en-GB" dirty="0"/>
              <a:t>Res Int. 2012;2012:895343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PAD, peptidyl arginine </a:t>
            </a:r>
            <a:r>
              <a:rPr lang="en-GB" dirty="0" smtClean="0"/>
              <a:t>deiminase.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10" y="1566908"/>
            <a:ext cx="7982580" cy="4064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863" y="5299606"/>
            <a:ext cx="33067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Condensed chromatin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6774" y="5299606"/>
            <a:ext cx="33067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Decondensed chromatin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8525" y="3527206"/>
            <a:ext cx="17512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Nucleosome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9763" y="3527206"/>
            <a:ext cx="17512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Nucleosome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62176" y="2854486"/>
            <a:ext cx="54226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dirty="0" smtClean="0"/>
              <a:t>DNA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5818" y="2086200"/>
            <a:ext cx="70541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9668A9"/>
                </a:solidFill>
              </a:rPr>
              <a:t>Histone tails</a:t>
            </a:r>
            <a:endParaRPr lang="en-GB" sz="1600" dirty="0">
              <a:solidFill>
                <a:srgbClr val="9668A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5051" y="3094703"/>
            <a:ext cx="6310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35051" y="3126385"/>
            <a:ext cx="6310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21237" y="3101688"/>
            <a:ext cx="6310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NH</a:t>
            </a:r>
            <a:r>
              <a:rPr lang="en-GB" sz="1600" baseline="-25000" dirty="0" smtClean="0"/>
              <a:t>4</a:t>
            </a:r>
            <a:endParaRPr lang="en-GB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1946" y="2948613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839" y="2337952"/>
            <a:ext cx="13188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PAD, Ca</a:t>
            </a:r>
            <a:r>
              <a:rPr lang="en-GB" sz="1600" baseline="30000" dirty="0" smtClean="0"/>
              <a:t>2+</a:t>
            </a:r>
            <a:endParaRPr lang="en-GB" sz="16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6674" y="2792343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876" y="2763947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2542" y="2657327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1619" y="2185483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4666" y="2040832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8272" y="1735690"/>
            <a:ext cx="6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7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response and citrullination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4" y="1314000"/>
            <a:ext cx="4442608" cy="4464611"/>
          </a:xfrm>
        </p:spPr>
        <p:txBody>
          <a:bodyPr/>
          <a:lstStyle/>
          <a:p>
            <a:r>
              <a:rPr lang="en-GB" sz="1800" dirty="0" smtClean="0"/>
              <a:t>Histone citrullination is a response to inflammatory stimuli in neutrophils and determines essential neutrophil </a:t>
            </a:r>
            <a:r>
              <a:rPr lang="en-GB" sz="1800" dirty="0" err="1" smtClean="0"/>
              <a:t>functions</a:t>
            </a:r>
            <a:r>
              <a:rPr lang="en-GB" sz="1800" baseline="30000" dirty="0" err="1" smtClean="0"/>
              <a:t>1</a:t>
            </a:r>
            <a:endParaRPr lang="en-GB" sz="1800" baseline="30000" dirty="0" smtClean="0"/>
          </a:p>
          <a:p>
            <a:endParaRPr lang="en-GB" sz="1800" baseline="30000" dirty="0" smtClean="0"/>
          </a:p>
          <a:p>
            <a:r>
              <a:rPr lang="de-DE" sz="1800" dirty="0" smtClean="0"/>
              <a:t>Vimentin</a:t>
            </a:r>
            <a:r>
              <a:rPr lang="de-DE" sz="1800" dirty="0"/>
              <a:t>, </a:t>
            </a:r>
            <a:r>
              <a:rPr lang="de-DE" sz="1800" dirty="0" smtClean="0"/>
              <a:t>is </a:t>
            </a:r>
            <a:r>
              <a:rPr lang="de-DE" sz="1800" dirty="0"/>
              <a:t>frequently citrullinated in </a:t>
            </a:r>
            <a:r>
              <a:rPr lang="de-DE" sz="1800" dirty="0" err="1" smtClean="0"/>
              <a:t>metastasizing</a:t>
            </a:r>
            <a:r>
              <a:rPr lang="de-DE" sz="1800" dirty="0" smtClean="0"/>
              <a:t> </a:t>
            </a:r>
            <a:r>
              <a:rPr lang="de-DE" sz="1800" dirty="0" err="1"/>
              <a:t>epithelial</a:t>
            </a:r>
            <a:r>
              <a:rPr lang="de-DE" sz="1800" dirty="0"/>
              <a:t> </a:t>
            </a:r>
            <a:r>
              <a:rPr lang="de-DE" sz="1800" dirty="0" err="1" smtClean="0"/>
              <a:t>tumors</a:t>
            </a:r>
            <a:r>
              <a:rPr lang="de-DE" sz="1800" baseline="30000" dirty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associated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tumor</a:t>
            </a:r>
            <a:r>
              <a:rPr lang="de-DE" sz="1800" dirty="0" smtClean="0"/>
              <a:t> invasiveness</a:t>
            </a:r>
            <a:r>
              <a:rPr lang="de-DE" sz="1800" baseline="30000" dirty="0" smtClean="0"/>
              <a:t>2,3</a:t>
            </a:r>
          </a:p>
          <a:p>
            <a:endParaRPr lang="de-DE" sz="1800" baseline="30000" dirty="0" smtClean="0"/>
          </a:p>
          <a:p>
            <a:r>
              <a:rPr lang="de-DE" sz="1800" dirty="0" smtClean="0"/>
              <a:t>Stressed epithelial surfaces like the periodontium in periodontitis or the bronchial epithelium in COPD and smoking are citrullinated</a:t>
            </a:r>
            <a:r>
              <a:rPr lang="de-DE" sz="1800" baseline="30000" dirty="0" smtClean="0"/>
              <a:t>4</a:t>
            </a:r>
            <a:endParaRPr lang="de-DE" sz="1800" baseline="30000" dirty="0">
              <a:hlinkClick r:id="rId2"/>
            </a:endParaRPr>
          </a:p>
          <a:p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486" y="6357731"/>
            <a:ext cx="8073119" cy="441325"/>
          </a:xfrm>
        </p:spPr>
        <p:txBody>
          <a:bodyPr/>
          <a:lstStyle/>
          <a:p>
            <a:r>
              <a:rPr lang="en-GB" dirty="0"/>
              <a:t>Immunofluorescence image: </a:t>
            </a:r>
            <a:r>
              <a:rPr lang="de-DE" dirty="0" smtClean="0"/>
              <a:t>Stadler SC, et al. </a:t>
            </a:r>
            <a:r>
              <a:rPr lang="ro-RO" dirty="0" smtClean="0"/>
              <a:t>Proc Natl Acad Sci USA. 2013</a:t>
            </a:r>
            <a:r>
              <a:rPr lang="en-GB" dirty="0" smtClean="0"/>
              <a:t>;</a:t>
            </a:r>
            <a:r>
              <a:rPr lang="ro-RO" dirty="0" smtClean="0"/>
              <a:t>110:11851–6</a:t>
            </a:r>
            <a:r>
              <a:rPr lang="en-GB" dirty="0" smtClean="0"/>
              <a:t>; </a:t>
            </a:r>
            <a:r>
              <a:rPr lang="en-US" dirty="0" err="1" smtClean="0"/>
              <a:t>immunoblots</a:t>
            </a:r>
            <a:r>
              <a:rPr lang="en-US" dirty="0" smtClean="0"/>
              <a:t>: </a:t>
            </a:r>
            <a:r>
              <a:rPr lang="en-US" dirty="0" err="1"/>
              <a:t>Lugli</a:t>
            </a:r>
            <a:r>
              <a:rPr lang="en-US" dirty="0"/>
              <a:t> </a:t>
            </a:r>
            <a:r>
              <a:rPr lang="en-US" dirty="0" smtClean="0"/>
              <a:t>EB, et al. </a:t>
            </a:r>
            <a:r>
              <a:rPr lang="en-GB" dirty="0"/>
              <a:t>Arthritis Res </a:t>
            </a:r>
            <a:r>
              <a:rPr lang="en-GB" dirty="0" err="1"/>
              <a:t>Ther</a:t>
            </a:r>
            <a:r>
              <a:rPr lang="en-GB" dirty="0"/>
              <a:t>. </a:t>
            </a:r>
            <a:r>
              <a:rPr lang="en-GB" dirty="0" smtClean="0"/>
              <a:t>2015;17:9; </a:t>
            </a:r>
            <a:br>
              <a:rPr lang="en-GB" dirty="0" smtClean="0"/>
            </a:br>
            <a:r>
              <a:rPr lang="en-GB" dirty="0" smtClean="0"/>
              <a:t>1. </a:t>
            </a:r>
            <a:r>
              <a:rPr lang="en-GB" dirty="0" err="1" smtClean="0"/>
              <a:t>Neeli</a:t>
            </a:r>
            <a:r>
              <a:rPr lang="en-GB" dirty="0" smtClean="0"/>
              <a:t> I, et al. J </a:t>
            </a:r>
            <a:r>
              <a:rPr lang="en-GB" dirty="0" err="1" smtClean="0"/>
              <a:t>Immunol</a:t>
            </a:r>
            <a:r>
              <a:rPr lang="en-GB" dirty="0" smtClean="0"/>
              <a:t>. 2008;180:1895–902; 2. </a:t>
            </a:r>
            <a:r>
              <a:rPr lang="de-DE" dirty="0" smtClean="0"/>
              <a:t>Brentville VA, et al. Cancer Res. 2016;76:548–60; 3. Stadler SC, et al. </a:t>
            </a:r>
            <a:r>
              <a:rPr lang="ro-RO" dirty="0" smtClean="0"/>
              <a:t>Proc Natl Acad Sci USA. 2013</a:t>
            </a:r>
            <a:r>
              <a:rPr lang="en-GB" dirty="0" smtClean="0"/>
              <a:t>;</a:t>
            </a:r>
            <a:r>
              <a:rPr lang="ro-RO" dirty="0" smtClean="0"/>
              <a:t>110:11851–6</a:t>
            </a:r>
            <a:r>
              <a:rPr lang="en-GB" dirty="0" smtClean="0"/>
              <a:t>; 4. </a:t>
            </a:r>
            <a:r>
              <a:rPr lang="en-GB" dirty="0" err="1" smtClean="0"/>
              <a:t>Nesse</a:t>
            </a:r>
            <a:r>
              <a:rPr lang="en-GB" dirty="0" smtClean="0"/>
              <a:t> W, et al. J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Periodontol</a:t>
            </a:r>
            <a:r>
              <a:rPr lang="en-GB" dirty="0" smtClean="0"/>
              <a:t>. 2012;39:599–607.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 dirty="0"/>
              <a:t>anti-citrullinated protein </a:t>
            </a:r>
            <a:r>
              <a:rPr lang="de-DE" dirty="0" smtClean="0"/>
              <a:t>antibody; IF </a:t>
            </a:r>
            <a:r>
              <a:rPr lang="en-GB" dirty="0" smtClean="0"/>
              <a:t>PAD</a:t>
            </a:r>
            <a:r>
              <a:rPr lang="en-GB" dirty="0"/>
              <a:t>, peptidyl arginine </a:t>
            </a:r>
            <a:r>
              <a:rPr lang="en-GB" dirty="0" smtClean="0"/>
              <a:t>deiminase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7" name="Bild 6"/>
          <p:cNvPicPr>
            <a:picLocks/>
          </p:cNvPicPr>
          <p:nvPr/>
        </p:nvPicPr>
        <p:blipFill rotWithShape="1">
          <a:blip r:embed="rId3"/>
          <a:srcRect l="6182" t="20085" r="50873" b="50981"/>
          <a:stretch/>
        </p:blipFill>
        <p:spPr>
          <a:xfrm>
            <a:off x="6326908" y="2659108"/>
            <a:ext cx="1871999" cy="1476000"/>
          </a:xfrm>
          <a:prstGeom prst="rect">
            <a:avLst/>
          </a:prstGeom>
          <a:ln w="76200" cmpd="sng">
            <a:solidFill>
              <a:srgbClr val="C00000"/>
            </a:solidFill>
          </a:ln>
        </p:spPr>
      </p:pic>
      <p:pic>
        <p:nvPicPr>
          <p:cNvPr id="8" name="Bild 4"/>
          <p:cNvPicPr>
            <a:picLocks noChangeAspect="1"/>
          </p:cNvPicPr>
          <p:nvPr/>
        </p:nvPicPr>
        <p:blipFill rotWithShape="1">
          <a:blip r:embed="rId4"/>
          <a:srcRect b="21254"/>
          <a:stretch/>
        </p:blipFill>
        <p:spPr>
          <a:xfrm>
            <a:off x="6315364" y="962598"/>
            <a:ext cx="1872765" cy="1474736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447088" y="1998606"/>
            <a:ext cx="191712" cy="37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/>
          <p:cNvPicPr>
            <a:picLocks/>
          </p:cNvPicPr>
          <p:nvPr/>
        </p:nvPicPr>
        <p:blipFill rotWithShape="1">
          <a:blip r:embed="rId5"/>
          <a:srcRect l="18921" t="18117" r="4008" b="10353"/>
          <a:stretch/>
        </p:blipFill>
        <p:spPr>
          <a:xfrm>
            <a:off x="6325422" y="4364183"/>
            <a:ext cx="1871999" cy="1476000"/>
          </a:xfrm>
          <a:prstGeom prst="rect">
            <a:avLst/>
          </a:prstGeom>
          <a:ln w="76200" cmpd="sng">
            <a:solidFill>
              <a:srgbClr val="660066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88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07635" y="1278009"/>
            <a:ext cx="5603259" cy="4351740"/>
            <a:chOff x="1478025" y="1426871"/>
            <a:chExt cx="6298097" cy="5038478"/>
          </a:xfrm>
        </p:grpSpPr>
        <p:pic>
          <p:nvPicPr>
            <p:cNvPr id="5" name="Bild 4" descr="2014-03 NETs after incubation with nanodiamond lysosensor green PI red (6)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25" y="1426871"/>
              <a:ext cx="6298097" cy="5038478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4256628" y="5676125"/>
              <a:ext cx="1951695" cy="74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Decondensed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de-DE" dirty="0">
                  <a:solidFill>
                    <a:schemeClr val="bg1"/>
                  </a:solidFill>
                </a:rPr>
                <a:t>c</a:t>
              </a:r>
              <a:r>
                <a:rPr lang="de-DE" dirty="0" smtClean="0">
                  <a:solidFill>
                    <a:schemeClr val="bg1"/>
                  </a:solidFill>
                </a:rPr>
                <a:t>hromatin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V="1">
              <a:off x="4814415" y="4766692"/>
              <a:ext cx="0" cy="90943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NETosis depends on </a:t>
            </a:r>
            <a:r>
              <a:rPr lang="de-DE" smtClean="0"/>
              <a:t>citrullination and </a:t>
            </a:r>
            <a:r>
              <a:rPr lang="de-DE"/>
              <a:t>PAD </a:t>
            </a:r>
            <a:r>
              <a:rPr lang="de-DE" smtClean="0"/>
              <a:t>enzymes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Schett G, data on file. Image available at: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www.nacht-der-wissenschaften.de</a:t>
            </a:r>
            <a:r>
              <a:rPr lang="en-GB" dirty="0" smtClean="0"/>
              <a:t> [Accessed February 2016].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NETosis </a:t>
            </a:r>
            <a:r>
              <a:rPr lang="en-GB" dirty="0"/>
              <a:t>is the release of NETs during a form of pathogen-induced cell </a:t>
            </a:r>
            <a:r>
              <a:rPr lang="en-GB" dirty="0" smtClean="0"/>
              <a:t>death.</a:t>
            </a:r>
            <a:br>
              <a:rPr lang="en-GB" dirty="0" smtClean="0"/>
            </a:br>
            <a:r>
              <a:rPr lang="en-GB" dirty="0" smtClean="0"/>
              <a:t>NET, </a:t>
            </a:r>
            <a:r>
              <a:rPr lang="en-GB" dirty="0"/>
              <a:t>n</a:t>
            </a:r>
            <a:r>
              <a:rPr lang="en-GB" dirty="0" smtClean="0"/>
              <a:t>eutrophil </a:t>
            </a:r>
            <a:r>
              <a:rPr lang="en-GB" dirty="0"/>
              <a:t>extracellular </a:t>
            </a:r>
            <a:r>
              <a:rPr lang="en-GB" dirty="0" smtClean="0"/>
              <a:t>trap.</a:t>
            </a:r>
            <a:endParaRPr lang="en-GB" dirty="0"/>
          </a:p>
        </p:txBody>
      </p:sp>
      <p:pic>
        <p:nvPicPr>
          <p:cNvPr id="13" name="Bild 4"/>
          <p:cNvPicPr>
            <a:picLocks noChangeAspect="1"/>
          </p:cNvPicPr>
          <p:nvPr/>
        </p:nvPicPr>
        <p:blipFill rotWithShape="1">
          <a:blip r:embed="rId4"/>
          <a:srcRect b="21254"/>
          <a:stretch/>
        </p:blipFill>
        <p:spPr>
          <a:xfrm>
            <a:off x="6988595" y="1402143"/>
            <a:ext cx="1739770" cy="13700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0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citrullination in epithelial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741165"/>
            <a:ext cx="2528455" cy="3569727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de-DE" sz="1800" dirty="0" smtClean="0"/>
              <a:t>In </a:t>
            </a:r>
            <a:r>
              <a:rPr lang="de-DE" sz="1800" dirty="0"/>
              <a:t>breast cancer </a:t>
            </a:r>
            <a:r>
              <a:rPr lang="de-DE" sz="1800" dirty="0" smtClean="0"/>
              <a:t>cells </a:t>
            </a:r>
            <a:r>
              <a:rPr lang="de-DE" sz="1800" dirty="0"/>
              <a:t>reduction of </a:t>
            </a:r>
            <a:r>
              <a:rPr lang="de-DE" sz="1800" dirty="0" smtClean="0"/>
              <a:t>PAD4 expression dissociates tumor cell interactions</a:t>
            </a:r>
            <a:endParaRPr lang="de-DE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486" y="6357731"/>
            <a:ext cx="8073119" cy="441325"/>
          </a:xfrm>
        </p:spPr>
        <p:txBody>
          <a:bodyPr/>
          <a:lstStyle/>
          <a:p>
            <a:r>
              <a:rPr lang="en-GB" dirty="0"/>
              <a:t>Immunofluorescence image: </a:t>
            </a:r>
            <a:r>
              <a:rPr lang="de-DE" dirty="0" smtClean="0"/>
              <a:t>Stadler SC, et al. </a:t>
            </a:r>
            <a:r>
              <a:rPr lang="ro-RO" dirty="0" smtClean="0"/>
              <a:t>Proc Natl Acad Sci USA. 2013</a:t>
            </a:r>
            <a:r>
              <a:rPr lang="en-GB" dirty="0" smtClean="0"/>
              <a:t>;</a:t>
            </a:r>
            <a:r>
              <a:rPr lang="ro-RO" dirty="0" smtClean="0"/>
              <a:t>110:11851–6</a:t>
            </a:r>
            <a:r>
              <a:rPr lang="en-GB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 dirty="0"/>
              <a:t>anti-citrullinated protein </a:t>
            </a:r>
            <a:r>
              <a:rPr lang="de-DE" dirty="0" smtClean="0"/>
              <a:t>antibody; IF </a:t>
            </a:r>
            <a:r>
              <a:rPr lang="en-GB" dirty="0" smtClean="0"/>
              <a:t>PAD</a:t>
            </a:r>
            <a:r>
              <a:rPr lang="en-GB" dirty="0"/>
              <a:t>, peptidyl arginine </a:t>
            </a:r>
            <a:r>
              <a:rPr lang="en-GB" dirty="0" smtClean="0"/>
              <a:t>deiminase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/>
          <a:srcRect l="3112" t="17382" r="50973" b="51017"/>
          <a:stretch/>
        </p:blipFill>
        <p:spPr>
          <a:xfrm>
            <a:off x="3706088" y="1547091"/>
            <a:ext cx="4665011" cy="3763817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/>
          <a:srcRect l="41323" t="-168" r="15053" b="83054"/>
          <a:stretch/>
        </p:blipFill>
        <p:spPr>
          <a:xfrm>
            <a:off x="704272" y="3359726"/>
            <a:ext cx="2535574" cy="1166092"/>
          </a:xfrm>
          <a:prstGeom prst="rect">
            <a:avLst/>
          </a:prstGeom>
        </p:spPr>
      </p:pic>
      <p:sp>
        <p:nvSpPr>
          <p:cNvPr id="13" name="Pfeil nach unten 12"/>
          <p:cNvSpPr/>
          <p:nvPr/>
        </p:nvSpPr>
        <p:spPr>
          <a:xfrm>
            <a:off x="8001000" y="1997367"/>
            <a:ext cx="265545" cy="357909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8003309" y="3719946"/>
            <a:ext cx="265545" cy="357909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2045855" y="4077857"/>
            <a:ext cx="265545" cy="357909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89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PAD expression in the lung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064" y="5067304"/>
            <a:ext cx="8460000" cy="446827"/>
          </a:xfrm>
        </p:spPr>
        <p:txBody>
          <a:bodyPr/>
          <a:lstStyle/>
          <a:p>
            <a:r>
              <a:rPr lang="en-GB" dirty="0" smtClean="0"/>
              <a:t>PAD2 and PAD4 are present in all lung tissues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Lugli EB, et al. Arthritis Res Ther. 2015;17:9.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COPD, chronic obstructive pulmonary </a:t>
            </a:r>
            <a:r>
              <a:rPr lang="en-GB" dirty="0" smtClean="0"/>
              <a:t>disease; </a:t>
            </a:r>
            <a:r>
              <a:rPr lang="en-GB" dirty="0"/>
              <a:t>PAD, peptidyl arginine </a:t>
            </a:r>
            <a:r>
              <a:rPr lang="en-GB" dirty="0" smtClean="0"/>
              <a:t>deiminase.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8679" y="1541386"/>
            <a:ext cx="8446642" cy="3143572"/>
            <a:chOff x="348679" y="1541386"/>
            <a:chExt cx="8446642" cy="3143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79" y="1541386"/>
              <a:ext cx="8446642" cy="314357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48679" y="1541386"/>
              <a:ext cx="342437" cy="329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8679" y="3330055"/>
              <a:ext cx="342437" cy="329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21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Stress-dependent citrullination of lung epithelium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41064" y="5354386"/>
            <a:ext cx="8460000" cy="381694"/>
          </a:xfrm>
        </p:spPr>
        <p:txBody>
          <a:bodyPr/>
          <a:lstStyle/>
          <a:p>
            <a:r>
              <a:rPr lang="en-GB" dirty="0" smtClean="0"/>
              <a:t>Citrullinated proteins are found in all lung tissue lysates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Lugli </a:t>
            </a:r>
            <a:r>
              <a:rPr lang="en-GB" dirty="0"/>
              <a:t>EB, et al. Arthritis Res Ther. </a:t>
            </a:r>
            <a:r>
              <a:rPr lang="en-GB" dirty="0" smtClean="0"/>
              <a:t>2015;17:9.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AU, arbitrary unit; COPD, </a:t>
            </a:r>
            <a:r>
              <a:rPr lang="en-GB" dirty="0"/>
              <a:t>chronic obstructive </a:t>
            </a:r>
            <a:r>
              <a:rPr lang="en-GB" dirty="0" smtClean="0"/>
              <a:t>pulmonary disease; ns, not significant.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5" y="1924493"/>
            <a:ext cx="3862564" cy="2760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926497"/>
            <a:ext cx="4181475" cy="2695575"/>
          </a:xfrm>
          <a:prstGeom prst="rect">
            <a:avLst/>
          </a:prstGeom>
        </p:spPr>
      </p:pic>
      <p:sp>
        <p:nvSpPr>
          <p:cNvPr id="15" name="Rechteck 11"/>
          <p:cNvSpPr/>
          <p:nvPr/>
        </p:nvSpPr>
        <p:spPr>
          <a:xfrm>
            <a:off x="5595086" y="4872796"/>
            <a:ext cx="25827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smtClean="0"/>
              <a:t>COPD          COPD</a:t>
            </a:r>
            <a:r>
              <a:rPr lang="de-DE" dirty="0"/>
              <a:t> </a:t>
            </a:r>
          </a:p>
        </p:txBody>
      </p:sp>
      <p:sp>
        <p:nvSpPr>
          <p:cNvPr id="16" name="Rechteck 12"/>
          <p:cNvSpPr/>
          <p:nvPr/>
        </p:nvSpPr>
        <p:spPr>
          <a:xfrm>
            <a:off x="5227952" y="4611437"/>
            <a:ext cx="352853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/>
              <a:t>Smoker Non-smoker Smoker Non-smoker</a:t>
            </a:r>
            <a:endParaRPr lang="de-DE" sz="1400" dirty="0"/>
          </a:p>
        </p:txBody>
      </p:sp>
      <p:sp>
        <p:nvSpPr>
          <p:cNvPr id="18" name="Rectangle 17"/>
          <p:cNvSpPr/>
          <p:nvPr/>
        </p:nvSpPr>
        <p:spPr>
          <a:xfrm>
            <a:off x="871870" y="1786698"/>
            <a:ext cx="361507" cy="424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571999" y="1969443"/>
            <a:ext cx="361507" cy="424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52623" y="1301996"/>
            <a:ext cx="340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Representative immunoblot </a:t>
            </a:r>
            <a:br>
              <a:rPr lang="en-GB" sz="1600" b="1" dirty="0" smtClean="0"/>
            </a:br>
            <a:r>
              <a:rPr lang="en-GB" sz="1600" b="1" dirty="0" smtClean="0"/>
              <a:t>of lung tissue lysates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85704" y="1374924"/>
            <a:ext cx="340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Intensity of citrullinated proteins</a:t>
            </a:r>
            <a:endParaRPr lang="en-GB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99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The nature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of ACPAs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Principle of protein citrullination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From citrullination </a:t>
            </a:r>
            <a:r>
              <a:rPr lang="de-DE"/>
              <a:t>to ACPA</a:t>
            </a:r>
            <a:endParaRPr lang="de-DE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Pathophysiologic role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ACPA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 dirty="0"/>
              <a:t>anti-citrullinated protein antibody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8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/>
          <p:nvPr/>
        </p:nvGrpSpPr>
        <p:grpSpPr>
          <a:xfrm>
            <a:off x="8019117" y="3060827"/>
            <a:ext cx="72000" cy="504000"/>
            <a:chOff x="8253770" y="3045358"/>
            <a:chExt cx="72000" cy="534654"/>
          </a:xfrm>
        </p:grpSpPr>
        <p:cxnSp>
          <p:nvCxnSpPr>
            <p:cNvPr id="1025" name="Straight Connector 1024"/>
            <p:cNvCxnSpPr/>
            <p:nvPr/>
          </p:nvCxnSpPr>
          <p:spPr>
            <a:xfrm>
              <a:off x="8289770" y="3046422"/>
              <a:ext cx="0" cy="5335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8289770" y="300935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8289770" y="3543595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7431029" y="2880003"/>
            <a:ext cx="72000" cy="684000"/>
            <a:chOff x="8253770" y="3045358"/>
            <a:chExt cx="72000" cy="534654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8289770" y="3046422"/>
              <a:ext cx="0" cy="5335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8289770" y="300935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8289770" y="3543595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851447" y="3361485"/>
            <a:ext cx="72000" cy="468000"/>
            <a:chOff x="8253770" y="3045358"/>
            <a:chExt cx="72000" cy="534654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8289770" y="3046422"/>
              <a:ext cx="0" cy="5335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8289770" y="300935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8289770" y="3543595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8015368" y="4283630"/>
            <a:ext cx="72000" cy="288000"/>
            <a:chOff x="8253770" y="3045358"/>
            <a:chExt cx="72000" cy="534654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8289770" y="3046422"/>
              <a:ext cx="0" cy="5335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8289770" y="300935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8289770" y="3543595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428769" y="4305707"/>
            <a:ext cx="72000" cy="162000"/>
            <a:chOff x="8253770" y="3045358"/>
            <a:chExt cx="72000" cy="534654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8289770" y="3046422"/>
              <a:ext cx="0" cy="5335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8289770" y="300935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8289770" y="3543595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6849583" y="4413235"/>
            <a:ext cx="72000" cy="180000"/>
            <a:chOff x="8253770" y="3045358"/>
            <a:chExt cx="72000" cy="53465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8289770" y="3046422"/>
              <a:ext cx="0" cy="5335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8289770" y="300935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8289770" y="3543595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Citrullination improved peptide binding to some HLA class II alleles and leads to T-cell activation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mtClean="0"/>
              <a:t>Hill JA, et al. J Immunol. 2003;171:538–41.</a:t>
            </a:r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MHC, major histocompatibility complex; Vim, vimentin.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41064" y="14883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Relative affinities of </a:t>
            </a:r>
            <a:r>
              <a:rPr lang="en-GB" sz="1400" b="1" dirty="0" smtClean="0">
                <a:solidFill>
                  <a:prstClr val="black"/>
                </a:solidFill>
              </a:rPr>
              <a:t>Vim 65–77 and </a:t>
            </a:r>
            <a:r>
              <a:rPr lang="en-GB" sz="1400" b="1" smtClean="0">
                <a:solidFill>
                  <a:prstClr val="black"/>
                </a:solidFill>
              </a:rPr>
              <a:t/>
            </a:r>
            <a:br>
              <a:rPr lang="en-GB" sz="1400" b="1" smtClean="0">
                <a:solidFill>
                  <a:prstClr val="black"/>
                </a:solidFill>
              </a:rPr>
            </a:br>
            <a:r>
              <a:rPr lang="en-GB" sz="1400" b="1" smtClean="0">
                <a:solidFill>
                  <a:prstClr val="black"/>
                </a:solidFill>
              </a:rPr>
              <a:t>Vim R70Cit </a:t>
            </a:r>
            <a:r>
              <a:rPr lang="en-GB" sz="1400" b="1" dirty="0">
                <a:solidFill>
                  <a:prstClr val="black"/>
                </a:solidFill>
              </a:rPr>
              <a:t>for </a:t>
            </a:r>
            <a:r>
              <a:rPr lang="en-GB" sz="1400" b="1" dirty="0" smtClean="0">
                <a:solidFill>
                  <a:prstClr val="black"/>
                </a:solidFill>
              </a:rPr>
              <a:t>purified MHC class </a:t>
            </a:r>
            <a:r>
              <a:rPr lang="en-GB" sz="1400" b="1" dirty="0">
                <a:solidFill>
                  <a:prstClr val="black"/>
                </a:solidFill>
              </a:rPr>
              <a:t>II </a:t>
            </a:r>
            <a:r>
              <a:rPr lang="en-GB" sz="1400" b="1" dirty="0" smtClean="0">
                <a:solidFill>
                  <a:prstClr val="black"/>
                </a:solidFill>
              </a:rPr>
              <a:t>molecules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0517" y="14883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Analysis of the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b="1" dirty="0" smtClean="0">
                <a:solidFill>
                  <a:prstClr val="black"/>
                </a:solidFill>
              </a:rPr>
              <a:t>T-cell </a:t>
            </a:r>
            <a:r>
              <a:rPr lang="en-GB" sz="1400" b="1" dirty="0">
                <a:solidFill>
                  <a:prstClr val="black"/>
                </a:solidFill>
              </a:rPr>
              <a:t>immune response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81397" y="3580708"/>
            <a:ext cx="409817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6731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41368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97183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52996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12968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64626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20441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76254" y="4892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33455" y="489050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85112" y="489050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54397" y="486504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58553" y="4211105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52333" y="3554400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56489" y="2900465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52333" y="2240573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653" y="2146265"/>
            <a:ext cx="299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8074" y="2800201"/>
            <a:ext cx="376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0.1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9865" y="3456902"/>
            <a:ext cx="505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0.01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9865" y="4113264"/>
            <a:ext cx="505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0.001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2022" y="4772391"/>
            <a:ext cx="618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0.0001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2995" y="5247000"/>
            <a:ext cx="1504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HLA-DRB1 alleles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9241" y="4924786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*0101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12603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*0401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75479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*0404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6708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*0301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86348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*0701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47577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*0802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96329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*1101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51966" y="4940105"/>
            <a:ext cx="55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*1302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570784" y="3444593"/>
            <a:ext cx="162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MHC affinity (1/IC</a:t>
            </a:r>
            <a:r>
              <a:rPr lang="en-GB" sz="1200" b="1" baseline="30000" dirty="0" smtClean="0">
                <a:solidFill>
                  <a:prstClr val="black"/>
                </a:solidFill>
              </a:rPr>
              <a:t>50</a:t>
            </a:r>
            <a:r>
              <a:rPr lang="en-GB" sz="1200" b="1" dirty="0" smtClean="0">
                <a:solidFill>
                  <a:prstClr val="black"/>
                </a:solidFill>
              </a:rPr>
              <a:t>)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173163" y="4164460"/>
            <a:ext cx="1433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Low / intermediate affinity</a:t>
            </a: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87189" y="3148573"/>
            <a:ext cx="1405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High affinity</a:t>
            </a: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12044" y="2335973"/>
            <a:ext cx="90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Vim 65-77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12044" y="2516755"/>
            <a:ext cx="90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Vim R70Cit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0584" y="4230932"/>
            <a:ext cx="108000" cy="666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79095" y="3960932"/>
            <a:ext cx="108000" cy="936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4183" y="3726932"/>
            <a:ext cx="108000" cy="1170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98674" y="3708932"/>
            <a:ext cx="108000" cy="1188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57084" y="4230932"/>
            <a:ext cx="108000" cy="666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312172" y="3888932"/>
            <a:ext cx="108000" cy="1008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48370" y="3780932"/>
            <a:ext cx="108000" cy="1116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97852" y="4338932"/>
            <a:ext cx="108000" cy="558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37174" y="4446932"/>
            <a:ext cx="108000" cy="450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73810" y="2898932"/>
            <a:ext cx="108000" cy="1998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15003" y="2682932"/>
            <a:ext cx="108000" cy="2214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61822" y="2916932"/>
            <a:ext cx="108000" cy="1980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553" y="2269375"/>
            <a:ext cx="4098174" cy="2622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528130" y="2585710"/>
            <a:ext cx="108000" cy="108000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28130" y="2418190"/>
            <a:ext cx="108000" cy="10800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20102" y="2277900"/>
            <a:ext cx="2916000" cy="2622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721757" y="4897786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301682" y="4897786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885583" y="4897786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469484" y="4897786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53385" y="4897786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633311" y="4897786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>
            <a:off x="5693021" y="4872507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>
            <a:off x="5693021" y="4349565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>
            <a:off x="5693021" y="3826624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>
            <a:off x="5693021" y="3303683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>
            <a:off x="5693021" y="2780742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>
            <a:off x="5693021" y="2249849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68502" y="5247000"/>
            <a:ext cx="272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Peptide concentration (µg/ml)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46401" y="4940105"/>
            <a:ext cx="31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0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03101" y="4940105"/>
            <a:ext cx="364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10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87002" y="4940105"/>
            <a:ext cx="364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prstClr val="black"/>
                </a:solidFill>
              </a:rPr>
              <a:t>5</a:t>
            </a:r>
            <a:r>
              <a:rPr lang="en-GB" sz="1000" dirty="0" smtClean="0">
                <a:solidFill>
                  <a:prstClr val="black"/>
                </a:solidFill>
              </a:rPr>
              <a:t>0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16999" y="4940105"/>
            <a:ext cx="472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100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97099" y="4755548"/>
            <a:ext cx="31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0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97099" y="4241525"/>
            <a:ext cx="31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2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97099" y="3727503"/>
            <a:ext cx="31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4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97099" y="3204562"/>
            <a:ext cx="31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6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97099" y="2682031"/>
            <a:ext cx="31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8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00792" y="2152840"/>
            <a:ext cx="40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</a:rPr>
              <a:t>10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32884" y="2335973"/>
            <a:ext cx="90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Vim 65-77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32884" y="2516755"/>
            <a:ext cx="90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Vim R70Cit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721280" y="2375028"/>
            <a:ext cx="108000" cy="108000"/>
          </a:xfrm>
          <a:prstGeom prst="ellipse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721280" y="2591391"/>
            <a:ext cx="108000" cy="108000"/>
          </a:xfrm>
          <a:prstGeom prst="ellipse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4502923" y="3434871"/>
            <a:ext cx="15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Stimulation index</a:t>
            </a:r>
            <a:endParaRPr lang="en-GB" sz="1200" b="1" dirty="0">
              <a:solidFill>
                <a:prstClr val="black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617447" y="2427229"/>
            <a:ext cx="314172" cy="0"/>
          </a:xfrm>
          <a:prstGeom prst="line">
            <a:avLst/>
          </a:prstGeom>
          <a:ln w="19050">
            <a:solidFill>
              <a:srgbClr val="007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617447" y="2639849"/>
            <a:ext cx="314172" cy="0"/>
          </a:xfrm>
          <a:prstGeom prst="line">
            <a:avLst/>
          </a:prstGeom>
          <a:ln w="19050">
            <a:solidFill>
              <a:srgbClr val="949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833142" y="3549150"/>
            <a:ext cx="108000" cy="108000"/>
          </a:xfrm>
          <a:prstGeom prst="ellipse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415484" y="3174355"/>
            <a:ext cx="108000" cy="108000"/>
          </a:xfrm>
          <a:prstGeom prst="ellipse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003689" y="3256295"/>
            <a:ext cx="108000" cy="108000"/>
          </a:xfrm>
          <a:prstGeom prst="ellipse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833142" y="4464506"/>
            <a:ext cx="108000" cy="108000"/>
          </a:xfrm>
          <a:prstGeom prst="ellipse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415484" y="4350211"/>
            <a:ext cx="108000" cy="108000"/>
          </a:xfrm>
          <a:prstGeom prst="ellipse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999384" y="4383295"/>
            <a:ext cx="108000" cy="108000"/>
          </a:xfrm>
          <a:prstGeom prst="ellipse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21" name="Straight Connector 120"/>
          <p:cNvCxnSpPr>
            <a:endCxn id="118" idx="2"/>
          </p:cNvCxnSpPr>
          <p:nvPr/>
        </p:nvCxnSpPr>
        <p:spPr>
          <a:xfrm flipV="1">
            <a:off x="6355681" y="4518506"/>
            <a:ext cx="477461" cy="104011"/>
          </a:xfrm>
          <a:prstGeom prst="line">
            <a:avLst/>
          </a:prstGeom>
          <a:ln w="19050">
            <a:solidFill>
              <a:srgbClr val="007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8" idx="6"/>
          </p:cNvCxnSpPr>
          <p:nvPr/>
        </p:nvCxnSpPr>
        <p:spPr>
          <a:xfrm flipV="1">
            <a:off x="6941142" y="4404653"/>
            <a:ext cx="488198" cy="113853"/>
          </a:xfrm>
          <a:prstGeom prst="line">
            <a:avLst/>
          </a:prstGeom>
          <a:ln w="19050">
            <a:solidFill>
              <a:srgbClr val="007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482124" y="4404212"/>
            <a:ext cx="598489" cy="33083"/>
          </a:xfrm>
          <a:prstGeom prst="line">
            <a:avLst/>
          </a:prstGeom>
          <a:ln w="19050">
            <a:solidFill>
              <a:srgbClr val="007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315262" y="3641334"/>
            <a:ext cx="553792" cy="960818"/>
          </a:xfrm>
          <a:prstGeom prst="line">
            <a:avLst/>
          </a:prstGeom>
          <a:ln w="19050">
            <a:solidFill>
              <a:srgbClr val="949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6247681" y="4579255"/>
            <a:ext cx="108000" cy="108000"/>
          </a:xfrm>
          <a:prstGeom prst="ellipse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6905388" y="3215291"/>
            <a:ext cx="567112" cy="392299"/>
          </a:xfrm>
          <a:prstGeom prst="line">
            <a:avLst/>
          </a:prstGeom>
          <a:ln w="19050">
            <a:solidFill>
              <a:srgbClr val="949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476619" y="3228355"/>
            <a:ext cx="611622" cy="81940"/>
          </a:xfrm>
          <a:prstGeom prst="line">
            <a:avLst/>
          </a:prstGeom>
          <a:ln w="19050">
            <a:solidFill>
              <a:srgbClr val="949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4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ontent Placeholder 3"/>
          <p:cNvGraphicFramePr>
            <a:graphicFrameLocks/>
          </p:cNvGraphicFramePr>
          <p:nvPr>
            <p:extLst/>
          </p:nvPr>
        </p:nvGraphicFramePr>
        <p:xfrm>
          <a:off x="1295400" y="3355786"/>
          <a:ext cx="6705600" cy="1503680"/>
        </p:xfrm>
        <a:graphic>
          <a:graphicData uri="http://schemas.openxmlformats.org/drawingml/2006/table">
            <a:tbl>
              <a:tblPr firstRow="1" bandRow="1"/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4318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E6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C3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C3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C3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and disease duration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Figure adapted from: van </a:t>
            </a:r>
            <a:r>
              <a:rPr lang="en-GB" dirty="0" err="1"/>
              <a:t>Steenbergen</a:t>
            </a:r>
            <a:r>
              <a:rPr lang="en-GB" dirty="0"/>
              <a:t> HW, et al. Arthritis Rheum. 2013;65:2219–32; Raza K, et al. Ann Rheum Dis. 2012;71:1921–3; </a:t>
            </a:r>
            <a:r>
              <a:rPr lang="en-GB" dirty="0" err="1"/>
              <a:t>Willemze</a:t>
            </a:r>
            <a:r>
              <a:rPr lang="en-GB" dirty="0"/>
              <a:t> A, et al.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Nat </a:t>
            </a:r>
            <a:r>
              <a:rPr lang="en-GB" dirty="0"/>
              <a:t>Rev </a:t>
            </a:r>
            <a:r>
              <a:rPr lang="en-GB" dirty="0" err="1"/>
              <a:t>Rheumatol</a:t>
            </a:r>
            <a:r>
              <a:rPr lang="en-GB" dirty="0"/>
              <a:t>. 2012;8:144–52.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295400" y="4855896"/>
            <a:ext cx="6705600" cy="0"/>
          </a:xfrm>
          <a:prstGeom prst="line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982720" y="4852527"/>
            <a:ext cx="0" cy="304800"/>
          </a:xfrm>
          <a:prstGeom prst="line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667447" y="4852527"/>
            <a:ext cx="0" cy="304800"/>
          </a:xfrm>
          <a:prstGeom prst="line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994262" y="4853356"/>
            <a:ext cx="0" cy="303459"/>
          </a:xfrm>
          <a:prstGeom prst="line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1143000" y="1284178"/>
            <a:ext cx="0" cy="3805282"/>
          </a:xfrm>
          <a:prstGeom prst="straightConnector1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 rot="16200000">
            <a:off x="-477188" y="303293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Inflammation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304731" y="4855821"/>
            <a:ext cx="0" cy="304800"/>
          </a:xfrm>
          <a:prstGeom prst="line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323840" y="4865981"/>
            <a:ext cx="0" cy="304800"/>
          </a:xfrm>
          <a:prstGeom prst="line">
            <a:avLst/>
          </a:prstGeom>
          <a:solidFill>
            <a:srgbClr val="F0C885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628778" y="1435089"/>
            <a:ext cx="622" cy="914400"/>
          </a:xfrm>
          <a:prstGeom prst="straightConnector1">
            <a:avLst/>
          </a:prstGeom>
          <a:solidFill>
            <a:srgbClr val="F0C88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614160" y="111653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Fulfilment of </a:t>
            </a:r>
            <a:r>
              <a:rPr lang="en-GB" sz="1400" b="1" kern="0" dirty="0" smtClean="0">
                <a:solidFill>
                  <a:prstClr val="black"/>
                </a:solidFill>
              </a:rPr>
              <a:t/>
            </a:r>
            <a:br>
              <a:rPr lang="en-GB" sz="1400" b="1" kern="0" dirty="0" smtClean="0">
                <a:solidFill>
                  <a:prstClr val="black"/>
                </a:solidFill>
              </a:rPr>
            </a:br>
            <a:r>
              <a:rPr lang="en-GB" sz="1400" b="1" kern="0" dirty="0" smtClean="0">
                <a:solidFill>
                  <a:prstClr val="black"/>
                </a:solidFill>
              </a:rPr>
              <a:t>classification </a:t>
            </a:r>
            <a:r>
              <a:rPr lang="en-GB" sz="1400" b="1" kern="0" dirty="0">
                <a:solidFill>
                  <a:prstClr val="black"/>
                </a:solidFill>
              </a:rPr>
              <a:t>criteria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3957320" y="2112438"/>
            <a:ext cx="0" cy="958821"/>
          </a:xfrm>
          <a:prstGeom prst="straightConnector1">
            <a:avLst/>
          </a:prstGeom>
          <a:solidFill>
            <a:srgbClr val="F0C88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942080" y="2030938"/>
            <a:ext cx="1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Symptoms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26226" y="1649938"/>
            <a:ext cx="121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Swelling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42252" y="5143085"/>
            <a:ext cx="1100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87348" y="5172097"/>
            <a:ext cx="1100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25722" y="5142573"/>
            <a:ext cx="1100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43705" y="5159706"/>
            <a:ext cx="1100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84162" y="25488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‘Normal’</a:t>
            </a:r>
          </a:p>
        </p:txBody>
      </p:sp>
      <p:pic>
        <p:nvPicPr>
          <p:cNvPr id="64" name="Picture 1" descr="Fig1_phases of disease (3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706" y="2636656"/>
            <a:ext cx="894080" cy="12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" descr="Fig1_phases of disease (3)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9459" y="2369634"/>
            <a:ext cx="983134" cy="12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" descr="Fig1_phases of disease (3)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4100" y="1884796"/>
            <a:ext cx="868362" cy="13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Arrow Connector 67"/>
          <p:cNvCxnSpPr/>
          <p:nvPr/>
        </p:nvCxnSpPr>
        <p:spPr bwMode="auto">
          <a:xfrm>
            <a:off x="5341466" y="1801013"/>
            <a:ext cx="0" cy="895278"/>
          </a:xfrm>
          <a:prstGeom prst="straightConnector1">
            <a:avLst/>
          </a:prstGeom>
          <a:solidFill>
            <a:srgbClr val="F0C88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1" descr="Fig1_phases of disease (3)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0" y="2831425"/>
            <a:ext cx="1143000" cy="11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 descr="Fig1_phases of disease (3)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5660" y="2869231"/>
            <a:ext cx="1320800" cy="10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65853" y="4238181"/>
            <a:ext cx="13960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100" kern="0" dirty="0">
                <a:solidFill>
                  <a:srgbClr val="51565B">
                    <a:lumMod val="50000"/>
                  </a:srgbClr>
                </a:solidFill>
              </a:rPr>
              <a:t>Genetic </a:t>
            </a:r>
            <a:r>
              <a:rPr lang="en-GB" sz="1100" kern="0" dirty="0" smtClean="0">
                <a:solidFill>
                  <a:srgbClr val="51565B">
                    <a:lumMod val="50000"/>
                  </a:srgbClr>
                </a:solidFill>
              </a:rPr>
              <a:t>and </a:t>
            </a:r>
            <a:br>
              <a:rPr lang="en-GB" sz="1100" kern="0" dirty="0" smtClean="0">
                <a:solidFill>
                  <a:srgbClr val="51565B">
                    <a:lumMod val="50000"/>
                  </a:srgbClr>
                </a:solidFill>
              </a:rPr>
            </a:br>
            <a:r>
              <a:rPr lang="en-GB" sz="1100" kern="0" dirty="0" smtClean="0">
                <a:solidFill>
                  <a:srgbClr val="51565B">
                    <a:lumMod val="50000"/>
                  </a:srgbClr>
                </a:solidFill>
              </a:rPr>
              <a:t>environmental </a:t>
            </a:r>
            <a:r>
              <a:rPr lang="en-GB" sz="1100" kern="0" dirty="0">
                <a:solidFill>
                  <a:srgbClr val="51565B">
                    <a:lumMod val="50000"/>
                  </a:srgbClr>
                </a:solidFill>
              </a:rPr>
              <a:t>risk </a:t>
            </a:r>
            <a:r>
              <a:rPr lang="en-GB" sz="1100" kern="0" dirty="0" smtClean="0">
                <a:solidFill>
                  <a:srgbClr val="51565B">
                    <a:lumMod val="50000"/>
                  </a:srgbClr>
                </a:solidFill>
              </a:rPr>
              <a:t/>
            </a:r>
            <a:br>
              <a:rPr lang="en-GB" sz="1100" kern="0" dirty="0" smtClean="0">
                <a:solidFill>
                  <a:srgbClr val="51565B">
                    <a:lumMod val="50000"/>
                  </a:srgbClr>
                </a:solidFill>
              </a:rPr>
            </a:br>
            <a:r>
              <a:rPr lang="en-GB" sz="1100" kern="0" dirty="0" smtClean="0">
                <a:solidFill>
                  <a:srgbClr val="51565B">
                    <a:lumMod val="50000"/>
                  </a:srgbClr>
                </a:solidFill>
              </a:rPr>
              <a:t>factors</a:t>
            </a:r>
            <a:endParaRPr lang="en-GB" sz="1100" kern="0" dirty="0">
              <a:solidFill>
                <a:srgbClr val="51565B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1165" y="4301789"/>
            <a:ext cx="1396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100" kern="0" dirty="0">
                <a:solidFill>
                  <a:prstClr val="black"/>
                </a:solidFill>
              </a:rPr>
              <a:t>Systemic </a:t>
            </a:r>
            <a:r>
              <a:rPr lang="en-GB" sz="1100" kern="0" dirty="0" smtClean="0">
                <a:solidFill>
                  <a:prstClr val="black"/>
                </a:solidFill>
              </a:rPr>
              <a:t/>
            </a:r>
            <a:br>
              <a:rPr lang="en-GB" sz="1100" kern="0" dirty="0" smtClean="0">
                <a:solidFill>
                  <a:prstClr val="black"/>
                </a:solidFill>
              </a:rPr>
            </a:br>
            <a:r>
              <a:rPr lang="en-GB" sz="1100" kern="0" dirty="0" smtClean="0">
                <a:solidFill>
                  <a:prstClr val="black"/>
                </a:solidFill>
              </a:rPr>
              <a:t>autoimmunity</a:t>
            </a:r>
            <a:endParaRPr lang="en-GB" sz="1100" kern="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6251" y="4397205"/>
            <a:ext cx="1396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100" kern="0" dirty="0">
                <a:solidFill>
                  <a:prstClr val="black"/>
                </a:solidFill>
              </a:rPr>
              <a:t>Symptoms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0367" y="3777129"/>
            <a:ext cx="139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kern="0" dirty="0">
                <a:solidFill>
                  <a:srgbClr val="FFFFFF"/>
                </a:solidFill>
              </a:rPr>
              <a:t>Unclassified </a:t>
            </a:r>
          </a:p>
          <a:p>
            <a:pPr algn="ctr">
              <a:defRPr/>
            </a:pPr>
            <a:r>
              <a:rPr lang="en-GB" sz="1200" kern="0" dirty="0">
                <a:solidFill>
                  <a:srgbClr val="FFFFFF"/>
                </a:solidFill>
              </a:rPr>
              <a:t>arthritis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1686" y="3343466"/>
            <a:ext cx="139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kern="0" dirty="0">
                <a:solidFill>
                  <a:srgbClr val="FFFFFF"/>
                </a:solidFill>
              </a:rPr>
              <a:t>Rheumatoid </a:t>
            </a:r>
          </a:p>
          <a:p>
            <a:pPr algn="ctr">
              <a:defRPr/>
            </a:pPr>
            <a:r>
              <a:rPr lang="en-GB" sz="1200" kern="0" dirty="0">
                <a:solidFill>
                  <a:srgbClr val="FFFFFF"/>
                </a:solidFill>
              </a:rPr>
              <a:t>arthritis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5400" y="491708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Phase A/B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61920" y="490363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Phase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62400" y="491557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Phase 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0" y="491557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Phase 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05600" y="490363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Phase 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4947" y="5831260"/>
            <a:ext cx="437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en-GB" sz="1400" dirty="0">
                <a:solidFill>
                  <a:prstClr val="black"/>
                </a:solidFill>
              </a:rPr>
              <a:t>Time from symptom onset (months)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72513" y="5356575"/>
            <a:ext cx="2145883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cs typeface="Arial" panose="020B0604020202020204" pitchFamily="34" charset="0"/>
              </a:rPr>
              <a:t>Induction of </a:t>
            </a: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autoimmunity</a:t>
            </a:r>
            <a:endParaRPr lang="en-US" sz="1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72676" y="5356575"/>
            <a:ext cx="3285666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cs typeface="Arial" panose="020B0604020202020204" pitchFamily="34" charset="0"/>
              </a:rPr>
              <a:t>Maturation of </a:t>
            </a: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the </a:t>
            </a:r>
            <a:b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antibody </a:t>
            </a:r>
            <a:r>
              <a:rPr lang="en-US" sz="1200" dirty="0">
                <a:solidFill>
                  <a:srgbClr val="C00000"/>
                </a:solidFill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35960" y="5356575"/>
            <a:ext cx="177165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cs typeface="Arial" panose="020B0604020202020204" pitchFamily="34" charset="0"/>
              </a:rPr>
              <a:t>No additional </a:t>
            </a: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changes</a:t>
            </a:r>
            <a:endParaRPr lang="en-US" sz="1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10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mtClean="0"/>
              <a:t>The nature of ACPAs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Principle of protein citrullination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From citrullination to ACPA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Pathophysiologic role of ACPA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 dirty="0"/>
              <a:t>anti-citrullinated protein antibody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6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993" y="1176720"/>
            <a:ext cx="7176015" cy="449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from citrullination to ACPA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Klareskog L, et al. Annu Rev Immunol. 2008;26:651–75.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/>
              <a:t>anti-citrullinated protein </a:t>
            </a:r>
            <a:r>
              <a:rPr lang="de-DE" smtClean="0"/>
              <a:t>antibody; CCP, </a:t>
            </a:r>
            <a:r>
              <a:rPr lang="en-GB" dirty="0"/>
              <a:t>cyclic citrullinated </a:t>
            </a:r>
            <a:r>
              <a:rPr lang="en-GB" dirty="0" smtClean="0"/>
              <a:t>peptide; PAD</a:t>
            </a:r>
            <a:r>
              <a:rPr lang="en-GB" dirty="0"/>
              <a:t>, peptidyl arginine </a:t>
            </a:r>
            <a:r>
              <a:rPr lang="en-GB" dirty="0" smtClean="0"/>
              <a:t>deiminase; RA, rheumatoid arthritis; </a:t>
            </a:r>
            <a:r>
              <a:rPr lang="de-DE" smtClean="0"/>
              <a:t>TNF, tissue necrosis factor.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1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ACPA and RF precede RA</a:t>
            </a:r>
          </a:p>
        </p:txBody>
      </p:sp>
      <p:sp>
        <p:nvSpPr>
          <p:cNvPr id="235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 smtClean="0"/>
              <a:t>ACPAs and RFs in patients appear many years prior to RA onset</a:t>
            </a:r>
            <a:r>
              <a:rPr lang="en-US" altLang="en-US" sz="1800" b="0" baseline="30000" dirty="0" smtClean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 smtClean="0"/>
              <a:t>IgA RFs also appear in patients years prior to clinical symptoms</a:t>
            </a:r>
            <a:r>
              <a:rPr lang="en-US" altLang="en-US" sz="1800" b="0" baseline="30000" dirty="0" smtClean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1. Nielen MM, et al. Arthritis Rheum. 2004;50:380–6; 2. Rantapää-Dahlqvist S, et al. Arthritis Rheum. 2003;48:2741–9.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ＭＳ Ｐゴシック" charset="-128"/>
              </a:rPr>
              <a:t>ACPA, </a:t>
            </a:r>
            <a:r>
              <a:rPr lang="en-GB" dirty="0">
                <a:solidFill>
                  <a:prstClr val="black"/>
                </a:solidFill>
              </a:rPr>
              <a:t>anti-citrullinated protein antibody;</a:t>
            </a:r>
            <a:r>
              <a:rPr lang="en-GB" dirty="0">
                <a:solidFill>
                  <a:prstClr val="black"/>
                </a:solidFill>
                <a:ea typeface="ＭＳ Ｐゴシック" charset="-128"/>
              </a:rPr>
              <a:t> Ig, immunoglobulin; RA, rheumatoid arthritis; RF, rheumatoid factor. </a:t>
            </a:r>
          </a:p>
        </p:txBody>
      </p:sp>
      <p:sp>
        <p:nvSpPr>
          <p:cNvPr id="66" name="Freeform 65"/>
          <p:cNvSpPr/>
          <p:nvPr/>
        </p:nvSpPr>
        <p:spPr>
          <a:xfrm>
            <a:off x="3324225" y="2005932"/>
            <a:ext cx="3943350" cy="2414588"/>
          </a:xfrm>
          <a:custGeom>
            <a:avLst/>
            <a:gdLst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52700 w 3967163"/>
              <a:gd name="connsiteY11" fmla="*/ 914400 h 2414588"/>
              <a:gd name="connsiteX12" fmla="*/ 2490788 w 3967163"/>
              <a:gd name="connsiteY12" fmla="*/ 1162050 h 2414588"/>
              <a:gd name="connsiteX13" fmla="*/ 2352675 w 3967163"/>
              <a:gd name="connsiteY13" fmla="*/ 1147763 h 2414588"/>
              <a:gd name="connsiteX14" fmla="*/ 2185988 w 3967163"/>
              <a:gd name="connsiteY14" fmla="*/ 1514475 h 2414588"/>
              <a:gd name="connsiteX15" fmla="*/ 2038350 w 3967163"/>
              <a:gd name="connsiteY15" fmla="*/ 1514475 h 2414588"/>
              <a:gd name="connsiteX16" fmla="*/ 1704975 w 3967163"/>
              <a:gd name="connsiteY16" fmla="*/ 1871663 h 2414588"/>
              <a:gd name="connsiteX17" fmla="*/ 1209675 w 3967163"/>
              <a:gd name="connsiteY17" fmla="*/ 1814513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490788 w 3967163"/>
              <a:gd name="connsiteY12" fmla="*/ 1162050 h 2414588"/>
              <a:gd name="connsiteX13" fmla="*/ 2352675 w 3967163"/>
              <a:gd name="connsiteY13" fmla="*/ 1147763 h 2414588"/>
              <a:gd name="connsiteX14" fmla="*/ 2185988 w 3967163"/>
              <a:gd name="connsiteY14" fmla="*/ 1514475 h 2414588"/>
              <a:gd name="connsiteX15" fmla="*/ 2038350 w 3967163"/>
              <a:gd name="connsiteY15" fmla="*/ 1514475 h 2414588"/>
              <a:gd name="connsiteX16" fmla="*/ 1704975 w 3967163"/>
              <a:gd name="connsiteY16" fmla="*/ 1871663 h 2414588"/>
              <a:gd name="connsiteX17" fmla="*/ 1209675 w 3967163"/>
              <a:gd name="connsiteY17" fmla="*/ 1814513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52675 w 3967163"/>
              <a:gd name="connsiteY13" fmla="*/ 1147763 h 2414588"/>
              <a:gd name="connsiteX14" fmla="*/ 2185988 w 3967163"/>
              <a:gd name="connsiteY14" fmla="*/ 1514475 h 2414588"/>
              <a:gd name="connsiteX15" fmla="*/ 2038350 w 3967163"/>
              <a:gd name="connsiteY15" fmla="*/ 1514475 h 2414588"/>
              <a:gd name="connsiteX16" fmla="*/ 1704975 w 3967163"/>
              <a:gd name="connsiteY16" fmla="*/ 1871663 h 2414588"/>
              <a:gd name="connsiteX17" fmla="*/ 1209675 w 3967163"/>
              <a:gd name="connsiteY17" fmla="*/ 1814513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38350 w 3967163"/>
              <a:gd name="connsiteY15" fmla="*/ 1514475 h 2414588"/>
              <a:gd name="connsiteX16" fmla="*/ 1704975 w 3967163"/>
              <a:gd name="connsiteY16" fmla="*/ 1871663 h 2414588"/>
              <a:gd name="connsiteX17" fmla="*/ 1209675 w 3967163"/>
              <a:gd name="connsiteY17" fmla="*/ 1814513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04975 w 3967163"/>
              <a:gd name="connsiteY16" fmla="*/ 1871663 h 2414588"/>
              <a:gd name="connsiteX17" fmla="*/ 1209675 w 3967163"/>
              <a:gd name="connsiteY17" fmla="*/ 1814513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09675 w 3967163"/>
              <a:gd name="connsiteY17" fmla="*/ 1814513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66800 w 3967163"/>
              <a:gd name="connsiteY18" fmla="*/ 1971675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104900 w 3967163"/>
              <a:gd name="connsiteY18" fmla="*/ 1966912 h 2414588"/>
              <a:gd name="connsiteX19" fmla="*/ 919163 w 3967163"/>
              <a:gd name="connsiteY19" fmla="*/ 195262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104900 w 3967163"/>
              <a:gd name="connsiteY18" fmla="*/ 1966912 h 2414588"/>
              <a:gd name="connsiteX19" fmla="*/ 971550 w 3967163"/>
              <a:gd name="connsiteY19" fmla="*/ 197167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5850 w 3967163"/>
              <a:gd name="connsiteY18" fmla="*/ 1957387 h 2414588"/>
              <a:gd name="connsiteX19" fmla="*/ 971550 w 3967163"/>
              <a:gd name="connsiteY19" fmla="*/ 1971675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5850 w 3967163"/>
              <a:gd name="connsiteY18" fmla="*/ 1957387 h 2414588"/>
              <a:gd name="connsiteX19" fmla="*/ 971550 w 3967163"/>
              <a:gd name="connsiteY19" fmla="*/ 1950244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2163 w 3967163"/>
              <a:gd name="connsiteY15" fmla="*/ 1524000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3469 w 3967163"/>
              <a:gd name="connsiteY18" fmla="*/ 1950244 h 2414588"/>
              <a:gd name="connsiteX19" fmla="*/ 971550 w 3967163"/>
              <a:gd name="connsiteY19" fmla="*/ 1950244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14725 w 3967163"/>
              <a:gd name="connsiteY6" fmla="*/ 4524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9306 w 3967163"/>
              <a:gd name="connsiteY15" fmla="*/ 1514475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3469 w 3967163"/>
              <a:gd name="connsiteY18" fmla="*/ 1950244 h 2414588"/>
              <a:gd name="connsiteX19" fmla="*/ 971550 w 3967163"/>
              <a:gd name="connsiteY19" fmla="*/ 1950244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505200 w 3967163"/>
              <a:gd name="connsiteY6" fmla="*/ 442913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9306 w 3967163"/>
              <a:gd name="connsiteY15" fmla="*/ 1514475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3469 w 3967163"/>
              <a:gd name="connsiteY18" fmla="*/ 1950244 h 2414588"/>
              <a:gd name="connsiteX19" fmla="*/ 971550 w 3967163"/>
              <a:gd name="connsiteY19" fmla="*/ 1950244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495675 w 3967163"/>
              <a:gd name="connsiteY6" fmla="*/ 4397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90863 w 3967163"/>
              <a:gd name="connsiteY9" fmla="*/ 762000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9306 w 3967163"/>
              <a:gd name="connsiteY15" fmla="*/ 1514475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3469 w 3967163"/>
              <a:gd name="connsiteY18" fmla="*/ 1950244 h 2414588"/>
              <a:gd name="connsiteX19" fmla="*/ 971550 w 3967163"/>
              <a:gd name="connsiteY19" fmla="*/ 1950244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67163"/>
              <a:gd name="connsiteY0" fmla="*/ 0 h 2414588"/>
              <a:gd name="connsiteX1" fmla="*/ 3843338 w 3967163"/>
              <a:gd name="connsiteY1" fmla="*/ 66675 h 2414588"/>
              <a:gd name="connsiteX2" fmla="*/ 3748088 w 3967163"/>
              <a:gd name="connsiteY2" fmla="*/ 257175 h 2414588"/>
              <a:gd name="connsiteX3" fmla="*/ 3676650 w 3967163"/>
              <a:gd name="connsiteY3" fmla="*/ 252413 h 2414588"/>
              <a:gd name="connsiteX4" fmla="*/ 3586163 w 3967163"/>
              <a:gd name="connsiteY4" fmla="*/ 385763 h 2414588"/>
              <a:gd name="connsiteX5" fmla="*/ 3524250 w 3967163"/>
              <a:gd name="connsiteY5" fmla="*/ 381000 h 2414588"/>
              <a:gd name="connsiteX6" fmla="*/ 3495675 w 3967163"/>
              <a:gd name="connsiteY6" fmla="*/ 439738 h 2414588"/>
              <a:gd name="connsiteX7" fmla="*/ 3433763 w 3967163"/>
              <a:gd name="connsiteY7" fmla="*/ 442913 h 2414588"/>
              <a:gd name="connsiteX8" fmla="*/ 3138488 w 3967163"/>
              <a:gd name="connsiteY8" fmla="*/ 633413 h 2414588"/>
              <a:gd name="connsiteX9" fmla="*/ 3078957 w 3967163"/>
              <a:gd name="connsiteY9" fmla="*/ 757238 h 2414588"/>
              <a:gd name="connsiteX10" fmla="*/ 2843213 w 3967163"/>
              <a:gd name="connsiteY10" fmla="*/ 914400 h 2414588"/>
              <a:gd name="connsiteX11" fmla="*/ 2576512 w 3967163"/>
              <a:gd name="connsiteY11" fmla="*/ 914400 h 2414588"/>
              <a:gd name="connsiteX12" fmla="*/ 2500313 w 3967163"/>
              <a:gd name="connsiteY12" fmla="*/ 1138237 h 2414588"/>
              <a:gd name="connsiteX13" fmla="*/ 2390775 w 3967163"/>
              <a:gd name="connsiteY13" fmla="*/ 1147763 h 2414588"/>
              <a:gd name="connsiteX14" fmla="*/ 2185988 w 3967163"/>
              <a:gd name="connsiteY14" fmla="*/ 1514475 h 2414588"/>
              <a:gd name="connsiteX15" fmla="*/ 2069306 w 3967163"/>
              <a:gd name="connsiteY15" fmla="*/ 1514475 h 2414588"/>
              <a:gd name="connsiteX16" fmla="*/ 1747838 w 3967163"/>
              <a:gd name="connsiteY16" fmla="*/ 1828801 h 2414588"/>
              <a:gd name="connsiteX17" fmla="*/ 1262062 w 3967163"/>
              <a:gd name="connsiteY17" fmla="*/ 1819276 h 2414588"/>
              <a:gd name="connsiteX18" fmla="*/ 1083469 w 3967163"/>
              <a:gd name="connsiteY18" fmla="*/ 1950244 h 2414588"/>
              <a:gd name="connsiteX19" fmla="*/ 971550 w 3967163"/>
              <a:gd name="connsiteY19" fmla="*/ 1950244 h 2414588"/>
              <a:gd name="connsiteX20" fmla="*/ 814388 w 3967163"/>
              <a:gd name="connsiteY20" fmla="*/ 2095500 h 2414588"/>
              <a:gd name="connsiteX21" fmla="*/ 471488 w 3967163"/>
              <a:gd name="connsiteY21" fmla="*/ 2076450 h 2414588"/>
              <a:gd name="connsiteX22" fmla="*/ 400050 w 3967163"/>
              <a:gd name="connsiteY22" fmla="*/ 2133600 h 2414588"/>
              <a:gd name="connsiteX23" fmla="*/ 128588 w 3967163"/>
              <a:gd name="connsiteY23" fmla="*/ 2128838 h 2414588"/>
              <a:gd name="connsiteX24" fmla="*/ 0 w 3967163"/>
              <a:gd name="connsiteY24" fmla="*/ 2414588 h 2414588"/>
              <a:gd name="connsiteX25" fmla="*/ 3967163 w 3967163"/>
              <a:gd name="connsiteY25" fmla="*/ 2400300 h 2414588"/>
              <a:gd name="connsiteX26" fmla="*/ 3943350 w 3967163"/>
              <a:gd name="connsiteY26" fmla="*/ 0 h 2414588"/>
              <a:gd name="connsiteX0" fmla="*/ 3943350 w 3952295"/>
              <a:gd name="connsiteY0" fmla="*/ 0 h 2414588"/>
              <a:gd name="connsiteX1" fmla="*/ 3843338 w 3952295"/>
              <a:gd name="connsiteY1" fmla="*/ 66675 h 2414588"/>
              <a:gd name="connsiteX2" fmla="*/ 3748088 w 3952295"/>
              <a:gd name="connsiteY2" fmla="*/ 257175 h 2414588"/>
              <a:gd name="connsiteX3" fmla="*/ 3676650 w 3952295"/>
              <a:gd name="connsiteY3" fmla="*/ 252413 h 2414588"/>
              <a:gd name="connsiteX4" fmla="*/ 3586163 w 3952295"/>
              <a:gd name="connsiteY4" fmla="*/ 385763 h 2414588"/>
              <a:gd name="connsiteX5" fmla="*/ 3524250 w 3952295"/>
              <a:gd name="connsiteY5" fmla="*/ 381000 h 2414588"/>
              <a:gd name="connsiteX6" fmla="*/ 3495675 w 3952295"/>
              <a:gd name="connsiteY6" fmla="*/ 439738 h 2414588"/>
              <a:gd name="connsiteX7" fmla="*/ 3433763 w 3952295"/>
              <a:gd name="connsiteY7" fmla="*/ 442913 h 2414588"/>
              <a:gd name="connsiteX8" fmla="*/ 3138488 w 3952295"/>
              <a:gd name="connsiteY8" fmla="*/ 633413 h 2414588"/>
              <a:gd name="connsiteX9" fmla="*/ 3078957 w 3952295"/>
              <a:gd name="connsiteY9" fmla="*/ 757238 h 2414588"/>
              <a:gd name="connsiteX10" fmla="*/ 2843213 w 3952295"/>
              <a:gd name="connsiteY10" fmla="*/ 914400 h 2414588"/>
              <a:gd name="connsiteX11" fmla="*/ 2576512 w 3952295"/>
              <a:gd name="connsiteY11" fmla="*/ 914400 h 2414588"/>
              <a:gd name="connsiteX12" fmla="*/ 2500313 w 3952295"/>
              <a:gd name="connsiteY12" fmla="*/ 1138237 h 2414588"/>
              <a:gd name="connsiteX13" fmla="*/ 2390775 w 3952295"/>
              <a:gd name="connsiteY13" fmla="*/ 1147763 h 2414588"/>
              <a:gd name="connsiteX14" fmla="*/ 2185988 w 3952295"/>
              <a:gd name="connsiteY14" fmla="*/ 1514475 h 2414588"/>
              <a:gd name="connsiteX15" fmla="*/ 2069306 w 3952295"/>
              <a:gd name="connsiteY15" fmla="*/ 1514475 h 2414588"/>
              <a:gd name="connsiteX16" fmla="*/ 1747838 w 3952295"/>
              <a:gd name="connsiteY16" fmla="*/ 1828801 h 2414588"/>
              <a:gd name="connsiteX17" fmla="*/ 1262062 w 3952295"/>
              <a:gd name="connsiteY17" fmla="*/ 1819276 h 2414588"/>
              <a:gd name="connsiteX18" fmla="*/ 1083469 w 3952295"/>
              <a:gd name="connsiteY18" fmla="*/ 1950244 h 2414588"/>
              <a:gd name="connsiteX19" fmla="*/ 971550 w 3952295"/>
              <a:gd name="connsiteY19" fmla="*/ 1950244 h 2414588"/>
              <a:gd name="connsiteX20" fmla="*/ 814388 w 3952295"/>
              <a:gd name="connsiteY20" fmla="*/ 2095500 h 2414588"/>
              <a:gd name="connsiteX21" fmla="*/ 471488 w 3952295"/>
              <a:gd name="connsiteY21" fmla="*/ 2076450 h 2414588"/>
              <a:gd name="connsiteX22" fmla="*/ 400050 w 3952295"/>
              <a:gd name="connsiteY22" fmla="*/ 2133600 h 2414588"/>
              <a:gd name="connsiteX23" fmla="*/ 128588 w 3952295"/>
              <a:gd name="connsiteY23" fmla="*/ 2128838 h 2414588"/>
              <a:gd name="connsiteX24" fmla="*/ 0 w 3952295"/>
              <a:gd name="connsiteY24" fmla="*/ 2414588 h 2414588"/>
              <a:gd name="connsiteX25" fmla="*/ 3952295 w 3952295"/>
              <a:gd name="connsiteY25" fmla="*/ 2400300 h 2414588"/>
              <a:gd name="connsiteX26" fmla="*/ 3943350 w 3952295"/>
              <a:gd name="connsiteY26" fmla="*/ 0 h 2414588"/>
              <a:gd name="connsiteX0" fmla="*/ 3943350 w 3943663"/>
              <a:gd name="connsiteY0" fmla="*/ 0 h 2414588"/>
              <a:gd name="connsiteX1" fmla="*/ 3843338 w 3943663"/>
              <a:gd name="connsiteY1" fmla="*/ 66675 h 2414588"/>
              <a:gd name="connsiteX2" fmla="*/ 3748088 w 3943663"/>
              <a:gd name="connsiteY2" fmla="*/ 257175 h 2414588"/>
              <a:gd name="connsiteX3" fmla="*/ 3676650 w 3943663"/>
              <a:gd name="connsiteY3" fmla="*/ 252413 h 2414588"/>
              <a:gd name="connsiteX4" fmla="*/ 3586163 w 3943663"/>
              <a:gd name="connsiteY4" fmla="*/ 385763 h 2414588"/>
              <a:gd name="connsiteX5" fmla="*/ 3524250 w 3943663"/>
              <a:gd name="connsiteY5" fmla="*/ 381000 h 2414588"/>
              <a:gd name="connsiteX6" fmla="*/ 3495675 w 3943663"/>
              <a:gd name="connsiteY6" fmla="*/ 439738 h 2414588"/>
              <a:gd name="connsiteX7" fmla="*/ 3433763 w 3943663"/>
              <a:gd name="connsiteY7" fmla="*/ 442913 h 2414588"/>
              <a:gd name="connsiteX8" fmla="*/ 3138488 w 3943663"/>
              <a:gd name="connsiteY8" fmla="*/ 633413 h 2414588"/>
              <a:gd name="connsiteX9" fmla="*/ 3078957 w 3943663"/>
              <a:gd name="connsiteY9" fmla="*/ 757238 h 2414588"/>
              <a:gd name="connsiteX10" fmla="*/ 2843213 w 3943663"/>
              <a:gd name="connsiteY10" fmla="*/ 914400 h 2414588"/>
              <a:gd name="connsiteX11" fmla="*/ 2576512 w 3943663"/>
              <a:gd name="connsiteY11" fmla="*/ 914400 h 2414588"/>
              <a:gd name="connsiteX12" fmla="*/ 2500313 w 3943663"/>
              <a:gd name="connsiteY12" fmla="*/ 1138237 h 2414588"/>
              <a:gd name="connsiteX13" fmla="*/ 2390775 w 3943663"/>
              <a:gd name="connsiteY13" fmla="*/ 1147763 h 2414588"/>
              <a:gd name="connsiteX14" fmla="*/ 2185988 w 3943663"/>
              <a:gd name="connsiteY14" fmla="*/ 1514475 h 2414588"/>
              <a:gd name="connsiteX15" fmla="*/ 2069306 w 3943663"/>
              <a:gd name="connsiteY15" fmla="*/ 1514475 h 2414588"/>
              <a:gd name="connsiteX16" fmla="*/ 1747838 w 3943663"/>
              <a:gd name="connsiteY16" fmla="*/ 1828801 h 2414588"/>
              <a:gd name="connsiteX17" fmla="*/ 1262062 w 3943663"/>
              <a:gd name="connsiteY17" fmla="*/ 1819276 h 2414588"/>
              <a:gd name="connsiteX18" fmla="*/ 1083469 w 3943663"/>
              <a:gd name="connsiteY18" fmla="*/ 1950244 h 2414588"/>
              <a:gd name="connsiteX19" fmla="*/ 971550 w 3943663"/>
              <a:gd name="connsiteY19" fmla="*/ 1950244 h 2414588"/>
              <a:gd name="connsiteX20" fmla="*/ 814388 w 3943663"/>
              <a:gd name="connsiteY20" fmla="*/ 2095500 h 2414588"/>
              <a:gd name="connsiteX21" fmla="*/ 471488 w 3943663"/>
              <a:gd name="connsiteY21" fmla="*/ 2076450 h 2414588"/>
              <a:gd name="connsiteX22" fmla="*/ 400050 w 3943663"/>
              <a:gd name="connsiteY22" fmla="*/ 2133600 h 2414588"/>
              <a:gd name="connsiteX23" fmla="*/ 128588 w 3943663"/>
              <a:gd name="connsiteY23" fmla="*/ 2128838 h 2414588"/>
              <a:gd name="connsiteX24" fmla="*/ 0 w 3943663"/>
              <a:gd name="connsiteY24" fmla="*/ 2414588 h 2414588"/>
              <a:gd name="connsiteX25" fmla="*/ 3929992 w 3943663"/>
              <a:gd name="connsiteY25" fmla="*/ 2400300 h 2414588"/>
              <a:gd name="connsiteX26" fmla="*/ 3943350 w 3943663"/>
              <a:gd name="connsiteY26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43663" h="2414588">
                <a:moveTo>
                  <a:pt x="3943350" y="0"/>
                </a:moveTo>
                <a:lnTo>
                  <a:pt x="3843338" y="66675"/>
                </a:lnTo>
                <a:lnTo>
                  <a:pt x="3748088" y="257175"/>
                </a:lnTo>
                <a:lnTo>
                  <a:pt x="3676650" y="252413"/>
                </a:lnTo>
                <a:lnTo>
                  <a:pt x="3586163" y="385763"/>
                </a:lnTo>
                <a:lnTo>
                  <a:pt x="3524250" y="381000"/>
                </a:lnTo>
                <a:lnTo>
                  <a:pt x="3495675" y="439738"/>
                </a:lnTo>
                <a:lnTo>
                  <a:pt x="3433763" y="442913"/>
                </a:lnTo>
                <a:lnTo>
                  <a:pt x="3138488" y="633413"/>
                </a:lnTo>
                <a:lnTo>
                  <a:pt x="3078957" y="757238"/>
                </a:lnTo>
                <a:lnTo>
                  <a:pt x="2843213" y="914400"/>
                </a:lnTo>
                <a:lnTo>
                  <a:pt x="2576512" y="914400"/>
                </a:lnTo>
                <a:lnTo>
                  <a:pt x="2500313" y="1138237"/>
                </a:lnTo>
                <a:lnTo>
                  <a:pt x="2390775" y="1147763"/>
                </a:lnTo>
                <a:lnTo>
                  <a:pt x="2185988" y="1514475"/>
                </a:lnTo>
                <a:lnTo>
                  <a:pt x="2069306" y="1514475"/>
                </a:lnTo>
                <a:lnTo>
                  <a:pt x="1747838" y="1828801"/>
                </a:lnTo>
                <a:lnTo>
                  <a:pt x="1262062" y="1819276"/>
                </a:lnTo>
                <a:lnTo>
                  <a:pt x="1083469" y="1950244"/>
                </a:lnTo>
                <a:lnTo>
                  <a:pt x="971550" y="1950244"/>
                </a:lnTo>
                <a:lnTo>
                  <a:pt x="814388" y="2095500"/>
                </a:lnTo>
                <a:lnTo>
                  <a:pt x="471488" y="2076450"/>
                </a:lnTo>
                <a:lnTo>
                  <a:pt x="400050" y="2133600"/>
                </a:lnTo>
                <a:lnTo>
                  <a:pt x="128588" y="2128838"/>
                </a:lnTo>
                <a:lnTo>
                  <a:pt x="0" y="2414588"/>
                </a:lnTo>
                <a:lnTo>
                  <a:pt x="3929992" y="2400300"/>
                </a:lnTo>
                <a:cubicBezTo>
                  <a:pt x="3927010" y="1600200"/>
                  <a:pt x="3946332" y="800100"/>
                  <a:pt x="3943350" y="0"/>
                </a:cubicBezTo>
                <a:close/>
              </a:path>
            </a:pathLst>
          </a:custGeom>
          <a:solidFill>
            <a:srgbClr val="D91D45"/>
          </a:solidFill>
          <a:ln w="15875">
            <a:noFill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565400" y="2452020"/>
            <a:ext cx="4703763" cy="1968500"/>
          </a:xfrm>
          <a:custGeom>
            <a:avLst/>
            <a:gdLst>
              <a:gd name="connsiteX0" fmla="*/ 4695825 w 4696106"/>
              <a:gd name="connsiteY0" fmla="*/ 0 h 1968500"/>
              <a:gd name="connsiteX1" fmla="*/ 4537075 w 4696106"/>
              <a:gd name="connsiteY1" fmla="*/ 114300 h 1968500"/>
              <a:gd name="connsiteX2" fmla="*/ 4435475 w 4696106"/>
              <a:gd name="connsiteY2" fmla="*/ 120650 h 1968500"/>
              <a:gd name="connsiteX3" fmla="*/ 4375150 w 4696106"/>
              <a:gd name="connsiteY3" fmla="*/ 177800 h 1968500"/>
              <a:gd name="connsiteX4" fmla="*/ 4184650 w 4696106"/>
              <a:gd name="connsiteY4" fmla="*/ 171450 h 1968500"/>
              <a:gd name="connsiteX5" fmla="*/ 4114800 w 4696106"/>
              <a:gd name="connsiteY5" fmla="*/ 314325 h 1968500"/>
              <a:gd name="connsiteX6" fmla="*/ 4003675 w 4696106"/>
              <a:gd name="connsiteY6" fmla="*/ 307975 h 1968500"/>
              <a:gd name="connsiteX7" fmla="*/ 3594100 w 4696106"/>
              <a:gd name="connsiteY7" fmla="*/ 606425 h 1968500"/>
              <a:gd name="connsiteX8" fmla="*/ 3508375 w 4696106"/>
              <a:gd name="connsiteY8" fmla="*/ 609600 h 1968500"/>
              <a:gd name="connsiteX9" fmla="*/ 3441700 w 4696106"/>
              <a:gd name="connsiteY9" fmla="*/ 669925 h 1968500"/>
              <a:gd name="connsiteX10" fmla="*/ 3346450 w 4696106"/>
              <a:gd name="connsiteY10" fmla="*/ 666750 h 1968500"/>
              <a:gd name="connsiteX11" fmla="*/ 3248025 w 4696106"/>
              <a:gd name="connsiteY11" fmla="*/ 787400 h 1968500"/>
              <a:gd name="connsiteX12" fmla="*/ 3168650 w 4696106"/>
              <a:gd name="connsiteY12" fmla="*/ 787400 h 1968500"/>
              <a:gd name="connsiteX13" fmla="*/ 2994025 w 4696106"/>
              <a:gd name="connsiteY13" fmla="*/ 1139825 h 1968500"/>
              <a:gd name="connsiteX14" fmla="*/ 2841625 w 4696106"/>
              <a:gd name="connsiteY14" fmla="*/ 1136650 h 1968500"/>
              <a:gd name="connsiteX15" fmla="*/ 2778125 w 4696106"/>
              <a:gd name="connsiteY15" fmla="*/ 1222375 h 1968500"/>
              <a:gd name="connsiteX16" fmla="*/ 2644775 w 4696106"/>
              <a:gd name="connsiteY16" fmla="*/ 1219200 h 1968500"/>
              <a:gd name="connsiteX17" fmla="*/ 2501900 w 4696106"/>
              <a:gd name="connsiteY17" fmla="*/ 1339850 h 1968500"/>
              <a:gd name="connsiteX18" fmla="*/ 2355850 w 4696106"/>
              <a:gd name="connsiteY18" fmla="*/ 1339850 h 1968500"/>
              <a:gd name="connsiteX19" fmla="*/ 2260600 w 4696106"/>
              <a:gd name="connsiteY19" fmla="*/ 1419225 h 1968500"/>
              <a:gd name="connsiteX20" fmla="*/ 2178050 w 4696106"/>
              <a:gd name="connsiteY20" fmla="*/ 1412875 h 1968500"/>
              <a:gd name="connsiteX21" fmla="*/ 2092325 w 4696106"/>
              <a:gd name="connsiteY21" fmla="*/ 1524000 h 1968500"/>
              <a:gd name="connsiteX22" fmla="*/ 1974850 w 4696106"/>
              <a:gd name="connsiteY22" fmla="*/ 1524000 h 1968500"/>
              <a:gd name="connsiteX23" fmla="*/ 1920875 w 4696106"/>
              <a:gd name="connsiteY23" fmla="*/ 1587500 h 1968500"/>
              <a:gd name="connsiteX24" fmla="*/ 1739900 w 4696106"/>
              <a:gd name="connsiteY24" fmla="*/ 1587500 h 1968500"/>
              <a:gd name="connsiteX25" fmla="*/ 1584325 w 4696106"/>
              <a:gd name="connsiteY25" fmla="*/ 1714500 h 1968500"/>
              <a:gd name="connsiteX26" fmla="*/ 939800 w 4696106"/>
              <a:gd name="connsiteY26" fmla="*/ 1714500 h 1968500"/>
              <a:gd name="connsiteX27" fmla="*/ 825500 w 4696106"/>
              <a:gd name="connsiteY27" fmla="*/ 1847850 h 1968500"/>
              <a:gd name="connsiteX28" fmla="*/ 504825 w 4696106"/>
              <a:gd name="connsiteY28" fmla="*/ 1847850 h 1968500"/>
              <a:gd name="connsiteX29" fmla="*/ 419100 w 4696106"/>
              <a:gd name="connsiteY29" fmla="*/ 1889125 h 1968500"/>
              <a:gd name="connsiteX30" fmla="*/ 66675 w 4696106"/>
              <a:gd name="connsiteY30" fmla="*/ 1889125 h 1968500"/>
              <a:gd name="connsiteX31" fmla="*/ 0 w 4696106"/>
              <a:gd name="connsiteY31" fmla="*/ 1968500 h 1968500"/>
              <a:gd name="connsiteX32" fmla="*/ 4692650 w 4696106"/>
              <a:gd name="connsiteY32" fmla="*/ 1968500 h 1968500"/>
              <a:gd name="connsiteX33" fmla="*/ 4695825 w 4696106"/>
              <a:gd name="connsiteY33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96106" h="1968500">
                <a:moveTo>
                  <a:pt x="4695825" y="0"/>
                </a:moveTo>
                <a:lnTo>
                  <a:pt x="4537075" y="114300"/>
                </a:lnTo>
                <a:lnTo>
                  <a:pt x="4435475" y="120650"/>
                </a:lnTo>
                <a:lnTo>
                  <a:pt x="4375150" y="177800"/>
                </a:lnTo>
                <a:lnTo>
                  <a:pt x="4184650" y="171450"/>
                </a:lnTo>
                <a:lnTo>
                  <a:pt x="4114800" y="314325"/>
                </a:lnTo>
                <a:lnTo>
                  <a:pt x="4003675" y="307975"/>
                </a:lnTo>
                <a:lnTo>
                  <a:pt x="3594100" y="606425"/>
                </a:lnTo>
                <a:lnTo>
                  <a:pt x="3508375" y="609600"/>
                </a:lnTo>
                <a:lnTo>
                  <a:pt x="3441700" y="669925"/>
                </a:lnTo>
                <a:lnTo>
                  <a:pt x="3346450" y="666750"/>
                </a:lnTo>
                <a:lnTo>
                  <a:pt x="3248025" y="787400"/>
                </a:lnTo>
                <a:lnTo>
                  <a:pt x="3168650" y="787400"/>
                </a:lnTo>
                <a:lnTo>
                  <a:pt x="2994025" y="1139825"/>
                </a:lnTo>
                <a:lnTo>
                  <a:pt x="2841625" y="1136650"/>
                </a:lnTo>
                <a:lnTo>
                  <a:pt x="2778125" y="1222375"/>
                </a:lnTo>
                <a:lnTo>
                  <a:pt x="2644775" y="1219200"/>
                </a:lnTo>
                <a:lnTo>
                  <a:pt x="2501900" y="1339850"/>
                </a:lnTo>
                <a:lnTo>
                  <a:pt x="2355850" y="1339850"/>
                </a:lnTo>
                <a:lnTo>
                  <a:pt x="2260600" y="1419225"/>
                </a:lnTo>
                <a:lnTo>
                  <a:pt x="2178050" y="1412875"/>
                </a:lnTo>
                <a:lnTo>
                  <a:pt x="2092325" y="1524000"/>
                </a:lnTo>
                <a:lnTo>
                  <a:pt x="1974850" y="1524000"/>
                </a:lnTo>
                <a:lnTo>
                  <a:pt x="1920875" y="1587500"/>
                </a:lnTo>
                <a:lnTo>
                  <a:pt x="1739900" y="1587500"/>
                </a:lnTo>
                <a:lnTo>
                  <a:pt x="1584325" y="1714500"/>
                </a:lnTo>
                <a:lnTo>
                  <a:pt x="939800" y="1714500"/>
                </a:lnTo>
                <a:lnTo>
                  <a:pt x="825500" y="1847850"/>
                </a:lnTo>
                <a:lnTo>
                  <a:pt x="504825" y="1847850"/>
                </a:lnTo>
                <a:lnTo>
                  <a:pt x="419100" y="1889125"/>
                </a:lnTo>
                <a:lnTo>
                  <a:pt x="66675" y="1889125"/>
                </a:lnTo>
                <a:lnTo>
                  <a:pt x="0" y="1968500"/>
                </a:lnTo>
                <a:lnTo>
                  <a:pt x="4692650" y="1968500"/>
                </a:lnTo>
                <a:cubicBezTo>
                  <a:pt x="4694767" y="1315508"/>
                  <a:pt x="4696883" y="662517"/>
                  <a:pt x="4695825" y="0"/>
                </a:cubicBezTo>
                <a:close/>
              </a:path>
            </a:pathLst>
          </a:custGeom>
          <a:solidFill>
            <a:srgbClr val="78D55F"/>
          </a:solidFill>
          <a:ln w="15875">
            <a:noFill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739993" y="3033045"/>
            <a:ext cx="3532188" cy="1387475"/>
          </a:xfrm>
          <a:custGeom>
            <a:avLst/>
            <a:gdLst>
              <a:gd name="connsiteX0" fmla="*/ 3527425 w 3527425"/>
              <a:gd name="connsiteY0" fmla="*/ 0 h 1387475"/>
              <a:gd name="connsiteX1" fmla="*/ 3448050 w 3527425"/>
              <a:gd name="connsiteY1" fmla="*/ 3175 h 1387475"/>
              <a:gd name="connsiteX2" fmla="*/ 3343275 w 3527425"/>
              <a:gd name="connsiteY2" fmla="*/ 323850 h 1387475"/>
              <a:gd name="connsiteX3" fmla="*/ 3244850 w 3527425"/>
              <a:gd name="connsiteY3" fmla="*/ 368300 h 1387475"/>
              <a:gd name="connsiteX4" fmla="*/ 3098800 w 3527425"/>
              <a:gd name="connsiteY4" fmla="*/ 625475 h 1387475"/>
              <a:gd name="connsiteX5" fmla="*/ 2911475 w 3527425"/>
              <a:gd name="connsiteY5" fmla="*/ 622300 h 1387475"/>
              <a:gd name="connsiteX6" fmla="*/ 2832100 w 3527425"/>
              <a:gd name="connsiteY6" fmla="*/ 682625 h 1387475"/>
              <a:gd name="connsiteX7" fmla="*/ 2740025 w 3527425"/>
              <a:gd name="connsiteY7" fmla="*/ 679450 h 1387475"/>
              <a:gd name="connsiteX8" fmla="*/ 2682875 w 3527425"/>
              <a:gd name="connsiteY8" fmla="*/ 746125 h 1387475"/>
              <a:gd name="connsiteX9" fmla="*/ 2451100 w 3527425"/>
              <a:gd name="connsiteY9" fmla="*/ 746125 h 1387475"/>
              <a:gd name="connsiteX10" fmla="*/ 2333625 w 3527425"/>
              <a:gd name="connsiteY10" fmla="*/ 869950 h 1387475"/>
              <a:gd name="connsiteX11" fmla="*/ 2165350 w 3527425"/>
              <a:gd name="connsiteY11" fmla="*/ 869950 h 1387475"/>
              <a:gd name="connsiteX12" fmla="*/ 2070100 w 3527425"/>
              <a:gd name="connsiteY12" fmla="*/ 990600 h 1387475"/>
              <a:gd name="connsiteX13" fmla="*/ 1965325 w 3527425"/>
              <a:gd name="connsiteY13" fmla="*/ 990600 h 1387475"/>
              <a:gd name="connsiteX14" fmla="*/ 1908175 w 3527425"/>
              <a:gd name="connsiteY14" fmla="*/ 1050925 h 1387475"/>
              <a:gd name="connsiteX15" fmla="*/ 1568450 w 3527425"/>
              <a:gd name="connsiteY15" fmla="*/ 1054100 h 1387475"/>
              <a:gd name="connsiteX16" fmla="*/ 1504950 w 3527425"/>
              <a:gd name="connsiteY16" fmla="*/ 1101725 h 1387475"/>
              <a:gd name="connsiteX17" fmla="*/ 1403350 w 3527425"/>
              <a:gd name="connsiteY17" fmla="*/ 1108075 h 1387475"/>
              <a:gd name="connsiteX18" fmla="*/ 1352550 w 3527425"/>
              <a:gd name="connsiteY18" fmla="*/ 1146175 h 1387475"/>
              <a:gd name="connsiteX19" fmla="*/ 828675 w 3527425"/>
              <a:gd name="connsiteY19" fmla="*/ 1149350 h 1387475"/>
              <a:gd name="connsiteX20" fmla="*/ 635000 w 3527425"/>
              <a:gd name="connsiteY20" fmla="*/ 1270000 h 1387475"/>
              <a:gd name="connsiteX21" fmla="*/ 76200 w 3527425"/>
              <a:gd name="connsiteY21" fmla="*/ 1270000 h 1387475"/>
              <a:gd name="connsiteX22" fmla="*/ 0 w 3527425"/>
              <a:gd name="connsiteY22" fmla="*/ 1381125 h 1387475"/>
              <a:gd name="connsiteX23" fmla="*/ 3517900 w 3527425"/>
              <a:gd name="connsiteY23" fmla="*/ 1387475 h 1387475"/>
              <a:gd name="connsiteX24" fmla="*/ 3527425 w 3527425"/>
              <a:gd name="connsiteY24" fmla="*/ 0 h 1387475"/>
              <a:gd name="connsiteX0" fmla="*/ 3527425 w 3527425"/>
              <a:gd name="connsiteY0" fmla="*/ 0 h 1387475"/>
              <a:gd name="connsiteX1" fmla="*/ 3448050 w 3527425"/>
              <a:gd name="connsiteY1" fmla="*/ 3175 h 1387475"/>
              <a:gd name="connsiteX2" fmla="*/ 3346450 w 3527425"/>
              <a:gd name="connsiteY2" fmla="*/ 311150 h 1387475"/>
              <a:gd name="connsiteX3" fmla="*/ 3244850 w 3527425"/>
              <a:gd name="connsiteY3" fmla="*/ 368300 h 1387475"/>
              <a:gd name="connsiteX4" fmla="*/ 3098800 w 3527425"/>
              <a:gd name="connsiteY4" fmla="*/ 625475 h 1387475"/>
              <a:gd name="connsiteX5" fmla="*/ 2911475 w 3527425"/>
              <a:gd name="connsiteY5" fmla="*/ 622300 h 1387475"/>
              <a:gd name="connsiteX6" fmla="*/ 2832100 w 3527425"/>
              <a:gd name="connsiteY6" fmla="*/ 682625 h 1387475"/>
              <a:gd name="connsiteX7" fmla="*/ 2740025 w 3527425"/>
              <a:gd name="connsiteY7" fmla="*/ 679450 h 1387475"/>
              <a:gd name="connsiteX8" fmla="*/ 2682875 w 3527425"/>
              <a:gd name="connsiteY8" fmla="*/ 746125 h 1387475"/>
              <a:gd name="connsiteX9" fmla="*/ 2451100 w 3527425"/>
              <a:gd name="connsiteY9" fmla="*/ 746125 h 1387475"/>
              <a:gd name="connsiteX10" fmla="*/ 2333625 w 3527425"/>
              <a:gd name="connsiteY10" fmla="*/ 869950 h 1387475"/>
              <a:gd name="connsiteX11" fmla="*/ 2165350 w 3527425"/>
              <a:gd name="connsiteY11" fmla="*/ 869950 h 1387475"/>
              <a:gd name="connsiteX12" fmla="*/ 2070100 w 3527425"/>
              <a:gd name="connsiteY12" fmla="*/ 990600 h 1387475"/>
              <a:gd name="connsiteX13" fmla="*/ 1965325 w 3527425"/>
              <a:gd name="connsiteY13" fmla="*/ 990600 h 1387475"/>
              <a:gd name="connsiteX14" fmla="*/ 1908175 w 3527425"/>
              <a:gd name="connsiteY14" fmla="*/ 1050925 h 1387475"/>
              <a:gd name="connsiteX15" fmla="*/ 1568450 w 3527425"/>
              <a:gd name="connsiteY15" fmla="*/ 1054100 h 1387475"/>
              <a:gd name="connsiteX16" fmla="*/ 1504950 w 3527425"/>
              <a:gd name="connsiteY16" fmla="*/ 1101725 h 1387475"/>
              <a:gd name="connsiteX17" fmla="*/ 1403350 w 3527425"/>
              <a:gd name="connsiteY17" fmla="*/ 1108075 h 1387475"/>
              <a:gd name="connsiteX18" fmla="*/ 1352550 w 3527425"/>
              <a:gd name="connsiteY18" fmla="*/ 1146175 h 1387475"/>
              <a:gd name="connsiteX19" fmla="*/ 828675 w 3527425"/>
              <a:gd name="connsiteY19" fmla="*/ 1149350 h 1387475"/>
              <a:gd name="connsiteX20" fmla="*/ 635000 w 3527425"/>
              <a:gd name="connsiteY20" fmla="*/ 1270000 h 1387475"/>
              <a:gd name="connsiteX21" fmla="*/ 76200 w 3527425"/>
              <a:gd name="connsiteY21" fmla="*/ 1270000 h 1387475"/>
              <a:gd name="connsiteX22" fmla="*/ 0 w 3527425"/>
              <a:gd name="connsiteY22" fmla="*/ 1381125 h 1387475"/>
              <a:gd name="connsiteX23" fmla="*/ 3517900 w 3527425"/>
              <a:gd name="connsiteY23" fmla="*/ 1387475 h 1387475"/>
              <a:gd name="connsiteX24" fmla="*/ 3527425 w 3527425"/>
              <a:gd name="connsiteY24" fmla="*/ 0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27425" h="1387475">
                <a:moveTo>
                  <a:pt x="3527425" y="0"/>
                </a:moveTo>
                <a:lnTo>
                  <a:pt x="3448050" y="3175"/>
                </a:lnTo>
                <a:lnTo>
                  <a:pt x="3346450" y="311150"/>
                </a:lnTo>
                <a:lnTo>
                  <a:pt x="3244850" y="368300"/>
                </a:lnTo>
                <a:lnTo>
                  <a:pt x="3098800" y="625475"/>
                </a:lnTo>
                <a:lnTo>
                  <a:pt x="2911475" y="622300"/>
                </a:lnTo>
                <a:lnTo>
                  <a:pt x="2832100" y="682625"/>
                </a:lnTo>
                <a:lnTo>
                  <a:pt x="2740025" y="679450"/>
                </a:lnTo>
                <a:lnTo>
                  <a:pt x="2682875" y="746125"/>
                </a:lnTo>
                <a:lnTo>
                  <a:pt x="2451100" y="746125"/>
                </a:lnTo>
                <a:lnTo>
                  <a:pt x="2333625" y="869950"/>
                </a:lnTo>
                <a:lnTo>
                  <a:pt x="2165350" y="869950"/>
                </a:lnTo>
                <a:lnTo>
                  <a:pt x="2070100" y="990600"/>
                </a:lnTo>
                <a:lnTo>
                  <a:pt x="1965325" y="990600"/>
                </a:lnTo>
                <a:lnTo>
                  <a:pt x="1908175" y="1050925"/>
                </a:lnTo>
                <a:lnTo>
                  <a:pt x="1568450" y="1054100"/>
                </a:lnTo>
                <a:lnTo>
                  <a:pt x="1504950" y="1101725"/>
                </a:lnTo>
                <a:lnTo>
                  <a:pt x="1403350" y="1108075"/>
                </a:lnTo>
                <a:lnTo>
                  <a:pt x="1352550" y="1146175"/>
                </a:lnTo>
                <a:lnTo>
                  <a:pt x="828675" y="1149350"/>
                </a:lnTo>
                <a:lnTo>
                  <a:pt x="635000" y="1270000"/>
                </a:lnTo>
                <a:lnTo>
                  <a:pt x="76200" y="1270000"/>
                </a:lnTo>
                <a:lnTo>
                  <a:pt x="0" y="1381125"/>
                </a:lnTo>
                <a:lnTo>
                  <a:pt x="3517900" y="1387475"/>
                </a:lnTo>
                <a:cubicBezTo>
                  <a:pt x="3520017" y="923925"/>
                  <a:pt x="3522133" y="460375"/>
                  <a:pt x="3527425" y="0"/>
                </a:cubicBezTo>
                <a:close/>
              </a:path>
            </a:pathLst>
          </a:custGeom>
          <a:solidFill>
            <a:srgbClr val="007EE6"/>
          </a:solidFill>
          <a:ln w="15875">
            <a:noFill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TextBox 4"/>
          <p:cNvSpPr txBox="1">
            <a:spLocks noChangeArrowheads="1"/>
          </p:cNvSpPr>
          <p:nvPr/>
        </p:nvSpPr>
        <p:spPr bwMode="auto">
          <a:xfrm>
            <a:off x="1776413" y="1371600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60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6938" y="1466850"/>
            <a:ext cx="69850" cy="2438400"/>
            <a:chOff x="2166938" y="1466850"/>
            <a:chExt cx="69850" cy="2438400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2166938" y="1466850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166938" y="19526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166938" y="2462213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166938" y="2928938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2166938" y="3414713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166938" y="3905250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166938" y="4408488"/>
            <a:ext cx="5102225" cy="80962"/>
            <a:chOff x="2166938" y="4408488"/>
            <a:chExt cx="5102225" cy="80962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2166938" y="44164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2198688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2522538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285591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184525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508375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841750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0846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53231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865688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519906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552291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5856288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620871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532563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6865938" y="4454525"/>
              <a:ext cx="6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9163" y="4408488"/>
              <a:ext cx="0" cy="80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4" name="TextBox 36"/>
          <p:cNvSpPr txBox="1">
            <a:spLocks noChangeArrowheads="1"/>
          </p:cNvSpPr>
          <p:nvPr/>
        </p:nvSpPr>
        <p:spPr bwMode="auto">
          <a:xfrm>
            <a:off x="1776413" y="1852613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95" name="TextBox 43"/>
          <p:cNvSpPr txBox="1">
            <a:spLocks noChangeArrowheads="1"/>
          </p:cNvSpPr>
          <p:nvPr/>
        </p:nvSpPr>
        <p:spPr bwMode="auto">
          <a:xfrm>
            <a:off x="1776413" y="2360613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40</a:t>
            </a:r>
          </a:p>
        </p:txBody>
      </p:sp>
      <p:sp>
        <p:nvSpPr>
          <p:cNvPr id="96" name="TextBox 44"/>
          <p:cNvSpPr txBox="1">
            <a:spLocks noChangeArrowheads="1"/>
          </p:cNvSpPr>
          <p:nvPr/>
        </p:nvSpPr>
        <p:spPr bwMode="auto">
          <a:xfrm>
            <a:off x="1776413" y="2817813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97" name="TextBox 45"/>
          <p:cNvSpPr txBox="1">
            <a:spLocks noChangeArrowheads="1"/>
          </p:cNvSpPr>
          <p:nvPr/>
        </p:nvSpPr>
        <p:spPr bwMode="auto">
          <a:xfrm>
            <a:off x="1776413" y="3306763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98" name="TextBox 46"/>
          <p:cNvSpPr txBox="1">
            <a:spLocks noChangeArrowheads="1"/>
          </p:cNvSpPr>
          <p:nvPr/>
        </p:nvSpPr>
        <p:spPr bwMode="auto">
          <a:xfrm>
            <a:off x="1776413" y="3827463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9" name="TextBox 47"/>
          <p:cNvSpPr txBox="1">
            <a:spLocks noChangeArrowheads="1"/>
          </p:cNvSpPr>
          <p:nvPr/>
        </p:nvSpPr>
        <p:spPr bwMode="auto">
          <a:xfrm>
            <a:off x="1776413" y="431323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00" name="TextBox 48"/>
          <p:cNvSpPr txBox="1">
            <a:spLocks noChangeArrowheads="1"/>
          </p:cNvSpPr>
          <p:nvPr/>
        </p:nvSpPr>
        <p:spPr bwMode="auto">
          <a:xfrm>
            <a:off x="207962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01" name="TextBox 49"/>
          <p:cNvSpPr txBox="1">
            <a:spLocks noChangeArrowheads="1"/>
          </p:cNvSpPr>
          <p:nvPr/>
        </p:nvSpPr>
        <p:spPr bwMode="auto">
          <a:xfrm>
            <a:off x="24034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102" name="TextBox 50"/>
          <p:cNvSpPr txBox="1">
            <a:spLocks noChangeArrowheads="1"/>
          </p:cNvSpPr>
          <p:nvPr/>
        </p:nvSpPr>
        <p:spPr bwMode="auto">
          <a:xfrm>
            <a:off x="27463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103" name="TextBox 51"/>
          <p:cNvSpPr txBox="1">
            <a:spLocks noChangeArrowheads="1"/>
          </p:cNvSpPr>
          <p:nvPr/>
        </p:nvSpPr>
        <p:spPr bwMode="auto">
          <a:xfrm>
            <a:off x="30638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104" name="TextBox 52"/>
          <p:cNvSpPr txBox="1">
            <a:spLocks noChangeArrowheads="1"/>
          </p:cNvSpPr>
          <p:nvPr/>
        </p:nvSpPr>
        <p:spPr bwMode="auto">
          <a:xfrm>
            <a:off x="340042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105" name="TextBox 53"/>
          <p:cNvSpPr txBox="1">
            <a:spLocks noChangeArrowheads="1"/>
          </p:cNvSpPr>
          <p:nvPr/>
        </p:nvSpPr>
        <p:spPr bwMode="auto">
          <a:xfrm>
            <a:off x="37242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06" name="TextBox 54"/>
          <p:cNvSpPr txBox="1">
            <a:spLocks noChangeArrowheads="1"/>
          </p:cNvSpPr>
          <p:nvPr/>
        </p:nvSpPr>
        <p:spPr bwMode="auto">
          <a:xfrm>
            <a:off x="41052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07" name="TextBox 55"/>
          <p:cNvSpPr txBox="1">
            <a:spLocks noChangeArrowheads="1"/>
          </p:cNvSpPr>
          <p:nvPr/>
        </p:nvSpPr>
        <p:spPr bwMode="auto">
          <a:xfrm>
            <a:off x="44100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08" name="TextBox 56"/>
          <p:cNvSpPr txBox="1">
            <a:spLocks noChangeArrowheads="1"/>
          </p:cNvSpPr>
          <p:nvPr/>
        </p:nvSpPr>
        <p:spPr bwMode="auto">
          <a:xfrm>
            <a:off x="47275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9" name="TextBox 57"/>
          <p:cNvSpPr txBox="1">
            <a:spLocks noChangeArrowheads="1"/>
          </p:cNvSpPr>
          <p:nvPr/>
        </p:nvSpPr>
        <p:spPr bwMode="auto">
          <a:xfrm>
            <a:off x="50831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0" name="TextBox 58"/>
          <p:cNvSpPr txBox="1">
            <a:spLocks noChangeArrowheads="1"/>
          </p:cNvSpPr>
          <p:nvPr/>
        </p:nvSpPr>
        <p:spPr bwMode="auto">
          <a:xfrm>
            <a:off x="540702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1" name="TextBox 59"/>
          <p:cNvSpPr txBox="1">
            <a:spLocks noChangeArrowheads="1"/>
          </p:cNvSpPr>
          <p:nvPr/>
        </p:nvSpPr>
        <p:spPr bwMode="auto">
          <a:xfrm>
            <a:off x="57562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2" name="TextBox 60"/>
          <p:cNvSpPr txBox="1">
            <a:spLocks noChangeArrowheads="1"/>
          </p:cNvSpPr>
          <p:nvPr/>
        </p:nvSpPr>
        <p:spPr bwMode="auto">
          <a:xfrm>
            <a:off x="609282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3" name="TextBox 61"/>
          <p:cNvSpPr txBox="1">
            <a:spLocks noChangeArrowheads="1"/>
          </p:cNvSpPr>
          <p:nvPr/>
        </p:nvSpPr>
        <p:spPr bwMode="auto">
          <a:xfrm>
            <a:off x="640397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4" name="TextBox 62"/>
          <p:cNvSpPr txBox="1">
            <a:spLocks noChangeArrowheads="1"/>
          </p:cNvSpPr>
          <p:nvPr/>
        </p:nvSpPr>
        <p:spPr bwMode="auto">
          <a:xfrm>
            <a:off x="6753225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7112000" y="4522788"/>
            <a:ext cx="314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16" name="TextBox 64"/>
          <p:cNvSpPr txBox="1">
            <a:spLocks noChangeArrowheads="1"/>
          </p:cNvSpPr>
          <p:nvPr/>
        </p:nvSpPr>
        <p:spPr bwMode="auto">
          <a:xfrm>
            <a:off x="2236788" y="4754563"/>
            <a:ext cx="5032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Years </a:t>
            </a:r>
            <a:r>
              <a:rPr lang="en-US" altLang="en-US" sz="1400" b="1" dirty="0" smtClean="0">
                <a:solidFill>
                  <a:prstClr val="black"/>
                </a:solidFill>
              </a:rPr>
              <a:t>before the start of symptoms</a:t>
            </a:r>
            <a:endParaRPr lang="en-US" altLang="en-US" sz="1400" b="1" dirty="0">
              <a:solidFill>
                <a:prstClr val="black"/>
              </a:solidFill>
            </a:endParaRPr>
          </a:p>
        </p:txBody>
      </p:sp>
      <p:sp>
        <p:nvSpPr>
          <p:cNvPr id="117" name="TextBox 65"/>
          <p:cNvSpPr txBox="1">
            <a:spLocks noChangeArrowheads="1"/>
          </p:cNvSpPr>
          <p:nvPr/>
        </p:nvSpPr>
        <p:spPr bwMode="auto">
          <a:xfrm rot="-5400000">
            <a:off x="208756" y="2842419"/>
            <a:ext cx="29416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</a:rPr>
              <a:t>Positive patients, %</a:t>
            </a:r>
            <a:endParaRPr lang="en-US" altLang="en-US" sz="1400" b="1" dirty="0">
              <a:solidFill>
                <a:prstClr val="black"/>
              </a:solidFill>
            </a:endParaRPr>
          </a:p>
        </p:txBody>
      </p:sp>
      <p:sp>
        <p:nvSpPr>
          <p:cNvPr id="118" name="TextBox 67"/>
          <p:cNvSpPr txBox="1">
            <a:spLocks noChangeArrowheads="1"/>
          </p:cNvSpPr>
          <p:nvPr/>
        </p:nvSpPr>
        <p:spPr bwMode="auto">
          <a:xfrm>
            <a:off x="6372225" y="2244725"/>
            <a:ext cx="517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49.4%</a:t>
            </a:r>
          </a:p>
        </p:txBody>
      </p:sp>
      <p:sp>
        <p:nvSpPr>
          <p:cNvPr id="119" name="TextBox 68"/>
          <p:cNvSpPr txBox="1">
            <a:spLocks noChangeArrowheads="1"/>
          </p:cNvSpPr>
          <p:nvPr/>
        </p:nvSpPr>
        <p:spPr bwMode="auto">
          <a:xfrm>
            <a:off x="5070475" y="2251165"/>
            <a:ext cx="1285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IgM or </a:t>
            </a:r>
            <a:r>
              <a:rPr lang="en-US" altLang="en-US" sz="1200" b="1" dirty="0" smtClean="0">
                <a:solidFill>
                  <a:prstClr val="black"/>
                </a:solidFill>
              </a:rPr>
              <a:t>ACPA</a:t>
            </a:r>
            <a:endParaRPr lang="en-US" altLang="en-US" sz="1200" b="1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6356350" y="2455863"/>
            <a:ext cx="212725" cy="153987"/>
          </a:xfrm>
          <a:prstGeom prst="line">
            <a:avLst/>
          </a:prstGeom>
          <a:noFill/>
          <a:ln w="19050">
            <a:solidFill>
              <a:schemeClr val="tx1"/>
            </a:solidFill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1" name="TextBox 71"/>
          <p:cNvSpPr txBox="1">
            <a:spLocks noChangeArrowheads="1"/>
          </p:cNvSpPr>
          <p:nvPr/>
        </p:nvSpPr>
        <p:spPr bwMode="auto">
          <a:xfrm>
            <a:off x="5530850" y="3359150"/>
            <a:ext cx="1285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smtClean="0">
                <a:solidFill>
                  <a:prstClr val="black"/>
                </a:solidFill>
              </a:rPr>
              <a:t>ACPA</a:t>
            </a:r>
            <a:endParaRPr lang="en-US" altLang="en-US" sz="1200" b="1" dirty="0">
              <a:solidFill>
                <a:prstClr val="black"/>
              </a:solidFill>
            </a:endParaRPr>
          </a:p>
        </p:txBody>
      </p:sp>
      <p:sp>
        <p:nvSpPr>
          <p:cNvPr id="122" name="TextBox 73"/>
          <p:cNvSpPr txBox="1">
            <a:spLocks noChangeArrowheads="1"/>
          </p:cNvSpPr>
          <p:nvPr/>
        </p:nvSpPr>
        <p:spPr bwMode="auto">
          <a:xfrm>
            <a:off x="6372225" y="3022600"/>
            <a:ext cx="517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40.5%</a:t>
            </a:r>
          </a:p>
        </p:txBody>
      </p:sp>
      <p:sp>
        <p:nvSpPr>
          <p:cNvPr id="123" name="TextBox 74"/>
          <p:cNvSpPr txBox="1">
            <a:spLocks noChangeArrowheads="1"/>
          </p:cNvSpPr>
          <p:nvPr/>
        </p:nvSpPr>
        <p:spPr bwMode="auto">
          <a:xfrm>
            <a:off x="6372225" y="3790950"/>
            <a:ext cx="517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27.8%</a:t>
            </a:r>
          </a:p>
        </p:txBody>
      </p:sp>
      <p:sp>
        <p:nvSpPr>
          <p:cNvPr id="124" name="TextBox 75"/>
          <p:cNvSpPr txBox="1">
            <a:spLocks noChangeArrowheads="1"/>
          </p:cNvSpPr>
          <p:nvPr/>
        </p:nvSpPr>
        <p:spPr bwMode="auto">
          <a:xfrm>
            <a:off x="5530850" y="4068763"/>
            <a:ext cx="1285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IgM-RF</a:t>
            </a:r>
          </a:p>
        </p:txBody>
      </p:sp>
      <p:sp>
        <p:nvSpPr>
          <p:cNvPr id="70" name="Freeform 69"/>
          <p:cNvSpPr/>
          <p:nvPr/>
        </p:nvSpPr>
        <p:spPr>
          <a:xfrm>
            <a:off x="2236788" y="1466850"/>
            <a:ext cx="5032375" cy="2949575"/>
          </a:xfrm>
          <a:custGeom>
            <a:avLst/>
            <a:gdLst>
              <a:gd name="connsiteX0" fmla="*/ 0 w 5076748"/>
              <a:gd name="connsiteY0" fmla="*/ 0 h 2969971"/>
              <a:gd name="connsiteX1" fmla="*/ 0 w 5076748"/>
              <a:gd name="connsiteY1" fmla="*/ 2969971 h 2969971"/>
              <a:gd name="connsiteX2" fmla="*/ 5076748 w 5076748"/>
              <a:gd name="connsiteY2" fmla="*/ 2969971 h 29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6748" h="2969971">
                <a:moveTo>
                  <a:pt x="0" y="0"/>
                </a:moveTo>
                <a:lnTo>
                  <a:pt x="0" y="2969971"/>
                </a:lnTo>
                <a:lnTo>
                  <a:pt x="5076748" y="2969971"/>
                </a:lnTo>
              </a:path>
            </a:pathLst>
          </a:custGeom>
          <a:noFill/>
          <a:ln w="9525">
            <a:solidFill>
              <a:schemeClr val="tx1"/>
            </a:solidFill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The nature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of ACPAs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Principle of protein citrullination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From citrullination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to ACPA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Pathophysiologic role </a:t>
            </a:r>
            <a:r>
              <a:rPr lang="de-DE"/>
              <a:t>of ACPA</a:t>
            </a:r>
            <a:endParaRPr lang="de-DE" dirty="0"/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 dirty="0"/>
              <a:t>anti-citrullinated protein antibody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6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 rot="16200000">
            <a:off x="5602265" y="3692141"/>
            <a:ext cx="293502" cy="508679"/>
            <a:chOff x="4556862" y="3065085"/>
            <a:chExt cx="162056" cy="199912"/>
          </a:xfrm>
        </p:grpSpPr>
        <p:cxnSp>
          <p:nvCxnSpPr>
            <p:cNvPr id="64" name="Straight Connector 64"/>
            <p:cNvCxnSpPr/>
            <p:nvPr/>
          </p:nvCxnSpPr>
          <p:spPr>
            <a:xfrm flipH="1">
              <a:off x="4637443" y="3173557"/>
              <a:ext cx="894" cy="91440"/>
            </a:xfrm>
            <a:prstGeom prst="line">
              <a:avLst/>
            </a:prstGeom>
            <a:ln w="31750" cap="rnd">
              <a:solidFill>
                <a:srgbClr val="FFC000"/>
              </a:solidFill>
              <a:round/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65"/>
            <p:cNvSpPr/>
            <p:nvPr/>
          </p:nvSpPr>
          <p:spPr>
            <a:xfrm>
              <a:off x="4556862" y="3065085"/>
              <a:ext cx="162056" cy="108473"/>
            </a:xfrm>
            <a:custGeom>
              <a:avLst/>
              <a:gdLst>
                <a:gd name="connsiteX0" fmla="*/ 0 w 511175"/>
                <a:gd name="connsiteY0" fmla="*/ 0 h 250825"/>
                <a:gd name="connsiteX1" fmla="*/ 511175 w 511175"/>
                <a:gd name="connsiteY1" fmla="*/ 0 h 250825"/>
                <a:gd name="connsiteX2" fmla="*/ 260350 w 511175"/>
                <a:gd name="connsiteY2" fmla="*/ 250825 h 250825"/>
                <a:gd name="connsiteX3" fmla="*/ 0 w 511175"/>
                <a:gd name="connsiteY3" fmla="*/ 0 h 250825"/>
                <a:gd name="connsiteX0" fmla="*/ 0 w 511175"/>
                <a:gd name="connsiteY0" fmla="*/ 0 h 250829"/>
                <a:gd name="connsiteX1" fmla="*/ 511175 w 511175"/>
                <a:gd name="connsiteY1" fmla="*/ 0 h 250829"/>
                <a:gd name="connsiteX2" fmla="*/ 260350 w 511175"/>
                <a:gd name="connsiteY2" fmla="*/ 250825 h 250829"/>
                <a:gd name="connsiteX3" fmla="*/ 0 w 511175"/>
                <a:gd name="connsiteY3" fmla="*/ 0 h 250829"/>
                <a:gd name="connsiteX0" fmla="*/ 0 w 511175"/>
                <a:gd name="connsiteY0" fmla="*/ 0 h 250829"/>
                <a:gd name="connsiteX1" fmla="*/ 511175 w 511175"/>
                <a:gd name="connsiteY1" fmla="*/ 0 h 250829"/>
                <a:gd name="connsiteX2" fmla="*/ 260350 w 511175"/>
                <a:gd name="connsiteY2" fmla="*/ 250825 h 250829"/>
                <a:gd name="connsiteX3" fmla="*/ 0 w 511175"/>
                <a:gd name="connsiteY3" fmla="*/ 0 h 250829"/>
                <a:gd name="connsiteX0" fmla="*/ 0 w 511175"/>
                <a:gd name="connsiteY0" fmla="*/ 0 h 250831"/>
                <a:gd name="connsiteX1" fmla="*/ 511175 w 511175"/>
                <a:gd name="connsiteY1" fmla="*/ 0 h 250831"/>
                <a:gd name="connsiteX2" fmla="*/ 260350 w 511175"/>
                <a:gd name="connsiteY2" fmla="*/ 250825 h 250831"/>
                <a:gd name="connsiteX3" fmla="*/ 0 w 511175"/>
                <a:gd name="connsiteY3" fmla="*/ 0 h 250831"/>
                <a:gd name="connsiteX0" fmla="*/ 0 w 511175"/>
                <a:gd name="connsiteY0" fmla="*/ 0 h 250831"/>
                <a:gd name="connsiteX1" fmla="*/ 511175 w 511175"/>
                <a:gd name="connsiteY1" fmla="*/ 0 h 250831"/>
                <a:gd name="connsiteX2" fmla="*/ 260350 w 511175"/>
                <a:gd name="connsiteY2" fmla="*/ 250825 h 250831"/>
                <a:gd name="connsiteX3" fmla="*/ 0 w 511175"/>
                <a:gd name="connsiteY3" fmla="*/ 0 h 250831"/>
                <a:gd name="connsiteX0" fmla="*/ 0 w 511175"/>
                <a:gd name="connsiteY0" fmla="*/ 0 h 250831"/>
                <a:gd name="connsiteX1" fmla="*/ 511175 w 511175"/>
                <a:gd name="connsiteY1" fmla="*/ 0 h 250831"/>
                <a:gd name="connsiteX2" fmla="*/ 260350 w 511175"/>
                <a:gd name="connsiteY2" fmla="*/ 250825 h 250831"/>
                <a:gd name="connsiteX3" fmla="*/ 0 w 511175"/>
                <a:gd name="connsiteY3" fmla="*/ 0 h 250831"/>
                <a:gd name="connsiteX0" fmla="*/ 0 w 523524"/>
                <a:gd name="connsiteY0" fmla="*/ 0 h 250831"/>
                <a:gd name="connsiteX1" fmla="*/ 511175 w 523524"/>
                <a:gd name="connsiteY1" fmla="*/ 0 h 250831"/>
                <a:gd name="connsiteX2" fmla="*/ 260350 w 523524"/>
                <a:gd name="connsiteY2" fmla="*/ 250825 h 250831"/>
                <a:gd name="connsiteX3" fmla="*/ 0 w 523524"/>
                <a:gd name="connsiteY3" fmla="*/ 0 h 250831"/>
                <a:gd name="connsiteX0" fmla="*/ 0 w 524199"/>
                <a:gd name="connsiteY0" fmla="*/ 0 h 238132"/>
                <a:gd name="connsiteX1" fmla="*/ 511175 w 524199"/>
                <a:gd name="connsiteY1" fmla="*/ 0 h 238132"/>
                <a:gd name="connsiteX2" fmla="*/ 273050 w 524199"/>
                <a:gd name="connsiteY2" fmla="*/ 238125 h 238132"/>
                <a:gd name="connsiteX3" fmla="*/ 0 w 524199"/>
                <a:gd name="connsiteY3" fmla="*/ 0 h 238132"/>
                <a:gd name="connsiteX0" fmla="*/ 11141 w 535340"/>
                <a:gd name="connsiteY0" fmla="*/ 0 h 238133"/>
                <a:gd name="connsiteX1" fmla="*/ 522316 w 535340"/>
                <a:gd name="connsiteY1" fmla="*/ 0 h 238133"/>
                <a:gd name="connsiteX2" fmla="*/ 284191 w 535340"/>
                <a:gd name="connsiteY2" fmla="*/ 238125 h 238133"/>
                <a:gd name="connsiteX3" fmla="*/ 11141 w 535340"/>
                <a:gd name="connsiteY3" fmla="*/ 0 h 238133"/>
                <a:gd name="connsiteX0" fmla="*/ 9661 w 489402"/>
                <a:gd name="connsiteY0" fmla="*/ 31750 h 270076"/>
                <a:gd name="connsiteX1" fmla="*/ 476386 w 489402"/>
                <a:gd name="connsiteY1" fmla="*/ 0 h 270076"/>
                <a:gd name="connsiteX2" fmla="*/ 282711 w 489402"/>
                <a:gd name="connsiteY2" fmla="*/ 269875 h 270076"/>
                <a:gd name="connsiteX3" fmla="*/ 9661 w 489402"/>
                <a:gd name="connsiteY3" fmla="*/ 31750 h 270076"/>
                <a:gd name="connsiteX0" fmla="*/ 9661 w 489402"/>
                <a:gd name="connsiteY0" fmla="*/ 31750 h 270076"/>
                <a:gd name="connsiteX1" fmla="*/ 476386 w 489402"/>
                <a:gd name="connsiteY1" fmla="*/ 0 h 270076"/>
                <a:gd name="connsiteX2" fmla="*/ 282711 w 489402"/>
                <a:gd name="connsiteY2" fmla="*/ 269875 h 270076"/>
                <a:gd name="connsiteX3" fmla="*/ 9661 w 489402"/>
                <a:gd name="connsiteY3" fmla="*/ 31750 h 270076"/>
                <a:gd name="connsiteX0" fmla="*/ 10892 w 448999"/>
                <a:gd name="connsiteY0" fmla="*/ 25400 h 269998"/>
                <a:gd name="connsiteX1" fmla="*/ 436342 w 448999"/>
                <a:gd name="connsiteY1" fmla="*/ 0 h 269998"/>
                <a:gd name="connsiteX2" fmla="*/ 242667 w 448999"/>
                <a:gd name="connsiteY2" fmla="*/ 269875 h 269998"/>
                <a:gd name="connsiteX3" fmla="*/ 10892 w 448999"/>
                <a:gd name="connsiteY3" fmla="*/ 25400 h 269998"/>
                <a:gd name="connsiteX0" fmla="*/ 14592 w 452699"/>
                <a:gd name="connsiteY0" fmla="*/ 25400 h 270102"/>
                <a:gd name="connsiteX1" fmla="*/ 440042 w 452699"/>
                <a:gd name="connsiteY1" fmla="*/ 0 h 270102"/>
                <a:gd name="connsiteX2" fmla="*/ 246367 w 452699"/>
                <a:gd name="connsiteY2" fmla="*/ 269875 h 270102"/>
                <a:gd name="connsiteX3" fmla="*/ 14592 w 452699"/>
                <a:gd name="connsiteY3" fmla="*/ 25400 h 270102"/>
                <a:gd name="connsiteX0" fmla="*/ 14597 w 454327"/>
                <a:gd name="connsiteY0" fmla="*/ 25400 h 269883"/>
                <a:gd name="connsiteX1" fmla="*/ 440047 w 454327"/>
                <a:gd name="connsiteY1" fmla="*/ 0 h 269883"/>
                <a:gd name="connsiteX2" fmla="*/ 246372 w 454327"/>
                <a:gd name="connsiteY2" fmla="*/ 269875 h 269883"/>
                <a:gd name="connsiteX3" fmla="*/ 14597 w 454327"/>
                <a:gd name="connsiteY3" fmla="*/ 25400 h 269883"/>
                <a:gd name="connsiteX0" fmla="*/ 16247 w 455977"/>
                <a:gd name="connsiteY0" fmla="*/ 25400 h 269883"/>
                <a:gd name="connsiteX1" fmla="*/ 441697 w 455977"/>
                <a:gd name="connsiteY1" fmla="*/ 0 h 269883"/>
                <a:gd name="connsiteX2" fmla="*/ 248022 w 455977"/>
                <a:gd name="connsiteY2" fmla="*/ 269875 h 269883"/>
                <a:gd name="connsiteX3" fmla="*/ 16247 w 455977"/>
                <a:gd name="connsiteY3" fmla="*/ 25400 h 269883"/>
                <a:gd name="connsiteX0" fmla="*/ 16441 w 455960"/>
                <a:gd name="connsiteY0" fmla="*/ 25400 h 292105"/>
                <a:gd name="connsiteX1" fmla="*/ 441891 w 455960"/>
                <a:gd name="connsiteY1" fmla="*/ 0 h 292105"/>
                <a:gd name="connsiteX2" fmla="*/ 245041 w 455960"/>
                <a:gd name="connsiteY2" fmla="*/ 292100 h 292105"/>
                <a:gd name="connsiteX3" fmla="*/ 16441 w 455960"/>
                <a:gd name="connsiteY3" fmla="*/ 25400 h 292105"/>
                <a:gd name="connsiteX0" fmla="*/ 16441 w 455960"/>
                <a:gd name="connsiteY0" fmla="*/ 25400 h 292105"/>
                <a:gd name="connsiteX1" fmla="*/ 441891 w 455960"/>
                <a:gd name="connsiteY1" fmla="*/ 0 h 292105"/>
                <a:gd name="connsiteX2" fmla="*/ 245041 w 455960"/>
                <a:gd name="connsiteY2" fmla="*/ 292100 h 292105"/>
                <a:gd name="connsiteX3" fmla="*/ 16441 w 455960"/>
                <a:gd name="connsiteY3" fmla="*/ 25400 h 292105"/>
                <a:gd name="connsiteX0" fmla="*/ 16441 w 455960"/>
                <a:gd name="connsiteY0" fmla="*/ 25400 h 292105"/>
                <a:gd name="connsiteX1" fmla="*/ 441891 w 455960"/>
                <a:gd name="connsiteY1" fmla="*/ 0 h 292105"/>
                <a:gd name="connsiteX2" fmla="*/ 245041 w 455960"/>
                <a:gd name="connsiteY2" fmla="*/ 292100 h 292105"/>
                <a:gd name="connsiteX3" fmla="*/ 16441 w 455960"/>
                <a:gd name="connsiteY3" fmla="*/ 25400 h 292105"/>
                <a:gd name="connsiteX0" fmla="*/ 16441 w 455960"/>
                <a:gd name="connsiteY0" fmla="*/ 25400 h 307979"/>
                <a:gd name="connsiteX1" fmla="*/ 441891 w 455960"/>
                <a:gd name="connsiteY1" fmla="*/ 0 h 307979"/>
                <a:gd name="connsiteX2" fmla="*/ 245041 w 455960"/>
                <a:gd name="connsiteY2" fmla="*/ 307975 h 307979"/>
                <a:gd name="connsiteX3" fmla="*/ 16441 w 455960"/>
                <a:gd name="connsiteY3" fmla="*/ 25400 h 307979"/>
                <a:gd name="connsiteX0" fmla="*/ 18739 w 458257"/>
                <a:gd name="connsiteY0" fmla="*/ 25400 h 307989"/>
                <a:gd name="connsiteX1" fmla="*/ 444189 w 458257"/>
                <a:gd name="connsiteY1" fmla="*/ 0 h 307989"/>
                <a:gd name="connsiteX2" fmla="*/ 247339 w 458257"/>
                <a:gd name="connsiteY2" fmla="*/ 307975 h 307989"/>
                <a:gd name="connsiteX3" fmla="*/ 18739 w 458257"/>
                <a:gd name="connsiteY3" fmla="*/ 25400 h 307989"/>
                <a:gd name="connsiteX0" fmla="*/ 18740 w 460739"/>
                <a:gd name="connsiteY0" fmla="*/ 25400 h 307989"/>
                <a:gd name="connsiteX1" fmla="*/ 444190 w 460739"/>
                <a:gd name="connsiteY1" fmla="*/ 0 h 307989"/>
                <a:gd name="connsiteX2" fmla="*/ 247340 w 460739"/>
                <a:gd name="connsiteY2" fmla="*/ 307975 h 307989"/>
                <a:gd name="connsiteX3" fmla="*/ 18740 w 460739"/>
                <a:gd name="connsiteY3" fmla="*/ 25400 h 307989"/>
                <a:gd name="connsiteX0" fmla="*/ 15027 w 446563"/>
                <a:gd name="connsiteY0" fmla="*/ 0 h 307975"/>
                <a:gd name="connsiteX1" fmla="*/ 434127 w 446563"/>
                <a:gd name="connsiteY1" fmla="*/ 0 h 307975"/>
                <a:gd name="connsiteX2" fmla="*/ 237277 w 446563"/>
                <a:gd name="connsiteY2" fmla="*/ 307975 h 307975"/>
                <a:gd name="connsiteX3" fmla="*/ 15027 w 446563"/>
                <a:gd name="connsiteY3" fmla="*/ 0 h 307975"/>
                <a:gd name="connsiteX0" fmla="*/ 15024 w 453534"/>
                <a:gd name="connsiteY0" fmla="*/ 0 h 308160"/>
                <a:gd name="connsiteX1" fmla="*/ 434124 w 453534"/>
                <a:gd name="connsiteY1" fmla="*/ 0 h 308160"/>
                <a:gd name="connsiteX2" fmla="*/ 237274 w 453534"/>
                <a:gd name="connsiteY2" fmla="*/ 307975 h 308160"/>
                <a:gd name="connsiteX3" fmla="*/ 15024 w 453534"/>
                <a:gd name="connsiteY3" fmla="*/ 0 h 308160"/>
                <a:gd name="connsiteX0" fmla="*/ 21588 w 460111"/>
                <a:gd name="connsiteY0" fmla="*/ 0 h 307976"/>
                <a:gd name="connsiteX1" fmla="*/ 440688 w 460111"/>
                <a:gd name="connsiteY1" fmla="*/ 0 h 307976"/>
                <a:gd name="connsiteX2" fmla="*/ 243838 w 460111"/>
                <a:gd name="connsiteY2" fmla="*/ 307975 h 307976"/>
                <a:gd name="connsiteX3" fmla="*/ 21588 w 460111"/>
                <a:gd name="connsiteY3" fmla="*/ 0 h 30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111" h="307976">
                  <a:moveTo>
                    <a:pt x="21588" y="0"/>
                  </a:moveTo>
                  <a:cubicBezTo>
                    <a:pt x="103080" y="279400"/>
                    <a:pt x="429046" y="212725"/>
                    <a:pt x="440688" y="0"/>
                  </a:cubicBezTo>
                  <a:cubicBezTo>
                    <a:pt x="503130" y="156633"/>
                    <a:pt x="409059" y="307484"/>
                    <a:pt x="243838" y="307975"/>
                  </a:cubicBezTo>
                  <a:cubicBezTo>
                    <a:pt x="78790" y="308465"/>
                    <a:pt x="-53554" y="194733"/>
                    <a:pt x="21588" y="0"/>
                  </a:cubicBezTo>
                  <a:close/>
                </a:path>
              </a:pathLst>
            </a:custGeom>
            <a:solidFill>
              <a:srgbClr val="FFC000"/>
            </a:solidFill>
            <a:ln w="15875">
              <a:noFill/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/>
              <a:t>ACPAs form immune complexes to activate macrophages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kern="0" dirty="0"/>
              <a:t>Adapted </a:t>
            </a:r>
            <a:r>
              <a:rPr lang="en-US" altLang="en-US" kern="0" dirty="0" smtClean="0"/>
              <a:t>from: </a:t>
            </a:r>
            <a:r>
              <a:rPr lang="en-US" altLang="en-US" kern="0" dirty="0"/>
              <a:t>Nimmerjahn F </a:t>
            </a:r>
            <a:r>
              <a:rPr lang="en-US" altLang="en-US" kern="0" dirty="0" smtClean="0"/>
              <a:t>and </a:t>
            </a:r>
            <a:r>
              <a:rPr lang="en-US" altLang="en-US" kern="0" dirty="0"/>
              <a:t>Ravetch JV. Nat Rev </a:t>
            </a:r>
            <a:r>
              <a:rPr lang="en-US" altLang="en-US" kern="0" dirty="0" err="1" smtClean="0"/>
              <a:t>Immunol</a:t>
            </a:r>
            <a:r>
              <a:rPr lang="en-US" altLang="en-US" kern="0" dirty="0" smtClean="0"/>
              <a:t>. </a:t>
            </a:r>
            <a:r>
              <a:rPr lang="en-US" altLang="en-US" kern="0" dirty="0"/>
              <a:t>2008;8:34-47</a:t>
            </a:r>
            <a:r>
              <a:rPr lang="en-US" altLang="en-US" kern="0" dirty="0" smtClean="0"/>
              <a:t>.</a:t>
            </a:r>
            <a:endParaRPr lang="en-US" altLang="en-US" kern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/>
              <a:t>anti-citrullinated protein antibody</a:t>
            </a:r>
            <a:r>
              <a:rPr lang="de-DE" smtClean="0"/>
              <a:t>.</a:t>
            </a:r>
            <a:endParaRPr lang="en-US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2748066" y="2996920"/>
            <a:ext cx="1762360" cy="1588143"/>
            <a:chOff x="1801822" y="2524762"/>
            <a:chExt cx="1762360" cy="1588143"/>
          </a:xfrm>
        </p:grpSpPr>
        <p:grpSp>
          <p:nvGrpSpPr>
            <p:cNvPr id="5" name="Group 8"/>
            <p:cNvGrpSpPr/>
            <p:nvPr/>
          </p:nvGrpSpPr>
          <p:grpSpPr>
            <a:xfrm>
              <a:off x="1801822" y="3423200"/>
              <a:ext cx="617699" cy="689705"/>
              <a:chOff x="1217496" y="2364541"/>
              <a:chExt cx="617699" cy="689705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5485987">
                <a:off x="1205325" y="2737805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23"/>
              <p:cNvSpPr/>
              <p:nvPr/>
            </p:nvSpPr>
            <p:spPr>
              <a:xfrm rot="10800000">
                <a:off x="1380517" y="2612082"/>
                <a:ext cx="149655" cy="149650"/>
              </a:xfrm>
              <a:prstGeom prst="ellipse">
                <a:avLst/>
              </a:prstGeom>
              <a:solidFill>
                <a:srgbClr val="3633C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3600000"/>
                </a:lightRig>
              </a:scene3d>
              <a:sp3d prstMaterial="metal">
                <a:bevelT w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9154106">
                <a:off x="1506583" y="2587597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857972">
                <a:off x="1219972" y="2364541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26"/>
            <p:cNvGrpSpPr/>
            <p:nvPr/>
          </p:nvGrpSpPr>
          <p:grpSpPr>
            <a:xfrm>
              <a:off x="2121446" y="2524762"/>
              <a:ext cx="599853" cy="689705"/>
              <a:chOff x="1217496" y="2364541"/>
              <a:chExt cx="599853" cy="689705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5485987">
                <a:off x="1205325" y="2737805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Oval 28"/>
              <p:cNvSpPr/>
              <p:nvPr/>
            </p:nvSpPr>
            <p:spPr>
              <a:xfrm rot="10800000">
                <a:off x="1380517" y="2612082"/>
                <a:ext cx="149655" cy="149650"/>
              </a:xfrm>
              <a:prstGeom prst="ellipse">
                <a:avLst/>
              </a:prstGeom>
              <a:solidFill>
                <a:srgbClr val="3633C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3600000"/>
                </a:lightRig>
              </a:scene3d>
              <a:sp3d prstMaterial="metal">
                <a:bevelT w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9154106">
                <a:off x="1488737" y="2566479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857972">
                <a:off x="1219972" y="2364541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31"/>
            <p:cNvGrpSpPr/>
            <p:nvPr/>
          </p:nvGrpSpPr>
          <p:grpSpPr>
            <a:xfrm>
              <a:off x="2405483" y="3089835"/>
              <a:ext cx="610495" cy="702419"/>
              <a:chOff x="1210919" y="2351827"/>
              <a:chExt cx="610495" cy="702419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5485987">
                <a:off x="1205325" y="2737805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Oval 33"/>
              <p:cNvSpPr/>
              <p:nvPr/>
            </p:nvSpPr>
            <p:spPr>
              <a:xfrm rot="10800000">
                <a:off x="1380517" y="2612082"/>
                <a:ext cx="149655" cy="149650"/>
              </a:xfrm>
              <a:prstGeom prst="ellipse">
                <a:avLst/>
              </a:prstGeom>
              <a:solidFill>
                <a:srgbClr val="3633C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3600000"/>
                </a:lightRig>
              </a:scene3d>
              <a:sp3d prstMaterial="metal">
                <a:bevelT w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9154106">
                <a:off x="1492802" y="2564478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857972">
                <a:off x="1210919" y="2351827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36"/>
            <p:cNvGrpSpPr/>
            <p:nvPr/>
          </p:nvGrpSpPr>
          <p:grpSpPr>
            <a:xfrm>
              <a:off x="2940500" y="3295267"/>
              <a:ext cx="623682" cy="689705"/>
              <a:chOff x="1217496" y="2364541"/>
              <a:chExt cx="623682" cy="689705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5485987">
                <a:off x="1205325" y="2737805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Oval 38"/>
              <p:cNvSpPr/>
              <p:nvPr/>
            </p:nvSpPr>
            <p:spPr>
              <a:xfrm rot="10800000">
                <a:off x="1380517" y="2612082"/>
                <a:ext cx="149655" cy="149650"/>
              </a:xfrm>
              <a:prstGeom prst="ellipse">
                <a:avLst/>
              </a:prstGeom>
              <a:solidFill>
                <a:srgbClr val="3633C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3600000"/>
                </a:lightRig>
              </a:scene3d>
              <a:sp3d prstMaterial="metal">
                <a:bevelT w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9154106">
                <a:off x="1512566" y="2579534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857972">
                <a:off x="1219972" y="2364541"/>
                <a:ext cx="328612" cy="30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uppierung 1"/>
          <p:cNvGrpSpPr/>
          <p:nvPr/>
        </p:nvGrpSpPr>
        <p:grpSpPr>
          <a:xfrm>
            <a:off x="334066" y="3033323"/>
            <a:ext cx="1366513" cy="1476269"/>
            <a:chOff x="3710661" y="1423593"/>
            <a:chExt cx="880004" cy="826855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135287">
              <a:off x="3698490" y="1899168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1324393">
              <a:off x="4262053" y="1792552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917680">
              <a:off x="3849028" y="1630011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177257" y="1485288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085794">
              <a:off x="4240355" y="1946178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629675">
              <a:off x="3967288" y="1852821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831054">
              <a:off x="3830607" y="1435764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212"/>
          <p:cNvSpPr txBox="1">
            <a:spLocks noChangeArrowheads="1"/>
          </p:cNvSpPr>
          <p:nvPr/>
        </p:nvSpPr>
        <p:spPr bwMode="auto">
          <a:xfrm>
            <a:off x="5399338" y="4769414"/>
            <a:ext cx="1489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Activated </a:t>
            </a:r>
            <a:r>
              <a:rPr lang="en-US" altLang="en-US" sz="1800" dirty="0" smtClean="0">
                <a:solidFill>
                  <a:prstClr val="black"/>
                </a:solidFill>
              </a:rPr>
              <a:t/>
            </a:r>
            <a:br>
              <a:rPr lang="en-US" altLang="en-US" sz="1800" dirty="0" smtClean="0">
                <a:solidFill>
                  <a:prstClr val="black"/>
                </a:solidFill>
              </a:rPr>
            </a:br>
            <a:r>
              <a:rPr lang="en-US" altLang="en-US" sz="1800" dirty="0" smtClean="0">
                <a:solidFill>
                  <a:prstClr val="black"/>
                </a:solidFill>
              </a:rPr>
              <a:t>macrophage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57" name="TextBox 212"/>
          <p:cNvSpPr txBox="1">
            <a:spLocks noChangeArrowheads="1"/>
          </p:cNvSpPr>
          <p:nvPr/>
        </p:nvSpPr>
        <p:spPr bwMode="auto">
          <a:xfrm>
            <a:off x="2908843" y="4769414"/>
            <a:ext cx="1361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Immune </a:t>
            </a:r>
            <a:br>
              <a:rPr lang="en-US" altLang="en-US" sz="1800" dirty="0" smtClean="0">
                <a:solidFill>
                  <a:prstClr val="black"/>
                </a:solidFill>
              </a:rPr>
            </a:br>
            <a:r>
              <a:rPr lang="en-US" altLang="en-US" sz="1800" dirty="0" smtClean="0">
                <a:solidFill>
                  <a:prstClr val="black"/>
                </a:solidFill>
              </a:rPr>
              <a:t>complexes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grpSp>
        <p:nvGrpSpPr>
          <p:cNvPr id="9" name="Group 57"/>
          <p:cNvGrpSpPr/>
          <p:nvPr/>
        </p:nvGrpSpPr>
        <p:grpSpPr>
          <a:xfrm>
            <a:off x="3744253" y="3149466"/>
            <a:ext cx="619473" cy="689705"/>
            <a:chOff x="1217496" y="2364541"/>
            <a:chExt cx="619473" cy="689705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5485987">
              <a:off x="1205325" y="2737805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Oval 59"/>
            <p:cNvSpPr/>
            <p:nvPr/>
          </p:nvSpPr>
          <p:spPr>
            <a:xfrm rot="10800000">
              <a:off x="1380517" y="2612082"/>
              <a:ext cx="149655" cy="149650"/>
            </a:xfrm>
            <a:prstGeom prst="ellipse">
              <a:avLst/>
            </a:prstGeom>
            <a:solidFill>
              <a:srgbClr val="3633C0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154106">
              <a:off x="1508357" y="2568273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57972">
              <a:off x="1219972" y="2364541"/>
              <a:ext cx="328612" cy="30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63"/>
          <p:cNvGrpSpPr/>
          <p:nvPr/>
        </p:nvGrpSpPr>
        <p:grpSpPr>
          <a:xfrm rot="16200000">
            <a:off x="5449865" y="3367261"/>
            <a:ext cx="293502" cy="508679"/>
            <a:chOff x="4556862" y="3065085"/>
            <a:chExt cx="162056" cy="199912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4637443" y="3173557"/>
              <a:ext cx="894" cy="91440"/>
            </a:xfrm>
            <a:prstGeom prst="line">
              <a:avLst/>
            </a:prstGeom>
            <a:ln w="31750" cap="rnd">
              <a:solidFill>
                <a:srgbClr val="FFC000"/>
              </a:solidFill>
              <a:round/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4556862" y="3065085"/>
              <a:ext cx="162056" cy="108473"/>
            </a:xfrm>
            <a:custGeom>
              <a:avLst/>
              <a:gdLst>
                <a:gd name="connsiteX0" fmla="*/ 0 w 511175"/>
                <a:gd name="connsiteY0" fmla="*/ 0 h 250825"/>
                <a:gd name="connsiteX1" fmla="*/ 511175 w 511175"/>
                <a:gd name="connsiteY1" fmla="*/ 0 h 250825"/>
                <a:gd name="connsiteX2" fmla="*/ 260350 w 511175"/>
                <a:gd name="connsiteY2" fmla="*/ 250825 h 250825"/>
                <a:gd name="connsiteX3" fmla="*/ 0 w 511175"/>
                <a:gd name="connsiteY3" fmla="*/ 0 h 250825"/>
                <a:gd name="connsiteX0" fmla="*/ 0 w 511175"/>
                <a:gd name="connsiteY0" fmla="*/ 0 h 250829"/>
                <a:gd name="connsiteX1" fmla="*/ 511175 w 511175"/>
                <a:gd name="connsiteY1" fmla="*/ 0 h 250829"/>
                <a:gd name="connsiteX2" fmla="*/ 260350 w 511175"/>
                <a:gd name="connsiteY2" fmla="*/ 250825 h 250829"/>
                <a:gd name="connsiteX3" fmla="*/ 0 w 511175"/>
                <a:gd name="connsiteY3" fmla="*/ 0 h 250829"/>
                <a:gd name="connsiteX0" fmla="*/ 0 w 511175"/>
                <a:gd name="connsiteY0" fmla="*/ 0 h 250829"/>
                <a:gd name="connsiteX1" fmla="*/ 511175 w 511175"/>
                <a:gd name="connsiteY1" fmla="*/ 0 h 250829"/>
                <a:gd name="connsiteX2" fmla="*/ 260350 w 511175"/>
                <a:gd name="connsiteY2" fmla="*/ 250825 h 250829"/>
                <a:gd name="connsiteX3" fmla="*/ 0 w 511175"/>
                <a:gd name="connsiteY3" fmla="*/ 0 h 250829"/>
                <a:gd name="connsiteX0" fmla="*/ 0 w 511175"/>
                <a:gd name="connsiteY0" fmla="*/ 0 h 250831"/>
                <a:gd name="connsiteX1" fmla="*/ 511175 w 511175"/>
                <a:gd name="connsiteY1" fmla="*/ 0 h 250831"/>
                <a:gd name="connsiteX2" fmla="*/ 260350 w 511175"/>
                <a:gd name="connsiteY2" fmla="*/ 250825 h 250831"/>
                <a:gd name="connsiteX3" fmla="*/ 0 w 511175"/>
                <a:gd name="connsiteY3" fmla="*/ 0 h 250831"/>
                <a:gd name="connsiteX0" fmla="*/ 0 w 511175"/>
                <a:gd name="connsiteY0" fmla="*/ 0 h 250831"/>
                <a:gd name="connsiteX1" fmla="*/ 511175 w 511175"/>
                <a:gd name="connsiteY1" fmla="*/ 0 h 250831"/>
                <a:gd name="connsiteX2" fmla="*/ 260350 w 511175"/>
                <a:gd name="connsiteY2" fmla="*/ 250825 h 250831"/>
                <a:gd name="connsiteX3" fmla="*/ 0 w 511175"/>
                <a:gd name="connsiteY3" fmla="*/ 0 h 250831"/>
                <a:gd name="connsiteX0" fmla="*/ 0 w 511175"/>
                <a:gd name="connsiteY0" fmla="*/ 0 h 250831"/>
                <a:gd name="connsiteX1" fmla="*/ 511175 w 511175"/>
                <a:gd name="connsiteY1" fmla="*/ 0 h 250831"/>
                <a:gd name="connsiteX2" fmla="*/ 260350 w 511175"/>
                <a:gd name="connsiteY2" fmla="*/ 250825 h 250831"/>
                <a:gd name="connsiteX3" fmla="*/ 0 w 511175"/>
                <a:gd name="connsiteY3" fmla="*/ 0 h 250831"/>
                <a:gd name="connsiteX0" fmla="*/ 0 w 523524"/>
                <a:gd name="connsiteY0" fmla="*/ 0 h 250831"/>
                <a:gd name="connsiteX1" fmla="*/ 511175 w 523524"/>
                <a:gd name="connsiteY1" fmla="*/ 0 h 250831"/>
                <a:gd name="connsiteX2" fmla="*/ 260350 w 523524"/>
                <a:gd name="connsiteY2" fmla="*/ 250825 h 250831"/>
                <a:gd name="connsiteX3" fmla="*/ 0 w 523524"/>
                <a:gd name="connsiteY3" fmla="*/ 0 h 250831"/>
                <a:gd name="connsiteX0" fmla="*/ 0 w 524199"/>
                <a:gd name="connsiteY0" fmla="*/ 0 h 238132"/>
                <a:gd name="connsiteX1" fmla="*/ 511175 w 524199"/>
                <a:gd name="connsiteY1" fmla="*/ 0 h 238132"/>
                <a:gd name="connsiteX2" fmla="*/ 273050 w 524199"/>
                <a:gd name="connsiteY2" fmla="*/ 238125 h 238132"/>
                <a:gd name="connsiteX3" fmla="*/ 0 w 524199"/>
                <a:gd name="connsiteY3" fmla="*/ 0 h 238132"/>
                <a:gd name="connsiteX0" fmla="*/ 11141 w 535340"/>
                <a:gd name="connsiteY0" fmla="*/ 0 h 238133"/>
                <a:gd name="connsiteX1" fmla="*/ 522316 w 535340"/>
                <a:gd name="connsiteY1" fmla="*/ 0 h 238133"/>
                <a:gd name="connsiteX2" fmla="*/ 284191 w 535340"/>
                <a:gd name="connsiteY2" fmla="*/ 238125 h 238133"/>
                <a:gd name="connsiteX3" fmla="*/ 11141 w 535340"/>
                <a:gd name="connsiteY3" fmla="*/ 0 h 238133"/>
                <a:gd name="connsiteX0" fmla="*/ 9661 w 489402"/>
                <a:gd name="connsiteY0" fmla="*/ 31750 h 270076"/>
                <a:gd name="connsiteX1" fmla="*/ 476386 w 489402"/>
                <a:gd name="connsiteY1" fmla="*/ 0 h 270076"/>
                <a:gd name="connsiteX2" fmla="*/ 282711 w 489402"/>
                <a:gd name="connsiteY2" fmla="*/ 269875 h 270076"/>
                <a:gd name="connsiteX3" fmla="*/ 9661 w 489402"/>
                <a:gd name="connsiteY3" fmla="*/ 31750 h 270076"/>
                <a:gd name="connsiteX0" fmla="*/ 9661 w 489402"/>
                <a:gd name="connsiteY0" fmla="*/ 31750 h 270076"/>
                <a:gd name="connsiteX1" fmla="*/ 476386 w 489402"/>
                <a:gd name="connsiteY1" fmla="*/ 0 h 270076"/>
                <a:gd name="connsiteX2" fmla="*/ 282711 w 489402"/>
                <a:gd name="connsiteY2" fmla="*/ 269875 h 270076"/>
                <a:gd name="connsiteX3" fmla="*/ 9661 w 489402"/>
                <a:gd name="connsiteY3" fmla="*/ 31750 h 270076"/>
                <a:gd name="connsiteX0" fmla="*/ 10892 w 448999"/>
                <a:gd name="connsiteY0" fmla="*/ 25400 h 269998"/>
                <a:gd name="connsiteX1" fmla="*/ 436342 w 448999"/>
                <a:gd name="connsiteY1" fmla="*/ 0 h 269998"/>
                <a:gd name="connsiteX2" fmla="*/ 242667 w 448999"/>
                <a:gd name="connsiteY2" fmla="*/ 269875 h 269998"/>
                <a:gd name="connsiteX3" fmla="*/ 10892 w 448999"/>
                <a:gd name="connsiteY3" fmla="*/ 25400 h 269998"/>
                <a:gd name="connsiteX0" fmla="*/ 14592 w 452699"/>
                <a:gd name="connsiteY0" fmla="*/ 25400 h 270102"/>
                <a:gd name="connsiteX1" fmla="*/ 440042 w 452699"/>
                <a:gd name="connsiteY1" fmla="*/ 0 h 270102"/>
                <a:gd name="connsiteX2" fmla="*/ 246367 w 452699"/>
                <a:gd name="connsiteY2" fmla="*/ 269875 h 270102"/>
                <a:gd name="connsiteX3" fmla="*/ 14592 w 452699"/>
                <a:gd name="connsiteY3" fmla="*/ 25400 h 270102"/>
                <a:gd name="connsiteX0" fmla="*/ 14597 w 454327"/>
                <a:gd name="connsiteY0" fmla="*/ 25400 h 269883"/>
                <a:gd name="connsiteX1" fmla="*/ 440047 w 454327"/>
                <a:gd name="connsiteY1" fmla="*/ 0 h 269883"/>
                <a:gd name="connsiteX2" fmla="*/ 246372 w 454327"/>
                <a:gd name="connsiteY2" fmla="*/ 269875 h 269883"/>
                <a:gd name="connsiteX3" fmla="*/ 14597 w 454327"/>
                <a:gd name="connsiteY3" fmla="*/ 25400 h 269883"/>
                <a:gd name="connsiteX0" fmla="*/ 16247 w 455977"/>
                <a:gd name="connsiteY0" fmla="*/ 25400 h 269883"/>
                <a:gd name="connsiteX1" fmla="*/ 441697 w 455977"/>
                <a:gd name="connsiteY1" fmla="*/ 0 h 269883"/>
                <a:gd name="connsiteX2" fmla="*/ 248022 w 455977"/>
                <a:gd name="connsiteY2" fmla="*/ 269875 h 269883"/>
                <a:gd name="connsiteX3" fmla="*/ 16247 w 455977"/>
                <a:gd name="connsiteY3" fmla="*/ 25400 h 269883"/>
                <a:gd name="connsiteX0" fmla="*/ 16441 w 455960"/>
                <a:gd name="connsiteY0" fmla="*/ 25400 h 292105"/>
                <a:gd name="connsiteX1" fmla="*/ 441891 w 455960"/>
                <a:gd name="connsiteY1" fmla="*/ 0 h 292105"/>
                <a:gd name="connsiteX2" fmla="*/ 245041 w 455960"/>
                <a:gd name="connsiteY2" fmla="*/ 292100 h 292105"/>
                <a:gd name="connsiteX3" fmla="*/ 16441 w 455960"/>
                <a:gd name="connsiteY3" fmla="*/ 25400 h 292105"/>
                <a:gd name="connsiteX0" fmla="*/ 16441 w 455960"/>
                <a:gd name="connsiteY0" fmla="*/ 25400 h 292105"/>
                <a:gd name="connsiteX1" fmla="*/ 441891 w 455960"/>
                <a:gd name="connsiteY1" fmla="*/ 0 h 292105"/>
                <a:gd name="connsiteX2" fmla="*/ 245041 w 455960"/>
                <a:gd name="connsiteY2" fmla="*/ 292100 h 292105"/>
                <a:gd name="connsiteX3" fmla="*/ 16441 w 455960"/>
                <a:gd name="connsiteY3" fmla="*/ 25400 h 292105"/>
                <a:gd name="connsiteX0" fmla="*/ 16441 w 455960"/>
                <a:gd name="connsiteY0" fmla="*/ 25400 h 292105"/>
                <a:gd name="connsiteX1" fmla="*/ 441891 w 455960"/>
                <a:gd name="connsiteY1" fmla="*/ 0 h 292105"/>
                <a:gd name="connsiteX2" fmla="*/ 245041 w 455960"/>
                <a:gd name="connsiteY2" fmla="*/ 292100 h 292105"/>
                <a:gd name="connsiteX3" fmla="*/ 16441 w 455960"/>
                <a:gd name="connsiteY3" fmla="*/ 25400 h 292105"/>
                <a:gd name="connsiteX0" fmla="*/ 16441 w 455960"/>
                <a:gd name="connsiteY0" fmla="*/ 25400 h 307979"/>
                <a:gd name="connsiteX1" fmla="*/ 441891 w 455960"/>
                <a:gd name="connsiteY1" fmla="*/ 0 h 307979"/>
                <a:gd name="connsiteX2" fmla="*/ 245041 w 455960"/>
                <a:gd name="connsiteY2" fmla="*/ 307975 h 307979"/>
                <a:gd name="connsiteX3" fmla="*/ 16441 w 455960"/>
                <a:gd name="connsiteY3" fmla="*/ 25400 h 307979"/>
                <a:gd name="connsiteX0" fmla="*/ 18739 w 458257"/>
                <a:gd name="connsiteY0" fmla="*/ 25400 h 307989"/>
                <a:gd name="connsiteX1" fmla="*/ 444189 w 458257"/>
                <a:gd name="connsiteY1" fmla="*/ 0 h 307989"/>
                <a:gd name="connsiteX2" fmla="*/ 247339 w 458257"/>
                <a:gd name="connsiteY2" fmla="*/ 307975 h 307989"/>
                <a:gd name="connsiteX3" fmla="*/ 18739 w 458257"/>
                <a:gd name="connsiteY3" fmla="*/ 25400 h 307989"/>
                <a:gd name="connsiteX0" fmla="*/ 18740 w 460739"/>
                <a:gd name="connsiteY0" fmla="*/ 25400 h 307989"/>
                <a:gd name="connsiteX1" fmla="*/ 444190 w 460739"/>
                <a:gd name="connsiteY1" fmla="*/ 0 h 307989"/>
                <a:gd name="connsiteX2" fmla="*/ 247340 w 460739"/>
                <a:gd name="connsiteY2" fmla="*/ 307975 h 307989"/>
                <a:gd name="connsiteX3" fmla="*/ 18740 w 460739"/>
                <a:gd name="connsiteY3" fmla="*/ 25400 h 307989"/>
                <a:gd name="connsiteX0" fmla="*/ 15027 w 446563"/>
                <a:gd name="connsiteY0" fmla="*/ 0 h 307975"/>
                <a:gd name="connsiteX1" fmla="*/ 434127 w 446563"/>
                <a:gd name="connsiteY1" fmla="*/ 0 h 307975"/>
                <a:gd name="connsiteX2" fmla="*/ 237277 w 446563"/>
                <a:gd name="connsiteY2" fmla="*/ 307975 h 307975"/>
                <a:gd name="connsiteX3" fmla="*/ 15027 w 446563"/>
                <a:gd name="connsiteY3" fmla="*/ 0 h 307975"/>
                <a:gd name="connsiteX0" fmla="*/ 15024 w 453534"/>
                <a:gd name="connsiteY0" fmla="*/ 0 h 308160"/>
                <a:gd name="connsiteX1" fmla="*/ 434124 w 453534"/>
                <a:gd name="connsiteY1" fmla="*/ 0 h 308160"/>
                <a:gd name="connsiteX2" fmla="*/ 237274 w 453534"/>
                <a:gd name="connsiteY2" fmla="*/ 307975 h 308160"/>
                <a:gd name="connsiteX3" fmla="*/ 15024 w 453534"/>
                <a:gd name="connsiteY3" fmla="*/ 0 h 308160"/>
                <a:gd name="connsiteX0" fmla="*/ 21588 w 460111"/>
                <a:gd name="connsiteY0" fmla="*/ 0 h 307976"/>
                <a:gd name="connsiteX1" fmla="*/ 440688 w 460111"/>
                <a:gd name="connsiteY1" fmla="*/ 0 h 307976"/>
                <a:gd name="connsiteX2" fmla="*/ 243838 w 460111"/>
                <a:gd name="connsiteY2" fmla="*/ 307975 h 307976"/>
                <a:gd name="connsiteX3" fmla="*/ 21588 w 460111"/>
                <a:gd name="connsiteY3" fmla="*/ 0 h 30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111" h="307976">
                  <a:moveTo>
                    <a:pt x="21588" y="0"/>
                  </a:moveTo>
                  <a:cubicBezTo>
                    <a:pt x="103080" y="279400"/>
                    <a:pt x="429046" y="212725"/>
                    <a:pt x="440688" y="0"/>
                  </a:cubicBezTo>
                  <a:cubicBezTo>
                    <a:pt x="503130" y="156633"/>
                    <a:pt x="409059" y="307484"/>
                    <a:pt x="243838" y="307975"/>
                  </a:cubicBezTo>
                  <a:cubicBezTo>
                    <a:pt x="78790" y="308465"/>
                    <a:pt x="-53554" y="194733"/>
                    <a:pt x="21588" y="0"/>
                  </a:cubicBezTo>
                  <a:close/>
                </a:path>
              </a:pathLst>
            </a:custGeom>
            <a:solidFill>
              <a:srgbClr val="FFC000"/>
            </a:solidFill>
            <a:ln w="15875">
              <a:noFill/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7" name="Picture 3" descr="C:\Users\dtabuteau\Desktop\BMS RA DECK\Macrophag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6660">
            <a:off x="5675554" y="3224465"/>
            <a:ext cx="1074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Freeform 68"/>
          <p:cNvSpPr/>
          <p:nvPr/>
        </p:nvSpPr>
        <p:spPr>
          <a:xfrm>
            <a:off x="4498753" y="3800393"/>
            <a:ext cx="610337" cy="45719"/>
          </a:xfrm>
          <a:custGeom>
            <a:avLst/>
            <a:gdLst>
              <a:gd name="connsiteX0" fmla="*/ 0 w 3762375"/>
              <a:gd name="connsiteY0" fmla="*/ 0 h 0"/>
              <a:gd name="connsiteX1" fmla="*/ 3762375 w 3762375"/>
              <a:gd name="connsiteY1" fmla="*/ 0 h 0"/>
              <a:gd name="connsiteX2" fmla="*/ 3762375 w 3762375"/>
              <a:gd name="connsiteY2" fmla="*/ 0 h 0"/>
              <a:gd name="connsiteX3" fmla="*/ 3762375 w 376237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375">
                <a:moveTo>
                  <a:pt x="0" y="0"/>
                </a:moveTo>
                <a:lnTo>
                  <a:pt x="3762375" y="0"/>
                </a:lnTo>
                <a:lnTo>
                  <a:pt x="3762375" y="0"/>
                </a:lnTo>
                <a:lnTo>
                  <a:pt x="3762375" y="0"/>
                </a:lnTo>
              </a:path>
            </a:pathLst>
          </a:custGeom>
          <a:noFill/>
          <a:ln w="3175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0" name="TextBox 212"/>
          <p:cNvSpPr txBox="1">
            <a:spLocks noChangeArrowheads="1"/>
          </p:cNvSpPr>
          <p:nvPr/>
        </p:nvSpPr>
        <p:spPr bwMode="auto">
          <a:xfrm>
            <a:off x="7033704" y="4769414"/>
            <a:ext cx="1942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P</a:t>
            </a:r>
            <a:r>
              <a:rPr lang="en-US" altLang="en-US" sz="1800" dirty="0" smtClean="0">
                <a:solidFill>
                  <a:prstClr val="black"/>
                </a:solidFill>
              </a:rPr>
              <a:t>roinflammatory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cytokines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71" name="TextBox 212"/>
          <p:cNvSpPr txBox="1">
            <a:spLocks noChangeArrowheads="1"/>
          </p:cNvSpPr>
          <p:nvPr/>
        </p:nvSpPr>
        <p:spPr bwMode="auto">
          <a:xfrm>
            <a:off x="3453640" y="1769295"/>
            <a:ext cx="2284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Immune complexes bind to Fc receptor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73" name="TextBox 107"/>
          <p:cNvSpPr txBox="1">
            <a:spLocks noChangeArrowheads="1"/>
          </p:cNvSpPr>
          <p:nvPr/>
        </p:nvSpPr>
        <p:spPr bwMode="auto">
          <a:xfrm>
            <a:off x="786803" y="1769295"/>
            <a:ext cx="2523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Self-antigen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(citrullinated protein)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rot="16200000">
            <a:off x="2189131" y="3104489"/>
            <a:ext cx="221105" cy="221098"/>
          </a:xfrm>
          <a:prstGeom prst="ellipse">
            <a:avLst/>
          </a:prstGeom>
          <a:solidFill>
            <a:srgbClr val="3633C0"/>
          </a:solidFill>
          <a:ln>
            <a:noFill/>
          </a:ln>
          <a:scene3d>
            <a:camera prst="orthographicFront"/>
            <a:lightRig rig="balanced" dir="t">
              <a:rot lat="0" lon="0" rev="3600000"/>
            </a:lightRig>
          </a:scene3d>
          <a:sp3d prstMaterial="metal"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5" name="Freeform 68"/>
          <p:cNvSpPr/>
          <p:nvPr/>
        </p:nvSpPr>
        <p:spPr>
          <a:xfrm>
            <a:off x="1977804" y="3781878"/>
            <a:ext cx="610337" cy="45719"/>
          </a:xfrm>
          <a:custGeom>
            <a:avLst/>
            <a:gdLst>
              <a:gd name="connsiteX0" fmla="*/ 0 w 3762375"/>
              <a:gd name="connsiteY0" fmla="*/ 0 h 0"/>
              <a:gd name="connsiteX1" fmla="*/ 3762375 w 3762375"/>
              <a:gd name="connsiteY1" fmla="*/ 0 h 0"/>
              <a:gd name="connsiteX2" fmla="*/ 3762375 w 3762375"/>
              <a:gd name="connsiteY2" fmla="*/ 0 h 0"/>
              <a:gd name="connsiteX3" fmla="*/ 3762375 w 376237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375">
                <a:moveTo>
                  <a:pt x="0" y="0"/>
                </a:moveTo>
                <a:lnTo>
                  <a:pt x="3762375" y="0"/>
                </a:lnTo>
                <a:lnTo>
                  <a:pt x="3762375" y="0"/>
                </a:lnTo>
                <a:lnTo>
                  <a:pt x="3762375" y="0"/>
                </a:lnTo>
              </a:path>
            </a:pathLst>
          </a:custGeom>
          <a:noFill/>
          <a:ln w="3175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6" name="TextBox 212"/>
          <p:cNvSpPr txBox="1">
            <a:spLocks noChangeArrowheads="1"/>
          </p:cNvSpPr>
          <p:nvPr/>
        </p:nvSpPr>
        <p:spPr bwMode="auto">
          <a:xfrm>
            <a:off x="298962" y="4769414"/>
            <a:ext cx="148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ACPA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grpSp>
        <p:nvGrpSpPr>
          <p:cNvPr id="13" name="Gruppierung 12"/>
          <p:cNvGrpSpPr/>
          <p:nvPr/>
        </p:nvGrpSpPr>
        <p:grpSpPr>
          <a:xfrm>
            <a:off x="7520783" y="3230028"/>
            <a:ext cx="968096" cy="1042244"/>
            <a:chOff x="7823489" y="3387456"/>
            <a:chExt cx="1212873" cy="1216505"/>
          </a:xfrm>
        </p:grpSpPr>
        <p:sp>
          <p:nvSpPr>
            <p:cNvPr id="77" name="Oval 76"/>
            <p:cNvSpPr/>
            <p:nvPr/>
          </p:nvSpPr>
          <p:spPr>
            <a:xfrm rot="16200000">
              <a:off x="8136961" y="3645911"/>
              <a:ext cx="221105" cy="22109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16200000">
              <a:off x="8289361" y="3798311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16200000">
              <a:off x="8340689" y="3590589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 rot="16200000">
              <a:off x="8289361" y="3798311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 rot="16200000">
              <a:off x="8441761" y="3950711"/>
              <a:ext cx="221105" cy="22109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16200000">
              <a:off x="8068263" y="3867016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8220663" y="4019416"/>
              <a:ext cx="221105" cy="2210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8519064" y="3726188"/>
              <a:ext cx="221105" cy="2210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8373063" y="4171816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 rot="16200000">
              <a:off x="7999564" y="4107578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 rot="16200000">
              <a:off x="8151964" y="4259978"/>
              <a:ext cx="221105" cy="22109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16200000">
              <a:off x="8662860" y="3929124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16200000">
              <a:off x="8594162" y="4137506"/>
              <a:ext cx="221105" cy="22109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16200000">
              <a:off x="8815260" y="4081524"/>
              <a:ext cx="221105" cy="221098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16200000">
              <a:off x="7896681" y="3671328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16200000">
              <a:off x="7823485" y="3921082"/>
              <a:ext cx="221105" cy="22109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8348358" y="4382860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8594162" y="4345280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16200000">
              <a:off x="8800035" y="3729605"/>
              <a:ext cx="221105" cy="221098"/>
            </a:xfrm>
            <a:prstGeom prst="ellipse">
              <a:avLst/>
            </a:prstGeom>
            <a:solidFill>
              <a:srgbClr val="958F1F"/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16200000">
              <a:off x="8798728" y="4282368"/>
              <a:ext cx="221105" cy="22109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16200000">
              <a:off x="8662861" y="3547250"/>
              <a:ext cx="221105" cy="22109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16200000">
              <a:off x="8041414" y="3429485"/>
              <a:ext cx="221105" cy="221098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16200000">
              <a:off x="8484882" y="3387460"/>
              <a:ext cx="221105" cy="22109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3600000"/>
              </a:lightRig>
            </a:scene3d>
            <a:sp3d prstMaterial="metal"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Freeform 68"/>
          <p:cNvSpPr/>
          <p:nvPr/>
        </p:nvSpPr>
        <p:spPr>
          <a:xfrm>
            <a:off x="6787094" y="3771472"/>
            <a:ext cx="610337" cy="45719"/>
          </a:xfrm>
          <a:custGeom>
            <a:avLst/>
            <a:gdLst>
              <a:gd name="connsiteX0" fmla="*/ 0 w 3762375"/>
              <a:gd name="connsiteY0" fmla="*/ 0 h 0"/>
              <a:gd name="connsiteX1" fmla="*/ 3762375 w 3762375"/>
              <a:gd name="connsiteY1" fmla="*/ 0 h 0"/>
              <a:gd name="connsiteX2" fmla="*/ 3762375 w 3762375"/>
              <a:gd name="connsiteY2" fmla="*/ 0 h 0"/>
              <a:gd name="connsiteX3" fmla="*/ 3762375 w 376237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375">
                <a:moveTo>
                  <a:pt x="0" y="0"/>
                </a:moveTo>
                <a:lnTo>
                  <a:pt x="3762375" y="0"/>
                </a:lnTo>
                <a:lnTo>
                  <a:pt x="3762375" y="0"/>
                </a:lnTo>
                <a:lnTo>
                  <a:pt x="3762375" y="0"/>
                </a:lnTo>
              </a:path>
            </a:pathLst>
          </a:custGeom>
          <a:noFill/>
          <a:ln w="3175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1" name="TextBox 212"/>
          <p:cNvSpPr txBox="1">
            <a:spLocks noChangeArrowheads="1"/>
          </p:cNvSpPr>
          <p:nvPr/>
        </p:nvSpPr>
        <p:spPr bwMode="auto">
          <a:xfrm>
            <a:off x="5881638" y="1769295"/>
            <a:ext cx="3060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–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AFF6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Macrophage activation </a:t>
            </a:r>
            <a:br>
              <a:rPr lang="en-US" altLang="en-US" sz="1800" dirty="0" smtClean="0">
                <a:solidFill>
                  <a:prstClr val="black"/>
                </a:solidFill>
              </a:rPr>
            </a:br>
            <a:r>
              <a:rPr lang="en-US" altLang="en-US" sz="1800" dirty="0" smtClean="0">
                <a:solidFill>
                  <a:prstClr val="black"/>
                </a:solidFill>
              </a:rPr>
              <a:t>and cytokine secretion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48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2" y="1611136"/>
            <a:ext cx="4059936" cy="3883152"/>
          </a:xfrm>
          <a:prstGeom prst="rect">
            <a:avLst/>
          </a:prstGeom>
        </p:spPr>
      </p:pic>
      <p:sp>
        <p:nvSpPr>
          <p:cNvPr id="64517" name="Text Box 104"/>
          <p:cNvSpPr txBox="1">
            <a:spLocks noChangeArrowheads="1"/>
          </p:cNvSpPr>
          <p:nvPr/>
        </p:nvSpPr>
        <p:spPr bwMode="auto">
          <a:xfrm>
            <a:off x="790357" y="1371600"/>
            <a:ext cx="354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ACPA 0 ng/mL      ACPA 1 ng/mL</a:t>
            </a:r>
          </a:p>
        </p:txBody>
      </p:sp>
      <p:sp>
        <p:nvSpPr>
          <p:cNvPr id="64518" name="Text Box 105"/>
          <p:cNvSpPr txBox="1">
            <a:spLocks noChangeArrowheads="1"/>
          </p:cNvSpPr>
          <p:nvPr/>
        </p:nvSpPr>
        <p:spPr bwMode="auto">
          <a:xfrm>
            <a:off x="637957" y="5410200"/>
            <a:ext cx="396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ACPA 10 ng/mL	 ACPA 100 ng/mL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ACPA and osteoclast differentiation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Harre U, et al. </a:t>
            </a:r>
            <a:r>
              <a:rPr lang="en-GB" dirty="0" smtClean="0"/>
              <a:t>J Clin Invest. 2012;122:1791–802.</a:t>
            </a:r>
            <a:endParaRPr lang="de-DE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*</a:t>
            </a:r>
            <a:r>
              <a:rPr lang="en-GB" i="1" dirty="0" smtClean="0"/>
              <a:t>P</a:t>
            </a:r>
            <a:r>
              <a:rPr lang="en-GB" dirty="0" smtClean="0"/>
              <a:t>&lt;0.05.</a:t>
            </a:r>
            <a:br>
              <a:rPr lang="en-GB" dirty="0" smtClean="0"/>
            </a:br>
            <a:r>
              <a:rPr lang="en-GB" dirty="0" smtClean="0"/>
              <a:t>ACPA</a:t>
            </a:r>
            <a:r>
              <a:rPr lang="en-GB" dirty="0"/>
              <a:t>, </a:t>
            </a:r>
            <a:r>
              <a:rPr lang="de-DE" dirty="0"/>
              <a:t>anti-citrullinated protein antibody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81242" y="1204081"/>
            <a:ext cx="248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Osteoclastogenesis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 rot="19073812">
            <a:off x="5460519" y="3109498"/>
            <a:ext cx="1190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ACPA 1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 rot="19073812">
            <a:off x="5708454" y="3109498"/>
            <a:ext cx="1190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ACPA 10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 rot="19073812">
            <a:off x="5841206" y="3157334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ACPA 100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 rot="19073812">
            <a:off x="6330253" y="3157334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Eluate 1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 rot="19073812">
            <a:off x="6578187" y="3157334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Eluate 10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 rot="19073812">
            <a:off x="6830672" y="3157334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Eluate 100 ng/ml</a:t>
            </a:r>
            <a:endParaRPr lang="en-GB" sz="11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rot="5400000">
            <a:off x="5285911" y="2196039"/>
            <a:ext cx="118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7966055" y="2811143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7220541" y="2811143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7469046" y="2811143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7717551" y="2811143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6005016" y="2784143"/>
            <a:ext cx="994020" cy="54000"/>
            <a:chOff x="6005016" y="2784143"/>
            <a:chExt cx="994020" cy="54000"/>
          </a:xfrm>
        </p:grpSpPr>
        <p:cxnSp>
          <p:nvCxnSpPr>
            <p:cNvPr id="205" name="Straight Connector 204"/>
            <p:cNvCxnSpPr/>
            <p:nvPr/>
          </p:nvCxnSpPr>
          <p:spPr>
            <a:xfrm rot="5400000">
              <a:off x="5978016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6226521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6475026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6972036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6723531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/>
          <p:cNvCxnSpPr/>
          <p:nvPr/>
        </p:nvCxnSpPr>
        <p:spPr>
          <a:xfrm rot="10800000">
            <a:off x="5823636" y="1611776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0800000">
            <a:off x="5823636" y="1893762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5823636" y="2190034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>
            <a:off x="5823636" y="278258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5823636" y="2486306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9073812">
            <a:off x="5332769" y="2969152"/>
            <a:ext cx="771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Control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596962" y="2657568"/>
            <a:ext cx="284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455189" y="2353543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20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55189" y="2048801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prstClr val="black"/>
                </a:solidFill>
              </a:rPr>
              <a:t>4</a:t>
            </a:r>
            <a:r>
              <a:rPr lang="en-GB" sz="1100" dirty="0" smtClean="0">
                <a:solidFill>
                  <a:prstClr val="black"/>
                </a:solidFill>
              </a:rPr>
              <a:t>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455189" y="1767194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60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455189" y="1472321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prstClr val="black"/>
                </a:solidFill>
              </a:rPr>
              <a:t>8</a:t>
            </a:r>
            <a:r>
              <a:rPr lang="en-GB" sz="1100" dirty="0" smtClean="0">
                <a:solidFill>
                  <a:prstClr val="black"/>
                </a:solidFill>
              </a:rPr>
              <a:t>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 rot="16200000">
            <a:off x="4107635" y="2026725"/>
            <a:ext cx="248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N (osteoclasts)/well</a:t>
            </a:r>
            <a:endParaRPr lang="en-GB" sz="1200" dirty="0">
              <a:solidFill>
                <a:prstClr val="black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955773" y="2429976"/>
            <a:ext cx="90000" cy="110201"/>
            <a:chOff x="5978311" y="1738591"/>
            <a:chExt cx="90000" cy="110201"/>
          </a:xfrm>
        </p:grpSpPr>
        <p:cxnSp>
          <p:nvCxnSpPr>
            <p:cNvPr id="203" name="Straight Connector 202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454347" y="1836955"/>
            <a:ext cx="90000" cy="144000"/>
            <a:chOff x="5978311" y="1738591"/>
            <a:chExt cx="90000" cy="110201"/>
          </a:xfrm>
        </p:grpSpPr>
        <p:cxnSp>
          <p:nvCxnSpPr>
            <p:cNvPr id="201" name="Straight Connector 200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701136" y="1961146"/>
            <a:ext cx="90000" cy="144000"/>
            <a:chOff x="5978311" y="1738591"/>
            <a:chExt cx="90000" cy="110201"/>
          </a:xfrm>
        </p:grpSpPr>
        <p:cxnSp>
          <p:nvCxnSpPr>
            <p:cNvPr id="199" name="Straight Connector 198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950106" y="1931028"/>
            <a:ext cx="90000" cy="180000"/>
            <a:chOff x="5978311" y="1738591"/>
            <a:chExt cx="90000" cy="110201"/>
          </a:xfrm>
        </p:grpSpPr>
        <p:cxnSp>
          <p:nvCxnSpPr>
            <p:cNvPr id="197" name="Straight Connector 196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7446497" y="2356934"/>
            <a:ext cx="90000" cy="108000"/>
            <a:chOff x="5978311" y="1738591"/>
            <a:chExt cx="90000" cy="110201"/>
          </a:xfrm>
        </p:grpSpPr>
        <p:cxnSp>
          <p:nvCxnSpPr>
            <p:cNvPr id="195" name="Straight Connector 194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7697000" y="2371799"/>
            <a:ext cx="90000" cy="144000"/>
            <a:chOff x="5978311" y="1738591"/>
            <a:chExt cx="90000" cy="110201"/>
          </a:xfrm>
        </p:grpSpPr>
        <p:cxnSp>
          <p:nvCxnSpPr>
            <p:cNvPr id="193" name="Straight Connector 192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7943490" y="2474425"/>
            <a:ext cx="90000" cy="108000"/>
            <a:chOff x="5978311" y="1738591"/>
            <a:chExt cx="90000" cy="110201"/>
          </a:xfrm>
        </p:grpSpPr>
        <p:cxnSp>
          <p:nvCxnSpPr>
            <p:cNvPr id="191" name="Straight Connector 190"/>
            <p:cNvCxnSpPr/>
            <p:nvPr/>
          </p:nvCxnSpPr>
          <p:spPr>
            <a:xfrm rot="5400000">
              <a:off x="5969311" y="1794792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78311" y="173859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Rectangle 179"/>
          <p:cNvSpPr/>
          <p:nvPr/>
        </p:nvSpPr>
        <p:spPr>
          <a:xfrm>
            <a:off x="7905661" y="2567203"/>
            <a:ext cx="167218" cy="210827"/>
          </a:xfrm>
          <a:prstGeom prst="rect">
            <a:avLst/>
          </a:prstGeom>
          <a:solidFill>
            <a:srgbClr val="78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7662143" y="2520947"/>
            <a:ext cx="167218" cy="257083"/>
          </a:xfrm>
          <a:prstGeom prst="rect">
            <a:avLst/>
          </a:prstGeom>
          <a:solidFill>
            <a:srgbClr val="78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408540" y="2469420"/>
            <a:ext cx="167218" cy="308610"/>
          </a:xfrm>
          <a:prstGeom prst="rect">
            <a:avLst/>
          </a:prstGeom>
          <a:solidFill>
            <a:srgbClr val="78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909335" y="2111350"/>
            <a:ext cx="167218" cy="66668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6664792" y="2111350"/>
            <a:ext cx="167218" cy="666680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419617" y="1970202"/>
            <a:ext cx="167218" cy="807828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920982" y="2536603"/>
            <a:ext cx="167218" cy="241427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5877636" y="2784143"/>
            <a:ext cx="22382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6341720" y="1669418"/>
            <a:ext cx="31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*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584996" y="1785242"/>
            <a:ext cx="31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*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841631" y="1754792"/>
            <a:ext cx="31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*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 rot="16200000">
            <a:off x="4107635" y="4493389"/>
            <a:ext cx="248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% eroded surface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05914" y="3768087"/>
            <a:ext cx="248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Bone resorption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9073812">
            <a:off x="5462794" y="5565530"/>
            <a:ext cx="1190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ACPA 1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9073812">
            <a:off x="5710729" y="5565530"/>
            <a:ext cx="1190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ACPA 10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9073812">
            <a:off x="5843481" y="5613366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ACPA 100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 rot="19073812">
            <a:off x="6332528" y="5613366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Eluate 1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 rot="19073812">
            <a:off x="6580462" y="5613366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Eluate 10 ng/ml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 rot="19073812">
            <a:off x="6832947" y="5613366"/>
            <a:ext cx="133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Eluate 100 ng/ml</a:t>
            </a:r>
            <a:endParaRPr lang="en-GB" sz="1100" dirty="0">
              <a:solidFill>
                <a:prstClr val="black"/>
              </a:solidFill>
            </a:endParaRPr>
          </a:p>
        </p:txBody>
      </p:sp>
      <p:cxnSp>
        <p:nvCxnSpPr>
          <p:cNvPr id="218" name="Straight Connector 217"/>
          <p:cNvCxnSpPr/>
          <p:nvPr/>
        </p:nvCxnSpPr>
        <p:spPr>
          <a:xfrm rot="5400000">
            <a:off x="5279186" y="4644404"/>
            <a:ext cx="12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7968330" y="5267175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7222816" y="5267175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7471321" y="5267175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7719826" y="5267175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6007291" y="5240175"/>
            <a:ext cx="994020" cy="54000"/>
            <a:chOff x="6005016" y="2784143"/>
            <a:chExt cx="994020" cy="54000"/>
          </a:xfrm>
        </p:grpSpPr>
        <p:cxnSp>
          <p:nvCxnSpPr>
            <p:cNvPr id="268" name="Straight Connector 267"/>
            <p:cNvCxnSpPr/>
            <p:nvPr/>
          </p:nvCxnSpPr>
          <p:spPr>
            <a:xfrm rot="5400000">
              <a:off x="5978016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5400000">
              <a:off x="6226521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6475026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6972036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6723531" y="2811143"/>
              <a:ext cx="5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Straight Connector 223"/>
          <p:cNvCxnSpPr/>
          <p:nvPr/>
        </p:nvCxnSpPr>
        <p:spPr>
          <a:xfrm rot="10800000">
            <a:off x="5825911" y="405114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825911" y="4349794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10800000">
            <a:off x="5825911" y="4646066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0800000">
            <a:off x="5825911" y="5238612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10800000">
            <a:off x="5825911" y="4942338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 rot="19073812">
            <a:off x="5335044" y="5425184"/>
            <a:ext cx="771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Control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5596856" y="5113600"/>
            <a:ext cx="284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455083" y="4809575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20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455083" y="4504833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prstClr val="black"/>
                </a:solidFill>
              </a:rPr>
              <a:t>4</a:t>
            </a:r>
            <a:r>
              <a:rPr lang="en-GB" sz="1100" dirty="0" smtClean="0">
                <a:solidFill>
                  <a:prstClr val="black"/>
                </a:solidFill>
              </a:rPr>
              <a:t>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455083" y="4223226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prstClr val="black"/>
                </a:solidFill>
              </a:rPr>
              <a:t>60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455083" y="3928353"/>
            <a:ext cx="4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prstClr val="black"/>
                </a:solidFill>
              </a:rPr>
              <a:t>8</a:t>
            </a:r>
            <a:r>
              <a:rPr lang="en-GB" sz="1100" dirty="0" smtClean="0">
                <a:solidFill>
                  <a:prstClr val="black"/>
                </a:solidFill>
              </a:rPr>
              <a:t>0</a:t>
            </a:r>
            <a:endParaRPr lang="en-GB" sz="1100" dirty="0">
              <a:solidFill>
                <a:prstClr val="black"/>
              </a:solidFill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5958048" y="4912199"/>
            <a:ext cx="90000" cy="110201"/>
            <a:chOff x="5978311" y="1764782"/>
            <a:chExt cx="90000" cy="110201"/>
          </a:xfrm>
        </p:grpSpPr>
        <p:cxnSp>
          <p:nvCxnSpPr>
            <p:cNvPr id="266" name="Straight Connector 265"/>
            <p:cNvCxnSpPr/>
            <p:nvPr/>
          </p:nvCxnSpPr>
          <p:spPr>
            <a:xfrm rot="5400000">
              <a:off x="5969311" y="182098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5978311" y="1764782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6456622" y="4776390"/>
            <a:ext cx="90000" cy="144000"/>
            <a:chOff x="5978311" y="2108536"/>
            <a:chExt cx="90000" cy="110201"/>
          </a:xfrm>
        </p:grpSpPr>
        <p:cxnSp>
          <p:nvCxnSpPr>
            <p:cNvPr id="264" name="Straight Connector 263"/>
            <p:cNvCxnSpPr/>
            <p:nvPr/>
          </p:nvCxnSpPr>
          <p:spPr>
            <a:xfrm rot="5400000">
              <a:off x="5969311" y="216473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5978311" y="2108536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6703411" y="4387016"/>
            <a:ext cx="90000" cy="141125"/>
            <a:chOff x="5978311" y="1715496"/>
            <a:chExt cx="90000" cy="108000"/>
          </a:xfrm>
        </p:grpSpPr>
        <p:cxnSp>
          <p:nvCxnSpPr>
            <p:cNvPr id="262" name="Straight Connector 261"/>
            <p:cNvCxnSpPr/>
            <p:nvPr/>
          </p:nvCxnSpPr>
          <p:spPr>
            <a:xfrm rot="5400000">
              <a:off x="5969311" y="1769496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5978311" y="1716939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6952381" y="4327506"/>
            <a:ext cx="90000" cy="182382"/>
            <a:chOff x="5978311" y="1702141"/>
            <a:chExt cx="90000" cy="111660"/>
          </a:xfrm>
        </p:grpSpPr>
        <p:cxnSp>
          <p:nvCxnSpPr>
            <p:cNvPr id="260" name="Straight Connector 259"/>
            <p:cNvCxnSpPr/>
            <p:nvPr/>
          </p:nvCxnSpPr>
          <p:spPr>
            <a:xfrm rot="5400000">
              <a:off x="5969311" y="1759801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978311" y="170214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>
            <a:off x="7448772" y="4841544"/>
            <a:ext cx="90000" cy="108002"/>
            <a:chOff x="5978311" y="1767751"/>
            <a:chExt cx="90000" cy="110203"/>
          </a:xfrm>
        </p:grpSpPr>
        <p:cxnSp>
          <p:nvCxnSpPr>
            <p:cNvPr id="258" name="Straight Connector 257"/>
            <p:cNvCxnSpPr/>
            <p:nvPr/>
          </p:nvCxnSpPr>
          <p:spPr>
            <a:xfrm rot="5400000">
              <a:off x="5969323" y="182395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978311" y="176775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7699275" y="4796875"/>
            <a:ext cx="90000" cy="144000"/>
            <a:chOff x="5978311" y="1714902"/>
            <a:chExt cx="90000" cy="110201"/>
          </a:xfrm>
        </p:grpSpPr>
        <p:cxnSp>
          <p:nvCxnSpPr>
            <p:cNvPr id="256" name="Straight Connector 255"/>
            <p:cNvCxnSpPr/>
            <p:nvPr/>
          </p:nvCxnSpPr>
          <p:spPr>
            <a:xfrm rot="5400000">
              <a:off x="5969311" y="177110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5978311" y="1714902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7945765" y="4754231"/>
            <a:ext cx="90000" cy="146157"/>
            <a:chOff x="5978311" y="1558782"/>
            <a:chExt cx="90000" cy="149136"/>
          </a:xfrm>
        </p:grpSpPr>
        <p:cxnSp>
          <p:nvCxnSpPr>
            <p:cNvPr id="254" name="Straight Connector 253"/>
            <p:cNvCxnSpPr/>
            <p:nvPr/>
          </p:nvCxnSpPr>
          <p:spPr>
            <a:xfrm rot="5400000">
              <a:off x="5949845" y="1634451"/>
              <a:ext cx="1469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978311" y="1558782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Rectangle 242"/>
          <p:cNvSpPr/>
          <p:nvPr/>
        </p:nvSpPr>
        <p:spPr>
          <a:xfrm>
            <a:off x="7907936" y="4887211"/>
            <a:ext cx="167218" cy="346851"/>
          </a:xfrm>
          <a:prstGeom prst="rect">
            <a:avLst/>
          </a:prstGeom>
          <a:solidFill>
            <a:srgbClr val="78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7664418" y="4887211"/>
            <a:ext cx="167218" cy="346851"/>
          </a:xfrm>
          <a:prstGeom prst="rect">
            <a:avLst/>
          </a:prstGeom>
          <a:solidFill>
            <a:srgbClr val="78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410815" y="4942338"/>
            <a:ext cx="167218" cy="291724"/>
          </a:xfrm>
          <a:prstGeom prst="rect">
            <a:avLst/>
          </a:prstGeom>
          <a:solidFill>
            <a:srgbClr val="78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911610" y="4437859"/>
            <a:ext cx="167218" cy="796203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667067" y="4467977"/>
            <a:ext cx="167218" cy="766085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6421892" y="4827754"/>
            <a:ext cx="167218" cy="406308"/>
          </a:xfrm>
          <a:prstGeom prst="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5923257" y="4966238"/>
            <a:ext cx="167218" cy="267824"/>
          </a:xfrm>
          <a:prstGeom prst="rect">
            <a:avLst/>
          </a:prstGeom>
          <a:solidFill>
            <a:srgbClr val="9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50" name="Straight Connector 249"/>
          <p:cNvCxnSpPr/>
          <p:nvPr/>
        </p:nvCxnSpPr>
        <p:spPr>
          <a:xfrm>
            <a:off x="5879911" y="5240175"/>
            <a:ext cx="22382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6587271" y="4208220"/>
            <a:ext cx="31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*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843906" y="4163195"/>
            <a:ext cx="31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*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299895" y="1620281"/>
            <a:ext cx="105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8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6" name="Text Box 7"/>
          <p:cNvSpPr txBox="1">
            <a:spLocks noChangeArrowheads="1"/>
          </p:cNvSpPr>
          <p:nvPr/>
        </p:nvSpPr>
        <p:spPr bwMode="auto">
          <a:xfrm>
            <a:off x="648313" y="2172516"/>
            <a:ext cx="804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RA (-)</a:t>
            </a:r>
            <a:endParaRPr lang="de-DE" b="1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48" name="Text Box 20"/>
          <p:cNvSpPr txBox="1">
            <a:spLocks noChangeArrowheads="1"/>
          </p:cNvSpPr>
          <p:nvPr/>
        </p:nvSpPr>
        <p:spPr bwMode="auto">
          <a:xfrm>
            <a:off x="648313" y="4163241"/>
            <a:ext cx="862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RA (+)</a:t>
            </a:r>
            <a:endParaRPr lang="de-DE" b="1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Effects of RA on trabecular bone structure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Reproduced from: Kocijan R, et al. </a:t>
            </a:r>
            <a:r>
              <a:rPr lang="de-DE" dirty="0"/>
              <a:t>Ann Rheum Dis. </a:t>
            </a:r>
            <a:r>
              <a:rPr lang="de-DE" dirty="0" smtClean="0"/>
              <a:t>2014;73:2022–8</a:t>
            </a:r>
            <a:r>
              <a:rPr lang="de-DE" dirty="0"/>
              <a:t>.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RA, rheumatoid arthritis.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94" y="1146552"/>
            <a:ext cx="6022812" cy="46320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0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figure3 Kopie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1" y="1031525"/>
            <a:ext cx="3931920" cy="5103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bone structure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Reproduced from: Kleyer A, et al. Ann Rheum Dis. 2014;73:854–60.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Arrows show cortical thinning, cortical fenestration as </a:t>
            </a:r>
            <a:r>
              <a:rPr lang="en-GB" dirty="0" smtClean="0"/>
              <a:t>well as </a:t>
            </a:r>
            <a:r>
              <a:rPr lang="en-GB" dirty="0"/>
              <a:t>small bone </a:t>
            </a:r>
            <a:r>
              <a:rPr lang="en-GB" dirty="0" smtClean="0"/>
              <a:t>erosions.</a:t>
            </a:r>
          </a:p>
          <a:p>
            <a:r>
              <a:rPr lang="en-GB" dirty="0" smtClean="0"/>
              <a:t>ACPA, </a:t>
            </a:r>
            <a:r>
              <a:rPr lang="de-DE" smtClean="0"/>
              <a:t>anti-citrullinated protein antibody.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51400" y="1072164"/>
            <a:ext cx="1872000" cy="169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5884" y="1072164"/>
            <a:ext cx="1836000" cy="169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1400" y="2804803"/>
            <a:ext cx="1872000" cy="1630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5884" y="2804803"/>
            <a:ext cx="1836000" cy="1630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1400" y="4496803"/>
            <a:ext cx="1872000" cy="15737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5884" y="4496803"/>
            <a:ext cx="1836000" cy="15737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2600" y="2567847"/>
            <a:ext cx="3386844" cy="2030818"/>
          </a:xfrm>
          <a:prstGeom prst="roundRect">
            <a:avLst/>
          </a:prstGeom>
          <a:solidFill>
            <a:srgbClr val="007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spcBef>
                <a:spcPct val="0"/>
              </a:spcBef>
              <a:spcAft>
                <a:spcPts val="1200"/>
              </a:spcAft>
            </a:pPr>
            <a:r>
              <a:rPr lang="de-DE" sz="2000">
                <a:solidFill>
                  <a:prstClr val="white"/>
                </a:solidFill>
              </a:rPr>
              <a:t>Bone structure is altered </a:t>
            </a:r>
            <a:br>
              <a:rPr lang="de-DE" sz="2000">
                <a:solidFill>
                  <a:prstClr val="white"/>
                </a:solidFill>
              </a:rPr>
            </a:br>
            <a:r>
              <a:rPr lang="de-DE" sz="2000" smtClean="0">
                <a:solidFill>
                  <a:prstClr val="white"/>
                </a:solidFill>
              </a:rPr>
              <a:t>in ACPA </a:t>
            </a:r>
            <a:r>
              <a:rPr lang="de-DE" sz="2000">
                <a:solidFill>
                  <a:prstClr val="white"/>
                </a:solidFill>
              </a:rPr>
              <a:t>(+) non-arthritic </a:t>
            </a:r>
            <a:r>
              <a:rPr lang="de-DE" sz="2000" smtClean="0">
                <a:solidFill>
                  <a:prstClr val="white"/>
                </a:solidFill>
              </a:rPr>
              <a:t/>
            </a:r>
            <a:br>
              <a:rPr lang="de-DE" sz="2000" smtClean="0">
                <a:solidFill>
                  <a:prstClr val="white"/>
                </a:solidFill>
              </a:rPr>
            </a:br>
            <a:r>
              <a:rPr lang="de-DE" sz="2000" smtClean="0">
                <a:solidFill>
                  <a:prstClr val="white"/>
                </a:solidFill>
              </a:rPr>
              <a:t>individuals </a:t>
            </a:r>
            <a:r>
              <a:rPr lang="de-DE" sz="2000">
                <a:solidFill>
                  <a:prstClr val="white"/>
                </a:solidFill>
              </a:rPr>
              <a:t>compared with ACPA (-) controls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8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513220" y="3303343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Cumulative erosion volume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(mean, mm</a:t>
            </a:r>
            <a:r>
              <a:rPr lang="en-US" b="1" baseline="30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2" name="Gruppierung 10"/>
          <p:cNvGrpSpPr/>
          <p:nvPr/>
        </p:nvGrpSpPr>
        <p:grpSpPr>
          <a:xfrm>
            <a:off x="6269626" y="250732"/>
            <a:ext cx="2631438" cy="2035362"/>
            <a:chOff x="263560" y="278660"/>
            <a:chExt cx="3075343" cy="2378712"/>
          </a:xfrm>
        </p:grpSpPr>
        <p:sp>
          <p:nvSpPr>
            <p:cNvPr id="8" name="Textfeld 7"/>
            <p:cNvSpPr txBox="1"/>
            <p:nvPr/>
          </p:nvSpPr>
          <p:spPr>
            <a:xfrm rot="12550539">
              <a:off x="2073249" y="507443"/>
              <a:ext cx="126565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8800" dirty="0" smtClean="0">
                  <a:solidFill>
                    <a:srgbClr val="0089CC"/>
                  </a:solidFill>
                </a:rPr>
                <a:t>Y</a:t>
              </a:r>
              <a:endParaRPr lang="de-DE" sz="8800" dirty="0">
                <a:solidFill>
                  <a:srgbClr val="0089CC"/>
                </a:solidFill>
              </a:endParaRPr>
            </a:p>
          </p:txBody>
        </p:sp>
        <p:grpSp>
          <p:nvGrpSpPr>
            <p:cNvPr id="5" name="Gruppierung 9"/>
            <p:cNvGrpSpPr/>
            <p:nvPr/>
          </p:nvGrpSpPr>
          <p:grpSpPr>
            <a:xfrm>
              <a:off x="263560" y="278660"/>
              <a:ext cx="2798752" cy="2378712"/>
              <a:chOff x="263560" y="278660"/>
              <a:chExt cx="2798751" cy="2378712"/>
            </a:xfrm>
          </p:grpSpPr>
          <p:sp>
            <p:nvSpPr>
              <p:cNvPr id="3" name="Textfeld 2"/>
              <p:cNvSpPr txBox="1"/>
              <p:nvPr/>
            </p:nvSpPr>
            <p:spPr>
              <a:xfrm rot="10484928">
                <a:off x="1021825" y="1210822"/>
                <a:ext cx="1265654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00" dirty="0" smtClean="0">
                    <a:solidFill>
                      <a:srgbClr val="FF0000"/>
                    </a:solidFill>
                  </a:rPr>
                  <a:t>Y</a:t>
                </a:r>
                <a:endParaRPr lang="de-DE" sz="8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 rot="17377960">
                <a:off x="1706209" y="406484"/>
                <a:ext cx="1265654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00" dirty="0" smtClean="0">
                    <a:solidFill>
                      <a:srgbClr val="953735"/>
                    </a:solidFill>
                  </a:rPr>
                  <a:t>Y</a:t>
                </a:r>
                <a:endParaRPr lang="de-DE" sz="8800" dirty="0">
                  <a:solidFill>
                    <a:srgbClr val="953735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 rot="7622983">
                <a:off x="759652" y="1012187"/>
                <a:ext cx="1265654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00" dirty="0" smtClean="0">
                    <a:solidFill>
                      <a:srgbClr val="F29400">
                        <a:lumMod val="75000"/>
                      </a:srgbClr>
                    </a:solidFill>
                  </a:rPr>
                  <a:t>Y</a:t>
                </a:r>
                <a:endParaRPr lang="de-DE" sz="8800" dirty="0">
                  <a:solidFill>
                    <a:srgbClr val="F29400">
                      <a:lumMod val="75000"/>
                    </a:srgbClr>
                  </a:solidFill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 rot="11696314">
                <a:off x="263560" y="278660"/>
                <a:ext cx="1265654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00" dirty="0" smtClean="0">
                    <a:solidFill>
                      <a:srgbClr val="0089CC"/>
                    </a:solidFill>
                  </a:rPr>
                  <a:t>Y</a:t>
                </a:r>
                <a:endParaRPr lang="de-DE" sz="8800" dirty="0">
                  <a:solidFill>
                    <a:srgbClr val="0089CC"/>
                  </a:solidFill>
                </a:endParaRPr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Interaction between ACPA and RF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RA-mediated </a:t>
            </a:r>
            <a:r>
              <a:rPr lang="de-DE" dirty="0"/>
              <a:t>bone loss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Adapted from: Hecht C, et al. </a:t>
            </a:r>
            <a:r>
              <a:rPr lang="de-DE" dirty="0"/>
              <a:t>Ann Rheum Dis. </a:t>
            </a:r>
            <a:r>
              <a:rPr lang="de-DE" dirty="0" smtClean="0"/>
              <a:t>2015;74:2151–6</a:t>
            </a:r>
            <a:r>
              <a:rPr lang="de-DE" dirty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ＭＳ Ｐゴシック" charset="-128"/>
              </a:rPr>
              <a:t>ACPA, </a:t>
            </a:r>
            <a:r>
              <a:rPr lang="en-GB" dirty="0">
                <a:solidFill>
                  <a:prstClr val="black"/>
                </a:solidFill>
              </a:rPr>
              <a:t>anti-</a:t>
            </a:r>
            <a:r>
              <a:rPr lang="en-GB" dirty="0" err="1">
                <a:solidFill>
                  <a:prstClr val="black"/>
                </a:solidFill>
              </a:rPr>
              <a:t>citrullinated</a:t>
            </a:r>
            <a:r>
              <a:rPr lang="en-GB" dirty="0">
                <a:solidFill>
                  <a:prstClr val="black"/>
                </a:solidFill>
              </a:rPr>
              <a:t> protein antibody;</a:t>
            </a:r>
            <a:r>
              <a:rPr lang="en-GB" dirty="0">
                <a:solidFill>
                  <a:prstClr val="black"/>
                </a:solidFill>
                <a:ea typeface="ＭＳ Ｐゴシック" charset="-128"/>
              </a:rPr>
              <a:t> RA, rheumatoid arthritis; RF, rheumatoid factor.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00460" y="4571113"/>
            <a:ext cx="179043" cy="170465"/>
            <a:chOff x="938451" y="3009270"/>
            <a:chExt cx="179043" cy="17046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027972" y="3012467"/>
              <a:ext cx="0" cy="1672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38451" y="3009270"/>
              <a:ext cx="1790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925659" y="4533596"/>
            <a:ext cx="179043" cy="170465"/>
            <a:chOff x="938451" y="3009270"/>
            <a:chExt cx="179043" cy="170465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027972" y="3012467"/>
              <a:ext cx="0" cy="1672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38451" y="3009270"/>
              <a:ext cx="1790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266779" y="4861844"/>
            <a:ext cx="179043" cy="170465"/>
            <a:chOff x="938451" y="3009270"/>
            <a:chExt cx="179043" cy="1704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027972" y="3012467"/>
              <a:ext cx="0" cy="1672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8451" y="3009270"/>
              <a:ext cx="1790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84941" y="3888820"/>
            <a:ext cx="179043" cy="324454"/>
            <a:chOff x="938451" y="3009270"/>
            <a:chExt cx="179043" cy="17046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027972" y="3012467"/>
              <a:ext cx="0" cy="1672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38451" y="3009270"/>
              <a:ext cx="1790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128390" y="4479302"/>
            <a:ext cx="179043" cy="324454"/>
            <a:chOff x="938451" y="3009270"/>
            <a:chExt cx="179043" cy="170465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027972" y="3012467"/>
              <a:ext cx="0" cy="1672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38451" y="3009270"/>
              <a:ext cx="1790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646134" y="2333055"/>
            <a:ext cx="179043" cy="745067"/>
            <a:chOff x="938451" y="3009270"/>
            <a:chExt cx="179043" cy="170465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027972" y="3012467"/>
              <a:ext cx="0" cy="1672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38451" y="3009270"/>
              <a:ext cx="1790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/>
          <p:cNvGraphicFramePr/>
          <p:nvPr>
            <p:extLst/>
          </p:nvPr>
        </p:nvGraphicFramePr>
        <p:xfrm>
          <a:off x="1443465" y="1559533"/>
          <a:ext cx="6096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45822" y="3511644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P</a:t>
            </a:r>
            <a:r>
              <a:rPr lang="en-GB" sz="1400" dirty="0" smtClean="0">
                <a:solidFill>
                  <a:prstClr val="black"/>
                </a:solidFill>
              </a:rPr>
              <a:t>=0.039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4978" y="2030363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P</a:t>
            </a:r>
            <a:r>
              <a:rPr lang="en-GB" sz="1400" dirty="0" smtClean="0">
                <a:solidFill>
                  <a:prstClr val="black"/>
                </a:solidFill>
              </a:rPr>
              <a:t>=0.020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32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ACPA, </a:t>
            </a:r>
            <a:r>
              <a:rPr lang="de-DE"/>
              <a:t>Anti-citrullinated protein </a:t>
            </a:r>
            <a:r>
              <a:rPr lang="de-DE" smtClean="0"/>
              <a:t>antibody; RA, rheumatoid arthritis.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42000" y="1328210"/>
            <a:ext cx="8460000" cy="4312606"/>
            <a:chOff x="441064" y="1328210"/>
            <a:chExt cx="8460000" cy="4312606"/>
          </a:xfrm>
          <a:solidFill>
            <a:srgbClr val="007EE6"/>
          </a:solidFill>
        </p:grpSpPr>
        <p:sp>
          <p:nvSpPr>
            <p:cNvPr id="7" name="Freeform 6"/>
            <p:cNvSpPr/>
            <p:nvPr/>
          </p:nvSpPr>
          <p:spPr>
            <a:xfrm>
              <a:off x="441064" y="1328210"/>
              <a:ext cx="8460000" cy="712966"/>
            </a:xfrm>
            <a:custGeom>
              <a:avLst/>
              <a:gdLst>
                <a:gd name="connsiteX0" fmla="*/ 0 w 8460000"/>
                <a:gd name="connsiteY0" fmla="*/ 139428 h 836550"/>
                <a:gd name="connsiteX1" fmla="*/ 139428 w 8460000"/>
                <a:gd name="connsiteY1" fmla="*/ 0 h 836550"/>
                <a:gd name="connsiteX2" fmla="*/ 8320572 w 8460000"/>
                <a:gd name="connsiteY2" fmla="*/ 0 h 836550"/>
                <a:gd name="connsiteX3" fmla="*/ 8460000 w 8460000"/>
                <a:gd name="connsiteY3" fmla="*/ 139428 h 836550"/>
                <a:gd name="connsiteX4" fmla="*/ 8460000 w 8460000"/>
                <a:gd name="connsiteY4" fmla="*/ 697122 h 836550"/>
                <a:gd name="connsiteX5" fmla="*/ 8320572 w 8460000"/>
                <a:gd name="connsiteY5" fmla="*/ 836550 h 836550"/>
                <a:gd name="connsiteX6" fmla="*/ 139428 w 8460000"/>
                <a:gd name="connsiteY6" fmla="*/ 836550 h 836550"/>
                <a:gd name="connsiteX7" fmla="*/ 0 w 8460000"/>
                <a:gd name="connsiteY7" fmla="*/ 697122 h 836550"/>
                <a:gd name="connsiteX8" fmla="*/ 0 w 8460000"/>
                <a:gd name="connsiteY8" fmla="*/ 139428 h 8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0000" h="836550">
                  <a:moveTo>
                    <a:pt x="0" y="139428"/>
                  </a:moveTo>
                  <a:cubicBezTo>
                    <a:pt x="0" y="62424"/>
                    <a:pt x="62424" y="0"/>
                    <a:pt x="139428" y="0"/>
                  </a:cubicBezTo>
                  <a:lnTo>
                    <a:pt x="8320572" y="0"/>
                  </a:lnTo>
                  <a:cubicBezTo>
                    <a:pt x="8397576" y="0"/>
                    <a:pt x="8460000" y="62424"/>
                    <a:pt x="8460000" y="139428"/>
                  </a:cubicBezTo>
                  <a:lnTo>
                    <a:pt x="8460000" y="697122"/>
                  </a:lnTo>
                  <a:cubicBezTo>
                    <a:pt x="8460000" y="774126"/>
                    <a:pt x="8397576" y="836550"/>
                    <a:pt x="8320572" y="836550"/>
                  </a:cubicBezTo>
                  <a:lnTo>
                    <a:pt x="139428" y="836550"/>
                  </a:lnTo>
                  <a:cubicBezTo>
                    <a:pt x="62424" y="836550"/>
                    <a:pt x="0" y="774126"/>
                    <a:pt x="0" y="697122"/>
                  </a:cubicBezTo>
                  <a:lnTo>
                    <a:pt x="0" y="139428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4657" tIns="124657" rIns="124657" bIns="124657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smtClean="0">
                  <a:solidFill>
                    <a:prstClr val="white"/>
                  </a:solidFill>
                </a:rPr>
                <a:t>RA-specific antibodies discovered more than 50 years ago</a:t>
              </a: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1064" y="2228120"/>
              <a:ext cx="8460000" cy="712966"/>
            </a:xfrm>
            <a:custGeom>
              <a:avLst/>
              <a:gdLst>
                <a:gd name="connsiteX0" fmla="*/ 0 w 8460000"/>
                <a:gd name="connsiteY0" fmla="*/ 139428 h 836550"/>
                <a:gd name="connsiteX1" fmla="*/ 139428 w 8460000"/>
                <a:gd name="connsiteY1" fmla="*/ 0 h 836550"/>
                <a:gd name="connsiteX2" fmla="*/ 8320572 w 8460000"/>
                <a:gd name="connsiteY2" fmla="*/ 0 h 836550"/>
                <a:gd name="connsiteX3" fmla="*/ 8460000 w 8460000"/>
                <a:gd name="connsiteY3" fmla="*/ 139428 h 836550"/>
                <a:gd name="connsiteX4" fmla="*/ 8460000 w 8460000"/>
                <a:gd name="connsiteY4" fmla="*/ 697122 h 836550"/>
                <a:gd name="connsiteX5" fmla="*/ 8320572 w 8460000"/>
                <a:gd name="connsiteY5" fmla="*/ 836550 h 836550"/>
                <a:gd name="connsiteX6" fmla="*/ 139428 w 8460000"/>
                <a:gd name="connsiteY6" fmla="*/ 836550 h 836550"/>
                <a:gd name="connsiteX7" fmla="*/ 0 w 8460000"/>
                <a:gd name="connsiteY7" fmla="*/ 697122 h 836550"/>
                <a:gd name="connsiteX8" fmla="*/ 0 w 8460000"/>
                <a:gd name="connsiteY8" fmla="*/ 139428 h 8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0000" h="836550">
                  <a:moveTo>
                    <a:pt x="0" y="139428"/>
                  </a:moveTo>
                  <a:cubicBezTo>
                    <a:pt x="0" y="62424"/>
                    <a:pt x="62424" y="0"/>
                    <a:pt x="139428" y="0"/>
                  </a:cubicBezTo>
                  <a:lnTo>
                    <a:pt x="8320572" y="0"/>
                  </a:lnTo>
                  <a:cubicBezTo>
                    <a:pt x="8397576" y="0"/>
                    <a:pt x="8460000" y="62424"/>
                    <a:pt x="8460000" y="139428"/>
                  </a:cubicBezTo>
                  <a:lnTo>
                    <a:pt x="8460000" y="697122"/>
                  </a:lnTo>
                  <a:cubicBezTo>
                    <a:pt x="8460000" y="774126"/>
                    <a:pt x="8397576" y="836550"/>
                    <a:pt x="8320572" y="836550"/>
                  </a:cubicBezTo>
                  <a:lnTo>
                    <a:pt x="139428" y="836550"/>
                  </a:lnTo>
                  <a:cubicBezTo>
                    <a:pt x="62424" y="836550"/>
                    <a:pt x="0" y="774126"/>
                    <a:pt x="0" y="697122"/>
                  </a:cubicBezTo>
                  <a:lnTo>
                    <a:pt x="0" y="139428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4657" tIns="124657" rIns="124657" bIns="124657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smtClean="0">
                  <a:solidFill>
                    <a:prstClr val="white"/>
                  </a:solidFill>
                </a:rPr>
                <a:t>Protein citrullination identified as antigenic determinant in RA</a:t>
              </a: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41064" y="3128030"/>
              <a:ext cx="8460000" cy="712966"/>
            </a:xfrm>
            <a:custGeom>
              <a:avLst/>
              <a:gdLst>
                <a:gd name="connsiteX0" fmla="*/ 0 w 8460000"/>
                <a:gd name="connsiteY0" fmla="*/ 139428 h 836550"/>
                <a:gd name="connsiteX1" fmla="*/ 139428 w 8460000"/>
                <a:gd name="connsiteY1" fmla="*/ 0 h 836550"/>
                <a:gd name="connsiteX2" fmla="*/ 8320572 w 8460000"/>
                <a:gd name="connsiteY2" fmla="*/ 0 h 836550"/>
                <a:gd name="connsiteX3" fmla="*/ 8460000 w 8460000"/>
                <a:gd name="connsiteY3" fmla="*/ 139428 h 836550"/>
                <a:gd name="connsiteX4" fmla="*/ 8460000 w 8460000"/>
                <a:gd name="connsiteY4" fmla="*/ 697122 h 836550"/>
                <a:gd name="connsiteX5" fmla="*/ 8320572 w 8460000"/>
                <a:gd name="connsiteY5" fmla="*/ 836550 h 836550"/>
                <a:gd name="connsiteX6" fmla="*/ 139428 w 8460000"/>
                <a:gd name="connsiteY6" fmla="*/ 836550 h 836550"/>
                <a:gd name="connsiteX7" fmla="*/ 0 w 8460000"/>
                <a:gd name="connsiteY7" fmla="*/ 697122 h 836550"/>
                <a:gd name="connsiteX8" fmla="*/ 0 w 8460000"/>
                <a:gd name="connsiteY8" fmla="*/ 139428 h 8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0000" h="836550">
                  <a:moveTo>
                    <a:pt x="0" y="139428"/>
                  </a:moveTo>
                  <a:cubicBezTo>
                    <a:pt x="0" y="62424"/>
                    <a:pt x="62424" y="0"/>
                    <a:pt x="139428" y="0"/>
                  </a:cubicBezTo>
                  <a:lnTo>
                    <a:pt x="8320572" y="0"/>
                  </a:lnTo>
                  <a:cubicBezTo>
                    <a:pt x="8397576" y="0"/>
                    <a:pt x="8460000" y="62424"/>
                    <a:pt x="8460000" y="139428"/>
                  </a:cubicBezTo>
                  <a:lnTo>
                    <a:pt x="8460000" y="697122"/>
                  </a:lnTo>
                  <a:cubicBezTo>
                    <a:pt x="8460000" y="774126"/>
                    <a:pt x="8397576" y="836550"/>
                    <a:pt x="8320572" y="836550"/>
                  </a:cubicBezTo>
                  <a:lnTo>
                    <a:pt x="139428" y="836550"/>
                  </a:lnTo>
                  <a:cubicBezTo>
                    <a:pt x="62424" y="836550"/>
                    <a:pt x="0" y="774126"/>
                    <a:pt x="0" y="697122"/>
                  </a:cubicBezTo>
                  <a:lnTo>
                    <a:pt x="0" y="139428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4657" tIns="124657" rIns="124657" bIns="124657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smtClean="0">
                  <a:solidFill>
                    <a:prstClr val="white"/>
                  </a:solidFill>
                </a:rPr>
                <a:t>Citrullination proposed as cellular response mechanism</a:t>
              </a: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41064" y="4027940"/>
              <a:ext cx="8460000" cy="712966"/>
            </a:xfrm>
            <a:custGeom>
              <a:avLst/>
              <a:gdLst>
                <a:gd name="connsiteX0" fmla="*/ 0 w 8460000"/>
                <a:gd name="connsiteY0" fmla="*/ 139428 h 836550"/>
                <a:gd name="connsiteX1" fmla="*/ 139428 w 8460000"/>
                <a:gd name="connsiteY1" fmla="*/ 0 h 836550"/>
                <a:gd name="connsiteX2" fmla="*/ 8320572 w 8460000"/>
                <a:gd name="connsiteY2" fmla="*/ 0 h 836550"/>
                <a:gd name="connsiteX3" fmla="*/ 8460000 w 8460000"/>
                <a:gd name="connsiteY3" fmla="*/ 139428 h 836550"/>
                <a:gd name="connsiteX4" fmla="*/ 8460000 w 8460000"/>
                <a:gd name="connsiteY4" fmla="*/ 697122 h 836550"/>
                <a:gd name="connsiteX5" fmla="*/ 8320572 w 8460000"/>
                <a:gd name="connsiteY5" fmla="*/ 836550 h 836550"/>
                <a:gd name="connsiteX6" fmla="*/ 139428 w 8460000"/>
                <a:gd name="connsiteY6" fmla="*/ 836550 h 836550"/>
                <a:gd name="connsiteX7" fmla="*/ 0 w 8460000"/>
                <a:gd name="connsiteY7" fmla="*/ 697122 h 836550"/>
                <a:gd name="connsiteX8" fmla="*/ 0 w 8460000"/>
                <a:gd name="connsiteY8" fmla="*/ 139428 h 8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0000" h="836550">
                  <a:moveTo>
                    <a:pt x="0" y="139428"/>
                  </a:moveTo>
                  <a:cubicBezTo>
                    <a:pt x="0" y="62424"/>
                    <a:pt x="62424" y="0"/>
                    <a:pt x="139428" y="0"/>
                  </a:cubicBezTo>
                  <a:lnTo>
                    <a:pt x="8320572" y="0"/>
                  </a:lnTo>
                  <a:cubicBezTo>
                    <a:pt x="8397576" y="0"/>
                    <a:pt x="8460000" y="62424"/>
                    <a:pt x="8460000" y="139428"/>
                  </a:cubicBezTo>
                  <a:lnTo>
                    <a:pt x="8460000" y="697122"/>
                  </a:lnTo>
                  <a:cubicBezTo>
                    <a:pt x="8460000" y="774126"/>
                    <a:pt x="8397576" y="836550"/>
                    <a:pt x="8320572" y="836550"/>
                  </a:cubicBezTo>
                  <a:lnTo>
                    <a:pt x="139428" y="836550"/>
                  </a:lnTo>
                  <a:cubicBezTo>
                    <a:pt x="62424" y="836550"/>
                    <a:pt x="0" y="774126"/>
                    <a:pt x="0" y="697122"/>
                  </a:cubicBezTo>
                  <a:lnTo>
                    <a:pt x="0" y="139428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4657" tIns="124657" rIns="124657" bIns="124657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smtClean="0">
                  <a:solidFill>
                    <a:prstClr val="white"/>
                  </a:solidFill>
                </a:rPr>
                <a:t>ACPAs a key pathogenic step preceding the onset of clinical disease</a:t>
              </a: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1064" y="4927850"/>
              <a:ext cx="8460000" cy="712966"/>
            </a:xfrm>
            <a:custGeom>
              <a:avLst/>
              <a:gdLst>
                <a:gd name="connsiteX0" fmla="*/ 0 w 8460000"/>
                <a:gd name="connsiteY0" fmla="*/ 139428 h 836550"/>
                <a:gd name="connsiteX1" fmla="*/ 139428 w 8460000"/>
                <a:gd name="connsiteY1" fmla="*/ 0 h 836550"/>
                <a:gd name="connsiteX2" fmla="*/ 8320572 w 8460000"/>
                <a:gd name="connsiteY2" fmla="*/ 0 h 836550"/>
                <a:gd name="connsiteX3" fmla="*/ 8460000 w 8460000"/>
                <a:gd name="connsiteY3" fmla="*/ 139428 h 836550"/>
                <a:gd name="connsiteX4" fmla="*/ 8460000 w 8460000"/>
                <a:gd name="connsiteY4" fmla="*/ 697122 h 836550"/>
                <a:gd name="connsiteX5" fmla="*/ 8320572 w 8460000"/>
                <a:gd name="connsiteY5" fmla="*/ 836550 h 836550"/>
                <a:gd name="connsiteX6" fmla="*/ 139428 w 8460000"/>
                <a:gd name="connsiteY6" fmla="*/ 836550 h 836550"/>
                <a:gd name="connsiteX7" fmla="*/ 0 w 8460000"/>
                <a:gd name="connsiteY7" fmla="*/ 697122 h 836550"/>
                <a:gd name="connsiteX8" fmla="*/ 0 w 8460000"/>
                <a:gd name="connsiteY8" fmla="*/ 139428 h 8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0000" h="836550">
                  <a:moveTo>
                    <a:pt x="0" y="139428"/>
                  </a:moveTo>
                  <a:cubicBezTo>
                    <a:pt x="0" y="62424"/>
                    <a:pt x="62424" y="0"/>
                    <a:pt x="139428" y="0"/>
                  </a:cubicBezTo>
                  <a:lnTo>
                    <a:pt x="8320572" y="0"/>
                  </a:lnTo>
                  <a:cubicBezTo>
                    <a:pt x="8397576" y="0"/>
                    <a:pt x="8460000" y="62424"/>
                    <a:pt x="8460000" y="139428"/>
                  </a:cubicBezTo>
                  <a:lnTo>
                    <a:pt x="8460000" y="697122"/>
                  </a:lnTo>
                  <a:cubicBezTo>
                    <a:pt x="8460000" y="774126"/>
                    <a:pt x="8397576" y="836550"/>
                    <a:pt x="8320572" y="836550"/>
                  </a:cubicBezTo>
                  <a:lnTo>
                    <a:pt x="139428" y="836550"/>
                  </a:lnTo>
                  <a:cubicBezTo>
                    <a:pt x="62424" y="836550"/>
                    <a:pt x="0" y="774126"/>
                    <a:pt x="0" y="697122"/>
                  </a:cubicBezTo>
                  <a:lnTo>
                    <a:pt x="0" y="139428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4657" tIns="124657" rIns="124657" bIns="124657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smtClean="0">
                  <a:solidFill>
                    <a:prstClr val="white"/>
                  </a:solidFill>
                </a:rPr>
                <a:t>Growing evidence of a direct pathophysiologic role of ACPAs in RA </a:t>
              </a:r>
              <a:endParaRPr lang="en-GB" sz="200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43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/>
          <a:srcRect l="8358" t="10857" r="10854" b="56184"/>
          <a:stretch/>
        </p:blipFill>
        <p:spPr>
          <a:xfrm>
            <a:off x="789916" y="1495666"/>
            <a:ext cx="7673288" cy="4269160"/>
          </a:xfrm>
          <a:prstGeom prst="rect">
            <a:avLst/>
          </a:prstGeom>
        </p:spPr>
      </p:pic>
      <p:grpSp>
        <p:nvGrpSpPr>
          <p:cNvPr id="12" name="Gruppierung 11"/>
          <p:cNvGrpSpPr/>
          <p:nvPr/>
        </p:nvGrpSpPr>
        <p:grpSpPr>
          <a:xfrm>
            <a:off x="870248" y="1952870"/>
            <a:ext cx="6240714" cy="3718339"/>
            <a:chOff x="944679" y="2803475"/>
            <a:chExt cx="6240714" cy="3718339"/>
          </a:xfrm>
        </p:grpSpPr>
        <p:sp>
          <p:nvSpPr>
            <p:cNvPr id="7" name="Rechteck 6"/>
            <p:cNvSpPr/>
            <p:nvPr/>
          </p:nvSpPr>
          <p:spPr>
            <a:xfrm>
              <a:off x="944679" y="5690817"/>
              <a:ext cx="29959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400" b="1" smtClean="0">
                  <a:solidFill>
                    <a:srgbClr val="FFF119"/>
                  </a:solidFill>
                </a:rPr>
                <a:t>Anti-perinuclear </a:t>
              </a:r>
            </a:p>
            <a:p>
              <a:r>
                <a:rPr lang="de-DE" sz="2400" b="1" smtClean="0">
                  <a:solidFill>
                    <a:srgbClr val="FFF119"/>
                  </a:solidFill>
                </a:rPr>
                <a:t>factor </a:t>
              </a:r>
              <a:endParaRPr lang="de-DE" sz="2400" b="1" dirty="0">
                <a:solidFill>
                  <a:srgbClr val="FFF119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39003" y="4198595"/>
              <a:ext cx="1675775" cy="1692000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27802" y="3116115"/>
              <a:ext cx="1675775" cy="1656000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249393" y="2803475"/>
              <a:ext cx="936000" cy="936000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Anti-modified protein antibody response: </a:t>
            </a:r>
            <a:br>
              <a:rPr lang="de-DE" dirty="0" smtClean="0"/>
            </a:br>
            <a:r>
              <a:rPr lang="de-DE" dirty="0" smtClean="0"/>
              <a:t>Discovered more than 50 years ago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Nienhuis RLF, et al. Ann Rheum Dis. 1964;23:302–5.</a:t>
            </a:r>
            <a:r>
              <a:rPr lang="de-DE" smtClean="0">
                <a:hlinkClick r:id="rId4"/>
              </a:rPr>
              <a:t> 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Anti-perinuclear factor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41325" y="4366448"/>
          <a:ext cx="845978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08"/>
                <a:gridCol w="1933374"/>
                <a:gridCol w="1208541"/>
                <a:gridCol w="1208541"/>
                <a:gridCol w="1208541"/>
                <a:gridCol w="1208541"/>
                <a:gridCol w="1208541"/>
              </a:tblGrid>
              <a:tr h="30396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Diagnosis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Waaler–Rose &amp; Latex test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Waaler–Rose test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APF (+)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</a:tr>
              <a:tr h="3039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(+)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(-)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(+)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(-)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</a:tr>
              <a:tr h="303965">
                <a:tc rowSpan="2">
                  <a:txBody>
                    <a:bodyPr/>
                    <a:lstStyle/>
                    <a:p>
                      <a:r>
                        <a:rPr lang="en-GB" sz="1400" dirty="0" smtClean="0"/>
                        <a:t>RA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Definite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48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65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965">
                <a:tc v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Probable &amp; possible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–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965"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Systemic LE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Nienhuis RLF, et al. Ann Rheum Dis. </a:t>
            </a:r>
            <a:r>
              <a:rPr lang="de-DE" dirty="0" smtClean="0"/>
              <a:t>1964;23:302–5.; </a:t>
            </a:r>
            <a:r>
              <a:rPr lang="en-GB" dirty="0" smtClean="0"/>
              <a:t>van </a:t>
            </a:r>
            <a:r>
              <a:rPr lang="en-GB" dirty="0"/>
              <a:t>Venrooij WJ, et al. Nat Rev Rheumatol 2011;7:391–8.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APF, </a:t>
            </a:r>
            <a:r>
              <a:rPr lang="de-DE"/>
              <a:t>a</a:t>
            </a:r>
            <a:r>
              <a:rPr lang="de-DE" smtClean="0"/>
              <a:t>nti-perinuclear factor; </a:t>
            </a:r>
            <a:r>
              <a:rPr lang="en-GB" dirty="0" smtClean="0"/>
              <a:t>LE, </a:t>
            </a:r>
            <a:r>
              <a:rPr lang="en-GB" dirty="0"/>
              <a:t>lupus </a:t>
            </a:r>
            <a:r>
              <a:rPr lang="en-GB" dirty="0" smtClean="0"/>
              <a:t>erythematosus.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71783" y="1915258"/>
            <a:ext cx="2275316" cy="9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96CCFF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476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96CCFF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Font typeface="Arial" pitchFamily="34" charset="0"/>
              <a:buNone/>
            </a:pPr>
            <a:r>
              <a:rPr lang="de-DE" sz="1800" smtClean="0">
                <a:solidFill>
                  <a:prstClr val="black"/>
                </a:solidFill>
              </a:rPr>
              <a:t>Staining of granules adjacent to the nucleus in human buccal mucosa epithelium</a:t>
            </a:r>
            <a:r>
              <a:rPr lang="de-DE" sz="1800" baseline="30000" smtClean="0">
                <a:solidFill>
                  <a:prstClr val="black"/>
                </a:solidFill>
              </a:rPr>
              <a:t>1</a:t>
            </a:r>
            <a:r>
              <a:rPr lang="de-DE" sz="1800" smtClean="0">
                <a:solidFill>
                  <a:prstClr val="black"/>
                </a:solidFill>
              </a:rPr>
              <a:t> </a:t>
            </a:r>
          </a:p>
          <a:p>
            <a:pPr algn="ctr" latinLnBrk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78" y="1237129"/>
            <a:ext cx="3019648" cy="272774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52629" y="4010216"/>
            <a:ext cx="6147231" cy="3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96CCFF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476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96CCFF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Font typeface="Arial" pitchFamily="34" charset="0"/>
              <a:buNone/>
            </a:pPr>
            <a:r>
              <a:rPr lang="en-GB" sz="1600" b="1" dirty="0" smtClean="0">
                <a:solidFill>
                  <a:prstClr val="black"/>
                </a:solidFill>
              </a:rPr>
              <a:t>Waaler–Rose and Latex-fixation tests in 74 APF (+) patients</a:t>
            </a:r>
            <a:r>
              <a:rPr lang="en-GB" sz="1600" b="1" baseline="30000" dirty="0" smtClean="0">
                <a:solidFill>
                  <a:prstClr val="black"/>
                </a:solidFill>
              </a:rPr>
              <a:t>2</a:t>
            </a:r>
            <a:endParaRPr lang="en-GB" sz="1600" b="1" baseline="30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Anti-keratin antibodies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3" y="1314000"/>
            <a:ext cx="4349585" cy="4464611"/>
          </a:xfrm>
        </p:spPr>
        <p:txBody>
          <a:bodyPr/>
          <a:lstStyle/>
          <a:p>
            <a:r>
              <a:rPr lang="de-DE" smtClean="0"/>
              <a:t>Positive staining of the </a:t>
            </a:r>
            <a:r>
              <a:rPr lang="de-DE" i="1" smtClean="0"/>
              <a:t>Stratum corneum</a:t>
            </a:r>
            <a:r>
              <a:rPr lang="de-DE" smtClean="0"/>
              <a:t> of rat esophageal epithelium by serum from </a:t>
            </a:r>
            <a:br>
              <a:rPr lang="de-DE" smtClean="0"/>
            </a:br>
            <a:r>
              <a:rPr lang="de-DE" smtClean="0"/>
              <a:t>patients with RA</a:t>
            </a:r>
            <a:r>
              <a:rPr lang="de-DE" baseline="30000" smtClean="0"/>
              <a:t>1</a:t>
            </a:r>
          </a:p>
          <a:p>
            <a:r>
              <a:rPr lang="de-DE" smtClean="0"/>
              <a:t>Anti-keratin antibodies was a misnomer as the antibodies </a:t>
            </a:r>
            <a:br>
              <a:rPr lang="de-DE" smtClean="0"/>
            </a:br>
            <a:r>
              <a:rPr lang="de-DE" smtClean="0"/>
              <a:t>were not directed against </a:t>
            </a:r>
            <a:br>
              <a:rPr lang="de-DE" smtClean="0"/>
            </a:br>
            <a:r>
              <a:rPr lang="de-DE" smtClean="0"/>
              <a:t>keratin but filaggrin</a:t>
            </a:r>
            <a:r>
              <a:rPr lang="de-DE" baseline="30000" smtClean="0"/>
              <a:t>1</a:t>
            </a:r>
          </a:p>
          <a:p>
            <a:r>
              <a:rPr lang="de-DE" smtClean="0"/>
              <a:t>The antigen was identified </a:t>
            </a:r>
            <a:br>
              <a:rPr lang="de-DE" smtClean="0"/>
            </a:br>
            <a:r>
              <a:rPr lang="de-DE" smtClean="0"/>
              <a:t>as filaggrin</a:t>
            </a:r>
            <a:r>
              <a:rPr lang="de-DE" baseline="30000" smtClean="0"/>
              <a:t>2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1. Young BJJ, et al.  Br Med J. 1979;2:97–9; 2. Simon M, et al. J Clin Invest.1993;92:1387–93; 3. </a:t>
            </a:r>
            <a:r>
              <a:rPr lang="en-GB" dirty="0" smtClean="0"/>
              <a:t>Filaggrin antibody staining of human vulva/anal skin. Available from: </a:t>
            </a:r>
            <a:r>
              <a:rPr lang="de-DE" dirty="0" smtClean="0">
                <a:hlinkClick r:id="rId2"/>
              </a:rPr>
              <a:t>http://www.novusbio.com/Filaggrin-Antibody_NBP1-87527.html</a:t>
            </a:r>
            <a:r>
              <a:rPr lang="de-DE" dirty="0" smtClean="0"/>
              <a:t> [Accessed February 2016</a:t>
            </a:r>
            <a:r>
              <a:rPr lang="de-DE" dirty="0"/>
              <a:t>]; </a:t>
            </a:r>
            <a:r>
              <a:rPr lang="de-DE" dirty="0" smtClean="0"/>
              <a:t>4. Filaggrin </a:t>
            </a:r>
            <a:r>
              <a:rPr lang="de-DE" dirty="0"/>
              <a:t>structure. Available from: </a:t>
            </a: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www.uscnk.com/directory/Filaggrin%28FLG%29-8103.htm</a:t>
            </a:r>
            <a:r>
              <a:rPr lang="de-DE" dirty="0" smtClean="0"/>
              <a:t> [Accessed February 2016].</a:t>
            </a:r>
            <a:endParaRPr lang="de-D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Ab, antibody; RA, rheumatoid arthritis.</a:t>
            </a:r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938650" y="1314001"/>
            <a:ext cx="3774974" cy="8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96CCFF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476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96CCFF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4B87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Arial" pitchFamily="34" charset="0"/>
              <a:buNone/>
            </a:pPr>
            <a:r>
              <a:rPr lang="en-GB" sz="1200" b="1" dirty="0" smtClean="0">
                <a:solidFill>
                  <a:prstClr val="black"/>
                </a:solidFill>
              </a:rPr>
              <a:t>Filaggrin Ab staining of human vulva/anal skin shows strong cytoplasmic positivity in superficial layer of squamous epithelium</a:t>
            </a:r>
            <a:r>
              <a:rPr lang="en-GB" sz="1200" b="1" baseline="30000" dirty="0" smtClean="0">
                <a:solidFill>
                  <a:prstClr val="black"/>
                </a:solidFill>
              </a:rPr>
              <a:t>3</a:t>
            </a:r>
          </a:p>
          <a:p>
            <a:pPr latinLnBrk="0"/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19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238" y="4556453"/>
            <a:ext cx="1638869" cy="1331581"/>
          </a:xfrm>
          <a:prstGeom prst="rect">
            <a:avLst/>
          </a:prstGeom>
        </p:spPr>
      </p:pic>
      <p:sp>
        <p:nvSpPr>
          <p:cNvPr id="20" name="Rechteck 4"/>
          <p:cNvSpPr/>
          <p:nvPr/>
        </p:nvSpPr>
        <p:spPr>
          <a:xfrm>
            <a:off x="1297987" y="51557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mtClean="0">
                <a:solidFill>
                  <a:prstClr val="black"/>
                </a:solidFill>
              </a:rPr>
              <a:t>Filaggrin</a:t>
            </a:r>
            <a:r>
              <a:rPr lang="de-DE" b="1" baseline="30000" smtClean="0">
                <a:solidFill>
                  <a:prstClr val="black"/>
                </a:solidFill>
              </a:rPr>
              <a:t>4</a:t>
            </a:r>
            <a:endParaRPr lang="de-DE" b="1" baseline="30000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07439" y="1945758"/>
            <a:ext cx="3885355" cy="3923445"/>
            <a:chOff x="4848447" y="1945758"/>
            <a:chExt cx="3885355" cy="39234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4183" y="2049678"/>
              <a:ext cx="3752850" cy="38195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848447" y="1945758"/>
              <a:ext cx="3885355" cy="103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00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/>
          <a:srcRect l="14757" t="6790" r="49353" b="59671"/>
          <a:stretch/>
        </p:blipFill>
        <p:spPr>
          <a:xfrm>
            <a:off x="1393658" y="1724764"/>
            <a:ext cx="3141662" cy="389351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4523" y="4321713"/>
            <a:ext cx="1338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Anti-</a:t>
            </a:r>
          </a:p>
          <a:p>
            <a:pPr algn="ctr"/>
            <a:r>
              <a:rPr lang="de-DE" sz="1400" dirty="0" err="1">
                <a:solidFill>
                  <a:prstClr val="black"/>
                </a:solidFill>
              </a:rPr>
              <a:t>c</a:t>
            </a:r>
            <a:r>
              <a:rPr lang="de-DE" sz="1400" smtClean="0">
                <a:solidFill>
                  <a:prstClr val="black"/>
                </a:solidFill>
              </a:rPr>
              <a:t>ytokeratin </a:t>
            </a:r>
            <a:endParaRPr lang="de-DE" sz="1400" dirty="0" smtClean="0">
              <a:solidFill>
                <a:prstClr val="black"/>
              </a:solidFill>
            </a:endParaRPr>
          </a:p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Ab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7170" y="2013992"/>
            <a:ext cx="126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RA </a:t>
            </a:r>
          </a:p>
          <a:p>
            <a:pPr algn="ctr"/>
            <a:r>
              <a:rPr lang="de-DE" sz="1400" dirty="0" err="1" smtClean="0">
                <a:solidFill>
                  <a:prstClr val="black"/>
                </a:solidFill>
              </a:rPr>
              <a:t>serum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0780" y="3090783"/>
            <a:ext cx="1083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Anti-</a:t>
            </a:r>
          </a:p>
          <a:p>
            <a:pPr algn="ctr"/>
            <a:r>
              <a:rPr lang="de-DE" sz="1400" smtClean="0">
                <a:solidFill>
                  <a:prstClr val="black"/>
                </a:solidFill>
              </a:rPr>
              <a:t>Filaggrin </a:t>
            </a:r>
            <a:endParaRPr lang="de-DE" sz="1400" dirty="0" smtClean="0">
              <a:solidFill>
                <a:prstClr val="black"/>
              </a:solidFill>
            </a:endParaRPr>
          </a:p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Ab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064" y="417600"/>
            <a:ext cx="8539650" cy="819529"/>
          </a:xfrm>
        </p:spPr>
        <p:txBody>
          <a:bodyPr>
            <a:noAutofit/>
          </a:bodyPr>
          <a:lstStyle/>
          <a:p>
            <a:r>
              <a:rPr lang="de-DE" dirty="0" smtClean="0"/>
              <a:t>Anti-filaggrin and APF are the same RA-specific antibodies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Sebbag M, et al. J Clin Invest.1995;95:2672–9.</a:t>
            </a:r>
            <a:endParaRPr lang="de-DE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Ab, antibody; AKA, anti-keratin antibody; APF, </a:t>
            </a:r>
            <a:r>
              <a:rPr lang="de-DE" smtClean="0"/>
              <a:t>anti-perinuclear factor; BSA, bovine serum albumin; RA, rheumatoid arthritis.</a:t>
            </a:r>
            <a:endParaRPr lang="en-GB" dirty="0"/>
          </a:p>
        </p:txBody>
      </p:sp>
      <p:sp>
        <p:nvSpPr>
          <p:cNvPr id="14" name="Textfeld 7"/>
          <p:cNvSpPr txBox="1"/>
          <p:nvPr/>
        </p:nvSpPr>
        <p:spPr>
          <a:xfrm>
            <a:off x="2589957" y="5333039"/>
            <a:ext cx="6184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>
                <a:solidFill>
                  <a:prstClr val="black"/>
                </a:solidFill>
              </a:rPr>
              <a:t>BSA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5" name="Textfeld 7"/>
          <p:cNvSpPr txBox="1"/>
          <p:nvPr/>
        </p:nvSpPr>
        <p:spPr>
          <a:xfrm>
            <a:off x="3418990" y="5333039"/>
            <a:ext cx="1021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>
                <a:solidFill>
                  <a:prstClr val="black"/>
                </a:solidFill>
              </a:rPr>
              <a:t>Filaggrin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6" name="Textfeld 7"/>
          <p:cNvSpPr txBox="1"/>
          <p:nvPr/>
        </p:nvSpPr>
        <p:spPr>
          <a:xfrm>
            <a:off x="1617464" y="5333039"/>
            <a:ext cx="6184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>
                <a:solidFill>
                  <a:prstClr val="black"/>
                </a:solidFill>
              </a:rPr>
              <a:t>–</a:t>
            </a:r>
            <a:endParaRPr lang="de-DE" sz="1400" dirty="0">
              <a:solidFill>
                <a:prstClr val="black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647016" y="1947016"/>
            <a:ext cx="4078737" cy="3544711"/>
            <a:chOff x="4647016" y="2223623"/>
            <a:chExt cx="4078737" cy="266597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5460580" y="2625529"/>
              <a:ext cx="2193366" cy="1324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"/>
            <p:cNvSpPr txBox="1"/>
            <p:nvPr/>
          </p:nvSpPr>
          <p:spPr>
            <a:xfrm>
              <a:off x="6083477" y="4581816"/>
              <a:ext cx="18295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smtClean="0">
                  <a:solidFill>
                    <a:prstClr val="black"/>
                  </a:solidFill>
                </a:rPr>
                <a:t>AKA titer-like value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8" name="Textfeld 7"/>
            <p:cNvSpPr txBox="1"/>
            <p:nvPr/>
          </p:nvSpPr>
          <p:spPr>
            <a:xfrm>
              <a:off x="7220616" y="3490417"/>
              <a:ext cx="873331" cy="3935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R=0.88</a:t>
              </a:r>
            </a:p>
            <a:p>
              <a:pPr algn="ctr"/>
              <a:r>
                <a:rPr lang="de-DE" sz="1400" i="1" smtClean="0">
                  <a:solidFill>
                    <a:prstClr val="black"/>
                  </a:solidFill>
                </a:rPr>
                <a:t>P </a:t>
              </a:r>
              <a:r>
                <a:rPr lang="de-DE" sz="1400" smtClean="0">
                  <a:solidFill>
                    <a:prstClr val="black"/>
                  </a:solidFill>
                </a:rPr>
                <a:t>&lt;10</a:t>
              </a:r>
              <a:r>
                <a:rPr lang="de-DE" sz="1400" baseline="30000" smtClean="0">
                  <a:solidFill>
                    <a:prstClr val="black"/>
                  </a:solidFill>
                </a:rPr>
                <a:t>–6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5466303" y="4260501"/>
              <a:ext cx="3019530" cy="200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474228" y="4277332"/>
              <a:ext cx="0" cy="519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21596" y="4277332"/>
              <a:ext cx="0" cy="519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971876" y="4277332"/>
              <a:ext cx="0" cy="519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722156" y="4268917"/>
              <a:ext cx="0" cy="519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480849" y="4260502"/>
              <a:ext cx="0" cy="519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466762" y="2367698"/>
              <a:ext cx="7466" cy="191792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48562" y="2345906"/>
              <a:ext cx="0" cy="457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448562" y="2723241"/>
              <a:ext cx="0" cy="457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48562" y="3499583"/>
              <a:ext cx="0" cy="457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48562" y="3876911"/>
              <a:ext cx="0" cy="457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5448562" y="4257739"/>
              <a:ext cx="0" cy="457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feld 7"/>
            <p:cNvSpPr txBox="1"/>
            <p:nvPr/>
          </p:nvSpPr>
          <p:spPr>
            <a:xfrm rot="16200000">
              <a:off x="3886105" y="3243742"/>
              <a:ext cx="18295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smtClean="0">
                  <a:solidFill>
                    <a:prstClr val="black"/>
                  </a:solidFill>
                </a:rPr>
                <a:t>APF titer-like value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92" name="Textfeld 7"/>
            <p:cNvSpPr txBox="1"/>
            <p:nvPr/>
          </p:nvSpPr>
          <p:spPr>
            <a:xfrm>
              <a:off x="5223671" y="4341539"/>
              <a:ext cx="48666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0.00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3" name="Textfeld 7"/>
            <p:cNvSpPr txBox="1"/>
            <p:nvPr/>
          </p:nvSpPr>
          <p:spPr>
            <a:xfrm>
              <a:off x="5978262" y="4341539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2.00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4" name="Textfeld 7"/>
            <p:cNvSpPr txBox="1"/>
            <p:nvPr/>
          </p:nvSpPr>
          <p:spPr>
            <a:xfrm>
              <a:off x="6725850" y="4341539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4.00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5" name="Textfeld 7"/>
            <p:cNvSpPr txBox="1"/>
            <p:nvPr/>
          </p:nvSpPr>
          <p:spPr>
            <a:xfrm>
              <a:off x="7483186" y="4341539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6.00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6" name="Textfeld 7"/>
            <p:cNvSpPr txBox="1"/>
            <p:nvPr/>
          </p:nvSpPr>
          <p:spPr>
            <a:xfrm>
              <a:off x="8239086" y="4341539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8.00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7" name="Textfeld 7"/>
            <p:cNvSpPr txBox="1"/>
            <p:nvPr/>
          </p:nvSpPr>
          <p:spPr>
            <a:xfrm>
              <a:off x="4928061" y="4128731"/>
              <a:ext cx="48666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0.00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8" name="Textfeld 7"/>
            <p:cNvSpPr txBox="1"/>
            <p:nvPr/>
          </p:nvSpPr>
          <p:spPr>
            <a:xfrm>
              <a:off x="4928061" y="3747711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1.00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5400000">
              <a:off x="5448562" y="3108396"/>
              <a:ext cx="0" cy="457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7"/>
            <p:cNvSpPr txBox="1"/>
            <p:nvPr/>
          </p:nvSpPr>
          <p:spPr>
            <a:xfrm>
              <a:off x="4928061" y="3366689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>
                  <a:solidFill>
                    <a:prstClr val="black"/>
                  </a:solidFill>
                </a:rPr>
                <a:t>2</a:t>
              </a:r>
              <a:r>
                <a:rPr lang="de-DE" sz="1400" smtClean="0">
                  <a:solidFill>
                    <a:prstClr val="black"/>
                  </a:solidFill>
                </a:rPr>
                <a:t>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feld 7"/>
            <p:cNvSpPr txBox="1"/>
            <p:nvPr/>
          </p:nvSpPr>
          <p:spPr>
            <a:xfrm>
              <a:off x="4928061" y="2985667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>
                  <a:solidFill>
                    <a:prstClr val="black"/>
                  </a:solidFill>
                </a:rPr>
                <a:t>3</a:t>
              </a:r>
              <a:r>
                <a:rPr lang="de-DE" sz="1400" smtClean="0">
                  <a:solidFill>
                    <a:prstClr val="black"/>
                  </a:solidFill>
                </a:rPr>
                <a:t>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2" name="Textfeld 7"/>
            <p:cNvSpPr txBox="1"/>
            <p:nvPr/>
          </p:nvSpPr>
          <p:spPr>
            <a:xfrm>
              <a:off x="4928061" y="2604645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4.00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feld 7"/>
            <p:cNvSpPr txBox="1"/>
            <p:nvPr/>
          </p:nvSpPr>
          <p:spPr>
            <a:xfrm>
              <a:off x="4928061" y="2223623"/>
              <a:ext cx="48666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sz="1400">
                  <a:solidFill>
                    <a:prstClr val="black"/>
                  </a:solidFill>
                </a:rPr>
                <a:t>5</a:t>
              </a:r>
              <a:r>
                <a:rPr lang="de-DE" sz="1400" smtClean="0">
                  <a:solidFill>
                    <a:prstClr val="black"/>
                  </a:solidFill>
                </a:rPr>
                <a:t>.00</a:t>
              </a:r>
              <a:endParaRPr lang="de-DE" sz="14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376562" y="2487861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574682" y="2611169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473545" y="2763569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915208" y="3024033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917984" y="3471530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51332" y="3661334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75625" y="3784642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173997" y="3658566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90231" y="3723684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88603" y="3522791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513146" y="3608688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702950" y="3852523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601814" y="3852523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92366" y="3852523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50114" y="2915881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352877" y="3208068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165625" y="3034381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255625" y="3135589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262877" y="3176236"/>
              <a:ext cx="90000" cy="67689"/>
            </a:xfrm>
            <a:prstGeom prst="rect">
              <a:avLst/>
            </a:prstGeom>
            <a:solidFill>
              <a:srgbClr val="007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22103" y="3919538"/>
              <a:ext cx="45719" cy="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8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85577" y="1198815"/>
            <a:ext cx="2862079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fr-FR" sz="1600" b="1" dirty="0">
                <a:solidFill>
                  <a:prstClr val="black"/>
                </a:solidFill>
                <a:cs typeface="Arial" panose="020B0604020202020204" pitchFamily="34" charset="0"/>
              </a:rPr>
              <a:t>Filaggrin 48–</a:t>
            </a:r>
            <a:r>
              <a:rPr lang="fr-FR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65</a:t>
            </a:r>
            <a:endParaRPr lang="en-US" sz="16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Fibrinogen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B 246–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267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Fibrinogen</a:t>
            </a:r>
          </a:p>
          <a:p>
            <a:pPr algn="ctr" fontAlgn="b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Fibrinogen A 211–230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Fibrinogen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A 582–599</a:t>
            </a:r>
          </a:p>
          <a:p>
            <a:pPr algn="ctr" fontAlgn="b"/>
            <a:r>
              <a:rPr lang="it-IT" sz="1600" dirty="0" err="1">
                <a:solidFill>
                  <a:prstClr val="black"/>
                </a:solidFill>
                <a:cs typeface="Arial" panose="020B0604020202020204" pitchFamily="34" charset="0"/>
              </a:rPr>
              <a:t>Fibrinogen</a:t>
            </a:r>
            <a:r>
              <a:rPr lang="it-IT" sz="1600" dirty="0">
                <a:solidFill>
                  <a:prstClr val="black"/>
                </a:solidFill>
                <a:cs typeface="Arial" panose="020B0604020202020204" pitchFamily="34" charset="0"/>
              </a:rPr>
              <a:t> A 556–575</a:t>
            </a:r>
          </a:p>
          <a:p>
            <a:pPr algn="ctr" fontAlgn="b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Fibrinogen A 616–635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Vimentin </a:t>
            </a:r>
          </a:p>
          <a:p>
            <a:pPr algn="ctr" fontAlgn="b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H2B/a 62–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81</a:t>
            </a:r>
          </a:p>
          <a:p>
            <a:pPr algn="ctr" fontAlgn="b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H2A/a 1–20</a:t>
            </a:r>
          </a:p>
          <a:p>
            <a:pPr algn="ctr" fontAlgn="b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Histones 2A 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Histones 2B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Clusterin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221–240 </a:t>
            </a: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Clusterin 231–250 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Biglycan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247–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266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Enolase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1A 5–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21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Vimentin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58–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77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Apolipoprotein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</a:p>
          <a:p>
            <a:pPr algn="ctr" fontAlgn="b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Apolipoprotein E 277-296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Geschweifte Klammer links 5"/>
          <p:cNvSpPr/>
          <p:nvPr/>
        </p:nvSpPr>
        <p:spPr>
          <a:xfrm flipH="1">
            <a:off x="4159121" y="1177551"/>
            <a:ext cx="752187" cy="4770537"/>
          </a:xfrm>
          <a:prstGeom prst="leftBrac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13" name="Gruppierung 12"/>
          <p:cNvGrpSpPr/>
          <p:nvPr/>
        </p:nvGrpSpPr>
        <p:grpSpPr>
          <a:xfrm>
            <a:off x="5387755" y="1610007"/>
            <a:ext cx="2958702" cy="3006144"/>
            <a:chOff x="5220665" y="2088524"/>
            <a:chExt cx="2958702" cy="3006144"/>
          </a:xfrm>
        </p:grpSpPr>
        <p:sp>
          <p:nvSpPr>
            <p:cNvPr id="10" name="Oval 9"/>
            <p:cNvSpPr/>
            <p:nvPr/>
          </p:nvSpPr>
          <p:spPr>
            <a:xfrm>
              <a:off x="5220665" y="2088524"/>
              <a:ext cx="2958702" cy="30061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43963" y="2276683"/>
              <a:ext cx="2535404" cy="2708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921784" y="2464842"/>
              <a:ext cx="2257583" cy="23049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de-DE" sz="2400" smtClean="0">
                  <a:solidFill>
                    <a:prstClr val="white"/>
                  </a:solidFill>
                </a:rPr>
                <a:t>Anti-CCP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Several epitopes are recognized by ACPAs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306268" y="4879058"/>
            <a:ext cx="3442964" cy="899554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/>
              <a:t>Anti-CCP: a screening test covering several different </a:t>
            </a:r>
            <a:r>
              <a:rPr lang="de-DE" sz="1800" smtClean="0"/>
              <a:t>ACPA responses</a:t>
            </a:r>
            <a:endParaRPr lang="de-DE" sz="180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Taylor P, et </a:t>
            </a:r>
            <a:r>
              <a:rPr lang="en-GB" dirty="0" smtClean="0"/>
              <a:t>al. Autoimmune </a:t>
            </a:r>
            <a:r>
              <a:rPr lang="en-GB" dirty="0"/>
              <a:t>Dis. 2011;2011:815038.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ACPA, </a:t>
            </a:r>
            <a:r>
              <a:rPr lang="de-DE"/>
              <a:t>anti-citrullinated protein </a:t>
            </a:r>
            <a:r>
              <a:rPr lang="de-DE" smtClean="0"/>
              <a:t>antibody.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31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63" y="417600"/>
            <a:ext cx="8528765" cy="819529"/>
          </a:xfrm>
        </p:spPr>
        <p:txBody>
          <a:bodyPr>
            <a:noAutofit/>
          </a:bodyPr>
          <a:lstStyle/>
          <a:p>
            <a:r>
              <a:rPr lang="de-DE" dirty="0" smtClean="0"/>
              <a:t>Prognostic value of ACPA in patients with recent-onset 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064" y="2161507"/>
            <a:ext cx="4840520" cy="2534986"/>
          </a:xfrm>
        </p:spPr>
        <p:txBody>
          <a:bodyPr/>
          <a:lstStyle/>
          <a:p>
            <a:r>
              <a:rPr lang="de-DE" smtClean="0"/>
              <a:t>Major advance in standardized diagnostic testing</a:t>
            </a:r>
          </a:p>
          <a:p>
            <a:r>
              <a:rPr lang="de-DE" smtClean="0"/>
              <a:t>In ~70% of RA patients, ACPA is present at the early stages of disease </a:t>
            </a:r>
          </a:p>
          <a:p>
            <a:r>
              <a:rPr lang="de-DE" smtClean="0"/>
              <a:t>ACPA (+) patients develop significantly more severe structural damage than those who are ACPA (-)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Kroot EJ, et al. Arthritis Rheum. 2000;43:1831–5.</a:t>
            </a:r>
            <a:endParaRPr lang="de-D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ACPA, </a:t>
            </a:r>
            <a:r>
              <a:rPr lang="de-DE" smtClean="0"/>
              <a:t>anti-citrullinated protein antibody; RAS, rheumatoid arthritis.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79299" y="2070225"/>
            <a:ext cx="2998756" cy="3154035"/>
            <a:chOff x="5679299" y="1959847"/>
            <a:chExt cx="2998756" cy="3154035"/>
          </a:xfrm>
        </p:grpSpPr>
        <p:sp>
          <p:nvSpPr>
            <p:cNvPr id="10" name="Oval 9"/>
            <p:cNvSpPr/>
            <p:nvPr/>
          </p:nvSpPr>
          <p:spPr>
            <a:xfrm>
              <a:off x="5926252" y="2112033"/>
              <a:ext cx="2504843" cy="253436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679299" y="4567006"/>
              <a:ext cx="2998756" cy="546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5926252" y="4555332"/>
              <a:ext cx="816733" cy="58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endCxn id="32" idx="6"/>
            </p:cNvCxnSpPr>
            <p:nvPr/>
          </p:nvCxnSpPr>
          <p:spPr>
            <a:xfrm>
              <a:off x="7630950" y="4539986"/>
              <a:ext cx="950359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614201" y="4328852"/>
              <a:ext cx="458634" cy="388105"/>
            </a:xfrm>
            <a:prstGeom prst="ellipse">
              <a:avLst/>
            </a:prstGeom>
            <a:solidFill>
              <a:srgbClr val="FF77B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white"/>
                  </a:solidFill>
                </a:rPr>
                <a:t>C</a:t>
              </a:r>
              <a:endParaRPr lang="de-DE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>
            <a:xfrm>
              <a:off x="7057893" y="4510506"/>
              <a:ext cx="28118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7044494" y="4604361"/>
              <a:ext cx="28118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7990652" y="2416331"/>
              <a:ext cx="458634" cy="388105"/>
            </a:xfrm>
            <a:prstGeom prst="ellipse">
              <a:avLst/>
            </a:prstGeom>
            <a:solidFill>
              <a:srgbClr val="007EE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white"/>
                  </a:solidFill>
                </a:rPr>
                <a:t>Q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421451" y="1959847"/>
              <a:ext cx="458634" cy="388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de-DE" sz="1000" dirty="0" err="1" smtClean="0">
                  <a:solidFill>
                    <a:prstClr val="white"/>
                  </a:solidFill>
                </a:rPr>
                <a:t>Cit</a:t>
              </a:r>
              <a:endParaRPr lang="de-DE" sz="1000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926252" y="2416331"/>
              <a:ext cx="458634" cy="388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de-DE" sz="1000" dirty="0" err="1" smtClean="0">
                  <a:solidFill>
                    <a:prstClr val="white"/>
                  </a:solidFill>
                </a:rPr>
                <a:t>Cit</a:t>
              </a:r>
              <a:endParaRPr lang="de-DE" sz="100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599259" y="2028226"/>
              <a:ext cx="458634" cy="388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E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96935" y="3083446"/>
              <a:ext cx="458634" cy="388105"/>
            </a:xfrm>
            <a:prstGeom prst="ellipse">
              <a:avLst/>
            </a:prstGeom>
            <a:solidFill>
              <a:srgbClr val="007EE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white"/>
                  </a:solidFill>
                </a:rPr>
                <a:t>Q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8201778" y="3081280"/>
              <a:ext cx="458634" cy="38810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white"/>
                  </a:solidFill>
                </a:rPr>
                <a:t>Q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926252" y="4328852"/>
              <a:ext cx="458634" cy="388105"/>
            </a:xfrm>
            <a:prstGeom prst="ellipse">
              <a:avLst/>
            </a:prstGeom>
            <a:solidFill>
              <a:srgbClr val="47C3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H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122675" y="4345933"/>
              <a:ext cx="458634" cy="38810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G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990652" y="3756006"/>
              <a:ext cx="458634" cy="38810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R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911848" y="3834900"/>
              <a:ext cx="458634" cy="38810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S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295794" y="4343638"/>
              <a:ext cx="458634" cy="388105"/>
            </a:xfrm>
            <a:prstGeom prst="ellipse">
              <a:avLst/>
            </a:prstGeom>
            <a:solidFill>
              <a:srgbClr val="FF77B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C</a:t>
              </a:r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0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The nature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of ACPAs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Principle of protein citrullination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From citrullination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ACPA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Pathophysiologic role </a:t>
            </a:r>
            <a:r>
              <a:rPr lang="de-DE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ACPA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ACPA, </a:t>
            </a:r>
            <a:r>
              <a:rPr lang="de-DE" dirty="0"/>
              <a:t>anti-citrullinated protein antibody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23B5E37-A9A1-4442-B7DA-F08F2F2E7B65}" type="slidenum">
              <a:rPr lang="en-US" smtClean="0">
                <a:solidFill>
                  <a:srgbClr val="FFFFFF"/>
                </a:solidFill>
                <a:cs typeface="Arial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56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AL 2013 GW v1">
  <a:themeElements>
    <a:clrScheme name="REAL (new)">
      <a:dk1>
        <a:sysClr val="windowText" lastClr="000000"/>
      </a:dk1>
      <a:lt1>
        <a:sysClr val="window" lastClr="FFFFFF"/>
      </a:lt1>
      <a:dk2>
        <a:srgbClr val="0089CC"/>
      </a:dk2>
      <a:lt2>
        <a:srgbClr val="E7E6E5"/>
      </a:lt2>
      <a:accent1>
        <a:srgbClr val="004B87"/>
      </a:accent1>
      <a:accent2>
        <a:srgbClr val="C8B8E0"/>
      </a:accent2>
      <a:accent3>
        <a:srgbClr val="7F7F7F"/>
      </a:accent3>
      <a:accent4>
        <a:srgbClr val="009999"/>
      </a:accent4>
      <a:accent5>
        <a:srgbClr val="AA0052"/>
      </a:accent5>
      <a:accent6>
        <a:srgbClr val="93AC74"/>
      </a:accent6>
      <a:hlink>
        <a:srgbClr val="F29400"/>
      </a:hlink>
      <a:folHlink>
        <a:srgbClr val="F0C885"/>
      </a:folHlink>
    </a:clrScheme>
    <a:fontScheme name="R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14173</TotalTime>
  <Words>1877</Words>
  <Application>Microsoft Office PowerPoint</Application>
  <PresentationFormat>On-screen Show (4:3)</PresentationFormat>
  <Paragraphs>440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맑은 고딕</vt:lpstr>
      <vt:lpstr>ＭＳ Ｐゴシック</vt:lpstr>
      <vt:lpstr>Arial</vt:lpstr>
      <vt:lpstr>Calibri</vt:lpstr>
      <vt:lpstr>2_REAL 2013 GW v1</vt:lpstr>
      <vt:lpstr>The role of poor prognostic factors and RA progression</vt:lpstr>
      <vt:lpstr>Topics</vt:lpstr>
      <vt:lpstr>Anti-modified protein antibody response:  Discovered more than 50 years ago</vt:lpstr>
      <vt:lpstr>Anti-perinuclear factor</vt:lpstr>
      <vt:lpstr>Anti-keratin antibodies</vt:lpstr>
      <vt:lpstr>Anti-filaggrin and APF are the same RA-specific antibodies</vt:lpstr>
      <vt:lpstr>Several epitopes are recognized by ACPAs</vt:lpstr>
      <vt:lpstr>Prognostic value of ACPA in patients with recent-onset RA</vt:lpstr>
      <vt:lpstr>Topics</vt:lpstr>
      <vt:lpstr>Citrullination is a process of protein modification</vt:lpstr>
      <vt:lpstr>Histone H3 citrullination allows decondensation  of the chromatin</vt:lpstr>
      <vt:lpstr>Stress response and citrullination</vt:lpstr>
      <vt:lpstr>NETosis depends on citrullination and PAD enzymes</vt:lpstr>
      <vt:lpstr>Protein citrullination in epithelial cancer</vt:lpstr>
      <vt:lpstr>PAD expression in the lung</vt:lpstr>
      <vt:lpstr>Stress-dependent citrullination of lung epithelium</vt:lpstr>
      <vt:lpstr>Topics</vt:lpstr>
      <vt:lpstr>Citrullination improved peptide binding to some HLA class II alleles and leads to T-cell activation</vt:lpstr>
      <vt:lpstr>Classification and disease duration</vt:lpstr>
      <vt:lpstr>Moving from citrullination to ACPA</vt:lpstr>
      <vt:lpstr>ACPA and RF precede RA</vt:lpstr>
      <vt:lpstr>Topics</vt:lpstr>
      <vt:lpstr>ACPAs form immune complexes to activate macrophages</vt:lpstr>
      <vt:lpstr>ACPA and osteoclast differentiation</vt:lpstr>
      <vt:lpstr>Effects of RA on trabecular bone structure </vt:lpstr>
      <vt:lpstr>Changes in bone structure</vt:lpstr>
      <vt:lpstr>Interaction between ACPA and RF in  RA-mediated bone loss</vt:lpstr>
      <vt:lpstr>Summary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KPI</dc:title>
  <dc:creator>imk</dc:creator>
  <cp:lastModifiedBy>Challik, Shirley</cp:lastModifiedBy>
  <cp:revision>815</cp:revision>
  <cp:lastPrinted>2016-06-29T07:18:11Z</cp:lastPrinted>
  <dcterms:created xsi:type="dcterms:W3CDTF">2011-10-10T05:16:12Z</dcterms:created>
  <dcterms:modified xsi:type="dcterms:W3CDTF">2017-07-31T09:20:38Z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1596731254</vt:i4>
  </property>
  <property fmtid="{D5CDD505-2E9C-101B-9397-08002B2CF9AE}" pid="4" name="_EmailSubject">
    <vt:lpwstr>REAL 2016 Day 1 Slides </vt:lpwstr>
  </property>
  <property fmtid="{D5CDD505-2E9C-101B-9397-08002B2CF9AE}" pid="5" name="_AuthorEmail">
    <vt:lpwstr>Kaleen.Barbary@bms.com</vt:lpwstr>
  </property>
  <property fmtid="{D5CDD505-2E9C-101B-9397-08002B2CF9AE}" pid="6" name="_AuthorEmailDisplayName">
    <vt:lpwstr>Barbary, Kaleen</vt:lpwstr>
  </property>
</Properties>
</file>