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4" r:id="rId5"/>
    <p:sldMasterId id="2147483730" r:id="rId6"/>
  </p:sldMasterIdLst>
  <p:notesMasterIdLst>
    <p:notesMasterId r:id="rId25"/>
  </p:notesMasterIdLst>
  <p:sldIdLst>
    <p:sldId id="256" r:id="rId7"/>
    <p:sldId id="390" r:id="rId8"/>
    <p:sldId id="397" r:id="rId9"/>
    <p:sldId id="395" r:id="rId10"/>
    <p:sldId id="296" r:id="rId11"/>
    <p:sldId id="260" r:id="rId12"/>
    <p:sldId id="325" r:id="rId13"/>
    <p:sldId id="300" r:id="rId14"/>
    <p:sldId id="381" r:id="rId15"/>
    <p:sldId id="387" r:id="rId16"/>
    <p:sldId id="364" r:id="rId17"/>
    <p:sldId id="393" r:id="rId18"/>
    <p:sldId id="403" r:id="rId19"/>
    <p:sldId id="402" r:id="rId20"/>
    <p:sldId id="398" r:id="rId21"/>
    <p:sldId id="392" r:id="rId22"/>
    <p:sldId id="404" r:id="rId23"/>
    <p:sldId id="320" r:id="rId24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302" autoAdjust="0"/>
  </p:normalViewPr>
  <p:slideViewPr>
    <p:cSldViewPr snapToGrid="0" snapToObjects="1">
      <p:cViewPr varScale="1">
        <p:scale>
          <a:sx n="116" d="100"/>
          <a:sy n="116" d="100"/>
        </p:scale>
        <p:origin x="15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31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278E0-00B7-4F6A-8062-4D16F419B932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8C93-AA87-4E89-9A52-B1EAC66000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47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8D85-D97F-8948-98C1-CFD0AAA14F6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25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EE1-D9EE-0742-9F92-50BC935D9858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7B9-6372-5E42-8C78-5F7E4CC5B74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EE1-D9EE-0742-9F92-50BC935D9858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7B9-6372-5E42-8C78-5F7E4CC5B74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EE1-D9EE-0742-9F92-50BC935D9858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7B9-6372-5E42-8C78-5F7E4CC5B74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04458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18747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29659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229124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41006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0684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78432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3791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EE1-D9EE-0742-9F92-50BC935D9858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7B9-6372-5E42-8C78-5F7E4CC5B74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68521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17172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23085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00952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80445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137942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171312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901637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13701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41786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EE1-D9EE-0742-9F92-50BC935D9858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7B9-6372-5E42-8C78-5F7E4CC5B74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271265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407573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32539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29875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383904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956803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28284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172097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914784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5634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EE1-D9EE-0742-9F92-50BC935D9858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7B9-6372-5E42-8C78-5F7E4CC5B74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70993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892592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25566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8731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780559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2FFC-4F68-A44B-A2F3-3D31FB95D6E2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BFE4-314A-D44F-B660-552039C61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195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2FFC-4F68-A44B-A2F3-3D31FB95D6E2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BFE4-314A-D44F-B660-552039C61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765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2FFC-4F68-A44B-A2F3-3D31FB95D6E2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BFE4-314A-D44F-B660-552039C61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348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2FFC-4F68-A44B-A2F3-3D31FB95D6E2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BFE4-314A-D44F-B660-552039C61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266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2FFC-4F68-A44B-A2F3-3D31FB95D6E2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BFE4-314A-D44F-B660-552039C61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28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EE1-D9EE-0742-9F92-50BC935D9858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7B9-6372-5E42-8C78-5F7E4CC5B74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2FFC-4F68-A44B-A2F3-3D31FB95D6E2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BFE4-314A-D44F-B660-552039C61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815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2FFC-4F68-A44B-A2F3-3D31FB95D6E2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BFE4-314A-D44F-B660-552039C61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70879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2FFC-4F68-A44B-A2F3-3D31FB95D6E2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BFE4-314A-D44F-B660-552039C61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41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2FFC-4F68-A44B-A2F3-3D31FB95D6E2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BFE4-314A-D44F-B660-552039C61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48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2FFC-4F68-A44B-A2F3-3D31FB95D6E2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BFE4-314A-D44F-B660-552039C61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4528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2FFC-4F68-A44B-A2F3-3D31FB95D6E2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BFE4-314A-D44F-B660-552039C61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04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EE1-D9EE-0742-9F92-50BC935D9858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7B9-6372-5E42-8C78-5F7E4CC5B74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EE1-D9EE-0742-9F92-50BC935D9858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7B9-6372-5E42-8C78-5F7E4CC5B74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EE1-D9EE-0742-9F92-50BC935D9858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7B9-6372-5E42-8C78-5F7E4CC5B74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EE1-D9EE-0742-9F92-50BC935D9858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7B9-6372-5E42-8C78-5F7E4CC5B74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DCEE1-D9EE-0742-9F92-50BC935D9858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87B9-6372-5E42-8C78-5F7E4CC5B74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55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52FFC-4F68-A44B-A2F3-3D31FB95D6E2}" type="datetimeFigureOut">
              <a:rPr lang="nl-NL" smtClean="0"/>
              <a:t>11-10-2018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5BFE4-314A-D44F-B660-552039C61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59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jp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jpg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jnpositievegezondheid.n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ph.nl/" TargetMode="External"/><Relationship Id="rId4" Type="http://schemas.openxmlformats.org/officeDocument/2006/relationships/hyperlink" Target="mailto:kvandenbrekel@lrjg.n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306" y="2531924"/>
            <a:ext cx="984192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4000" b="1" dirty="0"/>
              <a:t>‘Werken met Positieve Gezondheid ’</a:t>
            </a:r>
            <a:endParaRPr lang="nl-NL" sz="3600" b="1" dirty="0"/>
          </a:p>
          <a:p>
            <a:pPr algn="ctr"/>
            <a:r>
              <a:rPr lang="nl-NL" sz="3200" i="1" dirty="0"/>
              <a:t>Hoe pas je het toe in de praktijk</a:t>
            </a:r>
          </a:p>
          <a:p>
            <a:r>
              <a:rPr lang="nl-NL" sz="3200" i="1" dirty="0"/>
              <a:t>         </a:t>
            </a:r>
          </a:p>
          <a:p>
            <a:endParaRPr lang="nl-NL" sz="2800" b="1" dirty="0"/>
          </a:p>
          <a:p>
            <a:endParaRPr lang="nl-NL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5657147"/>
            <a:ext cx="51107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		 Dr. Karolien van den Brekel</a:t>
            </a:r>
          </a:p>
        </p:txBody>
      </p:sp>
      <p:pic>
        <p:nvPicPr>
          <p:cNvPr id="2" name="Afbeelding 1" descr="IPH_LOGO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5" y="224767"/>
            <a:ext cx="2807163" cy="15238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rgbClr val="3F80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eperen 17"/>
          <p:cNvGrpSpPr>
            <a:grpSpLocks noChangeAspect="1"/>
          </p:cNvGrpSpPr>
          <p:nvPr/>
        </p:nvGrpSpPr>
        <p:grpSpPr>
          <a:xfrm>
            <a:off x="4999587" y="2411787"/>
            <a:ext cx="4572000" cy="3692104"/>
            <a:chOff x="1317829" y="562428"/>
            <a:chExt cx="7341500" cy="5928619"/>
          </a:xfrm>
        </p:grpSpPr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29" y="587047"/>
              <a:ext cx="7341500" cy="5904000"/>
            </a:xfrm>
            <a:prstGeom prst="rect">
              <a:avLst/>
            </a:prstGeom>
          </p:spPr>
        </p:pic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1842" y="1661346"/>
              <a:ext cx="1231900" cy="1092200"/>
            </a:xfrm>
            <a:prstGeom prst="rect">
              <a:avLst/>
            </a:prstGeom>
          </p:spPr>
        </p:pic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58" y="5145754"/>
              <a:ext cx="1333500" cy="1092200"/>
            </a:xfrm>
            <a:prstGeom prst="rect">
              <a:avLst/>
            </a:prstGeom>
          </p:spPr>
        </p:pic>
        <p:pic>
          <p:nvPicPr>
            <p:cNvPr id="22" name="Afbeelding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76" y="1709292"/>
              <a:ext cx="1092200" cy="1092200"/>
            </a:xfrm>
            <a:prstGeom prst="rect">
              <a:avLst/>
            </a:prstGeom>
          </p:spPr>
        </p:pic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426" y="3917248"/>
              <a:ext cx="1333500" cy="1092200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1842" y="3917248"/>
              <a:ext cx="1231900" cy="1092200"/>
            </a:xfrm>
            <a:prstGeom prst="rect">
              <a:avLst/>
            </a:prstGeom>
          </p:spPr>
        </p:pic>
        <p:pic>
          <p:nvPicPr>
            <p:cNvPr id="25" name="Afbeelding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455" y="562428"/>
              <a:ext cx="1231900" cy="1092200"/>
            </a:xfrm>
            <a:prstGeom prst="rect">
              <a:avLst/>
            </a:prstGeom>
          </p:spPr>
        </p:pic>
      </p:grp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 b="12886"/>
          <a:stretch/>
        </p:blipFill>
        <p:spPr>
          <a:xfrm>
            <a:off x="5429616" y="375031"/>
            <a:ext cx="3284686" cy="1620000"/>
          </a:xfrm>
          <a:prstGeom prst="rect">
            <a:avLst/>
          </a:prstGeom>
        </p:spPr>
      </p:pic>
      <p:pic>
        <p:nvPicPr>
          <p:cNvPr id="2" name="Afbeelding 1" descr="iphone_kind_mpg_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9" y="0"/>
            <a:ext cx="3416347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483989" y="6362700"/>
            <a:ext cx="324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kind.mijnpositievegezondheid.nl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39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3550" y="26462"/>
            <a:ext cx="8696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Werken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met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Positieve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Gezondheid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Gaat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om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drie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elementen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brede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blik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naar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binnen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Mijn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Spinnenweb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Het ‘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andere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gesprek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 -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 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is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echt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belangrijk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						     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 Zou u </a:t>
            </a:r>
            <a:r>
              <a:rPr lang="en-US" sz="2400" b="1" i="1" dirty="0" err="1">
                <a:solidFill>
                  <a:prstClr val="black"/>
                </a:solidFill>
                <a:latin typeface="Calibri"/>
              </a:rPr>
              <a:t>wa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willen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veranderen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i="1" dirty="0">
              <a:solidFill>
                <a:prstClr val="black"/>
              </a:solidFill>
              <a:latin typeface="Calibri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	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Beschikbaarheid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vindbaarheid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Handelingsperspectieven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403286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997AC354-E179-4FAD-8C13-F2FEF0C4B1C9}"/>
              </a:ext>
            </a:extLst>
          </p:cNvPr>
          <p:cNvSpPr/>
          <p:nvPr/>
        </p:nvSpPr>
        <p:spPr>
          <a:xfrm>
            <a:off x="5852160" y="391626"/>
            <a:ext cx="24351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/>
              <a:t>Ervaringen toepassing Positieve Gezondheid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20FAF13-93F5-49A3-8D46-1E8A1A822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6751"/>
            <a:ext cx="9144000" cy="30643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A5AEE66-469A-4A35-9614-3556603BF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7754" cy="38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95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DCF89FB-DA02-4A98-B5E8-E2343743DCF5}"/>
              </a:ext>
            </a:extLst>
          </p:cNvPr>
          <p:cNvSpPr/>
          <p:nvPr/>
        </p:nvSpPr>
        <p:spPr>
          <a:xfrm>
            <a:off x="302454" y="242466"/>
            <a:ext cx="884154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Oefening 1: vergroten van je eigen positieve gezondheid	</a:t>
            </a:r>
            <a:r>
              <a:rPr lang="en-US" sz="3200" i="1" dirty="0">
                <a:solidFill>
                  <a:prstClr val="black"/>
                </a:solidFill>
              </a:rPr>
              <a:t>De </a:t>
            </a:r>
            <a:r>
              <a:rPr lang="en-US" sz="3200" i="1" dirty="0" err="1">
                <a:solidFill>
                  <a:prstClr val="black"/>
                </a:solidFill>
              </a:rPr>
              <a:t>brede</a:t>
            </a:r>
            <a:r>
              <a:rPr lang="en-US" sz="3200" i="1" dirty="0">
                <a:solidFill>
                  <a:prstClr val="black"/>
                </a:solidFill>
              </a:rPr>
              <a:t> </a:t>
            </a:r>
            <a:r>
              <a:rPr lang="en-US" sz="3200" i="1" dirty="0" err="1">
                <a:solidFill>
                  <a:prstClr val="black"/>
                </a:solidFill>
              </a:rPr>
              <a:t>blik</a:t>
            </a:r>
            <a:r>
              <a:rPr lang="en-US" sz="3200" i="1" dirty="0">
                <a:solidFill>
                  <a:prstClr val="black"/>
                </a:solidFill>
              </a:rPr>
              <a:t> </a:t>
            </a:r>
            <a:r>
              <a:rPr lang="en-US" sz="3200" i="1" dirty="0" err="1">
                <a:solidFill>
                  <a:prstClr val="black"/>
                </a:solidFill>
              </a:rPr>
              <a:t>naar</a:t>
            </a:r>
            <a:r>
              <a:rPr lang="en-US" sz="3200" i="1" dirty="0">
                <a:solidFill>
                  <a:prstClr val="black"/>
                </a:solidFill>
              </a:rPr>
              <a:t> </a:t>
            </a:r>
            <a:r>
              <a:rPr lang="en-US" sz="3200" i="1" dirty="0" err="1">
                <a:solidFill>
                  <a:prstClr val="black"/>
                </a:solidFill>
              </a:rPr>
              <a:t>binnen</a:t>
            </a:r>
            <a:r>
              <a:rPr lang="en-US" sz="3200" i="1" dirty="0">
                <a:solidFill>
                  <a:prstClr val="black"/>
                </a:solidFill>
              </a:rPr>
              <a:t> -</a:t>
            </a:r>
            <a:endParaRPr lang="en-US" sz="3200" b="1" i="1" dirty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</a:pPr>
            <a:endParaRPr lang="nl-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Formuleer een persoonlijk actiepunt </a:t>
            </a:r>
            <a:r>
              <a:rPr 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jouw spinnenweb.</a:t>
            </a:r>
          </a:p>
          <a:p>
            <a:pPr>
              <a:spcAft>
                <a:spcPts val="0"/>
              </a:spcAft>
            </a:pPr>
            <a:endParaRPr lang="nl-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Bespreek met 2 collega’s, wat je nodig hebt om dit te bereiken.</a:t>
            </a:r>
          </a:p>
          <a:p>
            <a:pPr>
              <a:spcAft>
                <a:spcPts val="0"/>
              </a:spcAft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verteller</a:t>
            </a:r>
          </a:p>
          <a:p>
            <a:pPr>
              <a:spcAft>
                <a:spcPts val="0"/>
              </a:spcAft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luisteraar</a:t>
            </a:r>
          </a:p>
          <a:p>
            <a:pPr>
              <a:spcAft>
                <a:spcPts val="0"/>
              </a:spcAft>
            </a:pP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observator</a:t>
            </a:r>
          </a:p>
          <a:p>
            <a:pPr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3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7B0C2C0-8629-4900-8F04-0F97BBDC4656}"/>
              </a:ext>
            </a:extLst>
          </p:cNvPr>
          <p:cNvSpPr/>
          <p:nvPr/>
        </p:nvSpPr>
        <p:spPr>
          <a:xfrm>
            <a:off x="0" y="829995"/>
            <a:ext cx="914399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Wat </a:t>
            </a:r>
            <a:r>
              <a:rPr lang="en-US" sz="2800" dirty="0" err="1">
                <a:solidFill>
                  <a:prstClr val="black"/>
                </a:solidFill>
              </a:rPr>
              <a:t>zou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je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willen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verbeteren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nav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jouw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spinneweb</a:t>
            </a:r>
            <a:r>
              <a:rPr lang="en-US" sz="2800" dirty="0">
                <a:solidFill>
                  <a:prstClr val="black"/>
                </a:solidFill>
              </a:rPr>
              <a:t>/ ‘</a:t>
            </a:r>
            <a:r>
              <a:rPr lang="en-US" sz="2800" dirty="0" err="1">
                <a:solidFill>
                  <a:prstClr val="black"/>
                </a:solidFill>
              </a:rPr>
              <a:t>gezondheidsoppervlak</a:t>
            </a:r>
            <a:r>
              <a:rPr lang="en-US" sz="2800" dirty="0">
                <a:solidFill>
                  <a:prstClr val="black"/>
                </a:solidFill>
              </a:rPr>
              <a:t>’.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Wat </a:t>
            </a:r>
            <a:r>
              <a:rPr lang="en-US" sz="2800" dirty="0" err="1">
                <a:solidFill>
                  <a:prstClr val="black"/>
                </a:solidFill>
              </a:rPr>
              <a:t>zijn</a:t>
            </a:r>
            <a:r>
              <a:rPr lang="en-US" sz="2800" dirty="0">
                <a:solidFill>
                  <a:prstClr val="black"/>
                </a:solidFill>
              </a:rPr>
              <a:t> concrete </a:t>
            </a:r>
            <a:r>
              <a:rPr lang="en-US" sz="2800" dirty="0" err="1">
                <a:solidFill>
                  <a:prstClr val="black"/>
                </a:solidFill>
              </a:rPr>
              <a:t>dingen</a:t>
            </a:r>
            <a:r>
              <a:rPr lang="en-US" sz="2800" dirty="0">
                <a:solidFill>
                  <a:prstClr val="black"/>
                </a:solidFill>
              </a:rPr>
              <a:t> die </a:t>
            </a:r>
            <a:r>
              <a:rPr lang="en-US" sz="2800" dirty="0" err="1">
                <a:solidFill>
                  <a:prstClr val="black"/>
                </a:solidFill>
              </a:rPr>
              <a:t>je</a:t>
            </a:r>
            <a:r>
              <a:rPr lang="en-US" sz="2800" dirty="0">
                <a:solidFill>
                  <a:prstClr val="black"/>
                </a:solidFill>
              </a:rPr>
              <a:t> (</a:t>
            </a:r>
            <a:r>
              <a:rPr lang="en-US" sz="2800" dirty="0" err="1">
                <a:solidFill>
                  <a:prstClr val="black"/>
                </a:solidFill>
              </a:rPr>
              <a:t>wanneer</a:t>
            </a:r>
            <a:r>
              <a:rPr lang="en-US" sz="2800" dirty="0">
                <a:solidFill>
                  <a:prstClr val="black"/>
                </a:solidFill>
              </a:rPr>
              <a:t>) </a:t>
            </a:r>
            <a:r>
              <a:rPr lang="en-US" sz="2800" dirty="0" err="1">
                <a:solidFill>
                  <a:prstClr val="black"/>
                </a:solidFill>
              </a:rPr>
              <a:t>kan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doen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Wat </a:t>
            </a:r>
            <a:r>
              <a:rPr lang="en-US" sz="2800" dirty="0" err="1">
                <a:solidFill>
                  <a:prstClr val="black"/>
                </a:solidFill>
              </a:rPr>
              <a:t>maakt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dat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je</a:t>
            </a:r>
            <a:r>
              <a:rPr lang="en-US" sz="2800" dirty="0">
                <a:solidFill>
                  <a:prstClr val="black"/>
                </a:solidFill>
              </a:rPr>
              <a:t> het </a:t>
            </a:r>
            <a:r>
              <a:rPr lang="en-US" sz="2800" dirty="0" err="1">
                <a:solidFill>
                  <a:prstClr val="black"/>
                </a:solidFill>
              </a:rPr>
              <a:t>niet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gaat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doen</a:t>
            </a:r>
            <a:r>
              <a:rPr lang="en-US" sz="2800" dirty="0">
                <a:solidFill>
                  <a:prstClr val="black"/>
                </a:solidFill>
              </a:rPr>
              <a:t> (</a:t>
            </a:r>
            <a:r>
              <a:rPr lang="en-US" sz="2800" dirty="0" err="1">
                <a:solidFill>
                  <a:prstClr val="black"/>
                </a:solidFill>
              </a:rPr>
              <a:t>innerlijke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sabboteur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Wat </a:t>
            </a:r>
            <a:r>
              <a:rPr lang="en-US" sz="2800" dirty="0" err="1">
                <a:solidFill>
                  <a:prstClr val="black"/>
                </a:solidFill>
              </a:rPr>
              <a:t>zou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je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helpen</a:t>
            </a:r>
            <a:r>
              <a:rPr lang="en-US" sz="2800" dirty="0">
                <a:solidFill>
                  <a:prstClr val="black"/>
                </a:solidFill>
              </a:rPr>
              <a:t>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b="1" i="1" dirty="0">
                <a:solidFill>
                  <a:prstClr val="black"/>
                </a:solidFill>
              </a:rPr>
              <a:t>	</a:t>
            </a:r>
            <a:r>
              <a:rPr lang="en-US" i="1" dirty="0" err="1">
                <a:solidFill>
                  <a:prstClr val="black"/>
                </a:solidFill>
              </a:rPr>
              <a:t>Zoek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een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associatiekaart</a:t>
            </a:r>
            <a:r>
              <a:rPr lang="en-US" i="1" dirty="0">
                <a:solidFill>
                  <a:prstClr val="black"/>
                </a:solidFill>
              </a:rPr>
              <a:t>, wat is het ‘</a:t>
            </a:r>
            <a:r>
              <a:rPr lang="en-US" i="1" dirty="0" err="1">
                <a:solidFill>
                  <a:prstClr val="black"/>
                </a:solidFill>
              </a:rPr>
              <a:t>ideaal</a:t>
            </a:r>
            <a:r>
              <a:rPr lang="en-US" i="1" dirty="0">
                <a:solidFill>
                  <a:prstClr val="black"/>
                </a:solidFill>
              </a:rPr>
              <a:t>’ om </a:t>
            </a:r>
            <a:r>
              <a:rPr lang="en-US" i="1" dirty="0" err="1">
                <a:solidFill>
                  <a:prstClr val="black"/>
                </a:solidFill>
              </a:rPr>
              <a:t>naar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te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streven</a:t>
            </a:r>
            <a:r>
              <a:rPr lang="en-US" i="1" dirty="0">
                <a:solidFill>
                  <a:prstClr val="black"/>
                </a:solidFill>
              </a:rPr>
              <a:t>, </a:t>
            </a:r>
            <a:r>
              <a:rPr lang="en-US" i="1" dirty="0" err="1">
                <a:solidFill>
                  <a:prstClr val="black"/>
                </a:solidFill>
              </a:rPr>
              <a:t>welk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beeld</a:t>
            </a:r>
            <a:r>
              <a:rPr lang="en-US" i="1" dirty="0">
                <a:solidFill>
                  <a:prstClr val="black"/>
                </a:solidFill>
              </a:rPr>
              <a:t> past </a:t>
            </a:r>
            <a:r>
              <a:rPr lang="en-US" i="1" dirty="0" err="1">
                <a:solidFill>
                  <a:prstClr val="black"/>
                </a:solidFill>
              </a:rPr>
              <a:t>daarbij</a:t>
            </a:r>
            <a:r>
              <a:rPr lang="en-US" i="1" dirty="0">
                <a:solidFill>
                  <a:prstClr val="black"/>
                </a:solidFill>
              </a:rPr>
              <a:t>? </a:t>
            </a:r>
            <a:endParaRPr lang="en-US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59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E189D17-BECC-47CC-BE2A-EAA6574A6518}"/>
              </a:ext>
            </a:extLst>
          </p:cNvPr>
          <p:cNvSpPr txBox="1"/>
          <p:nvPr/>
        </p:nvSpPr>
        <p:spPr>
          <a:xfrm>
            <a:off x="0" y="54679"/>
            <a:ext cx="8665699" cy="615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sz="2400" b="1" dirty="0"/>
              <a:t>Oefening 2. Zoek een maatje en maak </a:t>
            </a:r>
            <a:r>
              <a:rPr lang="nl-N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afspraken hoe je  elkaar kan ondersteunen om je actiepunt om te zetten in echte actie.</a:t>
            </a:r>
          </a:p>
          <a:p>
            <a:pPr>
              <a:spcAft>
                <a:spcPts val="0"/>
              </a:spcAft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willen je de komende weken 2 dingen vragen:</a:t>
            </a:r>
          </a:p>
          <a:p>
            <a:pPr>
              <a:spcAft>
                <a:spcPts val="0"/>
              </a:spcAft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gaat werken aan jouw persoonlijke actiepunt, daarbij wordt je gecoacht door je maatje(s) op een wijze die jullie hebben afgesproken.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Je coacht, als maatje, jouw collega met het bereiken van zijn of haar voorgenomen actie</a:t>
            </a:r>
          </a:p>
          <a:p>
            <a:pPr>
              <a:spcAft>
                <a:spcPts val="0"/>
              </a:spcAft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daarbij toe: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eerste 5 gouden tips voor communicatie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actiewiel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Neem je ervaringen mee naar dag 2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268972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62C7FC9-383B-4E94-94B1-B88275335084}"/>
              </a:ext>
            </a:extLst>
          </p:cNvPr>
          <p:cNvSpPr/>
          <p:nvPr/>
        </p:nvSpPr>
        <p:spPr>
          <a:xfrm>
            <a:off x="211016" y="281354"/>
            <a:ext cx="942535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/>
              <a:t>Oefening 3. Ervaring op doen in praktijk met voeren van </a:t>
            </a:r>
          </a:p>
          <a:p>
            <a:r>
              <a:rPr lang="en-US" sz="2800" b="1" i="1" dirty="0">
                <a:solidFill>
                  <a:prstClr val="black"/>
                </a:solidFill>
              </a:rPr>
              <a:t>het ‘</a:t>
            </a:r>
            <a:r>
              <a:rPr lang="en-US" sz="2800" b="1" i="1" dirty="0" err="1">
                <a:solidFill>
                  <a:prstClr val="black"/>
                </a:solidFill>
              </a:rPr>
              <a:t>andere</a:t>
            </a:r>
            <a:r>
              <a:rPr lang="en-US" sz="2800" b="1" i="1" dirty="0">
                <a:solidFill>
                  <a:prstClr val="black"/>
                </a:solidFill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</a:rPr>
              <a:t>gesprek</a:t>
            </a:r>
            <a:r>
              <a:rPr lang="en-US" sz="2800" b="1" i="1" dirty="0">
                <a:solidFill>
                  <a:prstClr val="black"/>
                </a:solidFill>
              </a:rPr>
              <a:t>’. </a:t>
            </a:r>
            <a:r>
              <a:rPr lang="en-US" sz="2400" i="1" dirty="0">
                <a:solidFill>
                  <a:prstClr val="black"/>
                </a:solidFill>
              </a:rPr>
              <a:t>Wat is </a:t>
            </a:r>
            <a:r>
              <a:rPr lang="en-US" sz="2400" i="1" dirty="0" err="1">
                <a:solidFill>
                  <a:prstClr val="black"/>
                </a:solidFill>
              </a:rPr>
              <a:t>voor</a:t>
            </a:r>
            <a:r>
              <a:rPr lang="en-US" sz="2400" i="1" dirty="0">
                <a:solidFill>
                  <a:prstClr val="black"/>
                </a:solidFill>
              </a:rPr>
              <a:t> u </a:t>
            </a:r>
            <a:r>
              <a:rPr lang="en-US" sz="2400" i="1" dirty="0" err="1">
                <a:solidFill>
                  <a:prstClr val="black"/>
                </a:solidFill>
              </a:rPr>
              <a:t>echt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belangrijk</a:t>
            </a:r>
            <a:r>
              <a:rPr lang="en-US" sz="2400" i="1" dirty="0">
                <a:solidFill>
                  <a:prstClr val="black"/>
                </a:solidFill>
              </a:rPr>
              <a:t>?</a:t>
            </a:r>
          </a:p>
          <a:p>
            <a:pPr lvl="0">
              <a:defRPr/>
            </a:pPr>
            <a:r>
              <a:rPr lang="en-US" sz="2400" i="1" dirty="0">
                <a:solidFill>
                  <a:prstClr val="black"/>
                </a:solidFill>
              </a:rPr>
              <a:t>Zou u wat </a:t>
            </a:r>
            <a:r>
              <a:rPr lang="en-US" sz="2400" i="1" dirty="0" err="1">
                <a:solidFill>
                  <a:prstClr val="black"/>
                </a:solidFill>
              </a:rPr>
              <a:t>willen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veranderen</a:t>
            </a:r>
            <a:r>
              <a:rPr lang="en-US" sz="2400" i="1" dirty="0">
                <a:solidFill>
                  <a:prstClr val="black"/>
                </a:solidFill>
              </a:rPr>
              <a:t>?</a:t>
            </a:r>
          </a:p>
          <a:p>
            <a:endParaRPr lang="nl-NL" b="1" dirty="0"/>
          </a:p>
          <a:p>
            <a:r>
              <a:rPr lang="nl-NL" b="1" dirty="0"/>
              <a:t>Wanneer zet je mijn Positieve Gezondheid (</a:t>
            </a:r>
            <a:r>
              <a:rPr lang="nl-NL" b="1" dirty="0" err="1"/>
              <a:t>mPG</a:t>
            </a:r>
            <a:r>
              <a:rPr lang="nl-NL" b="1" dirty="0"/>
              <a:t>) in?</a:t>
            </a:r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Patiënt (en de professional) ziet relatie niet van klachten waarmee patiënt zich presenteert.</a:t>
            </a:r>
          </a:p>
          <a:p>
            <a:r>
              <a:rPr lang="nl-NL" i="1" dirty="0">
                <a:sym typeface="Wingdings" panose="05000000000000000000" pitchFamily="2" charset="2"/>
              </a:rPr>
              <a:t>	Verkennen wat relatie is tussen ervaren gezondheid en de klachten?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NL" i="1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dirty="0"/>
              <a:t>De vraag van patiënt, ligt niet op mijn domein</a:t>
            </a:r>
          </a:p>
          <a:p>
            <a:r>
              <a:rPr lang="nl-NL" dirty="0"/>
              <a:t>	</a:t>
            </a:r>
            <a:r>
              <a:rPr lang="nl-NL" i="1" dirty="0"/>
              <a:t>verhelderen waarvoor patiënt bij wie terecht kan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dirty="0"/>
              <a:t>De patiënt komt zelf niet in actie, geen vooruitgang. </a:t>
            </a:r>
          </a:p>
          <a:p>
            <a:r>
              <a:rPr lang="nl-NL" i="1" dirty="0"/>
              <a:t>	Bespreken wat patiënt zelf nodig heeft om verder te komen, inzicht te krijgen, </a:t>
            </a:r>
          </a:p>
          <a:p>
            <a:r>
              <a:rPr lang="nl-NL" i="1" dirty="0"/>
              <a:t>	wat hij/zij nodig heeft tot actie te komen. </a:t>
            </a:r>
          </a:p>
          <a:p>
            <a:endParaRPr lang="nl-NL" i="1" dirty="0"/>
          </a:p>
          <a:p>
            <a:endParaRPr lang="nl-NL" i="1" dirty="0"/>
          </a:p>
          <a:p>
            <a:r>
              <a:rPr lang="nl-NL" dirty="0"/>
              <a:t>www.mijnpositievegezondheid kladblok meegeven, </a:t>
            </a:r>
          </a:p>
          <a:p>
            <a:r>
              <a:rPr lang="nl-NL" dirty="0"/>
              <a:t>en volgende keer (dubbel) consult om inzichten </a:t>
            </a:r>
            <a:r>
              <a:rPr lang="nl-NL" dirty="0" err="1"/>
              <a:t>adhv</a:t>
            </a:r>
            <a:r>
              <a:rPr lang="nl-NL" dirty="0"/>
              <a:t> spinnenweb te bespreken. </a:t>
            </a:r>
          </a:p>
          <a:p>
            <a:endParaRPr lang="nl-NL" i="1" dirty="0"/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05425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91F10DB-C87E-4E44-B1D9-798B9AE97E3C}"/>
              </a:ext>
            </a:extLst>
          </p:cNvPr>
          <p:cNvSpPr/>
          <p:nvPr/>
        </p:nvSpPr>
        <p:spPr>
          <a:xfrm>
            <a:off x="998806" y="1083212"/>
            <a:ext cx="585919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 err="1">
                <a:solidFill>
                  <a:prstClr val="black"/>
                </a:solidFill>
              </a:rPr>
              <a:t>Afsluiting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</a:p>
          <a:p>
            <a:pPr lvl="0" algn="ctr"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2400" i="1" dirty="0">
                <a:solidFill>
                  <a:prstClr val="black"/>
                </a:solidFill>
              </a:rPr>
              <a:t>Hoe </a:t>
            </a:r>
            <a:r>
              <a:rPr lang="en-US" sz="2400" i="1" dirty="0" err="1">
                <a:solidFill>
                  <a:prstClr val="black"/>
                </a:solidFill>
              </a:rPr>
              <a:t>verder</a:t>
            </a:r>
            <a:r>
              <a:rPr lang="en-US" sz="2400" i="1" dirty="0">
                <a:solidFill>
                  <a:prstClr val="black"/>
                </a:solidFill>
              </a:rPr>
              <a:t>?</a:t>
            </a:r>
          </a:p>
          <a:p>
            <a:pPr lvl="0" algn="ctr">
              <a:defRPr/>
            </a:pPr>
            <a:r>
              <a:rPr lang="en-US" sz="2400" i="1" dirty="0">
                <a:solidFill>
                  <a:prstClr val="black"/>
                </a:solidFill>
              </a:rPr>
              <a:t>Wat </a:t>
            </a:r>
            <a:r>
              <a:rPr lang="en-US" sz="2400" i="1" dirty="0" err="1">
                <a:solidFill>
                  <a:prstClr val="black"/>
                </a:solidFill>
              </a:rPr>
              <a:t>heb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je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zelf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nodig</a:t>
            </a:r>
            <a:r>
              <a:rPr lang="en-US" sz="2400" i="1" dirty="0">
                <a:solidFill>
                  <a:prstClr val="black"/>
                </a:solidFill>
              </a:rPr>
              <a:t> om </a:t>
            </a:r>
            <a:r>
              <a:rPr lang="en-US" sz="2400" i="1" dirty="0" err="1">
                <a:solidFill>
                  <a:prstClr val="black"/>
                </a:solidFill>
              </a:rPr>
              <a:t>te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gaan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oefenen</a:t>
            </a:r>
            <a:r>
              <a:rPr lang="en-US" sz="2400" i="1" dirty="0">
                <a:solidFill>
                  <a:prstClr val="black"/>
                </a:solidFill>
              </a:rPr>
              <a:t>?</a:t>
            </a:r>
          </a:p>
          <a:p>
            <a:pPr lvl="0" algn="ctr">
              <a:defRPr/>
            </a:pPr>
            <a:r>
              <a:rPr lang="en-US" sz="2400" i="1" dirty="0">
                <a:solidFill>
                  <a:prstClr val="black"/>
                </a:solidFill>
              </a:rPr>
              <a:t>Wat </a:t>
            </a:r>
            <a:r>
              <a:rPr lang="en-US" sz="2400" i="1" dirty="0" err="1">
                <a:solidFill>
                  <a:prstClr val="black"/>
                </a:solidFill>
              </a:rPr>
              <a:t>spreek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je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af</a:t>
            </a:r>
            <a:r>
              <a:rPr lang="en-US" sz="2400" i="1" dirty="0">
                <a:solidFill>
                  <a:prstClr val="black"/>
                </a:solidFill>
              </a:rPr>
              <a:t> met </a:t>
            </a:r>
            <a:r>
              <a:rPr lang="en-US" sz="2400" i="1" dirty="0" err="1">
                <a:solidFill>
                  <a:prstClr val="black"/>
                </a:solidFill>
              </a:rPr>
              <a:t>je</a:t>
            </a:r>
            <a:r>
              <a:rPr lang="en-US" sz="2400" i="1" dirty="0">
                <a:solidFill>
                  <a:prstClr val="black"/>
                </a:solidFill>
              </a:rPr>
              <a:t> maatje?</a:t>
            </a:r>
          </a:p>
          <a:p>
            <a:pPr lvl="0" algn="ctr">
              <a:defRPr/>
            </a:pPr>
            <a:endParaRPr lang="en-US" sz="2400" i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2400" i="1" dirty="0" err="1">
                <a:solidFill>
                  <a:prstClr val="black"/>
                </a:solidFill>
              </a:rPr>
              <a:t>Suggesties</a:t>
            </a:r>
            <a:r>
              <a:rPr lang="en-US" sz="2400" i="1" dirty="0">
                <a:solidFill>
                  <a:prstClr val="black"/>
                </a:solidFill>
              </a:rPr>
              <a:t> om </a:t>
            </a:r>
            <a:r>
              <a:rPr lang="en-US" sz="2400" i="1" dirty="0" err="1">
                <a:solidFill>
                  <a:prstClr val="black"/>
                </a:solidFill>
              </a:rPr>
              <a:t>elkaar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te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ondersteunen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bij</a:t>
            </a:r>
            <a:r>
              <a:rPr lang="en-US" sz="2400" i="1" dirty="0">
                <a:solidFill>
                  <a:prstClr val="black"/>
                </a:solidFill>
              </a:rPr>
              <a:t> het </a:t>
            </a:r>
            <a:r>
              <a:rPr lang="en-US" sz="2400" i="1" dirty="0" err="1">
                <a:solidFill>
                  <a:prstClr val="black"/>
                </a:solidFill>
              </a:rPr>
              <a:t>leren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en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toepassen</a:t>
            </a:r>
            <a:r>
              <a:rPr lang="en-US" sz="2400" i="1" dirty="0">
                <a:solidFill>
                  <a:prstClr val="black"/>
                </a:solidFill>
              </a:rPr>
              <a:t>.</a:t>
            </a:r>
          </a:p>
          <a:p>
            <a:pPr lvl="0" algn="ctr">
              <a:defRPr/>
            </a:pPr>
            <a:endParaRPr lang="en-US" sz="2400" i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2400" i="1" dirty="0" err="1">
                <a:solidFill>
                  <a:prstClr val="black"/>
                </a:solidFill>
              </a:rPr>
              <a:t>Reflectie</a:t>
            </a:r>
            <a:r>
              <a:rPr lang="en-US" sz="2400" i="1" dirty="0">
                <a:solidFill>
                  <a:prstClr val="black"/>
                </a:solidFill>
              </a:rPr>
              <a:t> op </a:t>
            </a:r>
            <a:r>
              <a:rPr lang="en-US" sz="2400" i="1" dirty="0" err="1">
                <a:solidFill>
                  <a:prstClr val="black"/>
                </a:solidFill>
              </a:rPr>
              <a:t>bijeenkomst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vandaag</a:t>
            </a:r>
            <a:r>
              <a:rPr lang="en-US" sz="2400" i="1" dirty="0">
                <a:solidFill>
                  <a:prstClr val="black"/>
                </a:solidFill>
              </a:rPr>
              <a:t>? </a:t>
            </a:r>
          </a:p>
          <a:p>
            <a:pPr lvl="0" algn="ctr">
              <a:defRPr/>
            </a:pPr>
            <a:endParaRPr lang="en-US" i="1" dirty="0">
              <a:solidFill>
                <a:prstClr val="black"/>
              </a:solidFill>
            </a:endParaRPr>
          </a:p>
          <a:p>
            <a:pPr lvl="0" algn="ctr">
              <a:defRPr/>
            </a:pPr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3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91806" y="5669233"/>
            <a:ext cx="41963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>
                <a:solidFill>
                  <a:prstClr val="black"/>
                </a:solidFill>
              </a:rPr>
              <a:t>		</a:t>
            </a:r>
          </a:p>
        </p:txBody>
      </p:sp>
      <p:pic>
        <p:nvPicPr>
          <p:cNvPr id="2" name="Afbeelding 1" descr="IPH_LOGO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5" y="224767"/>
            <a:ext cx="2807163" cy="1523888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26415" y="2868466"/>
            <a:ext cx="65423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000000"/>
                </a:solidFill>
              </a:rPr>
              <a:t>Dank </a:t>
            </a:r>
            <a:r>
              <a:rPr lang="en-US" sz="4000" b="1" dirty="0" err="1">
                <a:solidFill>
                  <a:srgbClr val="000000"/>
                </a:solidFill>
              </a:rPr>
              <a:t>voor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jullie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aandacht</a:t>
            </a:r>
            <a:r>
              <a:rPr lang="en-US" sz="4000" b="1" dirty="0">
                <a:solidFill>
                  <a:srgbClr val="000000"/>
                </a:solidFill>
              </a:rPr>
              <a:t>!</a:t>
            </a:r>
          </a:p>
          <a:p>
            <a:pPr lvl="0" algn="ctr"/>
            <a:endParaRPr lang="en-US" sz="4000" b="1" dirty="0">
              <a:solidFill>
                <a:srgbClr val="000000"/>
              </a:solidFill>
            </a:endParaRPr>
          </a:p>
          <a:p>
            <a:pPr lvl="0" algn="ctr"/>
            <a:r>
              <a:rPr lang="nl-NL" sz="2800" dirty="0">
                <a:solidFill>
                  <a:srgbClr val="FF0000"/>
                </a:solidFill>
                <a:hlinkClick r:id="rId3"/>
              </a:rPr>
              <a:t>www.mijnpositievegezondheid.nl</a:t>
            </a:r>
            <a:endParaRPr lang="nl-NL" sz="2800" dirty="0">
              <a:solidFill>
                <a:srgbClr val="FF0000"/>
              </a:solidFill>
            </a:endParaRPr>
          </a:p>
          <a:p>
            <a:pPr lvl="0" algn="ctr"/>
            <a:r>
              <a:rPr lang="nl-NL" sz="2800" dirty="0">
                <a:hlinkClick r:id="rId4"/>
              </a:rPr>
              <a:t>kvandenbrekel@lrjg.nl</a:t>
            </a:r>
            <a:endParaRPr lang="nl-NL" sz="2800" dirty="0"/>
          </a:p>
          <a:p>
            <a:pPr lvl="0" algn="ctr"/>
            <a:r>
              <a:rPr lang="nl-NL" sz="2800" dirty="0">
                <a:hlinkClick r:id="rId5"/>
              </a:rPr>
              <a:t>www.iph.nl</a:t>
            </a:r>
            <a:endParaRPr lang="nl-NL" sz="2800" dirty="0"/>
          </a:p>
          <a:p>
            <a:pPr lvl="0" algn="ctr"/>
            <a:endParaRPr lang="nl-NL" sz="2800" dirty="0"/>
          </a:p>
          <a:p>
            <a:pPr lvl="0" algn="ctr"/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1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E0911-00D6-45BD-95E3-7D9EC9BC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701040"/>
            <a:ext cx="9052560" cy="4328160"/>
          </a:xfrm>
        </p:spPr>
        <p:txBody>
          <a:bodyPr>
            <a:noAutofit/>
          </a:bodyPr>
          <a:lstStyle/>
          <a:p>
            <a:r>
              <a:rPr lang="nl-NL" sz="3200" b="1" dirty="0"/>
              <a:t/>
            </a:r>
            <a:br>
              <a:rPr lang="nl-NL" sz="3200" b="1" dirty="0"/>
            </a:br>
            <a:r>
              <a:rPr lang="nl-NL" sz="3200" b="1" dirty="0"/>
              <a:t/>
            </a:r>
            <a:br>
              <a:rPr lang="nl-NL" sz="3200" b="1" dirty="0"/>
            </a:br>
            <a:r>
              <a:rPr lang="nl-NL" sz="3200" b="1" dirty="0"/>
              <a:t>Programma</a:t>
            </a: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Welkom </a:t>
            </a:r>
            <a:br>
              <a:rPr lang="nl-NL" sz="3200" dirty="0"/>
            </a:br>
            <a:r>
              <a:rPr lang="nl-NL" sz="3200" dirty="0"/>
              <a:t>Kennismaking &amp; Verwachtingen</a:t>
            </a:r>
            <a:br>
              <a:rPr lang="nl-NL" sz="3200" dirty="0"/>
            </a:br>
            <a:r>
              <a:rPr lang="nl-NL" sz="3200" dirty="0"/>
              <a:t>Ervaringen Positieve Gezondheid deelnemers</a:t>
            </a:r>
            <a:br>
              <a:rPr lang="nl-NL" sz="3200" dirty="0"/>
            </a:br>
            <a:r>
              <a:rPr lang="nl-NL" sz="3200" dirty="0"/>
              <a:t>	Toepassing in de praktijk</a:t>
            </a:r>
            <a:br>
              <a:rPr lang="nl-NL" sz="3200" dirty="0"/>
            </a:br>
            <a:r>
              <a:rPr lang="nl-NL" sz="3200" dirty="0"/>
              <a:t>Wanneer zet je Positieve Gezondheid in?</a:t>
            </a:r>
            <a:br>
              <a:rPr lang="nl-NL" sz="3200" dirty="0"/>
            </a:br>
            <a:r>
              <a:rPr lang="nl-NL" sz="3200" dirty="0"/>
              <a:t>Oefenen</a:t>
            </a:r>
            <a:br>
              <a:rPr lang="nl-NL" sz="3200" dirty="0"/>
            </a:br>
            <a:r>
              <a:rPr lang="nl-NL" sz="3200" dirty="0"/>
              <a:t>Afsluiting</a:t>
            </a:r>
            <a:br>
              <a:rPr lang="nl-NL" sz="3200" dirty="0"/>
            </a:b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88042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288EB-6BCC-4986-8A6C-032955E0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468237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Kennismaking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sz="3600" dirty="0"/>
              <a:t>Naam, functie, </a:t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Wat sprak je aan in de lezing over </a:t>
            </a:r>
            <a:br>
              <a:rPr lang="nl-NL" sz="3600" dirty="0"/>
            </a:br>
            <a:r>
              <a:rPr lang="nl-NL" sz="3600" dirty="0"/>
              <a:t>Positieve Gezondheid?</a:t>
            </a:r>
            <a:br>
              <a:rPr lang="nl-NL" sz="3600" dirty="0"/>
            </a:br>
            <a:r>
              <a:rPr lang="nl-NL" sz="3600" dirty="0"/>
              <a:t>Wat heb je er zelf mee gedaan?</a:t>
            </a:r>
            <a:br>
              <a:rPr lang="nl-NL" sz="3600" dirty="0"/>
            </a:br>
            <a:r>
              <a:rPr lang="nl-NL" sz="3600" dirty="0"/>
              <a:t>Wat hoop je vandaag te leren?</a:t>
            </a:r>
          </a:p>
        </p:txBody>
      </p:sp>
    </p:spTree>
    <p:extLst>
      <p:ext uri="{BB962C8B-B14F-4D97-AF65-F5344CB8AC3E}">
        <p14:creationId xmlns:p14="http://schemas.microsoft.com/office/powerpoint/2010/main" val="324690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A80D624-6874-45E1-9183-86EAD3B8E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2135711"/>
            <a:ext cx="8717280" cy="348691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CC76185-5C88-4969-A14A-22D9035E8BB0}"/>
              </a:ext>
            </a:extLst>
          </p:cNvPr>
          <p:cNvSpPr/>
          <p:nvPr/>
        </p:nvSpPr>
        <p:spPr>
          <a:xfrm>
            <a:off x="1055077" y="250094"/>
            <a:ext cx="7076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l-NL" sz="2800" i="1" kern="0" dirty="0">
                <a:solidFill>
                  <a:sysClr val="windowText" lastClr="000000"/>
                </a:solidFill>
                <a:latin typeface="Calibri"/>
                <a:sym typeface="Calibri"/>
              </a:rPr>
              <a:t>We spreken van </a:t>
            </a:r>
            <a:r>
              <a:rPr lang="nl-NL" sz="2800" b="1" i="1" kern="0" dirty="0">
                <a:solidFill>
                  <a:sysClr val="windowText" lastClr="000000"/>
                </a:solidFill>
                <a:latin typeface="Calibri"/>
                <a:sym typeface="Calibri"/>
              </a:rPr>
              <a:t>gezondheidszorg</a:t>
            </a:r>
            <a:r>
              <a:rPr lang="nl-NL" sz="2800" i="1" kern="0" dirty="0">
                <a:solidFill>
                  <a:sysClr val="windowText" lastClr="000000"/>
                </a:solidFill>
                <a:latin typeface="Calibri"/>
                <a:sym typeface="Calibri"/>
              </a:rPr>
              <a:t>, </a:t>
            </a:r>
          </a:p>
          <a:p>
            <a:pPr lvl="0" algn="ctr">
              <a:defRPr/>
            </a:pPr>
            <a:r>
              <a:rPr lang="nl-NL" sz="2800" i="1" kern="0" dirty="0">
                <a:solidFill>
                  <a:sysClr val="windowText" lastClr="000000"/>
                </a:solidFill>
                <a:latin typeface="Calibri"/>
                <a:sym typeface="Calibri"/>
              </a:rPr>
              <a:t>maar in feite is het </a:t>
            </a:r>
            <a:r>
              <a:rPr lang="nl-NL" sz="2800" b="1" i="1" kern="0" dirty="0">
                <a:solidFill>
                  <a:sysClr val="windowText" lastClr="000000"/>
                </a:solidFill>
                <a:latin typeface="Calibri"/>
                <a:sym typeface="Calibri"/>
              </a:rPr>
              <a:t>ziektezorg</a:t>
            </a:r>
            <a:endParaRPr lang="nl-NL" sz="2800" i="1" kern="0" dirty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459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5676" y="1198875"/>
            <a:ext cx="8228323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cap="all" dirty="0" err="1"/>
              <a:t>Als</a:t>
            </a:r>
            <a:r>
              <a:rPr lang="en-US" sz="2400" b="1" cap="all" dirty="0"/>
              <a:t> ‘General Concept’ </a:t>
            </a:r>
            <a:r>
              <a:rPr lang="en-US" sz="2400" b="1" cap="all" dirty="0" err="1"/>
              <a:t>voor</a:t>
            </a:r>
            <a:r>
              <a:rPr lang="en-US" sz="2400" b="1" cap="all" dirty="0"/>
              <a:t> </a:t>
            </a:r>
            <a:r>
              <a:rPr lang="en-US" sz="2400" b="1" cap="all" dirty="0" err="1"/>
              <a:t>gezondheid</a:t>
            </a:r>
            <a:endParaRPr lang="en-US" sz="2400" b="1" cap="all" dirty="0"/>
          </a:p>
          <a:p>
            <a:r>
              <a:rPr lang="en-US" sz="2400" b="1" cap="all" dirty="0"/>
              <a:t>is </a:t>
            </a:r>
            <a:r>
              <a:rPr lang="en-US" sz="2400" b="1" cap="all" dirty="0" err="1"/>
              <a:t>Voorgesteld</a:t>
            </a:r>
            <a:r>
              <a:rPr lang="en-US" sz="2400" b="1" cap="all" dirty="0"/>
              <a:t>:</a:t>
            </a:r>
          </a:p>
          <a:p>
            <a:endParaRPr lang="en-US" sz="2400" b="1" cap="all" dirty="0"/>
          </a:p>
          <a:p>
            <a:endParaRPr lang="en-US" sz="2400" b="1" cap="all" dirty="0"/>
          </a:p>
          <a:p>
            <a:r>
              <a:rPr lang="en-US" sz="2400" b="1" dirty="0"/>
              <a:t>‘Health as the ability to adapt and to self manage, </a:t>
            </a:r>
          </a:p>
          <a:p>
            <a:r>
              <a:rPr lang="en-US" sz="2400" b="1" dirty="0"/>
              <a:t>in the face of social, physical and emotional challenges’</a:t>
            </a:r>
          </a:p>
          <a:p>
            <a:pPr algn="ctr"/>
            <a:endParaRPr lang="en-US" sz="2000" dirty="0"/>
          </a:p>
          <a:p>
            <a:r>
              <a:rPr lang="en-US" sz="2000" i="1" dirty="0"/>
              <a:t>							of</a:t>
            </a:r>
          </a:p>
          <a:p>
            <a:endParaRPr lang="nl-NL" sz="2400" i="1" dirty="0"/>
          </a:p>
          <a:p>
            <a:r>
              <a:rPr lang="nl-NL" sz="2400" b="1" dirty="0"/>
              <a:t>‘Gezondheid als het vermogen om je aan te passen en </a:t>
            </a:r>
          </a:p>
          <a:p>
            <a:r>
              <a:rPr lang="nl-NL" sz="2400" b="1" dirty="0"/>
              <a:t>je eigen regie te voeren, in het licht van de sociale, fysieke en emotionele uitdagingen van het leven’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7" y="198692"/>
            <a:ext cx="1815545" cy="220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44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092" y="2210668"/>
            <a:ext cx="856595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dirty="0" err="1"/>
              <a:t>Advies</a:t>
            </a:r>
            <a:r>
              <a:rPr lang="en-US" sz="2000" b="1" cap="all" dirty="0"/>
              <a:t>: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400" i="1" dirty="0"/>
              <a:t>Neem </a:t>
            </a:r>
            <a:r>
              <a:rPr lang="en-US" sz="2400" i="1" dirty="0" err="1"/>
              <a:t>gezondheid</a:t>
            </a:r>
            <a:r>
              <a:rPr lang="en-US" sz="2400" i="1" dirty="0"/>
              <a:t> </a:t>
            </a:r>
            <a:r>
              <a:rPr lang="en-US" sz="2400" i="1" dirty="0" err="1"/>
              <a:t>niet</a:t>
            </a:r>
            <a:r>
              <a:rPr lang="en-US" sz="2400" i="1" dirty="0"/>
              <a:t> </a:t>
            </a:r>
            <a:r>
              <a:rPr lang="en-US" sz="2400" i="1" dirty="0" err="1"/>
              <a:t>als</a:t>
            </a:r>
            <a:r>
              <a:rPr lang="en-US" sz="2400" i="1" dirty="0"/>
              <a:t> </a:t>
            </a:r>
            <a:r>
              <a:rPr lang="en-US" sz="2400" i="1" dirty="0" err="1"/>
              <a:t>doel</a:t>
            </a:r>
            <a:r>
              <a:rPr lang="en-US" sz="2400" i="1" dirty="0"/>
              <a:t> op </a:t>
            </a:r>
            <a:r>
              <a:rPr lang="en-US" sz="2400" i="1" dirty="0" err="1"/>
              <a:t>zich</a:t>
            </a:r>
            <a:r>
              <a:rPr lang="en-US" sz="2400" i="1" dirty="0"/>
              <a:t>, maar </a:t>
            </a:r>
            <a:r>
              <a:rPr lang="en-US" sz="2400" b="1" i="1" dirty="0" err="1"/>
              <a:t>als</a:t>
            </a:r>
            <a:r>
              <a:rPr lang="en-US" sz="2400" b="1" i="1" dirty="0"/>
              <a:t> </a:t>
            </a:r>
            <a:r>
              <a:rPr lang="en-US" sz="2400" b="1" i="1" dirty="0" err="1"/>
              <a:t>middel</a:t>
            </a:r>
            <a:r>
              <a:rPr lang="en-US" sz="2400" i="1" dirty="0"/>
              <a:t>… </a:t>
            </a:r>
            <a:br>
              <a:rPr lang="en-US" sz="2400" i="1" dirty="0"/>
            </a:br>
            <a:r>
              <a:rPr lang="en-US" sz="2400" i="1" dirty="0" err="1"/>
              <a:t>namelijk</a:t>
            </a:r>
            <a:r>
              <a:rPr lang="en-US" sz="2400" i="1" dirty="0"/>
              <a:t> </a:t>
            </a:r>
            <a:r>
              <a:rPr lang="en-US" sz="2400" i="1" dirty="0" err="1"/>
              <a:t>opdat</a:t>
            </a:r>
            <a:r>
              <a:rPr lang="en-US" sz="2400" i="1" dirty="0"/>
              <a:t> </a:t>
            </a:r>
            <a:r>
              <a:rPr lang="en-US" sz="2400" b="1" i="1" dirty="0" err="1"/>
              <a:t>iemand</a:t>
            </a:r>
            <a:r>
              <a:rPr lang="en-US" sz="2400" b="1" i="1" dirty="0"/>
              <a:t> ‘</a:t>
            </a:r>
            <a:r>
              <a:rPr lang="en-US" sz="2400" b="1" i="1" dirty="0" err="1"/>
              <a:t>zijn</a:t>
            </a:r>
            <a:r>
              <a:rPr lang="en-US" sz="2400" b="1" i="1" dirty="0"/>
              <a:t>/</a:t>
            </a:r>
            <a:r>
              <a:rPr lang="en-US" sz="2400" b="1" i="1" dirty="0" err="1"/>
              <a:t>haar</a:t>
            </a:r>
            <a:r>
              <a:rPr lang="en-US" sz="2400" b="1" i="1" dirty="0"/>
              <a:t> ding </a:t>
            </a:r>
            <a:r>
              <a:rPr lang="en-US" sz="2400" b="1" i="1" dirty="0" err="1"/>
              <a:t>kan</a:t>
            </a:r>
            <a:r>
              <a:rPr lang="en-US" sz="2400" b="1" i="1" dirty="0"/>
              <a:t> </a:t>
            </a:r>
            <a:r>
              <a:rPr lang="en-US" sz="2400" b="1" i="1" dirty="0" err="1"/>
              <a:t>doen</a:t>
            </a:r>
            <a:r>
              <a:rPr lang="en-US" sz="2400" b="1" i="1" dirty="0"/>
              <a:t>’.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_IPH_DIAGRAM_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54" y="622458"/>
            <a:ext cx="6265168" cy="5040000"/>
          </a:xfrm>
          <a:prstGeom prst="rect">
            <a:avLst/>
          </a:prstGeom>
        </p:spPr>
      </p:pic>
      <p:sp>
        <p:nvSpPr>
          <p:cNvPr id="6" name="TextBox 15"/>
          <p:cNvSpPr txBox="1"/>
          <p:nvPr/>
        </p:nvSpPr>
        <p:spPr>
          <a:xfrm>
            <a:off x="5023175" y="254320"/>
            <a:ext cx="250232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Medische</a:t>
            </a:r>
            <a:r>
              <a:rPr lang="en-US" sz="1100" dirty="0"/>
              <a:t> </a:t>
            </a:r>
            <a:r>
              <a:rPr lang="en-US" sz="1100" dirty="0" err="1"/>
              <a:t>feiten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Medische</a:t>
            </a:r>
            <a:r>
              <a:rPr lang="en-US" sz="1100" dirty="0"/>
              <a:t> </a:t>
            </a:r>
            <a:r>
              <a:rPr lang="en-US" sz="1100" dirty="0" err="1"/>
              <a:t>waarnemingen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Fysiek</a:t>
            </a:r>
            <a:r>
              <a:rPr lang="en-US" sz="1100" dirty="0"/>
              <a:t> </a:t>
            </a:r>
            <a:r>
              <a:rPr lang="en-US" sz="1100" dirty="0" err="1"/>
              <a:t>functioneren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Klachten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pijn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Energie</a:t>
            </a:r>
            <a:endParaRPr lang="en-US" sz="1100" dirty="0"/>
          </a:p>
        </p:txBody>
      </p:sp>
      <p:sp>
        <p:nvSpPr>
          <p:cNvPr id="9" name="TextBox 17"/>
          <p:cNvSpPr txBox="1"/>
          <p:nvPr/>
        </p:nvSpPr>
        <p:spPr>
          <a:xfrm>
            <a:off x="6593872" y="1766241"/>
            <a:ext cx="284968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Cognitief</a:t>
            </a:r>
            <a:r>
              <a:rPr lang="en-US" sz="1100" dirty="0"/>
              <a:t> </a:t>
            </a:r>
            <a:r>
              <a:rPr lang="en-US" sz="1100" dirty="0" err="1"/>
              <a:t>functioneren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Emotionele</a:t>
            </a:r>
            <a:r>
              <a:rPr lang="en-US" sz="1100" dirty="0"/>
              <a:t> </a:t>
            </a:r>
            <a:r>
              <a:rPr lang="en-US" sz="1100" dirty="0" err="1"/>
              <a:t>toestand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Eigenwaarde</a:t>
            </a:r>
            <a:r>
              <a:rPr lang="en-US" sz="1100" dirty="0"/>
              <a:t>/</a:t>
            </a:r>
            <a:r>
              <a:rPr lang="en-US" sz="1100" dirty="0" err="1"/>
              <a:t>zelfrespect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Gevoel</a:t>
            </a:r>
            <a:r>
              <a:rPr lang="en-US" sz="1100" dirty="0"/>
              <a:t> </a:t>
            </a:r>
            <a:r>
              <a:rPr lang="en-US" sz="1100" dirty="0" err="1"/>
              <a:t>controle</a:t>
            </a:r>
            <a:r>
              <a:rPr lang="en-US" sz="1100" dirty="0"/>
              <a:t> </a:t>
            </a:r>
            <a:r>
              <a:rPr lang="en-US" sz="1100" dirty="0" err="1"/>
              <a:t>te</a:t>
            </a:r>
            <a:r>
              <a:rPr lang="en-US" sz="1100" dirty="0"/>
              <a:t> </a:t>
            </a:r>
            <a:r>
              <a:rPr lang="en-US" sz="1100" dirty="0" err="1"/>
              <a:t>hebben</a:t>
            </a:r>
            <a:r>
              <a:rPr lang="en-US" sz="1100" dirty="0"/>
              <a:t>/manageability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Zelfmanagement</a:t>
            </a:r>
            <a:r>
              <a:rPr lang="en-US" sz="1100" dirty="0"/>
              <a:t>/</a:t>
            </a:r>
            <a:r>
              <a:rPr lang="en-US" sz="1100" dirty="0" err="1"/>
              <a:t>eigen</a:t>
            </a:r>
            <a:r>
              <a:rPr lang="en-US" sz="1100" dirty="0"/>
              <a:t> </a:t>
            </a:r>
            <a:r>
              <a:rPr lang="en-US" sz="1100" dirty="0" err="1"/>
              <a:t>regie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Veerkracht</a:t>
            </a:r>
            <a:r>
              <a:rPr lang="en-US" sz="1100" dirty="0"/>
              <a:t>/resilience &amp; SOC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6593872" y="3587133"/>
            <a:ext cx="212401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Zingeving</a:t>
            </a:r>
            <a:r>
              <a:rPr lang="en-US" sz="1100" dirty="0"/>
              <a:t>/meaningfulness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Doelen</a:t>
            </a:r>
            <a:r>
              <a:rPr lang="en-US" sz="1100" dirty="0"/>
              <a:t>/</a:t>
            </a:r>
            <a:r>
              <a:rPr lang="en-US" sz="1100" dirty="0" err="1"/>
              <a:t>idealen</a:t>
            </a:r>
            <a:r>
              <a:rPr lang="en-US" sz="1100" dirty="0"/>
              <a:t> </a:t>
            </a:r>
            <a:r>
              <a:rPr lang="en-US" sz="1100" dirty="0" err="1"/>
              <a:t>nastreven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Toekomstperspectief</a:t>
            </a:r>
            <a:r>
              <a:rPr lang="en-US" sz="1100" dirty="0"/>
              <a:t> </a:t>
            </a:r>
            <a:r>
              <a:rPr lang="en-US" sz="1100" dirty="0" err="1"/>
              <a:t>ervaren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Acceptatie</a:t>
            </a:r>
            <a:endParaRPr lang="en-US" sz="1100" dirty="0"/>
          </a:p>
        </p:txBody>
      </p:sp>
      <p:sp>
        <p:nvSpPr>
          <p:cNvPr id="11" name="TextBox 23"/>
          <p:cNvSpPr txBox="1"/>
          <p:nvPr/>
        </p:nvSpPr>
        <p:spPr>
          <a:xfrm>
            <a:off x="5023175" y="4658874"/>
            <a:ext cx="214394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Welbevinden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Geluk</a:t>
            </a:r>
            <a:r>
              <a:rPr lang="en-US" sz="1100" dirty="0"/>
              <a:t> </a:t>
            </a:r>
            <a:r>
              <a:rPr lang="en-US" sz="1100" dirty="0" err="1"/>
              <a:t>beleven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Genieten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Ervaren</a:t>
            </a:r>
            <a:r>
              <a:rPr lang="en-US" sz="1100" dirty="0"/>
              <a:t> </a:t>
            </a:r>
            <a:r>
              <a:rPr lang="en-US" sz="1100" dirty="0" err="1"/>
              <a:t>gezondheid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Lekker</a:t>
            </a:r>
            <a:r>
              <a:rPr lang="en-US" sz="1100" dirty="0"/>
              <a:t> in je </a:t>
            </a:r>
            <a:r>
              <a:rPr lang="en-US" sz="1100" dirty="0" err="1"/>
              <a:t>vel</a:t>
            </a:r>
            <a:r>
              <a:rPr lang="en-US" sz="1100" dirty="0"/>
              <a:t> </a:t>
            </a:r>
            <a:r>
              <a:rPr lang="en-US" sz="1100" dirty="0" err="1"/>
              <a:t>zitten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Levenslust</a:t>
            </a:r>
            <a:r>
              <a:rPr lang="en-US" sz="1100" dirty="0"/>
              <a:t>/</a:t>
            </a:r>
            <a:r>
              <a:rPr lang="en-US" sz="1100" dirty="0" err="1"/>
              <a:t>balans</a:t>
            </a:r>
            <a:endParaRPr lang="en-US" sz="1100" dirty="0"/>
          </a:p>
        </p:txBody>
      </p:sp>
      <p:sp>
        <p:nvSpPr>
          <p:cNvPr id="12" name="TextBox 18"/>
          <p:cNvSpPr txBox="1"/>
          <p:nvPr/>
        </p:nvSpPr>
        <p:spPr>
          <a:xfrm>
            <a:off x="484808" y="4437921"/>
            <a:ext cx="253591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Sociale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communicatieve</a:t>
            </a:r>
            <a:r>
              <a:rPr lang="en-US" sz="1100" dirty="0"/>
              <a:t> </a:t>
            </a:r>
            <a:r>
              <a:rPr lang="en-US" sz="1100" dirty="0" err="1"/>
              <a:t>vaardigheden</a:t>
            </a:r>
            <a:endParaRPr lang="en-US" sz="1100" dirty="0"/>
          </a:p>
          <a:p>
            <a:pPr marL="14400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Sociale</a:t>
            </a:r>
            <a:r>
              <a:rPr lang="en-US" sz="1100" dirty="0"/>
              <a:t> </a:t>
            </a:r>
            <a:r>
              <a:rPr lang="en-US" sz="1100" dirty="0" err="1"/>
              <a:t>contacten</a:t>
            </a:r>
            <a:endParaRPr lang="en-US" sz="1100" dirty="0"/>
          </a:p>
          <a:p>
            <a:pPr marL="14400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Betekenisvolle</a:t>
            </a:r>
            <a:r>
              <a:rPr lang="en-US" sz="1100" dirty="0"/>
              <a:t> </a:t>
            </a:r>
            <a:r>
              <a:rPr lang="en-US" sz="1100" dirty="0" err="1"/>
              <a:t>relaties</a:t>
            </a:r>
            <a:r>
              <a:rPr lang="en-US" sz="1100" dirty="0"/>
              <a:t> </a:t>
            </a:r>
          </a:p>
          <a:p>
            <a:pPr marL="14400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Geaccepteerd</a:t>
            </a:r>
            <a:r>
              <a:rPr lang="en-US" sz="1100" dirty="0"/>
              <a:t> </a:t>
            </a:r>
            <a:r>
              <a:rPr lang="en-US" sz="1100" dirty="0" err="1"/>
              <a:t>worden</a:t>
            </a:r>
            <a:endParaRPr lang="en-US" sz="1100" dirty="0"/>
          </a:p>
          <a:p>
            <a:pPr marL="14400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Maatschappelijke</a:t>
            </a:r>
            <a:r>
              <a:rPr lang="en-US" sz="1100" dirty="0"/>
              <a:t> </a:t>
            </a:r>
            <a:r>
              <a:rPr lang="en-US" sz="1100" dirty="0" err="1"/>
              <a:t>betrokkenheid</a:t>
            </a:r>
            <a:endParaRPr lang="en-US" sz="1100" dirty="0"/>
          </a:p>
          <a:p>
            <a:pPr marL="14400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Betekenisvol</a:t>
            </a:r>
            <a:r>
              <a:rPr lang="en-US" sz="1100" dirty="0"/>
              <a:t> </a:t>
            </a:r>
            <a:r>
              <a:rPr lang="en-US" sz="1100" dirty="0" err="1"/>
              <a:t>werk</a:t>
            </a:r>
            <a:endParaRPr lang="en-US" sz="1100" dirty="0"/>
          </a:p>
        </p:txBody>
      </p:sp>
      <p:sp>
        <p:nvSpPr>
          <p:cNvPr id="13" name="TextBox 20"/>
          <p:cNvSpPr txBox="1"/>
          <p:nvPr/>
        </p:nvSpPr>
        <p:spPr>
          <a:xfrm>
            <a:off x="484808" y="1935518"/>
            <a:ext cx="219946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71450">
              <a:buFont typeface="Arial" panose="020B0604020202020204" pitchFamily="34" charset="0"/>
              <a:buChar char="•"/>
            </a:pPr>
            <a:r>
              <a:rPr lang="en-US" sz="1100" dirty="0"/>
              <a:t>Basis ADL</a:t>
            </a:r>
          </a:p>
          <a:p>
            <a:pPr marL="14400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Instrumentele</a:t>
            </a:r>
            <a:r>
              <a:rPr lang="en-US" sz="1100" dirty="0"/>
              <a:t> ADL</a:t>
            </a:r>
          </a:p>
          <a:p>
            <a:pPr marL="144000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Werkvermogen</a:t>
            </a:r>
            <a:endParaRPr lang="en-US" sz="1100" dirty="0"/>
          </a:p>
          <a:p>
            <a:pPr marL="144000" indent="-171450">
              <a:buFont typeface="Arial" panose="020B0604020202020204" pitchFamily="34" charset="0"/>
              <a:buChar char="•"/>
            </a:pPr>
            <a:r>
              <a:rPr lang="en-US" sz="1100" dirty="0"/>
              <a:t>Health literacy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128" y="86127"/>
            <a:ext cx="518997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cap="all" dirty="0"/>
              <a:t>PIJLERS VOOR </a:t>
            </a:r>
          </a:p>
          <a:p>
            <a:r>
              <a:rPr lang="en-US" sz="2400" b="1" cap="all" dirty="0"/>
              <a:t>POSITIEVE GEZONDHEID</a:t>
            </a:r>
          </a:p>
        </p:txBody>
      </p:sp>
    </p:spTree>
    <p:extLst>
      <p:ext uri="{BB962C8B-B14F-4D97-AF65-F5344CB8AC3E}">
        <p14:creationId xmlns:p14="http://schemas.microsoft.com/office/powerpoint/2010/main" val="126852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6991" y="622458"/>
            <a:ext cx="19113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cap="all" dirty="0" err="1">
                <a:solidFill>
                  <a:prstClr val="black"/>
                </a:solidFill>
              </a:rPr>
              <a:t>Essentie</a:t>
            </a:r>
            <a:r>
              <a:rPr lang="en-US" sz="2800" b="1" cap="all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991" y="1317943"/>
            <a:ext cx="8104248" cy="4370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prstClr val="black"/>
                </a:solidFill>
              </a:rPr>
              <a:t>Eigen </a:t>
            </a:r>
            <a:r>
              <a:rPr lang="en-US" sz="2000" b="1" dirty="0" err="1">
                <a:solidFill>
                  <a:prstClr val="black"/>
                </a:solidFill>
              </a:rPr>
              <a:t>beoordeling</a:t>
            </a:r>
            <a:r>
              <a:rPr lang="en-US" sz="2000" b="1" dirty="0">
                <a:solidFill>
                  <a:prstClr val="black"/>
                </a:solidFill>
              </a:rPr>
              <a:t> van de </a:t>
            </a:r>
            <a:r>
              <a:rPr lang="en-US" sz="2000" b="1" dirty="0" err="1">
                <a:solidFill>
                  <a:prstClr val="black"/>
                </a:solidFill>
              </a:rPr>
              <a:t>persoonlijke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situatie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Geen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externe</a:t>
            </a:r>
            <a:r>
              <a:rPr lang="en-US" sz="2000" dirty="0">
                <a:solidFill>
                  <a:prstClr val="black"/>
                </a:solidFill>
              </a:rPr>
              <a:t> norm! </a:t>
            </a:r>
            <a:endParaRPr lang="en-US" sz="20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                       </a:t>
            </a:r>
            <a:r>
              <a:rPr lang="en-US" sz="2000" dirty="0" err="1">
                <a:solidFill>
                  <a:prstClr val="black"/>
                </a:solidFill>
              </a:rPr>
              <a:t>Er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ontstaat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een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‘</a:t>
            </a:r>
            <a:r>
              <a:rPr lang="en-US" sz="2000" b="1" dirty="0" err="1">
                <a:solidFill>
                  <a:prstClr val="black"/>
                </a:solidFill>
              </a:rPr>
              <a:t>gezondheidsoppervlak</a:t>
            </a:r>
            <a:r>
              <a:rPr lang="en-US" sz="2000" b="1" dirty="0">
                <a:solidFill>
                  <a:prstClr val="black"/>
                </a:solidFill>
              </a:rPr>
              <a:t>’.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</a:rPr>
              <a:t>Vraag</a:t>
            </a:r>
            <a:r>
              <a:rPr lang="en-US" sz="2000" dirty="0">
                <a:solidFill>
                  <a:prstClr val="black"/>
                </a:solidFill>
              </a:rPr>
              <a:t>: </a:t>
            </a:r>
            <a:r>
              <a:rPr lang="en-US" sz="2000" b="1" dirty="0">
                <a:solidFill>
                  <a:prstClr val="black"/>
                </a:solidFill>
              </a:rPr>
              <a:t>Zou u wat </a:t>
            </a:r>
            <a:r>
              <a:rPr lang="en-US" sz="2000" b="1" dirty="0" err="1">
                <a:solidFill>
                  <a:prstClr val="black"/>
                </a:solidFill>
              </a:rPr>
              <a:t>willen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veranderen</a:t>
            </a:r>
            <a:r>
              <a:rPr lang="en-US" sz="2000" b="1" dirty="0">
                <a:solidFill>
                  <a:prstClr val="black"/>
                </a:solidFill>
              </a:rPr>
              <a:t> en zo ja, wat?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Dan is het </a:t>
            </a:r>
            <a:r>
              <a:rPr lang="en-US" sz="2000" dirty="0" err="1">
                <a:solidFill>
                  <a:prstClr val="black"/>
                </a:solidFill>
              </a:rPr>
              <a:t>mooi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als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er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acties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vinden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zijn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</a:rPr>
              <a:t>iemand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zelf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doen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De score, het ‘</a:t>
            </a:r>
            <a:r>
              <a:rPr lang="en-US" sz="2000" dirty="0" err="1">
                <a:solidFill>
                  <a:prstClr val="black"/>
                </a:solidFill>
              </a:rPr>
              <a:t>gezondheidsoppervlak</a:t>
            </a:r>
            <a:r>
              <a:rPr lang="en-US" sz="2000" dirty="0">
                <a:solidFill>
                  <a:prstClr val="black"/>
                </a:solidFill>
              </a:rPr>
              <a:t>’, </a:t>
            </a:r>
            <a:r>
              <a:rPr lang="en-US" sz="2000" dirty="0" err="1">
                <a:solidFill>
                  <a:prstClr val="black"/>
                </a:solidFill>
              </a:rPr>
              <a:t>zou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dan</a:t>
            </a:r>
            <a:r>
              <a:rPr lang="en-US" sz="2000" dirty="0">
                <a:solidFill>
                  <a:prstClr val="black"/>
                </a:solidFill>
              </a:rPr>
              <a:t> zo </a:t>
            </a:r>
            <a:r>
              <a:rPr lang="en-US" sz="2000" dirty="0" err="1">
                <a:solidFill>
                  <a:prstClr val="black"/>
                </a:solidFill>
              </a:rPr>
              <a:t>kunnen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veranderen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9" name="Picture 9" descr="05_IPH_DIAGRAM_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084" y="2338483"/>
            <a:ext cx="2239091" cy="18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5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H_SLIDE_PAGE_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96" y="-10827"/>
            <a:ext cx="9154296" cy="686882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19" y="581889"/>
            <a:ext cx="3538067" cy="494607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454890"/>
            <a:ext cx="3657601" cy="52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26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8F060B5657041A206653446ABC104" ma:contentTypeVersion="2" ma:contentTypeDescription="Een nieuw document maken." ma:contentTypeScope="" ma:versionID="15f7a3605e77079494f46cfd417f182c">
  <xsd:schema xmlns:xsd="http://www.w3.org/2001/XMLSchema" xmlns:xs="http://www.w3.org/2001/XMLSchema" xmlns:p="http://schemas.microsoft.com/office/2006/metadata/properties" xmlns:ns2="646463a1-3ac5-4e90-8efc-b9f6f03baa70" targetNamespace="http://schemas.microsoft.com/office/2006/metadata/properties" ma:root="true" ma:fieldsID="86624054c6a2afddd3bd9c163428d25e" ns2:_="">
    <xsd:import namespace="646463a1-3ac5-4e90-8efc-b9f6f03baa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463a1-3ac5-4e90-8efc-b9f6f03baa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022A4F-E0F7-4DDC-8B51-3E97E9A7CAF9}">
  <ds:schemaRefs>
    <ds:schemaRef ds:uri="646463a1-3ac5-4e90-8efc-b9f6f03baa70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B81C42-300D-4275-B7E4-A9CC82CAD2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6463a1-3ac5-4e90-8efc-b9f6f03baa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F1CD49-668A-4330-987F-96D76F22C7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8202</TotalTime>
  <Words>417</Words>
  <Application>Microsoft Office PowerPoint</Application>
  <PresentationFormat>Diavoorstelling (4:3)</PresentationFormat>
  <Paragraphs>150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18</vt:i4>
      </vt:variant>
    </vt:vector>
  </HeadingPairs>
  <TitlesOfParts>
    <vt:vector size="27" baseType="lpstr">
      <vt:lpstr>Arial</vt:lpstr>
      <vt:lpstr>Avenir Roman</vt:lpstr>
      <vt:lpstr>Calibri</vt:lpstr>
      <vt:lpstr>Symbol</vt:lpstr>
      <vt:lpstr>Times New Roman</vt:lpstr>
      <vt:lpstr>Wingdings</vt:lpstr>
      <vt:lpstr>Office Theme</vt:lpstr>
      <vt:lpstr>Default</vt:lpstr>
      <vt:lpstr>1_Office-thema</vt:lpstr>
      <vt:lpstr>PowerPoint-presentatie</vt:lpstr>
      <vt:lpstr>  Programma  Welkom  Kennismaking &amp; Verwachtingen Ervaringen Positieve Gezondheid deelnemers  Toepassing in de praktijk Wanneer zet je Positieve Gezondheid in? Oefenen Afsluiting </vt:lpstr>
      <vt:lpstr>Kennismaking   Naam, functie,   Wat sprak je aan in de lezing over  Positieve Gezondheid? Wat heb je er zelf mee gedaan? Wat hoop je vandaag te leren?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DELUX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Lies van der SLUIS</dc:creator>
  <cp:keywords/>
  <dc:description/>
  <cp:lastModifiedBy>Jenny Aarts</cp:lastModifiedBy>
  <cp:revision>240</cp:revision>
  <cp:lastPrinted>2015-11-16T16:40:39Z</cp:lastPrinted>
  <dcterms:created xsi:type="dcterms:W3CDTF">2015-10-22T11:11:51Z</dcterms:created>
  <dcterms:modified xsi:type="dcterms:W3CDTF">2018-10-11T07:01:07Z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0x0101008A28F060B5657041A206653446ABC104</vt:lpwstr>
  </property>
</Properties>
</file>