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8" r:id="rId1"/>
  </p:sldMasterIdLst>
  <p:notesMasterIdLst>
    <p:notesMasterId r:id="rId32"/>
  </p:notesMasterIdLst>
  <p:handoutMasterIdLst>
    <p:handoutMasterId r:id="rId33"/>
  </p:handoutMasterIdLst>
  <p:sldIdLst>
    <p:sldId id="256" r:id="rId2"/>
    <p:sldId id="326" r:id="rId3"/>
    <p:sldId id="271" r:id="rId4"/>
    <p:sldId id="269" r:id="rId5"/>
    <p:sldId id="327" r:id="rId6"/>
    <p:sldId id="328" r:id="rId7"/>
    <p:sldId id="329" r:id="rId8"/>
    <p:sldId id="330" r:id="rId9"/>
    <p:sldId id="331" r:id="rId10"/>
    <p:sldId id="345" r:id="rId11"/>
    <p:sldId id="343" r:id="rId12"/>
    <p:sldId id="340" r:id="rId13"/>
    <p:sldId id="274" r:id="rId14"/>
    <p:sldId id="347" r:id="rId15"/>
    <p:sldId id="318" r:id="rId16"/>
    <p:sldId id="344" r:id="rId17"/>
    <p:sldId id="346" r:id="rId18"/>
    <p:sldId id="316" r:id="rId19"/>
    <p:sldId id="275" r:id="rId20"/>
    <p:sldId id="325" r:id="rId21"/>
    <p:sldId id="321" r:id="rId22"/>
    <p:sldId id="288" r:id="rId23"/>
    <p:sldId id="283" r:id="rId24"/>
    <p:sldId id="290" r:id="rId25"/>
    <p:sldId id="294" r:id="rId26"/>
    <p:sldId id="299" r:id="rId27"/>
    <p:sldId id="301" r:id="rId28"/>
    <p:sldId id="302" r:id="rId29"/>
    <p:sldId id="342" r:id="rId30"/>
    <p:sldId id="339" r:id="rId31"/>
  </p:sldIdLst>
  <p:sldSz cx="12192000" cy="6858000"/>
  <p:notesSz cx="6858000" cy="9926638"/>
  <p:defaultTextStyle>
    <a:defPPr lvl="0">
      <a:defRPr lang="nl-NL"/>
    </a:defPPr>
    <a:lvl1pPr marL="0" lvl="1" algn="l" defTabSz="914400" rtl="0" eaLnBrk="1" latinLnBrk="0" hangingPunct="1">
      <a:defRPr sz="1800" kern="1200">
        <a:solidFill>
          <a:schemeClr val="tx1"/>
        </a:solidFill>
        <a:latin typeface="+mn-lt"/>
        <a:ea typeface="+mn-ea"/>
        <a:cs typeface="+mn-cs"/>
      </a:defRPr>
    </a:lvl1pPr>
    <a:lvl2pPr marL="457200" lvl="2" algn="l" defTabSz="914400" rtl="0" eaLnBrk="1" latinLnBrk="0" hangingPunct="1">
      <a:defRPr sz="1800" kern="1200">
        <a:solidFill>
          <a:schemeClr val="tx1"/>
        </a:solidFill>
        <a:latin typeface="+mn-lt"/>
        <a:ea typeface="+mn-ea"/>
        <a:cs typeface="+mn-cs"/>
      </a:defRPr>
    </a:lvl2pPr>
    <a:lvl3pPr marL="914400" lvl="3" algn="l" defTabSz="914400" rtl="0" eaLnBrk="1" latinLnBrk="0" hangingPunct="1">
      <a:defRPr sz="1800" kern="1200">
        <a:solidFill>
          <a:schemeClr val="tx1"/>
        </a:solidFill>
        <a:latin typeface="+mn-lt"/>
        <a:ea typeface="+mn-ea"/>
        <a:cs typeface="+mn-cs"/>
      </a:defRPr>
    </a:lvl3pPr>
    <a:lvl4pPr marL="1371600" lvl="4"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13" userDrawn="1">
          <p15:clr>
            <a:srgbClr val="A4A3A4"/>
          </p15:clr>
        </p15:guide>
        <p15:guide id="2" orient="horz" pos="3871" userDrawn="1">
          <p15:clr>
            <a:srgbClr val="A4A3A4"/>
          </p15:clr>
        </p15:guide>
        <p15:guide id="3" pos="3840" userDrawn="1">
          <p15:clr>
            <a:srgbClr val="A4A3A4"/>
          </p15:clr>
        </p15:guide>
        <p15:guide id="4" pos="413" userDrawn="1">
          <p15:clr>
            <a:srgbClr val="A4A3A4"/>
          </p15:clr>
        </p15:guide>
        <p15:guide id="5" pos="7331"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jkhuizen, Josien van" initials="DJv" lastIdx="1" clrIdx="0">
    <p:extLst>
      <p:ext uri="{19B8F6BF-5375-455C-9EA6-DF929625EA0E}">
        <p15:presenceInfo xmlns:p15="http://schemas.microsoft.com/office/powerpoint/2012/main" userId="S-1-5-21-1557503258-228128219-3290977667-9426" providerId="AD"/>
      </p:ext>
    </p:extLst>
  </p:cmAuthor>
  <p:cmAuthor id="2" name="Hurkmans, Marjan" initials="HM" lastIdx="2" clrIdx="1">
    <p:extLst>
      <p:ext uri="{19B8F6BF-5375-455C-9EA6-DF929625EA0E}">
        <p15:presenceInfo xmlns:p15="http://schemas.microsoft.com/office/powerpoint/2012/main" userId="S-1-5-21-1557503258-228128219-3290977667-558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67772" autoAdjust="0"/>
  </p:normalViewPr>
  <p:slideViewPr>
    <p:cSldViewPr>
      <p:cViewPr varScale="1">
        <p:scale>
          <a:sx n="46" d="100"/>
          <a:sy n="46" d="100"/>
        </p:scale>
        <p:origin x="1404" y="32"/>
      </p:cViewPr>
      <p:guideLst>
        <p:guide orient="horz" pos="1013"/>
        <p:guide orient="horz" pos="3871"/>
        <p:guide pos="3840"/>
        <p:guide pos="413"/>
        <p:guide pos="7331"/>
      </p:guideLst>
    </p:cSldViewPr>
  </p:slideViewPr>
  <p:notesTextViewPr>
    <p:cViewPr>
      <p:scale>
        <a:sx n="100" d="100"/>
        <a:sy n="100" d="100"/>
      </p:scale>
      <p:origin x="0" y="0"/>
    </p:cViewPr>
  </p:notesTextViewPr>
  <p:notesViewPr>
    <p:cSldViewPr>
      <p:cViewPr>
        <p:scale>
          <a:sx n="100" d="100"/>
          <a:sy n="100" d="100"/>
        </p:scale>
        <p:origin x="1628" y="-696"/>
      </p:cViewPr>
      <p:guideLst>
        <p:guide orient="horz" pos="3127"/>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96332"/>
          </a:xfrm>
          <a:prstGeom prst="rect">
            <a:avLst/>
          </a:prstGeom>
        </p:spPr>
        <p:txBody>
          <a:bodyPr vert="horz" lIns="91687" tIns="45843" rIns="91687" bIns="45843" rtlCol="0"/>
          <a:lstStyle>
            <a:lvl1pPr algn="l">
              <a:defRPr sz="1200"/>
            </a:lvl1pPr>
          </a:lstStyle>
          <a:p>
            <a:endParaRPr lang="nl-NL" dirty="0"/>
          </a:p>
        </p:txBody>
      </p:sp>
      <p:sp>
        <p:nvSpPr>
          <p:cNvPr id="3" name="Tijdelijke aanduiding voor datum 2"/>
          <p:cNvSpPr>
            <a:spLocks noGrp="1"/>
          </p:cNvSpPr>
          <p:nvPr>
            <p:ph type="dt" sz="quarter" idx="1"/>
          </p:nvPr>
        </p:nvSpPr>
        <p:spPr>
          <a:xfrm>
            <a:off x="3884613" y="0"/>
            <a:ext cx="2971800" cy="496332"/>
          </a:xfrm>
          <a:prstGeom prst="rect">
            <a:avLst/>
          </a:prstGeom>
        </p:spPr>
        <p:txBody>
          <a:bodyPr vert="horz" lIns="91687" tIns="45843" rIns="91687" bIns="45843" rtlCol="0"/>
          <a:lstStyle>
            <a:lvl1pPr algn="r">
              <a:defRPr sz="1200"/>
            </a:lvl1pPr>
          </a:lstStyle>
          <a:p>
            <a:fld id="{2D7757D0-0DA8-4B50-962C-F8908CCD91C6}" type="datetimeFigureOut">
              <a:rPr lang="nl-NL" smtClean="0"/>
              <a:t>22-8-2018</a:t>
            </a:fld>
            <a:endParaRPr lang="nl-NL" dirty="0"/>
          </a:p>
        </p:txBody>
      </p:sp>
      <p:sp>
        <p:nvSpPr>
          <p:cNvPr id="4" name="Tijdelijke aanduiding voor voettekst 3"/>
          <p:cNvSpPr>
            <a:spLocks noGrp="1"/>
          </p:cNvSpPr>
          <p:nvPr>
            <p:ph type="ftr" sz="quarter" idx="2"/>
          </p:nvPr>
        </p:nvSpPr>
        <p:spPr>
          <a:xfrm>
            <a:off x="0" y="9428584"/>
            <a:ext cx="2971800" cy="496332"/>
          </a:xfrm>
          <a:prstGeom prst="rect">
            <a:avLst/>
          </a:prstGeom>
        </p:spPr>
        <p:txBody>
          <a:bodyPr vert="horz" lIns="91687" tIns="45843" rIns="91687" bIns="45843" rtlCol="0" anchor="b"/>
          <a:lstStyle>
            <a:lvl1pPr algn="l">
              <a:defRPr sz="1200"/>
            </a:lvl1pPr>
          </a:lstStyle>
          <a:p>
            <a:endParaRPr lang="nl-NL" dirty="0"/>
          </a:p>
        </p:txBody>
      </p:sp>
      <p:sp>
        <p:nvSpPr>
          <p:cNvPr id="5" name="Tijdelijke aanduiding voor dianummer 4"/>
          <p:cNvSpPr>
            <a:spLocks noGrp="1"/>
          </p:cNvSpPr>
          <p:nvPr>
            <p:ph type="sldNum" sz="quarter" idx="3"/>
          </p:nvPr>
        </p:nvSpPr>
        <p:spPr>
          <a:xfrm>
            <a:off x="3884613" y="9428584"/>
            <a:ext cx="2971800" cy="496332"/>
          </a:xfrm>
          <a:prstGeom prst="rect">
            <a:avLst/>
          </a:prstGeom>
        </p:spPr>
        <p:txBody>
          <a:bodyPr vert="horz" lIns="91687" tIns="45843" rIns="91687" bIns="45843" rtlCol="0" anchor="b"/>
          <a:lstStyle>
            <a:lvl1pPr algn="r">
              <a:defRPr sz="1200"/>
            </a:lvl1pPr>
          </a:lstStyle>
          <a:p>
            <a:fld id="{8393B2BB-416B-4E85-A754-0B695991D3F5}" type="slidenum">
              <a:rPr lang="nl-NL" smtClean="0"/>
              <a:t>‹nr.›</a:t>
            </a:fld>
            <a:endParaRPr lang="nl-NL" dirty="0"/>
          </a:p>
        </p:txBody>
      </p:sp>
    </p:spTree>
    <p:extLst>
      <p:ext uri="{BB962C8B-B14F-4D97-AF65-F5344CB8AC3E}">
        <p14:creationId xmlns:p14="http://schemas.microsoft.com/office/powerpoint/2010/main" val="18868388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96332"/>
          </a:xfrm>
          <a:prstGeom prst="rect">
            <a:avLst/>
          </a:prstGeom>
        </p:spPr>
        <p:txBody>
          <a:bodyPr vert="horz" lIns="91687" tIns="45843" rIns="91687" bIns="45843" rtlCol="0"/>
          <a:lstStyle>
            <a:lvl1pPr algn="l">
              <a:defRPr sz="1200"/>
            </a:lvl1pPr>
          </a:lstStyle>
          <a:p>
            <a:endParaRPr lang="nl-NL" dirty="0"/>
          </a:p>
        </p:txBody>
      </p:sp>
      <p:sp>
        <p:nvSpPr>
          <p:cNvPr id="3" name="Tijdelijke aanduiding voor datum 2"/>
          <p:cNvSpPr>
            <a:spLocks noGrp="1"/>
          </p:cNvSpPr>
          <p:nvPr>
            <p:ph type="dt" idx="1"/>
          </p:nvPr>
        </p:nvSpPr>
        <p:spPr>
          <a:xfrm>
            <a:off x="3884613" y="0"/>
            <a:ext cx="2971800" cy="496332"/>
          </a:xfrm>
          <a:prstGeom prst="rect">
            <a:avLst/>
          </a:prstGeom>
        </p:spPr>
        <p:txBody>
          <a:bodyPr vert="horz" lIns="91687" tIns="45843" rIns="91687" bIns="45843" rtlCol="0"/>
          <a:lstStyle>
            <a:lvl1pPr algn="r">
              <a:defRPr sz="1200"/>
            </a:lvl1pPr>
          </a:lstStyle>
          <a:p>
            <a:fld id="{7CAC0B33-3943-42F1-973C-9CDD51C76BBD}" type="datetimeFigureOut">
              <a:rPr lang="nl-NL" smtClean="0"/>
              <a:pPr/>
              <a:t>22-8-2018</a:t>
            </a:fld>
            <a:endParaRPr lang="nl-NL" dirty="0"/>
          </a:p>
        </p:txBody>
      </p:sp>
      <p:sp>
        <p:nvSpPr>
          <p:cNvPr id="4" name="Tijdelijke aanduiding voor dia-afbeelding 3"/>
          <p:cNvSpPr>
            <a:spLocks noGrp="1" noRot="1" noChangeAspect="1"/>
          </p:cNvSpPr>
          <p:nvPr>
            <p:ph type="sldImg" idx="2"/>
          </p:nvPr>
        </p:nvSpPr>
        <p:spPr>
          <a:xfrm>
            <a:off x="120650" y="744538"/>
            <a:ext cx="6616700" cy="3722687"/>
          </a:xfrm>
          <a:prstGeom prst="rect">
            <a:avLst/>
          </a:prstGeom>
          <a:noFill/>
          <a:ln w="12700">
            <a:solidFill>
              <a:prstClr val="black"/>
            </a:solidFill>
          </a:ln>
        </p:spPr>
        <p:txBody>
          <a:bodyPr vert="horz" lIns="91687" tIns="45843" rIns="91687" bIns="45843" rtlCol="0" anchor="ctr"/>
          <a:lstStyle/>
          <a:p>
            <a:endParaRPr lang="nl-NL" dirty="0"/>
          </a:p>
        </p:txBody>
      </p:sp>
      <p:sp>
        <p:nvSpPr>
          <p:cNvPr id="5" name="Tijdelijke aanduiding voor notities 4"/>
          <p:cNvSpPr>
            <a:spLocks noGrp="1"/>
          </p:cNvSpPr>
          <p:nvPr>
            <p:ph type="body" sz="quarter" idx="3"/>
          </p:nvPr>
        </p:nvSpPr>
        <p:spPr>
          <a:xfrm>
            <a:off x="685800" y="4715154"/>
            <a:ext cx="5486400" cy="4466987"/>
          </a:xfrm>
          <a:prstGeom prst="rect">
            <a:avLst/>
          </a:prstGeom>
        </p:spPr>
        <p:txBody>
          <a:bodyPr vert="horz" lIns="91687" tIns="45843" rIns="91687" bIns="45843"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voettekst 5"/>
          <p:cNvSpPr>
            <a:spLocks noGrp="1"/>
          </p:cNvSpPr>
          <p:nvPr>
            <p:ph type="ftr" sz="quarter" idx="4"/>
          </p:nvPr>
        </p:nvSpPr>
        <p:spPr>
          <a:xfrm>
            <a:off x="0" y="9428584"/>
            <a:ext cx="2971800" cy="496332"/>
          </a:xfrm>
          <a:prstGeom prst="rect">
            <a:avLst/>
          </a:prstGeom>
        </p:spPr>
        <p:txBody>
          <a:bodyPr vert="horz" lIns="91687" tIns="45843" rIns="91687" bIns="45843" rtlCol="0" anchor="b"/>
          <a:lstStyle>
            <a:lvl1pPr algn="l">
              <a:defRPr sz="1200"/>
            </a:lvl1pPr>
          </a:lstStyle>
          <a:p>
            <a:endParaRPr lang="nl-NL" dirty="0"/>
          </a:p>
        </p:txBody>
      </p:sp>
      <p:sp>
        <p:nvSpPr>
          <p:cNvPr id="7" name="Tijdelijke aanduiding voor dianummer 6"/>
          <p:cNvSpPr>
            <a:spLocks noGrp="1"/>
          </p:cNvSpPr>
          <p:nvPr>
            <p:ph type="sldNum" sz="quarter" idx="5"/>
          </p:nvPr>
        </p:nvSpPr>
        <p:spPr>
          <a:xfrm>
            <a:off x="3884613" y="9428584"/>
            <a:ext cx="2971800" cy="496332"/>
          </a:xfrm>
          <a:prstGeom prst="rect">
            <a:avLst/>
          </a:prstGeom>
        </p:spPr>
        <p:txBody>
          <a:bodyPr vert="horz" lIns="91687" tIns="45843" rIns="91687" bIns="45843" rtlCol="0" anchor="b"/>
          <a:lstStyle>
            <a:lvl1pPr algn="r">
              <a:defRPr sz="1200"/>
            </a:lvl1pPr>
          </a:lstStyle>
          <a:p>
            <a:fld id="{697381A9-0C9E-4D3A-A28B-AC4E168A57BC}" type="slidenum">
              <a:rPr lang="nl-NL" smtClean="0"/>
              <a:pPr/>
              <a:t>‹nr.›</a:t>
            </a:fld>
            <a:endParaRPr lang="nl-NL" dirty="0"/>
          </a:p>
        </p:txBody>
      </p:sp>
    </p:spTree>
    <p:extLst>
      <p:ext uri="{BB962C8B-B14F-4D97-AF65-F5344CB8AC3E}">
        <p14:creationId xmlns:p14="http://schemas.microsoft.com/office/powerpoint/2010/main" val="35452522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650" y="744538"/>
            <a:ext cx="6616700" cy="3722687"/>
          </a:xfrm>
        </p:spPr>
      </p:sp>
      <p:sp>
        <p:nvSpPr>
          <p:cNvPr id="3" name="Notes Placeholder 2"/>
          <p:cNvSpPr>
            <a:spLocks noGrp="1"/>
          </p:cNvSpPr>
          <p:nvPr>
            <p:ph type="body" idx="1"/>
          </p:nvPr>
        </p:nvSpPr>
        <p:spPr/>
        <p:txBody>
          <a:bodyPr>
            <a:normAutofit lnSpcReduction="10000"/>
          </a:bodyPr>
          <a:lstStyle/>
          <a:p>
            <a:r>
              <a:rPr lang="nl-NL" sz="1100" dirty="0">
                <a:latin typeface="Trebuchet MS" panose="020B0603020202020204" pitchFamily="34" charset="0"/>
              </a:rPr>
              <a:t>De aanpak voor deze training is gebaseerd op de gelijkwaardige relatie tussen de formele zorg en de informele zorg. Centraal daarin staat de verbinding tussen het welbevinden van bewoners en hun sociale omgeving. Familie draagt in belangrijke mate bij aan het welzijn en welbevinden van cliënten. Die betrokkenheid is zowel voor henzelf als voor hun naasten van betekenis. Ook het samenwerken met vrijwilligers is belangrijk om tegemoet te kunnen komen aan de wensen en behoeften van bewoners. Zij zijn van grote waarde voor het welzijn van bewoners. Hierin is ook de relatie tussen mantelzorgers en vrijwilligers van groot belang.</a:t>
            </a:r>
          </a:p>
          <a:p>
            <a:r>
              <a:rPr lang="nl-NL" sz="1100" dirty="0">
                <a:latin typeface="Trebuchet MS" panose="020B0603020202020204" pitchFamily="34" charset="0"/>
              </a:rPr>
              <a:t> </a:t>
            </a:r>
          </a:p>
          <a:p>
            <a:r>
              <a:rPr lang="nl-NL" sz="1100" dirty="0">
                <a:latin typeface="Trebuchet MS" panose="020B0603020202020204" pitchFamily="34" charset="0"/>
              </a:rPr>
              <a:t>Door deze manier van werken ontstaat meer samenspel met de informele omgeving van bewoners bij het verlenen van zorg en welzijn. Mantelzorgers en vrijwilligers dragen zo in belangrijke mate bij aan het welzijn en welbevinden van cliënten. </a:t>
            </a:r>
          </a:p>
          <a:p>
            <a:r>
              <a:rPr lang="nl-NL" sz="1100" dirty="0">
                <a:latin typeface="Trebuchet MS" panose="020B0603020202020204" pitchFamily="34" charset="0"/>
              </a:rPr>
              <a:t>Het resultaat van de training en de uitvoering in de praktijk is dat familieleden zich meer uitgenodigd voelen hun normale sociale band met hun naaste te behouden of weer op te pakken. Zonder dat ze zich verplicht voelen. Vrijwilligers zijn meer tevreden over hun werk en hebben een sterkere binding met cliënten en organisatie. Medewerkers ervaren meer ‘werkgemak’ en werkplezier, doordat ze op een prettige manier contact weten te onderhouden met familie en zien dat het welzijn en welbevinden van cliënten gewaarborgd is. Bewoners ervaren meer mogelijkheden voor het invullen van hun persoonlijke welzijn door familie en vrijwilligers. </a:t>
            </a:r>
          </a:p>
          <a:p>
            <a:r>
              <a:rPr lang="nl-NL" sz="1100" dirty="0">
                <a:latin typeface="Trebuchet MS" panose="020B0603020202020204" pitchFamily="34" charset="0"/>
              </a:rPr>
              <a:t> </a:t>
            </a:r>
          </a:p>
          <a:p>
            <a:r>
              <a:rPr lang="nl-NL" sz="1100" dirty="0">
                <a:latin typeface="Trebuchet MS" panose="020B0603020202020204" pitchFamily="34" charset="0"/>
              </a:rPr>
              <a:t>De training beslaat 2 dagdelen van elk 3 uur. Tussen de dagdelen zit circa een maand tijd. </a:t>
            </a:r>
          </a:p>
          <a:p>
            <a:r>
              <a:rPr lang="nl-NL" sz="1100" dirty="0">
                <a:latin typeface="Trebuchet MS" panose="020B0603020202020204" pitchFamily="34" charset="0"/>
              </a:rPr>
              <a:t>Het eerste dagdeel richt zich vooral op bewustwording van meerwaarde, kennisontwikkeling en aanreiken van praktische handvatten. In het tweede dagdeel gaat het om intervisie en reflectie op de werkpraktijk met suggesties voor verdere aanpak. </a:t>
            </a:r>
          </a:p>
          <a:p>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altLang="nl-NL" sz="1200" dirty="0">
              <a:solidFill>
                <a:srgbClr val="000000"/>
              </a:solidFill>
              <a:latin typeface="Trebuchet MS" panose="020B0603020202020204" pitchFamily="34" charset="0"/>
            </a:endParaRPr>
          </a:p>
        </p:txBody>
      </p:sp>
      <p:sp>
        <p:nvSpPr>
          <p:cNvPr id="4" name="Slide Number Placeholder 3"/>
          <p:cNvSpPr>
            <a:spLocks noGrp="1"/>
          </p:cNvSpPr>
          <p:nvPr>
            <p:ph type="sldNum" sz="quarter" idx="10"/>
          </p:nvPr>
        </p:nvSpPr>
        <p:spPr/>
        <p:txBody>
          <a:bodyPr/>
          <a:lstStyle/>
          <a:p>
            <a:fld id="{697381A9-0C9E-4D3A-A28B-AC4E168A57BC}" type="slidenum">
              <a:rPr lang="nl-NL" smtClean="0"/>
              <a:pPr/>
              <a:t>1</a:t>
            </a:fld>
            <a:endParaRPr lang="nl-NL" dirty="0"/>
          </a:p>
        </p:txBody>
      </p:sp>
    </p:spTree>
    <p:extLst>
      <p:ext uri="{BB962C8B-B14F-4D97-AF65-F5344CB8AC3E}">
        <p14:creationId xmlns:p14="http://schemas.microsoft.com/office/powerpoint/2010/main" val="8827854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697381A9-0C9E-4D3A-A28B-AC4E168A57BC}" type="slidenum">
              <a:rPr lang="nl-NL" smtClean="0"/>
              <a:pPr/>
              <a:t>10</a:t>
            </a:fld>
            <a:endParaRPr lang="nl-NL" dirty="0"/>
          </a:p>
        </p:txBody>
      </p:sp>
    </p:spTree>
    <p:extLst>
      <p:ext uri="{BB962C8B-B14F-4D97-AF65-F5344CB8AC3E}">
        <p14:creationId xmlns:p14="http://schemas.microsoft.com/office/powerpoint/2010/main" val="1721357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85000" lnSpcReduction="10000"/>
          </a:bodyPr>
          <a:lstStyle/>
          <a:p>
            <a:pPr marL="0" indent="0">
              <a:buNone/>
            </a:pPr>
            <a:r>
              <a:rPr lang="nl-NL" dirty="0"/>
              <a:t>Het gaat erom dat een medewerker onderdeel is en voelt van het team. Dat er een gastvrij onthaal/welkom is. Dat de vrijwilliger zich gezien, erkent en gewaardeerd voelt door het team. Echte aandacht. </a:t>
            </a:r>
          </a:p>
          <a:p>
            <a:pPr marL="0" indent="0">
              <a:buNone/>
            </a:pPr>
            <a:r>
              <a:rPr lang="nl-NL" dirty="0"/>
              <a:t>Door vrijwilligers ook uit te nodigen voor een klinische les op de afdeling. Of voor de jaarlijkse </a:t>
            </a:r>
            <a:r>
              <a:rPr lang="nl-NL" dirty="0" err="1"/>
              <a:t>bbq</a:t>
            </a:r>
            <a:r>
              <a:rPr lang="nl-NL" dirty="0"/>
              <a:t> op de woongroep. </a:t>
            </a:r>
          </a:p>
          <a:p>
            <a:pPr marL="0" indent="0">
              <a:buNone/>
            </a:pPr>
            <a:endParaRPr lang="nl-NL" dirty="0"/>
          </a:p>
          <a:p>
            <a:pPr marL="0" indent="0">
              <a:buNone/>
            </a:pPr>
            <a:r>
              <a:rPr lang="nl-NL" dirty="0"/>
              <a:t>En dat er wordt aangesloten op de individuele kwaliteiten/wensen van de vrijwilligers. Hier is ook het uitspreken van de wederzijdse verwachtingen belangrijk. </a:t>
            </a:r>
          </a:p>
          <a:p>
            <a:pPr marL="0" indent="0">
              <a:buNone/>
            </a:pPr>
            <a:r>
              <a:rPr lang="nl-NL" dirty="0"/>
              <a:t>En het evalueren hoe het gaat: vanuit het team en vanuit de ervaringen van de vrijwilliger. </a:t>
            </a:r>
          </a:p>
          <a:p>
            <a:pPr marL="0" indent="0">
              <a:buNone/>
            </a:pPr>
            <a:endParaRPr lang="nl-NL" dirty="0"/>
          </a:p>
          <a:p>
            <a:pPr marL="0" indent="0">
              <a:buNone/>
            </a:pPr>
            <a:r>
              <a:rPr lang="nl-NL" dirty="0"/>
              <a:t>Een vrijwilliger vertelde mij dat ze wekelijks een vaste activiteit voor de bewoners organiseert. Dat ze zelf goed de weg wist en het ook goed alleen kon. Maar dat ze toch wel verbaasd was, dat zorgmedewerkers niet vroegen hoe het was gegaan voor haar. Of hoe het was gegaan voor de bewoners. </a:t>
            </a:r>
          </a:p>
          <a:p>
            <a:pPr marL="0" indent="0">
              <a:buNone/>
            </a:pPr>
            <a:endParaRPr lang="nl-NL" dirty="0"/>
          </a:p>
          <a:p>
            <a:pPr marL="0" indent="0">
              <a:buNone/>
            </a:pPr>
            <a:r>
              <a:rPr lang="nl-NL" dirty="0"/>
              <a:t>Een andere vrijwilliger vertelde mij dat ze niet was </a:t>
            </a:r>
            <a:r>
              <a:rPr lang="nl-NL" dirty="0" err="1"/>
              <a:t>geinformeerd</a:t>
            </a:r>
            <a:r>
              <a:rPr lang="nl-NL" dirty="0"/>
              <a:t> dat een bewoner zo ziek was en was overleden. Als ze het had geweten, dan had ze het familielid kunnen condoleren. </a:t>
            </a:r>
          </a:p>
          <a:p>
            <a:pPr marL="0" indent="0">
              <a:buNone/>
            </a:pPr>
            <a:r>
              <a:rPr lang="nl-NL" dirty="0"/>
              <a:t>Of als je op de groep koffie verzorgt, dan je dan wel moet weten over eventuele slikproblemen bij de bewoners. Wie kun je allemaal een koekje uit de trommel geven? </a:t>
            </a:r>
          </a:p>
          <a:p>
            <a:pPr marL="0" indent="0">
              <a:buNone/>
            </a:pPr>
            <a:endParaRPr lang="nl-NL" dirty="0"/>
          </a:p>
          <a:p>
            <a:pPr marL="0" indent="0">
              <a:buNone/>
            </a:pPr>
            <a:r>
              <a:rPr lang="nl-NL" dirty="0"/>
              <a:t>De nieuwe vrijwilliger =  iemand die maar korte tijd bij organisatie wil werken en zich niet wil binden, is misvatting.</a:t>
            </a:r>
          </a:p>
          <a:p>
            <a:pPr marL="0" indent="0">
              <a:buNone/>
            </a:pPr>
            <a:endParaRPr lang="nl-NL" dirty="0"/>
          </a:p>
          <a:p>
            <a:pPr>
              <a:buClr>
                <a:srgbClr val="0070C0"/>
              </a:buClr>
              <a:buFont typeface="Wingdings" panose="05000000000000000000" pitchFamily="2" charset="2"/>
              <a:buChar char="Ø"/>
            </a:pPr>
            <a:r>
              <a:rPr lang="nl-NL" dirty="0"/>
              <a:t> Persoonlijke motivatie is doorslaggevend</a:t>
            </a:r>
          </a:p>
          <a:p>
            <a:pPr>
              <a:buClr>
                <a:srgbClr val="0070C0"/>
              </a:buClr>
              <a:buFont typeface="Wingdings" panose="05000000000000000000" pitchFamily="2" charset="2"/>
              <a:buChar char="Ø"/>
            </a:pPr>
            <a:r>
              <a:rPr lang="nl-NL" dirty="0"/>
              <a:t> Vrijwilligers willen zich wel degelijk langere tijd binden mits:</a:t>
            </a:r>
          </a:p>
          <a:p>
            <a:pPr lvl="2">
              <a:buClr>
                <a:srgbClr val="0070C0"/>
              </a:buClr>
              <a:buFont typeface="Wingdings" panose="05000000000000000000" pitchFamily="2" charset="2"/>
              <a:buChar char="§"/>
            </a:pPr>
            <a:r>
              <a:rPr lang="nl-NL" dirty="0"/>
              <a:t>Er aandacht, erkenning en waardering voor ze is</a:t>
            </a:r>
          </a:p>
          <a:p>
            <a:pPr lvl="2">
              <a:buClr>
                <a:srgbClr val="0070C0"/>
              </a:buClr>
              <a:buFont typeface="Wingdings" panose="05000000000000000000" pitchFamily="2" charset="2"/>
              <a:buChar char="§"/>
            </a:pPr>
            <a:r>
              <a:rPr lang="nl-NL" dirty="0"/>
              <a:t>Ze niet overvraagd worden, maar behapbare taken krijgen die er toe doen</a:t>
            </a:r>
          </a:p>
          <a:p>
            <a:pPr lvl="2">
              <a:buClr>
                <a:srgbClr val="0070C0"/>
              </a:buClr>
              <a:buFont typeface="Wingdings" panose="05000000000000000000" pitchFamily="2" charset="2"/>
              <a:buChar char="§"/>
            </a:pPr>
            <a:r>
              <a:rPr lang="nl-NL" dirty="0"/>
              <a:t>Ze bij de (werk)gemeenschap horen</a:t>
            </a:r>
          </a:p>
          <a:p>
            <a:pPr marL="432000" lvl="2" indent="0">
              <a:buNone/>
            </a:pPr>
            <a:endParaRPr lang="nl-NL" sz="1200" i="1" dirty="0"/>
          </a:p>
          <a:p>
            <a:pPr marL="432000" lvl="2" indent="0">
              <a:buNone/>
            </a:pPr>
            <a:r>
              <a:rPr lang="nl-NL" sz="1200" i="1" dirty="0"/>
              <a:t>Uit: Onderzoek Kunnen we dat (niet) aan vrijwilligers overlaten</a:t>
            </a:r>
          </a:p>
          <a:p>
            <a:endParaRPr lang="nl-NL" dirty="0"/>
          </a:p>
          <a:p>
            <a:endParaRPr lang="nl-NL" altLang="nl-NL" dirty="0"/>
          </a:p>
        </p:txBody>
      </p:sp>
      <p:sp>
        <p:nvSpPr>
          <p:cNvPr id="14340"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4228824E-4DA7-47E7-AE1F-469966F9A605}" type="slidenum">
              <a:rPr lang="nl-NL" altLang="nl-NL" sz="1200" smtClean="0"/>
              <a:pPr/>
              <a:t>11</a:t>
            </a:fld>
            <a:endParaRPr lang="nl-NL" altLang="nl-NL" sz="1200"/>
          </a:p>
        </p:txBody>
      </p:sp>
    </p:spTree>
    <p:extLst>
      <p:ext uri="{BB962C8B-B14F-4D97-AF65-F5344CB8AC3E}">
        <p14:creationId xmlns:p14="http://schemas.microsoft.com/office/powerpoint/2010/main" val="20094822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20650" y="744538"/>
            <a:ext cx="6616700" cy="3722687"/>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697381A9-0C9E-4D3A-A28B-AC4E168A57BC}" type="slidenum">
              <a:rPr lang="nl-NL" smtClean="0"/>
              <a:pPr/>
              <a:t>12</a:t>
            </a:fld>
            <a:endParaRPr lang="nl-NL" dirty="0"/>
          </a:p>
        </p:txBody>
      </p:sp>
    </p:spTree>
    <p:extLst>
      <p:ext uri="{BB962C8B-B14F-4D97-AF65-F5344CB8AC3E}">
        <p14:creationId xmlns:p14="http://schemas.microsoft.com/office/powerpoint/2010/main" val="16448501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20650" y="744538"/>
            <a:ext cx="6616700" cy="3722687"/>
          </a:xfrm>
        </p:spPr>
      </p:sp>
      <p:sp>
        <p:nvSpPr>
          <p:cNvPr id="3" name="Tijdelijke aanduiding voor notities 2"/>
          <p:cNvSpPr>
            <a:spLocks noGrp="1"/>
          </p:cNvSpPr>
          <p:nvPr>
            <p:ph type="body" idx="1"/>
          </p:nvPr>
        </p:nvSpPr>
        <p:spPr/>
        <p:txBody>
          <a:bodyPr/>
          <a:lstStyle/>
          <a:p>
            <a:r>
              <a:rPr lang="nl-NL" dirty="0"/>
              <a:t>En nog even terug naar de andere spelers in het samenspel  ; de rollen van familie / naasten </a:t>
            </a:r>
          </a:p>
        </p:txBody>
      </p:sp>
      <p:sp>
        <p:nvSpPr>
          <p:cNvPr id="4" name="Tijdelijke aanduiding voor dianummer 3"/>
          <p:cNvSpPr>
            <a:spLocks noGrp="1"/>
          </p:cNvSpPr>
          <p:nvPr>
            <p:ph type="sldNum" sz="quarter" idx="10"/>
          </p:nvPr>
        </p:nvSpPr>
        <p:spPr/>
        <p:txBody>
          <a:bodyPr/>
          <a:lstStyle/>
          <a:p>
            <a:fld id="{697381A9-0C9E-4D3A-A28B-AC4E168A57BC}" type="slidenum">
              <a:rPr lang="nl-NL" smtClean="0"/>
              <a:pPr/>
              <a:t>13</a:t>
            </a:fld>
            <a:endParaRPr lang="nl-NL" dirty="0"/>
          </a:p>
        </p:txBody>
      </p:sp>
    </p:spTree>
    <p:extLst>
      <p:ext uri="{BB962C8B-B14F-4D97-AF65-F5344CB8AC3E}">
        <p14:creationId xmlns:p14="http://schemas.microsoft.com/office/powerpoint/2010/main" val="18894306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20650" y="744538"/>
            <a:ext cx="6616700" cy="3722687"/>
          </a:xfrm>
        </p:spPr>
      </p:sp>
      <p:sp>
        <p:nvSpPr>
          <p:cNvPr id="3" name="Tijdelijke aanduiding voor notities 2"/>
          <p:cNvSpPr>
            <a:spLocks noGrp="1"/>
          </p:cNvSpPr>
          <p:nvPr>
            <p:ph type="body" idx="1"/>
          </p:nvPr>
        </p:nvSpPr>
        <p:spPr/>
        <p:txBody>
          <a:bodyPr/>
          <a:lstStyle/>
          <a:p>
            <a:pPr marL="0" indent="0">
              <a:buFontTx/>
              <a:buNone/>
            </a:pPr>
            <a:endParaRPr lang="nl-NL" dirty="0"/>
          </a:p>
        </p:txBody>
      </p:sp>
      <p:sp>
        <p:nvSpPr>
          <p:cNvPr id="4" name="Tijdelijke aanduiding voor dianummer 3"/>
          <p:cNvSpPr>
            <a:spLocks noGrp="1"/>
          </p:cNvSpPr>
          <p:nvPr>
            <p:ph type="sldNum" sz="quarter" idx="10"/>
          </p:nvPr>
        </p:nvSpPr>
        <p:spPr/>
        <p:txBody>
          <a:bodyPr/>
          <a:lstStyle/>
          <a:p>
            <a:fld id="{697381A9-0C9E-4D3A-A28B-AC4E168A57BC}" type="slidenum">
              <a:rPr lang="nl-NL" smtClean="0"/>
              <a:pPr/>
              <a:t>14</a:t>
            </a:fld>
            <a:endParaRPr lang="nl-NL" dirty="0"/>
          </a:p>
        </p:txBody>
      </p:sp>
    </p:spTree>
    <p:extLst>
      <p:ext uri="{BB962C8B-B14F-4D97-AF65-F5344CB8AC3E}">
        <p14:creationId xmlns:p14="http://schemas.microsoft.com/office/powerpoint/2010/main" val="37586786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20650" y="744538"/>
            <a:ext cx="6616700" cy="3722687"/>
          </a:xfrm>
        </p:spPr>
      </p:sp>
      <p:sp>
        <p:nvSpPr>
          <p:cNvPr id="3" name="Tijdelijke aanduiding voor notities 2"/>
          <p:cNvSpPr>
            <a:spLocks noGrp="1"/>
          </p:cNvSpPr>
          <p:nvPr>
            <p:ph type="body" idx="1"/>
          </p:nvPr>
        </p:nvSpPr>
        <p:spPr/>
        <p:txBody>
          <a:bodyPr/>
          <a:lstStyle/>
          <a:p>
            <a:r>
              <a:rPr lang="nl-NL" dirty="0"/>
              <a:t>Vaak zijn vrijwilligers en familie nog gescheiden werelden. Ze komen elkaar niet altijd vanzelfsprekend tegen. En verbindingen door de medewerkers worden niet vaak gelegd. We zien wel meerwaarde. De voorbeelden dienen ter inspiratie. </a:t>
            </a:r>
          </a:p>
          <a:p>
            <a:r>
              <a:rPr lang="nl-NL" dirty="0"/>
              <a:t>Het blijft wel maatwerk:  wat wil de </a:t>
            </a:r>
            <a:r>
              <a:rPr lang="nl-NL" dirty="0" err="1"/>
              <a:t>client</a:t>
            </a:r>
            <a:r>
              <a:rPr lang="nl-NL" dirty="0"/>
              <a:t> (stelt hij/zij prijs erop dat ze met elkaar in contact komen)? Wat wil de vrijwilliger (stelt hij/zij er prijs op om in contact te komen met de familie van de bewoner). Idem voor de mantelzorger/familie. </a:t>
            </a:r>
          </a:p>
        </p:txBody>
      </p:sp>
      <p:sp>
        <p:nvSpPr>
          <p:cNvPr id="4" name="Tijdelijke aanduiding voor dianummer 3"/>
          <p:cNvSpPr>
            <a:spLocks noGrp="1"/>
          </p:cNvSpPr>
          <p:nvPr>
            <p:ph type="sldNum" sz="quarter" idx="10"/>
          </p:nvPr>
        </p:nvSpPr>
        <p:spPr/>
        <p:txBody>
          <a:bodyPr/>
          <a:lstStyle/>
          <a:p>
            <a:fld id="{697381A9-0C9E-4D3A-A28B-AC4E168A57BC}" type="slidenum">
              <a:rPr lang="nl-NL" smtClean="0"/>
              <a:pPr/>
              <a:t>15</a:t>
            </a:fld>
            <a:endParaRPr lang="nl-NL" dirty="0"/>
          </a:p>
        </p:txBody>
      </p:sp>
    </p:spTree>
    <p:extLst>
      <p:ext uri="{BB962C8B-B14F-4D97-AF65-F5344CB8AC3E}">
        <p14:creationId xmlns:p14="http://schemas.microsoft.com/office/powerpoint/2010/main" val="36431109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lnSpcReduction="10000"/>
          </a:bodyPr>
          <a:lstStyle/>
          <a:p>
            <a:r>
              <a:rPr lang="nl-NL" dirty="0"/>
              <a:t>Wensen, verwachtingen en grenzen hebben verschillende ‘vormen’: Dit komt in dagdeel 2 aan bod bij bespreken van gedoe en </a:t>
            </a:r>
            <a:r>
              <a:rPr lang="nl-NL" dirty="0" err="1"/>
              <a:t>casuistiek</a:t>
            </a:r>
            <a:r>
              <a:rPr lang="nl-NL" dirty="0"/>
              <a:t>. </a:t>
            </a:r>
          </a:p>
          <a:p>
            <a:pPr marL="171450" indent="-171450">
              <a:buFont typeface="Arial" panose="020B0604020202020204" pitchFamily="34" charset="0"/>
              <a:buChar char="•"/>
            </a:pPr>
            <a:r>
              <a:rPr lang="nl-NL" b="1" dirty="0"/>
              <a:t>Persoonlijke</a:t>
            </a:r>
            <a:r>
              <a:rPr lang="nl-NL" dirty="0"/>
              <a:t> wensen, verwachtingen, grenzen van cliënt(en) familie/netwerk en medewerker/vrijwilliger (vaak onbewuste/onuitgesproken) </a:t>
            </a:r>
          </a:p>
          <a:p>
            <a:pPr marL="171450" indent="-171450">
              <a:buFont typeface="Arial" panose="020B0604020202020204" pitchFamily="34" charset="0"/>
              <a:buChar char="•"/>
            </a:pPr>
            <a:r>
              <a:rPr lang="nl-NL" b="1" dirty="0"/>
              <a:t>Professionele </a:t>
            </a:r>
            <a:r>
              <a:rPr lang="nl-NL" dirty="0"/>
              <a:t>grenzen als medewerker wat is verantwoord voor wie en waarom, hoe kun je daarin een goede balans aanbrengen tussen verantwoorde zorg en ondersteuning en regie over eigen leven welzijn en welbevinden van cliënt(en)   </a:t>
            </a:r>
          </a:p>
          <a:p>
            <a:pPr marL="171450" indent="-171450">
              <a:buFont typeface="Arial" panose="020B0604020202020204" pitchFamily="34" charset="0"/>
              <a:buChar char="•"/>
            </a:pPr>
            <a:r>
              <a:rPr lang="nl-NL" b="1" dirty="0"/>
              <a:t>Functionele </a:t>
            </a:r>
            <a:r>
              <a:rPr lang="nl-NL" dirty="0"/>
              <a:t>grenzen: hoe is het bij </a:t>
            </a:r>
            <a:r>
              <a:rPr lang="nl-NL" dirty="0" err="1"/>
              <a:t>Cordaan</a:t>
            </a:r>
            <a:r>
              <a:rPr lang="nl-NL" dirty="0"/>
              <a:t> georganiseerd; wie doet wat: wat verzorgt de organisatie en wat niet, is dit duidelijk voor cliënt/netwerk-&gt;managen van de verwachtingen. Ook professionele inschatting, moed en ruimte, vertrouwen in jezelf, van collega’s en vanuit organisatie om waar noodzakelijk er verantwoord vanaf te wijken en duidelijk te zijn naar cliënt/familie en netwerk dat het een uitzondering is en niet vanzelfsprekend zo blijft</a:t>
            </a:r>
          </a:p>
          <a:p>
            <a:pPr marL="171450" indent="-171450">
              <a:buFont typeface="Arial" panose="020B0604020202020204" pitchFamily="34" charset="0"/>
              <a:buChar char="•"/>
            </a:pPr>
            <a:r>
              <a:rPr lang="nl-NL" b="1" dirty="0"/>
              <a:t>Juridische: </a:t>
            </a:r>
            <a:r>
              <a:rPr lang="nl-NL" b="0" dirty="0"/>
              <a:t>grenzenverhaal mogelijkheden en ruimte mantelzorgers/naasten  - vrijwilligers en verantwoordelijkheid medewerker/organisatie: familie: toezichthoudende rol, Vrijwilliger: rekeninghouden met wensen en grenzen, adequaat toerusten en ondersteunen</a:t>
            </a:r>
            <a:endParaRPr lang="nl-NL" b="1" dirty="0"/>
          </a:p>
          <a:p>
            <a:endParaRPr lang="nl-NL" dirty="0"/>
          </a:p>
          <a:p>
            <a:r>
              <a:rPr lang="nl-NL" dirty="0"/>
              <a:t>Als er ‘gedoe’ is in de samenwerking heeft dit meestal te maken met verschillen in Wensen, verwachtingen en grenzen. Als je het gedoe wil analyseren en er over in gesprek gaat met betrokkenen helpt het om dit onderscheid voor ogen te houden</a:t>
            </a:r>
          </a:p>
        </p:txBody>
      </p:sp>
      <p:sp>
        <p:nvSpPr>
          <p:cNvPr id="4" name="Tijdelijke aanduiding voor dianummer 3"/>
          <p:cNvSpPr>
            <a:spLocks noGrp="1"/>
          </p:cNvSpPr>
          <p:nvPr>
            <p:ph type="sldNum" sz="quarter" idx="10"/>
          </p:nvPr>
        </p:nvSpPr>
        <p:spPr/>
        <p:txBody>
          <a:bodyPr/>
          <a:lstStyle/>
          <a:p>
            <a:fld id="{697381A9-0C9E-4D3A-A28B-AC4E168A57BC}" type="slidenum">
              <a:rPr lang="nl-NL" smtClean="0"/>
              <a:pPr/>
              <a:t>16</a:t>
            </a:fld>
            <a:endParaRPr lang="nl-NL" dirty="0"/>
          </a:p>
        </p:txBody>
      </p:sp>
    </p:spTree>
    <p:extLst>
      <p:ext uri="{BB962C8B-B14F-4D97-AF65-F5344CB8AC3E}">
        <p14:creationId xmlns:p14="http://schemas.microsoft.com/office/powerpoint/2010/main" val="23804720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20650" y="744538"/>
            <a:ext cx="6616700" cy="3722687"/>
          </a:xfrm>
        </p:spPr>
      </p:sp>
      <p:sp>
        <p:nvSpPr>
          <p:cNvPr id="3" name="Tijdelijke aanduiding voor notities 2"/>
          <p:cNvSpPr>
            <a:spLocks noGrp="1"/>
          </p:cNvSpPr>
          <p:nvPr>
            <p:ph type="body" idx="1"/>
          </p:nvPr>
        </p:nvSpPr>
        <p:spPr/>
        <p:txBody>
          <a:bodyPr/>
          <a:lstStyle/>
          <a:p>
            <a:pPr marL="171450" indent="-171450">
              <a:buFontTx/>
              <a:buChar char="-"/>
            </a:pPr>
            <a:r>
              <a:rPr lang="nl-NL" dirty="0"/>
              <a:t>Laat deelnemers eerst in tweetallen de meerwaarde benoemen en op een post </a:t>
            </a:r>
            <a:r>
              <a:rPr lang="nl-NL" dirty="0" err="1"/>
              <a:t>it</a:t>
            </a:r>
            <a:r>
              <a:rPr lang="nl-NL" dirty="0"/>
              <a:t> schrijven welke meerwaarde samenwerken met sociaal netwerk en vrijwilligers</a:t>
            </a:r>
            <a:r>
              <a:rPr lang="nl-NL" baseline="0" dirty="0"/>
              <a:t> </a:t>
            </a:r>
            <a:r>
              <a:rPr lang="nl-NL" dirty="0"/>
              <a:t>voor je kan hebben in je dagelijkse werk.</a:t>
            </a:r>
          </a:p>
          <a:p>
            <a:pPr marL="171450" indent="-171450">
              <a:buFontTx/>
              <a:buChar char="-"/>
            </a:pPr>
            <a:r>
              <a:rPr lang="nl-NL" dirty="0"/>
              <a:t>Inventariseer als trainer daarna plenair </a:t>
            </a:r>
          </a:p>
          <a:p>
            <a:pPr marL="0" indent="0">
              <a:buFontTx/>
              <a:buNone/>
            </a:pPr>
            <a:r>
              <a:rPr lang="nl-NL" dirty="0"/>
              <a:t>- Noteer als trainer per doelgroep (bewoners, familie, vrijwilligers, medewerker/team) de genoemde meerwaarde </a:t>
            </a:r>
          </a:p>
        </p:txBody>
      </p:sp>
      <p:sp>
        <p:nvSpPr>
          <p:cNvPr id="4" name="Tijdelijke aanduiding voor dianummer 3"/>
          <p:cNvSpPr>
            <a:spLocks noGrp="1"/>
          </p:cNvSpPr>
          <p:nvPr>
            <p:ph type="sldNum" sz="quarter" idx="10"/>
          </p:nvPr>
        </p:nvSpPr>
        <p:spPr/>
        <p:txBody>
          <a:bodyPr/>
          <a:lstStyle/>
          <a:p>
            <a:fld id="{697381A9-0C9E-4D3A-A28B-AC4E168A57BC}" type="slidenum">
              <a:rPr lang="nl-NL" smtClean="0"/>
              <a:pPr/>
              <a:t>17</a:t>
            </a:fld>
            <a:endParaRPr lang="nl-NL" dirty="0"/>
          </a:p>
        </p:txBody>
      </p:sp>
    </p:spTree>
    <p:extLst>
      <p:ext uri="{BB962C8B-B14F-4D97-AF65-F5344CB8AC3E}">
        <p14:creationId xmlns:p14="http://schemas.microsoft.com/office/powerpoint/2010/main" val="9013866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20650" y="744538"/>
            <a:ext cx="6616700" cy="3722687"/>
          </a:xfrm>
        </p:spPr>
      </p:sp>
      <p:sp>
        <p:nvSpPr>
          <p:cNvPr id="3" name="Tijdelijke aanduiding voor notities 2"/>
          <p:cNvSpPr>
            <a:spLocks noGrp="1"/>
          </p:cNvSpPr>
          <p:nvPr>
            <p:ph type="body" idx="1"/>
          </p:nvPr>
        </p:nvSpPr>
        <p:spPr/>
        <p:txBody>
          <a:bodyPr/>
          <a:lstStyle/>
          <a:p>
            <a:pPr marL="172635" indent="-172635">
              <a:buFontTx/>
              <a:buChar char="-"/>
            </a:pPr>
            <a:r>
              <a:rPr lang="nl-NL" dirty="0"/>
              <a:t>Trainer vraagt plenair na en noteert op de </a:t>
            </a:r>
            <a:r>
              <a:rPr lang="nl-NL" dirty="0" err="1"/>
              <a:t>flaps</a:t>
            </a:r>
            <a:r>
              <a:rPr lang="nl-NL" dirty="0"/>
              <a:t>. </a:t>
            </a:r>
          </a:p>
          <a:p>
            <a:pPr marL="172635" indent="-172635">
              <a:buFontTx/>
              <a:buChar char="-"/>
            </a:pPr>
            <a:r>
              <a:rPr lang="nl-NL" dirty="0"/>
              <a:t>Categoriseer als trainer de antwoorden en indien nodig cluster deze.</a:t>
            </a:r>
          </a:p>
          <a:p>
            <a:endParaRPr lang="nl-NL" dirty="0"/>
          </a:p>
        </p:txBody>
      </p:sp>
      <p:sp>
        <p:nvSpPr>
          <p:cNvPr id="4" name="Tijdelijke aanduiding voor dianummer 3"/>
          <p:cNvSpPr>
            <a:spLocks noGrp="1"/>
          </p:cNvSpPr>
          <p:nvPr>
            <p:ph type="sldNum" sz="quarter" idx="10"/>
          </p:nvPr>
        </p:nvSpPr>
        <p:spPr/>
        <p:txBody>
          <a:bodyPr/>
          <a:lstStyle/>
          <a:p>
            <a:fld id="{697381A9-0C9E-4D3A-A28B-AC4E168A57BC}" type="slidenum">
              <a:rPr lang="nl-NL" smtClean="0"/>
              <a:pPr/>
              <a:t>18</a:t>
            </a:fld>
            <a:endParaRPr lang="nl-NL" dirty="0"/>
          </a:p>
        </p:txBody>
      </p:sp>
    </p:spTree>
    <p:extLst>
      <p:ext uri="{BB962C8B-B14F-4D97-AF65-F5344CB8AC3E}">
        <p14:creationId xmlns:p14="http://schemas.microsoft.com/office/powerpoint/2010/main" val="6218698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jdelijke aanduiding voor dia-afbeelding 1"/>
          <p:cNvSpPr>
            <a:spLocks noGrp="1" noRot="1" noChangeAspect="1" noTextEdit="1"/>
          </p:cNvSpPr>
          <p:nvPr>
            <p:ph type="sldImg"/>
          </p:nvPr>
        </p:nvSpPr>
        <p:spPr bwMode="auto">
          <a:xfrm>
            <a:off x="120650"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7500" lnSpcReduction="20000"/>
          </a:bodyPr>
          <a:lstStyle/>
          <a:p>
            <a:pPr eaLnBrk="1" hangingPunct="1">
              <a:spcBef>
                <a:spcPct val="0"/>
              </a:spcBef>
            </a:pPr>
            <a:r>
              <a:rPr lang="nl-NL" altLang="nl-NL" dirty="0"/>
              <a:t>Een eerste onontbeerlijke stap op weg naar familieparticipatie is contact maken met familieleden die bij hun naaste komen: zien, groeten, een praatje maken, vragen hoe het gaat. Contact leggen betekent niet eindeloos alles aanhoren. Maar wel: familieleden herkennen, belangstelling tonen, zodat ze zich welkom en thuis voelen. Laat daarbij ook zien wie je bent en wat je doet als medewerker. Zo ontstaat er contact over en weer. Dat leidt weer tot wederzijds vertrouwen en verdere interactie. </a:t>
            </a:r>
          </a:p>
          <a:p>
            <a:pPr eaLnBrk="1" hangingPunct="1">
              <a:spcBef>
                <a:spcPct val="0"/>
              </a:spcBef>
            </a:pPr>
            <a:r>
              <a:rPr lang="nl-NL" altLang="nl-NL" dirty="0"/>
              <a:t>Elkaar leren kennen: laat ook van jezelf zien. </a:t>
            </a:r>
          </a:p>
          <a:p>
            <a:pPr eaLnBrk="1" hangingPunct="1">
              <a:spcBef>
                <a:spcPct val="0"/>
              </a:spcBef>
            </a:pPr>
            <a:endParaRPr lang="nl-NL" altLang="nl-NL" dirty="0"/>
          </a:p>
          <a:p>
            <a:pPr marL="0" indent="0">
              <a:buNone/>
            </a:pPr>
            <a:r>
              <a:rPr lang="nl-NL" dirty="0"/>
              <a:t>Het gaat erom dat een medewerker onderdeel is en voelt van het team. Dat er een gastvrij onthaal/welkom is. Dat de vrijwilliger zich gezien, erkent en gewaardeerd voelt door het team. Echte aandacht. </a:t>
            </a:r>
          </a:p>
          <a:p>
            <a:pPr marL="0" indent="0">
              <a:buNone/>
            </a:pPr>
            <a:r>
              <a:rPr lang="nl-NL" dirty="0"/>
              <a:t>Door vrijwilligers ook uit te nodigen voor een klinische les op de afdeling. Of voor de jaarlijkse </a:t>
            </a:r>
            <a:r>
              <a:rPr lang="nl-NL" dirty="0" err="1"/>
              <a:t>bbq</a:t>
            </a:r>
            <a:r>
              <a:rPr lang="nl-NL" dirty="0"/>
              <a:t> op de woongroep. </a:t>
            </a:r>
          </a:p>
          <a:p>
            <a:pPr marL="0" indent="0">
              <a:buNone/>
            </a:pPr>
            <a:endParaRPr lang="nl-NL" dirty="0"/>
          </a:p>
          <a:p>
            <a:pPr marL="0" indent="0">
              <a:buNone/>
            </a:pPr>
            <a:r>
              <a:rPr lang="nl-NL" dirty="0"/>
              <a:t>En dat er wordt aangesloten op de individuele kwaliteiten/wensen van de vrijwilligers. Hier is ook het uitspreken van de wederzijdse verwachtingen belangrijk. </a:t>
            </a:r>
          </a:p>
          <a:p>
            <a:pPr marL="0" indent="0">
              <a:buNone/>
            </a:pPr>
            <a:r>
              <a:rPr lang="nl-NL" dirty="0"/>
              <a:t>En het evalueren hoe het gaat: vanuit het team en vanuit de ervaringen van de vrijwilliger. </a:t>
            </a:r>
          </a:p>
          <a:p>
            <a:pPr marL="0" indent="0">
              <a:buNone/>
            </a:pPr>
            <a:endParaRPr lang="nl-NL" dirty="0"/>
          </a:p>
          <a:p>
            <a:pPr marL="0" indent="0">
              <a:buNone/>
            </a:pPr>
            <a:r>
              <a:rPr lang="nl-NL" dirty="0"/>
              <a:t>Een vrijwilliger vertelde mij dat ze wekelijks een vaste activiteit voor de bewoners organiseert. Dat ze zelf goed de weg wist en het ook goed alleen kon. Maar dat ze toch wel verbaasd was, dat zorgmedewerkers niet vroegen hoe het was gegaan voor haar. Of hoe het was gegaan voor de bewoners. </a:t>
            </a:r>
          </a:p>
          <a:p>
            <a:pPr marL="0" indent="0">
              <a:buNone/>
            </a:pPr>
            <a:endParaRPr lang="nl-NL" dirty="0"/>
          </a:p>
          <a:p>
            <a:pPr marL="0" indent="0">
              <a:buNone/>
            </a:pPr>
            <a:r>
              <a:rPr lang="nl-NL" dirty="0"/>
              <a:t>Een andere vrijwilliger vertelde mij dat ze niet was </a:t>
            </a:r>
            <a:r>
              <a:rPr lang="nl-NL" dirty="0" err="1"/>
              <a:t>geinformeerd</a:t>
            </a:r>
            <a:r>
              <a:rPr lang="nl-NL" dirty="0"/>
              <a:t> dat een bewoner zo ziek was en was overleden. Als ze het had geweten, dan had ze het familielid kunnen condoleren. </a:t>
            </a:r>
          </a:p>
          <a:p>
            <a:pPr marL="0" indent="0">
              <a:buNone/>
            </a:pPr>
            <a:r>
              <a:rPr lang="nl-NL" dirty="0"/>
              <a:t>Of als je op de groep koffie verzorgt, dan je dan wel moet weten over eventuele slikproblemen bij de bewoners. Wie kun je allemaal een koekje uit de trommel geven? </a:t>
            </a:r>
          </a:p>
          <a:p>
            <a:pPr marL="0" indent="0">
              <a:buNone/>
            </a:pPr>
            <a:endParaRPr lang="nl-NL" dirty="0"/>
          </a:p>
          <a:p>
            <a:pPr marL="0" indent="0">
              <a:buNone/>
            </a:pPr>
            <a:r>
              <a:rPr lang="nl-NL" dirty="0"/>
              <a:t>De nieuwe vrijwilliger =  iemand die maar korte tijd bij organisatie wil werken en zich niet wil binden, is misvatting.</a:t>
            </a:r>
          </a:p>
          <a:p>
            <a:pPr marL="0" indent="0">
              <a:buNone/>
            </a:pPr>
            <a:endParaRPr lang="nl-NL" dirty="0"/>
          </a:p>
          <a:p>
            <a:pPr>
              <a:buClr>
                <a:srgbClr val="0070C0"/>
              </a:buClr>
              <a:buFont typeface="Wingdings" panose="05000000000000000000" pitchFamily="2" charset="2"/>
              <a:buChar char="Ø"/>
            </a:pPr>
            <a:r>
              <a:rPr lang="nl-NL" dirty="0"/>
              <a:t> Persoonlijke motivatie is doorslaggevend</a:t>
            </a:r>
          </a:p>
          <a:p>
            <a:pPr>
              <a:buClr>
                <a:srgbClr val="0070C0"/>
              </a:buClr>
              <a:buFont typeface="Wingdings" panose="05000000000000000000" pitchFamily="2" charset="2"/>
              <a:buChar char="Ø"/>
            </a:pPr>
            <a:r>
              <a:rPr lang="nl-NL" dirty="0"/>
              <a:t> Vrijwilligers willen zich wel degelijk langere tijd binden mits:</a:t>
            </a:r>
          </a:p>
          <a:p>
            <a:pPr lvl="2">
              <a:buClr>
                <a:srgbClr val="0070C0"/>
              </a:buClr>
              <a:buFont typeface="Wingdings" panose="05000000000000000000" pitchFamily="2" charset="2"/>
              <a:buChar char="§"/>
            </a:pPr>
            <a:r>
              <a:rPr lang="nl-NL" dirty="0"/>
              <a:t>Er aandacht, erkenning en waardering voor ze is</a:t>
            </a:r>
          </a:p>
          <a:p>
            <a:pPr lvl="2">
              <a:buClr>
                <a:srgbClr val="0070C0"/>
              </a:buClr>
              <a:buFont typeface="Wingdings" panose="05000000000000000000" pitchFamily="2" charset="2"/>
              <a:buChar char="§"/>
            </a:pPr>
            <a:r>
              <a:rPr lang="nl-NL" dirty="0"/>
              <a:t>Ze niet overvraagd worden, maar behapbare taken krijgen die er toe doen</a:t>
            </a:r>
          </a:p>
          <a:p>
            <a:pPr lvl="2">
              <a:buClr>
                <a:srgbClr val="0070C0"/>
              </a:buClr>
              <a:buFont typeface="Wingdings" panose="05000000000000000000" pitchFamily="2" charset="2"/>
              <a:buChar char="§"/>
            </a:pPr>
            <a:r>
              <a:rPr lang="nl-NL" dirty="0"/>
              <a:t>Ze bij de (werk)gemeenschap horen</a:t>
            </a:r>
          </a:p>
          <a:p>
            <a:pPr marL="432000" lvl="2" indent="0">
              <a:buNone/>
            </a:pPr>
            <a:endParaRPr lang="nl-NL" sz="1200" i="1" dirty="0"/>
          </a:p>
          <a:p>
            <a:pPr marL="432000" lvl="2" indent="0">
              <a:buNone/>
            </a:pPr>
            <a:r>
              <a:rPr lang="nl-NL" sz="1200" i="1" dirty="0"/>
              <a:t>Uit: Onderzoek Kunnen we dat (niet) aan vrijwilligers overlaten</a:t>
            </a:r>
          </a:p>
          <a:p>
            <a:pPr eaLnBrk="1" hangingPunct="1">
              <a:spcBef>
                <a:spcPct val="0"/>
              </a:spcBef>
            </a:pPr>
            <a:endParaRPr lang="nl-NL" altLang="nl-NL" dirty="0"/>
          </a:p>
          <a:p>
            <a:pPr eaLnBrk="1" hangingPunct="1">
              <a:spcBef>
                <a:spcPct val="0"/>
              </a:spcBef>
            </a:pPr>
            <a:r>
              <a:rPr lang="nl-NL" altLang="nl-NL" dirty="0"/>
              <a:t> </a:t>
            </a:r>
          </a:p>
          <a:p>
            <a:pPr eaLnBrk="1" hangingPunct="1">
              <a:spcBef>
                <a:spcPct val="0"/>
              </a:spcBef>
            </a:pPr>
            <a:endParaRPr lang="nl-NL" altLang="nl-NL" dirty="0"/>
          </a:p>
        </p:txBody>
      </p:sp>
      <p:sp>
        <p:nvSpPr>
          <p:cNvPr id="23556"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4956" indent="-286522">
              <a:defRPr sz="2400">
                <a:solidFill>
                  <a:schemeClr val="tx1"/>
                </a:solidFill>
                <a:latin typeface="Arial" panose="020B0604020202020204" pitchFamily="34" charset="0"/>
                <a:ea typeface="ＭＳ Ｐゴシック" panose="020B0600070205080204" pitchFamily="34" charset="-128"/>
              </a:defRPr>
            </a:lvl2pPr>
            <a:lvl3pPr marL="1146086" indent="-229217">
              <a:defRPr sz="2400">
                <a:solidFill>
                  <a:schemeClr val="tx1"/>
                </a:solidFill>
                <a:latin typeface="Arial" panose="020B0604020202020204" pitchFamily="34" charset="0"/>
                <a:ea typeface="ＭＳ Ｐゴシック" panose="020B0600070205080204" pitchFamily="34" charset="-128"/>
              </a:defRPr>
            </a:lvl3pPr>
            <a:lvl4pPr marL="1604521" indent="-229217">
              <a:defRPr sz="2400">
                <a:solidFill>
                  <a:schemeClr val="tx1"/>
                </a:solidFill>
                <a:latin typeface="Arial" panose="020B0604020202020204" pitchFamily="34" charset="0"/>
                <a:ea typeface="ＭＳ Ｐゴシック" panose="020B0600070205080204" pitchFamily="34" charset="-128"/>
              </a:defRPr>
            </a:lvl4pPr>
            <a:lvl5pPr marL="2062955" indent="-229217">
              <a:defRPr sz="2400">
                <a:solidFill>
                  <a:schemeClr val="tx1"/>
                </a:solidFill>
                <a:latin typeface="Arial" panose="020B0604020202020204" pitchFamily="34" charset="0"/>
                <a:ea typeface="ＭＳ Ｐゴシック" panose="020B0600070205080204" pitchFamily="34" charset="-128"/>
              </a:defRPr>
            </a:lvl5pPr>
            <a:lvl6pPr marL="2521389" indent="-22921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9824" indent="-22921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38258" indent="-22921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96693" indent="-22921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BC03FEF-D3B7-43C1-A25D-046C76552CAF}" type="slidenum">
              <a:rPr lang="nl-NL" altLang="nl-NL" sz="1200"/>
              <a:pPr/>
              <a:t>19</a:t>
            </a:fld>
            <a:endParaRPr lang="nl-NL" altLang="nl-NL" sz="1200"/>
          </a:p>
        </p:txBody>
      </p:sp>
    </p:spTree>
    <p:extLst>
      <p:ext uri="{BB962C8B-B14F-4D97-AF65-F5344CB8AC3E}">
        <p14:creationId xmlns:p14="http://schemas.microsoft.com/office/powerpoint/2010/main" val="942055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Programma kort doorlopen en doel benoemen: bewustwording, uitwisselen van ervaringen vanuit de diverse locaties en handvatten bieden </a:t>
            </a:r>
            <a:r>
              <a:rPr lang="nl-NL" dirty="0" err="1"/>
              <a:t>a.d.v.</a:t>
            </a:r>
            <a:r>
              <a:rPr lang="nl-NL" dirty="0"/>
              <a:t> </a:t>
            </a:r>
            <a:r>
              <a:rPr lang="nl-NL" dirty="0" err="1"/>
              <a:t>Wifa</a:t>
            </a:r>
            <a:r>
              <a:rPr lang="nl-NL" dirty="0"/>
              <a:t>, sofa en COUP. </a:t>
            </a:r>
          </a:p>
          <a:p>
            <a:r>
              <a:rPr lang="nl-NL" dirty="0"/>
              <a:t>Vragen naar de verwachtingen van de deelnemers van dit dagdeel en dit noteren op de flap, zodat op het einde nog nagelopen wordt of er t.b.v. dagdeel 2 nog verwachtingen/leerpunten zijn om mee te nemen. </a:t>
            </a:r>
          </a:p>
          <a:p>
            <a:endParaRPr lang="nl-NL" dirty="0"/>
          </a:p>
        </p:txBody>
      </p:sp>
      <p:sp>
        <p:nvSpPr>
          <p:cNvPr id="4" name="Tijdelijke aanduiding voor dianummer 3"/>
          <p:cNvSpPr>
            <a:spLocks noGrp="1"/>
          </p:cNvSpPr>
          <p:nvPr>
            <p:ph type="sldNum" sz="quarter" idx="10"/>
          </p:nvPr>
        </p:nvSpPr>
        <p:spPr/>
        <p:txBody>
          <a:bodyPr/>
          <a:lstStyle/>
          <a:p>
            <a:fld id="{697381A9-0C9E-4D3A-A28B-AC4E168A57BC}" type="slidenum">
              <a:rPr lang="nl-NL" smtClean="0"/>
              <a:pPr/>
              <a:t>2</a:t>
            </a:fld>
            <a:endParaRPr lang="nl-NL" dirty="0"/>
          </a:p>
        </p:txBody>
      </p:sp>
    </p:spTree>
    <p:extLst>
      <p:ext uri="{BB962C8B-B14F-4D97-AF65-F5344CB8AC3E}">
        <p14:creationId xmlns:p14="http://schemas.microsoft.com/office/powerpoint/2010/main" val="1582646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lnSpcReduction="10000"/>
          </a:bodyPr>
          <a:lstStyle/>
          <a:p>
            <a:r>
              <a:rPr lang="nl-NL" baseline="0" dirty="0"/>
              <a:t>Familienet wordt bij  </a:t>
            </a:r>
            <a:r>
              <a:rPr lang="nl-NL" baseline="0" dirty="0" err="1"/>
              <a:t>Cordaan</a:t>
            </a:r>
            <a:r>
              <a:rPr lang="nl-NL" baseline="0" dirty="0"/>
              <a:t> gebruikt. </a:t>
            </a:r>
          </a:p>
          <a:p>
            <a:endParaRPr lang="nl-NL" baseline="0" dirty="0"/>
          </a:p>
          <a:p>
            <a:r>
              <a:rPr lang="nl-NL" sz="1200" b="0" i="0" u="none" strike="noStrike" kern="1200" baseline="0" dirty="0">
                <a:solidFill>
                  <a:schemeClr val="tx1"/>
                </a:solidFill>
                <a:latin typeface="+mn-lt"/>
                <a:ea typeface="+mn-ea"/>
                <a:cs typeface="+mn-cs"/>
              </a:rPr>
              <a:t>Zorgdoelen</a:t>
            </a:r>
          </a:p>
          <a:p>
            <a:r>
              <a:rPr lang="nl-NL" sz="1200" b="0" i="0" u="none" strike="noStrike" kern="1200" baseline="0" dirty="0">
                <a:solidFill>
                  <a:schemeClr val="tx1"/>
                </a:solidFill>
                <a:latin typeface="+mn-lt"/>
                <a:ea typeface="+mn-ea"/>
                <a:cs typeface="+mn-cs"/>
              </a:rPr>
              <a:t>Het Kwaliteitskader stelt dat er binnen 24 uur na aanvang van de zorg een voorlopig </a:t>
            </a:r>
            <a:r>
              <a:rPr lang="nl-NL" sz="1200" b="0" i="0" u="none" strike="noStrike" kern="1200" baseline="0" dirty="0" err="1">
                <a:solidFill>
                  <a:schemeClr val="tx1"/>
                </a:solidFill>
                <a:latin typeface="+mn-lt"/>
                <a:ea typeface="+mn-ea"/>
                <a:cs typeface="+mn-cs"/>
              </a:rPr>
              <a:t>Zorgleefplan</a:t>
            </a:r>
            <a:r>
              <a:rPr lang="nl-NL" sz="1200" b="0" i="0" u="none" strike="noStrike" kern="1200" baseline="0" dirty="0">
                <a:solidFill>
                  <a:schemeClr val="tx1"/>
                </a:solidFill>
                <a:latin typeface="+mn-lt"/>
                <a:ea typeface="+mn-ea"/>
                <a:cs typeface="+mn-cs"/>
              </a:rPr>
              <a:t> beschikbaar is waarin een aantal belangrijke zaken zijn vastgelegd. Voor het realiseren hiervan dienen medewerkers een extra inspanning te plegen. Deze informatie is bij aanvang zorg vastgelegd, en dient ook in het concept persoonlijk plan te worden opgenomen. Het persoonlijk plan geeft weer welke afspraken er zijn met de cliënt en op welke wijze deze worden uitgevoerd, echter om de cliënt werkelijk te kennen als uniek mens, legt de persoonlijk begeleider met de cliënt het levensverhaal vast. Door de toename van de zorgbehoefte en de zwaardere problematiek wordt de complexiteit van zorg vergroot. Bij cliënten met een vorm van dementie kan er sprake zijn van bijzonder gedrag. Hiervoor is een omgangsplan dat </a:t>
            </a:r>
            <a:r>
              <a:rPr lang="nl-NL" sz="1200" b="0" i="0" u="none" strike="noStrike" kern="1200" baseline="0" dirty="0" err="1">
                <a:solidFill>
                  <a:schemeClr val="tx1"/>
                </a:solidFill>
                <a:latin typeface="+mn-lt"/>
                <a:ea typeface="+mn-ea"/>
                <a:cs typeface="+mn-cs"/>
              </a:rPr>
              <a:t>multi-disciplinair</a:t>
            </a:r>
            <a:r>
              <a:rPr lang="nl-NL" sz="1200" b="0" i="0" u="none" strike="noStrike" kern="1200" baseline="0" dirty="0">
                <a:solidFill>
                  <a:schemeClr val="tx1"/>
                </a:solidFill>
                <a:latin typeface="+mn-lt"/>
                <a:ea typeface="+mn-ea"/>
                <a:cs typeface="+mn-cs"/>
              </a:rPr>
              <a:t> wordt opgesteld onmisbaar voor zorgmedewerkers om adequaat te handelen. </a:t>
            </a:r>
          </a:p>
          <a:p>
            <a:r>
              <a:rPr lang="nl-NL" sz="1200" b="0" i="0" u="none" strike="noStrike" kern="1200" baseline="0" dirty="0">
                <a:solidFill>
                  <a:schemeClr val="tx1"/>
                </a:solidFill>
                <a:latin typeface="+mn-lt"/>
                <a:ea typeface="+mn-ea"/>
                <a:cs typeface="+mn-cs"/>
              </a:rPr>
              <a:t>In 2017 is de focus gelegd op het methodisch werken met het elektronisch cliënten dossier (ECD). Parallel hieraan is gestart met het onderzoeken hoe en op welke wijze het ECD optimaal benut kan worden en maximaal kan ondersteunen in het methodisch werken. Dit heeft </a:t>
            </a:r>
            <a:r>
              <a:rPr lang="nl-NL" sz="1200" b="0" i="0" u="none" strike="noStrike" kern="1200" baseline="0" dirty="0" err="1">
                <a:solidFill>
                  <a:schemeClr val="tx1"/>
                </a:solidFill>
                <a:latin typeface="+mn-lt"/>
                <a:ea typeface="+mn-ea"/>
                <a:cs typeface="+mn-cs"/>
              </a:rPr>
              <a:t>Cordaan</a:t>
            </a:r>
            <a:r>
              <a:rPr lang="nl-NL" sz="1200" b="0" i="0" u="none" strike="noStrike" kern="1200" baseline="0" dirty="0">
                <a:solidFill>
                  <a:schemeClr val="tx1"/>
                </a:solidFill>
                <a:latin typeface="+mn-lt"/>
                <a:ea typeface="+mn-ea"/>
                <a:cs typeface="+mn-cs"/>
              </a:rPr>
              <a:t> er toe doen besluiten om te kiezen voor één integraal ECD voor alle cliënten, zorgprofessionals, artsen en behandelaren, over alle zorgdomeinen heen. Met één integraal ECD is </a:t>
            </a:r>
            <a:r>
              <a:rPr lang="nl-NL" sz="1200" b="0" i="0" u="none" strike="noStrike" kern="1200" baseline="0" dirty="0" err="1">
                <a:solidFill>
                  <a:schemeClr val="tx1"/>
                </a:solidFill>
                <a:latin typeface="+mn-lt"/>
                <a:ea typeface="+mn-ea"/>
                <a:cs typeface="+mn-cs"/>
              </a:rPr>
              <a:t>Cordaan</a:t>
            </a:r>
            <a:r>
              <a:rPr lang="nl-NL" sz="1200" b="0" i="0" u="none" strike="noStrike" kern="1200" baseline="0" dirty="0">
                <a:solidFill>
                  <a:schemeClr val="tx1"/>
                </a:solidFill>
                <a:latin typeface="+mn-lt"/>
                <a:ea typeface="+mn-ea"/>
                <a:cs typeface="+mn-cs"/>
              </a:rPr>
              <a:t> beter in staat cliënt- informatie door de verschillende domeinen beschikbaar te hebben waardoor zowel de kwaliteit van zorg als de efficiëntie waarmee de zorg wordt geleverd wordt verhoogd.</a:t>
            </a:r>
          </a:p>
          <a:p>
            <a:r>
              <a:rPr lang="nl-NL" sz="1200" b="0" i="0" u="none" strike="noStrike" kern="1200" baseline="0" dirty="0">
                <a:solidFill>
                  <a:schemeClr val="tx1"/>
                </a:solidFill>
                <a:latin typeface="+mn-lt"/>
                <a:ea typeface="+mn-ea"/>
                <a:cs typeface="+mn-cs"/>
              </a:rPr>
              <a:t>In 2017 zijn de voorbereidingen getroffen om in 2018 voor alle zorgdomeinen een succesvolle implementatie van een integraal ECD te realiseren.</a:t>
            </a:r>
          </a:p>
        </p:txBody>
      </p:sp>
      <p:sp>
        <p:nvSpPr>
          <p:cNvPr id="4" name="Tijdelijke aanduiding voor dianummer 3"/>
          <p:cNvSpPr>
            <a:spLocks noGrp="1"/>
          </p:cNvSpPr>
          <p:nvPr>
            <p:ph type="sldNum" sz="quarter" idx="10"/>
          </p:nvPr>
        </p:nvSpPr>
        <p:spPr/>
        <p:txBody>
          <a:bodyPr/>
          <a:lstStyle/>
          <a:p>
            <a:fld id="{697381A9-0C9E-4D3A-A28B-AC4E168A57BC}" type="slidenum">
              <a:rPr lang="nl-NL" smtClean="0"/>
              <a:pPr/>
              <a:t>20</a:t>
            </a:fld>
            <a:endParaRPr lang="nl-NL" dirty="0"/>
          </a:p>
        </p:txBody>
      </p:sp>
    </p:spTree>
    <p:extLst>
      <p:ext uri="{BB962C8B-B14F-4D97-AF65-F5344CB8AC3E}">
        <p14:creationId xmlns:p14="http://schemas.microsoft.com/office/powerpoint/2010/main" val="35405364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20650" y="744538"/>
            <a:ext cx="6616700" cy="3722687"/>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697381A9-0C9E-4D3A-A28B-AC4E168A57BC}" type="slidenum">
              <a:rPr lang="nl-NL" smtClean="0"/>
              <a:pPr/>
              <a:t>21</a:t>
            </a:fld>
            <a:endParaRPr lang="nl-NL" dirty="0"/>
          </a:p>
        </p:txBody>
      </p:sp>
    </p:spTree>
    <p:extLst>
      <p:ext uri="{BB962C8B-B14F-4D97-AF65-F5344CB8AC3E}">
        <p14:creationId xmlns:p14="http://schemas.microsoft.com/office/powerpoint/2010/main" val="21897500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697381A9-0C9E-4D3A-A28B-AC4E168A57BC}" type="slidenum">
              <a:rPr lang="nl-NL" smtClean="0"/>
              <a:pPr/>
              <a:t>22</a:t>
            </a:fld>
            <a:endParaRPr lang="nl-NL" dirty="0"/>
          </a:p>
        </p:txBody>
      </p:sp>
    </p:spTree>
    <p:extLst>
      <p:ext uri="{BB962C8B-B14F-4D97-AF65-F5344CB8AC3E}">
        <p14:creationId xmlns:p14="http://schemas.microsoft.com/office/powerpoint/2010/main" val="34520559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jdelijke aanduiding voor dia-afbeelding 1"/>
          <p:cNvSpPr>
            <a:spLocks noGrp="1" noRot="1" noChangeAspect="1" noTextEdit="1"/>
          </p:cNvSpPr>
          <p:nvPr>
            <p:ph type="sldImg"/>
          </p:nvPr>
        </p:nvSpPr>
        <p:spPr bwMode="auto">
          <a:xfrm>
            <a:off x="120650"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spcBef>
                <a:spcPct val="0"/>
              </a:spcBef>
            </a:pPr>
            <a:r>
              <a:rPr lang="nl-NL" altLang="nl-NL" baseline="0" dirty="0"/>
              <a:t>Wanneer </a:t>
            </a:r>
            <a:r>
              <a:rPr lang="nl-NL" altLang="nl-NL" baseline="0" dirty="0" err="1"/>
              <a:t>Ecogram</a:t>
            </a:r>
            <a:r>
              <a:rPr lang="nl-NL" altLang="nl-NL" baseline="0" dirty="0"/>
              <a:t> inzetten;</a:t>
            </a:r>
          </a:p>
          <a:p>
            <a:pPr marL="171913" indent="-171913">
              <a:spcBef>
                <a:spcPct val="0"/>
              </a:spcBef>
              <a:buFontTx/>
              <a:buChar char="-"/>
            </a:pPr>
            <a:r>
              <a:rPr lang="nl-NL" altLang="nl-NL" baseline="0" dirty="0"/>
              <a:t>Wensen bewoner mogelijk maken</a:t>
            </a:r>
          </a:p>
          <a:p>
            <a:pPr marL="171913" indent="-171913">
              <a:spcBef>
                <a:spcPct val="0"/>
              </a:spcBef>
              <a:buFontTx/>
              <a:buChar char="-"/>
            </a:pPr>
            <a:r>
              <a:rPr lang="nl-NL" altLang="nl-NL" baseline="0" dirty="0"/>
              <a:t>Ogenschijnlijk klein netwerk, denk ook aan kleinkinderen hoe is het voor hun om bij opa of oma op bezoek te komen. ( niets te doen)</a:t>
            </a:r>
          </a:p>
          <a:p>
            <a:pPr marL="171913" indent="-171913">
              <a:spcBef>
                <a:spcPct val="0"/>
              </a:spcBef>
              <a:buFontTx/>
              <a:buChar char="-"/>
            </a:pPr>
            <a:r>
              <a:rPr lang="nl-NL" altLang="nl-NL" baseline="0" dirty="0"/>
              <a:t>Overbelaste centrale mantelzorger; </a:t>
            </a:r>
          </a:p>
          <a:p>
            <a:pPr marL="171913" indent="-171913">
              <a:spcBef>
                <a:spcPct val="0"/>
              </a:spcBef>
              <a:buFontTx/>
              <a:buChar char="-"/>
            </a:pPr>
            <a:endParaRPr lang="nl-NL" altLang="nl-NL" baseline="0" dirty="0"/>
          </a:p>
          <a:p>
            <a:pPr marL="0" indent="0">
              <a:spcBef>
                <a:spcPct val="0"/>
              </a:spcBef>
              <a:buFontTx/>
              <a:buNone/>
            </a:pPr>
            <a:r>
              <a:rPr lang="nl-NL" altLang="nl-NL" baseline="0" dirty="0"/>
              <a:t>Op welke plek in het ECD van </a:t>
            </a:r>
            <a:r>
              <a:rPr lang="nl-NL" altLang="nl-NL" baseline="0" dirty="0" err="1"/>
              <a:t>Cordaan</a:t>
            </a:r>
            <a:r>
              <a:rPr lang="nl-NL" altLang="nl-NL" baseline="0" dirty="0"/>
              <a:t> kan het sociaal netwerk in kaart gebracht worden? </a:t>
            </a:r>
          </a:p>
          <a:p>
            <a:pPr marL="0" indent="0">
              <a:spcBef>
                <a:spcPct val="0"/>
              </a:spcBef>
              <a:buFontTx/>
              <a:buNone/>
            </a:pPr>
            <a:r>
              <a:rPr lang="nl-NL" altLang="nl-NL" baseline="0" dirty="0"/>
              <a:t>Zien jullie er meerwaarde van in?</a:t>
            </a:r>
          </a:p>
          <a:p>
            <a:pPr marL="0" indent="0">
              <a:spcBef>
                <a:spcPct val="0"/>
              </a:spcBef>
              <a:buFontTx/>
              <a:buNone/>
            </a:pPr>
            <a:r>
              <a:rPr lang="nl-NL" altLang="nl-NL" baseline="0" dirty="0"/>
              <a:t>Hoe zou je dit kunnen gebruiken:</a:t>
            </a:r>
          </a:p>
          <a:p>
            <a:pPr marL="171450" indent="-171450">
              <a:spcBef>
                <a:spcPct val="0"/>
              </a:spcBef>
              <a:buFontTx/>
              <a:buChar char="-"/>
            </a:pPr>
            <a:r>
              <a:rPr lang="nl-NL" altLang="nl-NL" baseline="0" dirty="0"/>
              <a:t>Samen met de </a:t>
            </a:r>
            <a:r>
              <a:rPr lang="nl-NL" altLang="nl-NL" baseline="0" dirty="0" err="1"/>
              <a:t>client</a:t>
            </a:r>
            <a:r>
              <a:rPr lang="nl-NL" altLang="nl-NL" baseline="0" dirty="0"/>
              <a:t> invullen</a:t>
            </a:r>
          </a:p>
          <a:p>
            <a:pPr marL="171450" indent="-171450">
              <a:spcBef>
                <a:spcPct val="0"/>
              </a:spcBef>
              <a:buFontTx/>
              <a:buChar char="-"/>
            </a:pPr>
            <a:r>
              <a:rPr lang="nl-NL" altLang="nl-NL" baseline="0" dirty="0"/>
              <a:t>Door de familie laten invullen</a:t>
            </a:r>
          </a:p>
          <a:p>
            <a:pPr marL="0" indent="0">
              <a:spcBef>
                <a:spcPct val="0"/>
              </a:spcBef>
              <a:buFontTx/>
              <a:buNone/>
            </a:pPr>
            <a:r>
              <a:rPr lang="nl-NL" altLang="nl-NL" baseline="0" dirty="0"/>
              <a:t>In welke gevallen:</a:t>
            </a:r>
          </a:p>
          <a:p>
            <a:pPr marL="171450" indent="-171450">
              <a:spcBef>
                <a:spcPct val="0"/>
              </a:spcBef>
              <a:buFontTx/>
              <a:buChar char="-"/>
            </a:pPr>
            <a:r>
              <a:rPr lang="nl-NL" altLang="nl-NL" baseline="0" dirty="0"/>
              <a:t>Standaard bij elke (nieuwe) bewoner</a:t>
            </a:r>
          </a:p>
          <a:p>
            <a:pPr marL="171450" indent="-171450">
              <a:spcBef>
                <a:spcPct val="0"/>
              </a:spcBef>
              <a:buFontTx/>
              <a:buChar char="-"/>
            </a:pPr>
            <a:r>
              <a:rPr lang="nl-NL" altLang="nl-NL" baseline="0" dirty="0"/>
              <a:t>Of alleen als we niet zeker weten of er een sociaal netwerk is</a:t>
            </a:r>
          </a:p>
          <a:p>
            <a:pPr marL="0" indent="0">
              <a:spcBef>
                <a:spcPct val="0"/>
              </a:spcBef>
              <a:buFontTx/>
              <a:buNone/>
            </a:pPr>
            <a:r>
              <a:rPr lang="nl-NL" altLang="nl-NL" baseline="0" dirty="0"/>
              <a:t>Wie gaat het gesprek aan over het </a:t>
            </a:r>
            <a:r>
              <a:rPr lang="nl-NL" altLang="nl-NL" baseline="0" dirty="0" err="1"/>
              <a:t>ecogram</a:t>
            </a:r>
            <a:r>
              <a:rPr lang="nl-NL" altLang="nl-NL" baseline="0" dirty="0"/>
              <a:t> en wanneer? </a:t>
            </a:r>
          </a:p>
          <a:p>
            <a:pPr marL="0" indent="0">
              <a:spcBef>
                <a:spcPct val="0"/>
              </a:spcBef>
              <a:buFontTx/>
              <a:buNone/>
            </a:pPr>
            <a:endParaRPr lang="nl-NL" altLang="nl-NL" dirty="0"/>
          </a:p>
        </p:txBody>
      </p:sp>
      <p:sp>
        <p:nvSpPr>
          <p:cNvPr id="32772"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4956" indent="-286522">
              <a:defRPr sz="2400">
                <a:solidFill>
                  <a:schemeClr val="tx1"/>
                </a:solidFill>
                <a:latin typeface="Arial" panose="020B0604020202020204" pitchFamily="34" charset="0"/>
                <a:ea typeface="ＭＳ Ｐゴシック" panose="020B0600070205080204" pitchFamily="34" charset="-128"/>
              </a:defRPr>
            </a:lvl2pPr>
            <a:lvl3pPr marL="1146086" indent="-229217">
              <a:defRPr sz="2400">
                <a:solidFill>
                  <a:schemeClr val="tx1"/>
                </a:solidFill>
                <a:latin typeface="Arial" panose="020B0604020202020204" pitchFamily="34" charset="0"/>
                <a:ea typeface="ＭＳ Ｐゴシック" panose="020B0600070205080204" pitchFamily="34" charset="-128"/>
              </a:defRPr>
            </a:lvl3pPr>
            <a:lvl4pPr marL="1604521" indent="-229217">
              <a:defRPr sz="2400">
                <a:solidFill>
                  <a:schemeClr val="tx1"/>
                </a:solidFill>
                <a:latin typeface="Arial" panose="020B0604020202020204" pitchFamily="34" charset="0"/>
                <a:ea typeface="ＭＳ Ｐゴシック" panose="020B0600070205080204" pitchFamily="34" charset="-128"/>
              </a:defRPr>
            </a:lvl4pPr>
            <a:lvl5pPr marL="2062955" indent="-229217">
              <a:defRPr sz="2400">
                <a:solidFill>
                  <a:schemeClr val="tx1"/>
                </a:solidFill>
                <a:latin typeface="Arial" panose="020B0604020202020204" pitchFamily="34" charset="0"/>
                <a:ea typeface="ＭＳ Ｐゴシック" panose="020B0600070205080204" pitchFamily="34" charset="-128"/>
              </a:defRPr>
            </a:lvl5pPr>
            <a:lvl6pPr marL="2521389" indent="-22921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9824" indent="-22921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38258" indent="-22921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96693" indent="-22921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97E24DC-1640-435B-B6EB-4C94D5419539}" type="slidenum">
              <a:rPr lang="nl-NL" altLang="nl-NL" sz="1200"/>
              <a:pPr/>
              <a:t>23</a:t>
            </a:fld>
            <a:endParaRPr lang="nl-NL" altLang="nl-NL" sz="1200"/>
          </a:p>
        </p:txBody>
      </p:sp>
    </p:spTree>
    <p:extLst>
      <p:ext uri="{BB962C8B-B14F-4D97-AF65-F5344CB8AC3E}">
        <p14:creationId xmlns:p14="http://schemas.microsoft.com/office/powerpoint/2010/main" val="4111194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jdelijke aanduiding voor dia-afbeelding 1"/>
          <p:cNvSpPr>
            <a:spLocks noGrp="1" noRot="1" noChangeAspect="1" noTextEdit="1"/>
          </p:cNvSpPr>
          <p:nvPr>
            <p:ph type="sldImg"/>
          </p:nvPr>
        </p:nvSpPr>
        <p:spPr bwMode="auto">
          <a:xfrm>
            <a:off x="120650"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7500" lnSpcReduction="20000"/>
          </a:bodyPr>
          <a:lstStyle/>
          <a:p>
            <a:pPr eaLnBrk="1" hangingPunct="1">
              <a:spcBef>
                <a:spcPct val="0"/>
              </a:spcBef>
            </a:pPr>
            <a:r>
              <a:rPr lang="nl-NL" altLang="nl-NL" dirty="0"/>
              <a:t>Het kan voor familieleden lastig zijn om contact te blijven houden met hun naaste. Bijvoorbeeld omdat ze als mantelzorger overbelast zijn geraakt en alle zorg graag (even) loslaten. Of omdat ze niet meer weten hoe ze een gesprek kunnen aanknopen met hun vader, tante of opa die hen niet meer herkent vanwege dementie. Ook kunnen schuldgevoelens en gevoelens van machteloosheid een rol spelen. </a:t>
            </a:r>
          </a:p>
          <a:p>
            <a:pPr eaLnBrk="1" hangingPunct="1">
              <a:spcBef>
                <a:spcPct val="0"/>
              </a:spcBef>
            </a:pPr>
            <a:endParaRPr lang="nl-NL" altLang="nl-NL" dirty="0"/>
          </a:p>
          <a:p>
            <a:pPr eaLnBrk="1" hangingPunct="1">
              <a:spcBef>
                <a:spcPct val="0"/>
              </a:spcBef>
            </a:pPr>
            <a:r>
              <a:rPr lang="nl-NL" altLang="nl-NL" dirty="0"/>
              <a:t>Medewerkers kunnen familie hierbij ondersteunen. In de vorm van een luisterend oor, met tips voor familie over manieren om nog contact te maken, of hen door te verwijzen naar </a:t>
            </a:r>
            <a:endParaRPr lang="nl-NL" altLang="nl-NL" sz="1000" dirty="0"/>
          </a:p>
          <a:p>
            <a:pPr eaLnBrk="1" hangingPunct="1">
              <a:spcBef>
                <a:spcPct val="0"/>
              </a:spcBef>
            </a:pPr>
            <a:r>
              <a:rPr lang="nl-NL" altLang="nl-NL" dirty="0"/>
              <a:t>Als iemand in huis komt wonen en de mantelzorger is erg moe, nu even niet, dan is het geen moment om het gesprek aan te gaan over uitnodigen, maar des te belangrijker om dan de relatie met de mantelzorger aan te gaan als ondersteuning: aandacht geven en begrip samen hebben voor de situatie dan.</a:t>
            </a:r>
            <a:endParaRPr lang="nl-NL" altLang="nl-NL" sz="1000" dirty="0"/>
          </a:p>
          <a:p>
            <a:pPr lvl="1" eaLnBrk="1" hangingPunct="1">
              <a:spcBef>
                <a:spcPct val="0"/>
              </a:spcBef>
            </a:pPr>
            <a:endParaRPr lang="nl-NL" altLang="nl-NL" dirty="0"/>
          </a:p>
          <a:p>
            <a:pPr lvl="1" eaLnBrk="1" hangingPunct="1">
              <a:spcBef>
                <a:spcPct val="0"/>
              </a:spcBef>
            </a:pPr>
            <a:endParaRPr lang="nl-NL" altLang="nl-NL" dirty="0"/>
          </a:p>
          <a:p>
            <a:pPr lvl="1" eaLnBrk="1" hangingPunct="1">
              <a:spcBef>
                <a:spcPct val="0"/>
              </a:spcBef>
            </a:pPr>
            <a:r>
              <a:rPr lang="nl-NL" altLang="nl-NL" dirty="0"/>
              <a:t>Oog hebben voor moeilijke gevoelens. </a:t>
            </a:r>
            <a:br>
              <a:rPr lang="nl-NL" altLang="nl-NL" dirty="0"/>
            </a:br>
            <a:r>
              <a:rPr lang="nl-NL" altLang="nl-NL" dirty="0"/>
              <a:t>Oog hebben voor schuldgevoelens. </a:t>
            </a:r>
            <a:br>
              <a:rPr lang="nl-NL" altLang="nl-NL" dirty="0"/>
            </a:br>
            <a:r>
              <a:rPr lang="nl-NL" altLang="nl-NL" dirty="0"/>
              <a:t>Oog hebben voor zingeving. </a:t>
            </a:r>
            <a:endParaRPr lang="nl-NL" altLang="nl-NL" sz="1000" dirty="0"/>
          </a:p>
          <a:p>
            <a:pPr lvl="1" eaLnBrk="1" hangingPunct="1">
              <a:spcBef>
                <a:spcPct val="0"/>
              </a:spcBef>
            </a:pPr>
            <a:r>
              <a:rPr lang="nl-NL" altLang="nl-NL" b="1" dirty="0"/>
              <a:t>Wie is zelf mantelzorger / aandacht voor de werkende mantelzorger</a:t>
            </a:r>
            <a:endParaRPr lang="nl-NL" altLang="nl-NL" sz="1000" dirty="0"/>
          </a:p>
          <a:p>
            <a:pPr lvl="1" eaLnBrk="1" hangingPunct="1">
              <a:spcBef>
                <a:spcPct val="0"/>
              </a:spcBef>
            </a:pPr>
            <a:r>
              <a:rPr lang="nl-NL" altLang="nl-NL" b="1" dirty="0"/>
              <a:t>Overbelasting signaleren, warm doorverwijzen/sociale kaart </a:t>
            </a:r>
            <a:endParaRPr lang="nl-NL" altLang="nl-NL" sz="1000" dirty="0"/>
          </a:p>
          <a:p>
            <a:pPr eaLnBrk="1" hangingPunct="1">
              <a:spcBef>
                <a:spcPct val="0"/>
              </a:spcBef>
            </a:pPr>
            <a:endParaRPr lang="nl-NL" altLang="nl-NL" dirty="0"/>
          </a:p>
          <a:p>
            <a:pPr eaLnBrk="1" hangingPunct="1">
              <a:spcBef>
                <a:spcPct val="0"/>
              </a:spcBef>
            </a:pPr>
            <a:r>
              <a:rPr lang="nl-NL" altLang="nl-NL" dirty="0"/>
              <a:t>Erkennen, herkennen en waarderen</a:t>
            </a:r>
          </a:p>
          <a:p>
            <a:r>
              <a:rPr lang="nl-NL" sz="2000" dirty="0">
                <a:latin typeface="Trebuchet MS" panose="020B0603020202020204" pitchFamily="34" charset="0"/>
              </a:rPr>
              <a:t>Luisterend oor bieden;</a:t>
            </a:r>
          </a:p>
          <a:p>
            <a:r>
              <a:rPr lang="nl-NL" sz="2000" dirty="0">
                <a:latin typeface="Trebuchet MS" panose="020B0603020202020204" pitchFamily="34" charset="0"/>
              </a:rPr>
              <a:t>Bespreekbaar en zichtbaar maken; </a:t>
            </a:r>
          </a:p>
          <a:p>
            <a:r>
              <a:rPr lang="nl-NL" sz="2000" dirty="0">
                <a:latin typeface="Trebuchet MS" panose="020B0603020202020204" pitchFamily="34" charset="0"/>
              </a:rPr>
              <a:t>Opnieuw in gesprek gaan over wensen, verwachtingen en grenzen;</a:t>
            </a:r>
          </a:p>
          <a:p>
            <a:r>
              <a:rPr lang="nl-NL" sz="2000" dirty="0">
                <a:latin typeface="Trebuchet MS" panose="020B0603020202020204" pitchFamily="34" charset="0"/>
              </a:rPr>
              <a:t>Verwijzen naar ondersteuning als;</a:t>
            </a:r>
          </a:p>
          <a:p>
            <a:pPr lvl="1"/>
            <a:r>
              <a:rPr lang="nl-NL" sz="2000" dirty="0">
                <a:latin typeface="Trebuchet MS" panose="020B0603020202020204" pitchFamily="34" charset="0"/>
              </a:rPr>
              <a:t>Steunpunt mantelzorg (Expertisecentrum Familiezorg)</a:t>
            </a:r>
          </a:p>
          <a:p>
            <a:pPr lvl="1"/>
            <a:r>
              <a:rPr lang="nl-NL" sz="2000" dirty="0">
                <a:latin typeface="Trebuchet MS" panose="020B0603020202020204" pitchFamily="34" charset="0"/>
              </a:rPr>
              <a:t>Lotgenotencontact; alzheimercafé, Café Brein, andere familieleden</a:t>
            </a:r>
          </a:p>
          <a:p>
            <a:pPr lvl="1"/>
            <a:r>
              <a:rPr lang="nl-NL" sz="2000" dirty="0">
                <a:latin typeface="Trebuchet MS" panose="020B0603020202020204" pitchFamily="34" charset="0"/>
              </a:rPr>
              <a:t>Huisarts</a:t>
            </a:r>
          </a:p>
          <a:p>
            <a:pPr eaLnBrk="1" hangingPunct="1">
              <a:spcBef>
                <a:spcPct val="0"/>
              </a:spcBef>
            </a:pPr>
            <a:endParaRPr lang="nl-NL" altLang="nl-NL" dirty="0"/>
          </a:p>
          <a:p>
            <a:pPr eaLnBrk="1" hangingPunct="1">
              <a:spcBef>
                <a:spcPct val="0"/>
              </a:spcBef>
            </a:pPr>
            <a:endParaRPr lang="nl-NL" altLang="nl-NL" dirty="0"/>
          </a:p>
          <a:p>
            <a:pPr eaLnBrk="1" hangingPunct="1">
              <a:spcBef>
                <a:spcPct val="0"/>
              </a:spcBef>
            </a:pPr>
            <a:endParaRPr lang="nl-NL" altLang="nl-NL" dirty="0"/>
          </a:p>
        </p:txBody>
      </p:sp>
      <p:sp>
        <p:nvSpPr>
          <p:cNvPr id="46084"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4956" indent="-286522">
              <a:defRPr sz="2400">
                <a:solidFill>
                  <a:schemeClr val="tx1"/>
                </a:solidFill>
                <a:latin typeface="Arial" panose="020B0604020202020204" pitchFamily="34" charset="0"/>
                <a:ea typeface="ＭＳ Ｐゴシック" panose="020B0600070205080204" pitchFamily="34" charset="-128"/>
              </a:defRPr>
            </a:lvl2pPr>
            <a:lvl3pPr marL="1146086" indent="-229217">
              <a:defRPr sz="2400">
                <a:solidFill>
                  <a:schemeClr val="tx1"/>
                </a:solidFill>
                <a:latin typeface="Arial" panose="020B0604020202020204" pitchFamily="34" charset="0"/>
                <a:ea typeface="ＭＳ Ｐゴシック" panose="020B0600070205080204" pitchFamily="34" charset="-128"/>
              </a:defRPr>
            </a:lvl3pPr>
            <a:lvl4pPr marL="1604521" indent="-229217">
              <a:defRPr sz="2400">
                <a:solidFill>
                  <a:schemeClr val="tx1"/>
                </a:solidFill>
                <a:latin typeface="Arial" panose="020B0604020202020204" pitchFamily="34" charset="0"/>
                <a:ea typeface="ＭＳ Ｐゴシック" panose="020B0600070205080204" pitchFamily="34" charset="-128"/>
              </a:defRPr>
            </a:lvl4pPr>
            <a:lvl5pPr marL="2062955" indent="-229217">
              <a:defRPr sz="2400">
                <a:solidFill>
                  <a:schemeClr val="tx1"/>
                </a:solidFill>
                <a:latin typeface="Arial" panose="020B0604020202020204" pitchFamily="34" charset="0"/>
                <a:ea typeface="ＭＳ Ｐゴシック" panose="020B0600070205080204" pitchFamily="34" charset="-128"/>
              </a:defRPr>
            </a:lvl5pPr>
            <a:lvl6pPr marL="2521389" indent="-22921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9824" indent="-22921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38258" indent="-22921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96693" indent="-22921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DFD27EA-0DA1-48F3-B287-D75823D121CD}" type="slidenum">
              <a:rPr lang="nl-NL" altLang="nl-NL" sz="1200"/>
              <a:pPr/>
              <a:t>24</a:t>
            </a:fld>
            <a:endParaRPr lang="nl-NL" altLang="nl-NL" sz="1200"/>
          </a:p>
        </p:txBody>
      </p:sp>
    </p:spTree>
    <p:extLst>
      <p:ext uri="{BB962C8B-B14F-4D97-AF65-F5344CB8AC3E}">
        <p14:creationId xmlns:p14="http://schemas.microsoft.com/office/powerpoint/2010/main" val="42275589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20650" y="744538"/>
            <a:ext cx="6616700" cy="3722687"/>
          </a:xfrm>
        </p:spPr>
      </p:sp>
      <p:sp>
        <p:nvSpPr>
          <p:cNvPr id="3" name="Tijdelijke aanduiding voor notities 2"/>
          <p:cNvSpPr>
            <a:spLocks noGrp="1"/>
          </p:cNvSpPr>
          <p:nvPr>
            <p:ph type="body" idx="1"/>
          </p:nvPr>
        </p:nvSpPr>
        <p:spPr/>
        <p:txBody>
          <a:bodyPr/>
          <a:lstStyle/>
          <a:p>
            <a:r>
              <a:rPr lang="nl-NL" dirty="0"/>
              <a:t>Vraag</a:t>
            </a:r>
            <a:r>
              <a:rPr lang="nl-NL" baseline="0" dirty="0"/>
              <a:t> bij medewerkers;</a:t>
            </a:r>
          </a:p>
          <a:p>
            <a:pPr marL="171913" indent="-171913">
              <a:buFont typeface="Arial" panose="020B0604020202020204" pitchFamily="34" charset="0"/>
              <a:buChar char="•"/>
            </a:pPr>
            <a:r>
              <a:rPr lang="nl-NL" baseline="0" dirty="0"/>
              <a:t>Wat doe je daar al in, wanneer vind je het lastig en waarom vind je dat</a:t>
            </a:r>
          </a:p>
          <a:p>
            <a:pPr marL="171913" indent="-171913">
              <a:buFont typeface="Arial" panose="020B0604020202020204" pitchFamily="34" charset="0"/>
              <a:buChar char="•"/>
            </a:pPr>
            <a:r>
              <a:rPr lang="nl-NL" baseline="0" dirty="0"/>
              <a:t>Kijk uit dat familieleden het niet als een verplichting ervaren uit praktijk blijkt dat dit ontstaat als je ze structureel vraagt iedere week, </a:t>
            </a:r>
            <a:endParaRPr lang="nl-NL" dirty="0"/>
          </a:p>
        </p:txBody>
      </p:sp>
      <p:sp>
        <p:nvSpPr>
          <p:cNvPr id="4" name="Tijdelijke aanduiding voor dianummer 3"/>
          <p:cNvSpPr>
            <a:spLocks noGrp="1"/>
          </p:cNvSpPr>
          <p:nvPr>
            <p:ph type="sldNum" sz="quarter" idx="10"/>
          </p:nvPr>
        </p:nvSpPr>
        <p:spPr/>
        <p:txBody>
          <a:bodyPr/>
          <a:lstStyle/>
          <a:p>
            <a:fld id="{697381A9-0C9E-4D3A-A28B-AC4E168A57BC}" type="slidenum">
              <a:rPr lang="nl-NL" smtClean="0"/>
              <a:pPr/>
              <a:t>25</a:t>
            </a:fld>
            <a:endParaRPr lang="nl-NL" dirty="0"/>
          </a:p>
        </p:txBody>
      </p:sp>
    </p:spTree>
    <p:extLst>
      <p:ext uri="{BB962C8B-B14F-4D97-AF65-F5344CB8AC3E}">
        <p14:creationId xmlns:p14="http://schemas.microsoft.com/office/powerpoint/2010/main" val="28948046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20650" y="744538"/>
            <a:ext cx="6616700" cy="3722687"/>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a:defRPr/>
            </a:pPr>
            <a:fld id="{BF0949EA-1E9A-4C6C-A58B-ED1DDF4417A7}" type="slidenum">
              <a:rPr lang="nl-NL" altLang="nl-NL" smtClean="0"/>
              <a:pPr>
                <a:defRPr/>
              </a:pPr>
              <a:t>26</a:t>
            </a:fld>
            <a:endParaRPr lang="nl-NL" altLang="nl-NL"/>
          </a:p>
        </p:txBody>
      </p:sp>
    </p:spTree>
    <p:extLst>
      <p:ext uri="{BB962C8B-B14F-4D97-AF65-F5344CB8AC3E}">
        <p14:creationId xmlns:p14="http://schemas.microsoft.com/office/powerpoint/2010/main" val="22868039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Dag van de mantelzorg: 10 november</a:t>
            </a:r>
          </a:p>
          <a:p>
            <a:r>
              <a:rPr lang="nl-NL" dirty="0"/>
              <a:t>Dag van de vrijwilligers: 7 december</a:t>
            </a:r>
          </a:p>
          <a:p>
            <a:endParaRPr lang="nl-NL" dirty="0"/>
          </a:p>
          <a:p>
            <a:r>
              <a:rPr lang="nl-NL" dirty="0"/>
              <a:t>Vieren van jubileum van vrijwilligers: op de afdeling. </a:t>
            </a:r>
          </a:p>
        </p:txBody>
      </p:sp>
      <p:sp>
        <p:nvSpPr>
          <p:cNvPr id="4" name="Tijdelijke aanduiding voor dianummer 3"/>
          <p:cNvSpPr>
            <a:spLocks noGrp="1"/>
          </p:cNvSpPr>
          <p:nvPr>
            <p:ph type="sldNum" sz="quarter" idx="10"/>
          </p:nvPr>
        </p:nvSpPr>
        <p:spPr/>
        <p:txBody>
          <a:bodyPr/>
          <a:lstStyle/>
          <a:p>
            <a:fld id="{697381A9-0C9E-4D3A-A28B-AC4E168A57BC}" type="slidenum">
              <a:rPr lang="nl-NL" smtClean="0"/>
              <a:pPr/>
              <a:t>27</a:t>
            </a:fld>
            <a:endParaRPr lang="nl-NL" dirty="0"/>
          </a:p>
        </p:txBody>
      </p:sp>
    </p:spTree>
    <p:extLst>
      <p:ext uri="{BB962C8B-B14F-4D97-AF65-F5344CB8AC3E}">
        <p14:creationId xmlns:p14="http://schemas.microsoft.com/office/powerpoint/2010/main" val="9315819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Voor </a:t>
            </a:r>
            <a:r>
              <a:rPr lang="nl-NL" dirty="0" err="1"/>
              <a:t>coordinatoren</a:t>
            </a:r>
            <a:r>
              <a:rPr lang="nl-NL" dirty="0"/>
              <a:t> vrijwilligerswerk, die bij de training aanwezig zijn, ook een werkblad WIFA of HART maken om bij te houden </a:t>
            </a:r>
          </a:p>
        </p:txBody>
      </p:sp>
      <p:sp>
        <p:nvSpPr>
          <p:cNvPr id="4" name="Tijdelijke aanduiding voor dianummer 3"/>
          <p:cNvSpPr>
            <a:spLocks noGrp="1"/>
          </p:cNvSpPr>
          <p:nvPr>
            <p:ph type="sldNum" sz="quarter" idx="10"/>
          </p:nvPr>
        </p:nvSpPr>
        <p:spPr/>
        <p:txBody>
          <a:bodyPr/>
          <a:lstStyle/>
          <a:p>
            <a:fld id="{697381A9-0C9E-4D3A-A28B-AC4E168A57BC}" type="slidenum">
              <a:rPr lang="nl-NL" smtClean="0"/>
              <a:pPr/>
              <a:t>28</a:t>
            </a:fld>
            <a:endParaRPr lang="nl-NL" dirty="0"/>
          </a:p>
        </p:txBody>
      </p:sp>
    </p:spTree>
    <p:extLst>
      <p:ext uri="{BB962C8B-B14F-4D97-AF65-F5344CB8AC3E}">
        <p14:creationId xmlns:p14="http://schemas.microsoft.com/office/powerpoint/2010/main" val="11691071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Wat vond je goed aan deze bijeenkomst? Wat heb je ervan geleerd?</a:t>
            </a:r>
          </a:p>
          <a:p>
            <a:r>
              <a:rPr lang="nl-NL" dirty="0"/>
              <a:t>Vooruitblik naar dagdeel 2 en additionele leervragen nog ophalen?</a:t>
            </a:r>
          </a:p>
          <a:p>
            <a:endParaRPr lang="nl-NL" dirty="0"/>
          </a:p>
          <a:p>
            <a:r>
              <a:rPr lang="nl-NL" dirty="0"/>
              <a:t>Heb je nog tips voor de trainer?</a:t>
            </a:r>
          </a:p>
        </p:txBody>
      </p:sp>
      <p:sp>
        <p:nvSpPr>
          <p:cNvPr id="4" name="Tijdelijke aanduiding voor dianummer 3"/>
          <p:cNvSpPr>
            <a:spLocks noGrp="1"/>
          </p:cNvSpPr>
          <p:nvPr>
            <p:ph type="sldNum" sz="quarter" idx="10"/>
          </p:nvPr>
        </p:nvSpPr>
        <p:spPr/>
        <p:txBody>
          <a:bodyPr/>
          <a:lstStyle/>
          <a:p>
            <a:fld id="{697381A9-0C9E-4D3A-A28B-AC4E168A57BC}" type="slidenum">
              <a:rPr lang="nl-NL" smtClean="0"/>
              <a:pPr/>
              <a:t>29</a:t>
            </a:fld>
            <a:endParaRPr lang="nl-NL" dirty="0"/>
          </a:p>
        </p:txBody>
      </p:sp>
    </p:spTree>
    <p:extLst>
      <p:ext uri="{BB962C8B-B14F-4D97-AF65-F5344CB8AC3E}">
        <p14:creationId xmlns:p14="http://schemas.microsoft.com/office/powerpoint/2010/main" val="2750989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wens van een ieder noteren op een flap. En kun je deze wensen ook steeds weer betrekken bij de onderdelen van de training. </a:t>
            </a:r>
          </a:p>
          <a:p>
            <a:r>
              <a:rPr lang="nl-NL" dirty="0"/>
              <a:t>Of als verkorte vorm: </a:t>
            </a:r>
          </a:p>
          <a:p>
            <a:r>
              <a:rPr lang="nl-NL" dirty="0"/>
              <a:t>Geen voorstelrondje te doen (naam en naam locatie op tafelkaart) maar ieder zijn/haar wens op een Wolk te laten schrijven. En deze opplakken op flap en kort langslopen. </a:t>
            </a:r>
          </a:p>
        </p:txBody>
      </p:sp>
      <p:sp>
        <p:nvSpPr>
          <p:cNvPr id="4" name="Tijdelijke aanduiding voor dianummer 3"/>
          <p:cNvSpPr>
            <a:spLocks noGrp="1"/>
          </p:cNvSpPr>
          <p:nvPr>
            <p:ph type="sldNum" sz="quarter" idx="10"/>
          </p:nvPr>
        </p:nvSpPr>
        <p:spPr/>
        <p:txBody>
          <a:bodyPr/>
          <a:lstStyle/>
          <a:p>
            <a:fld id="{697381A9-0C9E-4D3A-A28B-AC4E168A57BC}" type="slidenum">
              <a:rPr lang="nl-NL" smtClean="0"/>
              <a:pPr/>
              <a:t>3</a:t>
            </a:fld>
            <a:endParaRPr lang="nl-NL" dirty="0"/>
          </a:p>
        </p:txBody>
      </p:sp>
    </p:spTree>
    <p:extLst>
      <p:ext uri="{BB962C8B-B14F-4D97-AF65-F5344CB8AC3E}">
        <p14:creationId xmlns:p14="http://schemas.microsoft.com/office/powerpoint/2010/main" val="25083158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nl-NL" dirty="0"/>
              <a:t>Website </a:t>
            </a:r>
            <a:r>
              <a:rPr lang="nl-NL" altLang="nl-NL" dirty="0" err="1"/>
              <a:t>zorgvoorbeter</a:t>
            </a:r>
            <a:r>
              <a:rPr lang="nl-NL" altLang="nl-NL" dirty="0"/>
              <a:t> daar staan de thema’s allemaal op.</a:t>
            </a:r>
          </a:p>
          <a:p>
            <a:pPr eaLnBrk="1" hangingPunct="1">
              <a:spcBef>
                <a:spcPct val="0"/>
              </a:spcBef>
            </a:pPr>
            <a:endParaRPr lang="nl-NL" altLang="nl-NL" dirty="0"/>
          </a:p>
          <a:p>
            <a:pPr eaLnBrk="1" hangingPunct="1">
              <a:spcBef>
                <a:spcPct val="0"/>
              </a:spcBef>
            </a:pPr>
            <a:r>
              <a:rPr lang="nl-NL" altLang="nl-NL" dirty="0"/>
              <a:t>En nog verwijzen naar 2 recente en relevante publicaties:</a:t>
            </a:r>
          </a:p>
          <a:p>
            <a:pPr marL="171450" indent="-171450" eaLnBrk="1" hangingPunct="1">
              <a:spcBef>
                <a:spcPct val="0"/>
              </a:spcBef>
              <a:buFontTx/>
              <a:buChar char="-"/>
            </a:pPr>
            <a:r>
              <a:rPr lang="nl-NL" altLang="nl-NL" dirty="0"/>
              <a:t>Communiceren met familie, over het verhuizen naar en het verblijven in het verpleeghuis</a:t>
            </a:r>
          </a:p>
          <a:p>
            <a:pPr marL="171450" indent="-171450" eaLnBrk="1" hangingPunct="1">
              <a:spcBef>
                <a:spcPct val="0"/>
              </a:spcBef>
              <a:buFontTx/>
              <a:buChar char="-"/>
            </a:pPr>
            <a:r>
              <a:rPr lang="nl-NL" altLang="nl-NL" dirty="0"/>
              <a:t>Kijk eens door de ogen van een ander: Samenwerken in de driehoek </a:t>
            </a:r>
          </a:p>
          <a:p>
            <a:pPr marL="171450" indent="-171450" eaLnBrk="1" hangingPunct="1">
              <a:spcBef>
                <a:spcPct val="0"/>
              </a:spcBef>
              <a:buFontTx/>
              <a:buChar char="-"/>
            </a:pPr>
            <a:r>
              <a:rPr lang="nl-NL" altLang="nl-NL" dirty="0"/>
              <a:t>Beiden te downloaden op </a:t>
            </a:r>
            <a:r>
              <a:rPr lang="nl-NL" altLang="nl-NL" dirty="0" err="1"/>
              <a:t>zorgvoorbeter</a:t>
            </a:r>
            <a:r>
              <a:rPr lang="nl-NL" altLang="nl-NL" dirty="0"/>
              <a:t> en waardigheidentrots.nl </a:t>
            </a:r>
          </a:p>
        </p:txBody>
      </p:sp>
      <p:sp>
        <p:nvSpPr>
          <p:cNvPr id="64516"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4868" indent="-286488">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5951" indent="-22919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4332" indent="-22919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62711" indent="-22919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21091" indent="-22919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9472" indent="-22919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37852" indent="-22919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96233" indent="-22919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C4340902-583B-4C73-9BD1-A50BD0EC694F}" type="slidenum">
              <a:rPr lang="nl-NL" altLang="nl-NL">
                <a:latin typeface="Arial" panose="020B0604020202020204" pitchFamily="34" charset="0"/>
              </a:rPr>
              <a:pPr>
                <a:spcBef>
                  <a:spcPct val="0"/>
                </a:spcBef>
              </a:pPr>
              <a:t>30</a:t>
            </a:fld>
            <a:endParaRPr lang="nl-NL" altLang="nl-NL">
              <a:latin typeface="Arial" panose="020B0604020202020204" pitchFamily="34" charset="0"/>
            </a:endParaRPr>
          </a:p>
        </p:txBody>
      </p:sp>
    </p:spTree>
    <p:extLst>
      <p:ext uri="{BB962C8B-B14F-4D97-AF65-F5344CB8AC3E}">
        <p14:creationId xmlns:p14="http://schemas.microsoft.com/office/powerpoint/2010/main" val="22082246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jdelijke aanduiding voor dia-afbeelding 1"/>
          <p:cNvSpPr>
            <a:spLocks noGrp="1" noRot="1" noChangeAspect="1" noTextEdit="1"/>
          </p:cNvSpPr>
          <p:nvPr>
            <p:ph type="sldImg"/>
          </p:nvPr>
        </p:nvSpPr>
        <p:spPr bwMode="auto">
          <a:xfrm>
            <a:off x="120650"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Autofit/>
          </a:bodyPr>
          <a:lstStyle/>
          <a:p>
            <a:r>
              <a:rPr lang="nl-NL" sz="1000" b="1" dirty="0">
                <a:latin typeface="Trebuchet MS" panose="020B0603020202020204" pitchFamily="34" charset="0"/>
              </a:rPr>
              <a:t>Documenten van toepassing:</a:t>
            </a:r>
          </a:p>
          <a:p>
            <a:r>
              <a:rPr lang="nl-NL" sz="1000" b="1" dirty="0">
                <a:latin typeface="Trebuchet MS" panose="020B0603020202020204" pitchFamily="34" charset="0"/>
              </a:rPr>
              <a:t>Programma Informele zorg voorop! van </a:t>
            </a:r>
            <a:r>
              <a:rPr lang="nl-NL" sz="1000" b="1" dirty="0" err="1">
                <a:latin typeface="Trebuchet MS" panose="020B0603020202020204" pitchFamily="34" charset="0"/>
              </a:rPr>
              <a:t>Cordaan</a:t>
            </a:r>
            <a:r>
              <a:rPr lang="nl-NL" sz="1000" b="1" dirty="0">
                <a:latin typeface="Trebuchet MS" panose="020B0603020202020204" pitchFamily="34" charset="0"/>
              </a:rPr>
              <a:t> met de visie op Informele zorg: </a:t>
            </a:r>
            <a:r>
              <a:rPr lang="nl-NL" sz="1000" b="1" dirty="0" err="1">
                <a:latin typeface="Trebuchet MS" panose="020B0603020202020204" pitchFamily="34" charset="0"/>
              </a:rPr>
              <a:t>Cordaan</a:t>
            </a:r>
            <a:r>
              <a:rPr lang="nl-NL" sz="1000" b="1" dirty="0">
                <a:latin typeface="Trebuchet MS" panose="020B0603020202020204" pitchFamily="34" charset="0"/>
              </a:rPr>
              <a:t> </a:t>
            </a:r>
            <a:r>
              <a:rPr lang="nl-NL" sz="900" dirty="0">
                <a:latin typeface="Trebuchet MS" panose="020B0603020202020204" pitchFamily="34" charset="0"/>
              </a:rPr>
              <a:t>wil naar een hecht samenspel tussen professionele zorgverlener, mantelzorger en vrijwilliger. Wij willen niet alleen een zinvol aanbod doen aan mantelzorgers en vrijwilligers, maar ook open staan voor het aanbod aan expertise dat zij te bieden hebben. De basis voor dit samenspel is de volledige erkenning van het belang van de rol van mantelzorgers, vrijwilligers en andere mensen in directe omgeving van cliënten. Mantelzorgers en vrijwilligers geven een krachtige impuls aan menselijke waarden als aandacht </a:t>
            </a:r>
            <a:r>
              <a:rPr lang="nl-NL" sz="900" dirty="0" err="1">
                <a:latin typeface="Trebuchet MS" panose="020B0603020202020204" pitchFamily="34" charset="0"/>
              </a:rPr>
              <a:t>voor”en</a:t>
            </a:r>
            <a:r>
              <a:rPr lang="nl-NL" sz="900" dirty="0">
                <a:latin typeface="Trebuchet MS" panose="020B0603020202020204" pitchFamily="34" charset="0"/>
              </a:rPr>
              <a:t> “betrokkenheid bij”. Professionele zorg is in principe aanvullend op en ondersteunend aan de aanwezig mantelzorg en vrijwillige inzet. </a:t>
            </a:r>
          </a:p>
          <a:p>
            <a:r>
              <a:rPr lang="nl-NL" sz="1000" b="1" dirty="0">
                <a:latin typeface="Trebuchet MS" panose="020B0603020202020204" pitchFamily="34" charset="0"/>
              </a:rPr>
              <a:t>Kwaliteitsplan Verpleeghuiszorg van </a:t>
            </a:r>
            <a:r>
              <a:rPr lang="nl-NL" sz="1000" b="1" dirty="0" err="1">
                <a:latin typeface="Trebuchet MS" panose="020B0603020202020204" pitchFamily="34" charset="0"/>
              </a:rPr>
              <a:t>Cordaan</a:t>
            </a:r>
            <a:br>
              <a:rPr lang="nl-NL" sz="1000" b="1" dirty="0">
                <a:latin typeface="Trebuchet MS" panose="020B0603020202020204" pitchFamily="34" charset="0"/>
              </a:rPr>
            </a:br>
            <a:r>
              <a:rPr lang="nl-NL" sz="1000" dirty="0">
                <a:latin typeface="Trebuchet MS" panose="020B0603020202020204" pitchFamily="34" charset="0"/>
              </a:rPr>
              <a:t>Eigen keuzes maken </a:t>
            </a:r>
          </a:p>
          <a:p>
            <a:r>
              <a:rPr lang="nl-NL" sz="1000" dirty="0">
                <a:latin typeface="Trebuchet MS" panose="020B0603020202020204" pitchFamily="34" charset="0"/>
              </a:rPr>
              <a:t>Het is belangrijk dat mensen hun eigen keuzes maken. Het gaat om ‘eigen regie’. Regie is dat je elke dag opnieuw je eigen invloed ervaart. Wij gaan uit van de mogelijkheden die mensen hebben. Dit komt tot uitdrukking in ’kleine’ keuzemogelijkheden in het dagelijks leven. Maar zeker ook in belangrijke beslissingen over ingrijpende zaken. Daarom maken wij afspraken in een Persoonlijk Plan. </a:t>
            </a:r>
          </a:p>
          <a:p>
            <a:endParaRPr lang="nl-NL" sz="1000" dirty="0">
              <a:latin typeface="Trebuchet MS" panose="020B0603020202020204" pitchFamily="34" charset="0"/>
            </a:endParaRPr>
          </a:p>
          <a:p>
            <a:r>
              <a:rPr lang="nl-NL" sz="1000" dirty="0">
                <a:latin typeface="Trebuchet MS" panose="020B0603020202020204" pitchFamily="34" charset="0"/>
              </a:rPr>
              <a:t>Compassie, uniek zijn en autonomie </a:t>
            </a:r>
          </a:p>
          <a:p>
            <a:r>
              <a:rPr lang="nl-NL" sz="1000" dirty="0" err="1">
                <a:latin typeface="Trebuchet MS" panose="020B0603020202020204" pitchFamily="34" charset="0"/>
              </a:rPr>
              <a:t>Cordaan</a:t>
            </a:r>
            <a:r>
              <a:rPr lang="nl-NL" sz="1000" dirty="0">
                <a:latin typeface="Trebuchet MS" panose="020B0603020202020204" pitchFamily="34" charset="0"/>
              </a:rPr>
              <a:t> stelt in haar visie nadrukkelijk dat het maken van keuzes door cliënten belangrijk is. Niet alleen over het dagelijks leven, maar ook over ingrijpende zaken. De afspraken die hierover worden gemaakt worden vastgelegd in een persoonlijk plan van de cliënt. Een persoonlijk begeleider, of een daarvoor aangewezen verzorgende niveau 3 maakt met de cliënt en zijn naasten afspraken die betrekking hebben op de thema’s wonen, persoonlijke zorg, eten en drinken, prettige dag, eigen regie, gezondheid. Bij deze thema’s vragen we wat voor de cliënt belangrijk is met betrekking tot deze thema’s en welke afspraken we hierover maken. Aanvullend op deze afspraken wordt vastgelegd op welke wijze familie en/of mantelzorg hier ondersteuning in biedt. </a:t>
            </a:r>
          </a:p>
          <a:p>
            <a:r>
              <a:rPr lang="nl-NL" sz="1000" b="1" dirty="0">
                <a:latin typeface="Trebuchet MS" panose="020B0603020202020204" pitchFamily="34" charset="0"/>
              </a:rPr>
              <a:t>Overig: Programma Thuis in het verpleeghuis. En Kwaliteitskader Verpleeghuis. </a:t>
            </a:r>
          </a:p>
          <a:p>
            <a:pPr eaLnBrk="1" hangingPunct="1">
              <a:spcBef>
                <a:spcPct val="0"/>
              </a:spcBef>
            </a:pPr>
            <a:endParaRPr lang="nl-NL" altLang="nl-NL" sz="1000" dirty="0">
              <a:latin typeface="Trebuchet MS" panose="020B0603020202020204" pitchFamily="34" charset="0"/>
            </a:endParaRPr>
          </a:p>
        </p:txBody>
      </p:sp>
      <p:sp>
        <p:nvSpPr>
          <p:cNvPr id="1638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4956" indent="-286522">
              <a:defRPr sz="2400">
                <a:solidFill>
                  <a:schemeClr val="tx1"/>
                </a:solidFill>
                <a:latin typeface="Arial" panose="020B0604020202020204" pitchFamily="34" charset="0"/>
                <a:ea typeface="ＭＳ Ｐゴシック" panose="020B0600070205080204" pitchFamily="34" charset="-128"/>
              </a:defRPr>
            </a:lvl2pPr>
            <a:lvl3pPr marL="1146086" indent="-229217">
              <a:defRPr sz="2400">
                <a:solidFill>
                  <a:schemeClr val="tx1"/>
                </a:solidFill>
                <a:latin typeface="Arial" panose="020B0604020202020204" pitchFamily="34" charset="0"/>
                <a:ea typeface="ＭＳ Ｐゴシック" panose="020B0600070205080204" pitchFamily="34" charset="-128"/>
              </a:defRPr>
            </a:lvl3pPr>
            <a:lvl4pPr marL="1604521" indent="-229217">
              <a:defRPr sz="2400">
                <a:solidFill>
                  <a:schemeClr val="tx1"/>
                </a:solidFill>
                <a:latin typeface="Arial" panose="020B0604020202020204" pitchFamily="34" charset="0"/>
                <a:ea typeface="ＭＳ Ｐゴシック" panose="020B0600070205080204" pitchFamily="34" charset="-128"/>
              </a:defRPr>
            </a:lvl4pPr>
            <a:lvl5pPr marL="2062955" indent="-229217">
              <a:defRPr sz="2400">
                <a:solidFill>
                  <a:schemeClr val="tx1"/>
                </a:solidFill>
                <a:latin typeface="Arial" panose="020B0604020202020204" pitchFamily="34" charset="0"/>
                <a:ea typeface="ＭＳ Ｐゴシック" panose="020B0600070205080204" pitchFamily="34" charset="-128"/>
              </a:defRPr>
            </a:lvl5pPr>
            <a:lvl6pPr marL="2521389" indent="-22921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9824" indent="-22921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38258" indent="-22921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96693" indent="-22921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DE8B513-0B17-4A38-BC9C-47A78D08E0E1}" type="slidenum">
              <a:rPr lang="nl-NL" altLang="nl-NL" sz="1200"/>
              <a:pPr/>
              <a:t>4</a:t>
            </a:fld>
            <a:endParaRPr lang="nl-NL" altLang="nl-NL" sz="1200" dirty="0"/>
          </a:p>
        </p:txBody>
      </p:sp>
    </p:spTree>
    <p:extLst>
      <p:ext uri="{BB962C8B-B14F-4D97-AF65-F5344CB8AC3E}">
        <p14:creationId xmlns:p14="http://schemas.microsoft.com/office/powerpoint/2010/main" val="33933334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sz="1200" b="0" i="0" u="none" strike="noStrike" kern="1200" baseline="0" dirty="0">
                <a:solidFill>
                  <a:schemeClr val="tx1"/>
                </a:solidFill>
                <a:latin typeface="+mn-lt"/>
                <a:ea typeface="+mn-ea"/>
                <a:cs typeface="+mn-cs"/>
              </a:rPr>
              <a:t>Hoewel informele zorg vaak als synoniem van mantelzorg wordt gebruikt, vatten we het hier op als een combinatie van mantelzorg en vrijwilligerswerk in de zorg en daarmee als tegenhanger van professionele zorg.1 Mantelzorg wordt omschreven als ‘de zorg die wordt gegeven aan een hulpbehoevende door iemand uit diens directe omgeving’</a:t>
            </a:r>
          </a:p>
          <a:p>
            <a:r>
              <a:rPr lang="nl-NL" sz="1200" b="0" i="0" u="none" strike="noStrike" kern="1200" baseline="0" dirty="0">
                <a:solidFill>
                  <a:schemeClr val="tx1"/>
                </a:solidFill>
                <a:latin typeface="+mn-lt"/>
                <a:ea typeface="+mn-ea"/>
                <a:cs typeface="+mn-cs"/>
              </a:rPr>
              <a:t>(</a:t>
            </a:r>
            <a:r>
              <a:rPr lang="nl-NL" sz="1200" b="0" i="0" u="none" strike="noStrike" kern="1200" baseline="0" dirty="0" err="1">
                <a:solidFill>
                  <a:schemeClr val="tx1"/>
                </a:solidFill>
                <a:latin typeface="+mn-lt"/>
                <a:ea typeface="+mn-ea"/>
                <a:cs typeface="+mn-cs"/>
              </a:rPr>
              <a:t>Oudijk</a:t>
            </a:r>
            <a:r>
              <a:rPr lang="nl-NL" sz="1200" b="0" i="0" u="none" strike="noStrike" kern="1200" baseline="0" dirty="0">
                <a:solidFill>
                  <a:schemeClr val="tx1"/>
                </a:solidFill>
                <a:latin typeface="+mn-lt"/>
                <a:ea typeface="+mn-ea"/>
                <a:cs typeface="+mn-cs"/>
              </a:rPr>
              <a:t> et al. 2010: 2). Het kan zowel gaan om de zorg aan huisgenoten als aan niet huisgenoten</a:t>
            </a:r>
            <a:r>
              <a:rPr lang="nl-NL" dirty="0"/>
              <a:t> </a:t>
            </a:r>
            <a:r>
              <a:rPr lang="nl-NL" sz="1200" b="0" i="0" u="none" strike="noStrike" kern="1200" baseline="0" dirty="0">
                <a:solidFill>
                  <a:schemeClr val="tx1"/>
                </a:solidFill>
                <a:latin typeface="+mn-lt"/>
                <a:ea typeface="+mn-ea"/>
                <a:cs typeface="+mn-cs"/>
              </a:rPr>
              <a:t>en om intensieve of minder intensieve hulp, maar het gaat altijd om de zorg voor iemand met gezondheidsproblemen, dus bijvoorbeeld niet om klussen, oppassen of de alledaagse zorg voor een gezond kind. In deze notitie richten we ons niet alleen op persoonlijke verzorging of huishoudelijke hulp, maar ook op begeleidende taken.</a:t>
            </a:r>
          </a:p>
          <a:p>
            <a:r>
              <a:rPr lang="nl-NL" sz="1200" b="0" i="0" u="none" strike="noStrike" kern="1200" baseline="0" dirty="0">
                <a:solidFill>
                  <a:schemeClr val="tx1"/>
                </a:solidFill>
                <a:latin typeface="+mn-lt"/>
                <a:ea typeface="+mn-ea"/>
                <a:cs typeface="+mn-cs"/>
              </a:rPr>
              <a:t>Bij vrijwilligerswerk in de zorg gaat het om ‘vrijwilligers die onbetaald en onverplicht werkzaamheden verrichten in georganiseerd verband voor anderen die zorg en ondersteuning</a:t>
            </a:r>
          </a:p>
          <a:p>
            <a:r>
              <a:rPr lang="nl-NL" sz="1200" b="0" i="0" u="none" strike="noStrike" kern="1200" baseline="0" dirty="0">
                <a:solidFill>
                  <a:schemeClr val="tx1"/>
                </a:solidFill>
                <a:latin typeface="+mn-lt"/>
                <a:ea typeface="+mn-ea"/>
                <a:cs typeface="+mn-cs"/>
              </a:rPr>
              <a:t>nodig hebben en met wie ze – bij de start – geen persoonlijke relatie hebben’</a:t>
            </a:r>
          </a:p>
          <a:p>
            <a:r>
              <a:rPr lang="nl-NL" sz="1200" b="0" i="0" u="none" strike="noStrike" kern="1200" baseline="0" dirty="0">
                <a:solidFill>
                  <a:schemeClr val="tx1"/>
                </a:solidFill>
                <a:latin typeface="+mn-lt"/>
                <a:ea typeface="+mn-ea"/>
                <a:cs typeface="+mn-cs"/>
              </a:rPr>
              <a:t>(Scholten 2011: 4). Dit laatste is een belangrijk verschil met mantelzorg.</a:t>
            </a:r>
          </a:p>
          <a:p>
            <a:r>
              <a:rPr lang="nl-NL" sz="1200" b="0" i="0" u="none" strike="noStrike" kern="1200" baseline="0" dirty="0">
                <a:solidFill>
                  <a:schemeClr val="tx1"/>
                </a:solidFill>
                <a:latin typeface="+mn-lt"/>
                <a:ea typeface="+mn-ea"/>
                <a:cs typeface="+mn-cs"/>
              </a:rPr>
              <a:t>In de praktijk is een ander verschil dat je voor vrijwilligerswerk kiest en er ook voor kan</a:t>
            </a:r>
          </a:p>
          <a:p>
            <a:r>
              <a:rPr lang="nl-NL" sz="1200" b="0" i="0" u="none" strike="noStrike" kern="1200" baseline="0" dirty="0">
                <a:solidFill>
                  <a:schemeClr val="tx1"/>
                </a:solidFill>
                <a:latin typeface="+mn-lt"/>
                <a:ea typeface="+mn-ea"/>
                <a:cs typeface="+mn-cs"/>
              </a:rPr>
              <a:t>kiezen voor een afgebakende periode vrijwilliger te zijn, terwijl mantelzorg vaak iets is</a:t>
            </a:r>
          </a:p>
          <a:p>
            <a:r>
              <a:rPr lang="nl-NL" sz="1200" b="0" i="0" u="none" strike="noStrike" kern="1200" baseline="0" dirty="0">
                <a:solidFill>
                  <a:schemeClr val="tx1"/>
                </a:solidFill>
                <a:latin typeface="+mn-lt"/>
                <a:ea typeface="+mn-ea"/>
                <a:cs typeface="+mn-cs"/>
              </a:rPr>
              <a:t>waar je inrolt als er een beroep op je wordt gedaan en dat vaak langdurig blijft doen (Touwen</a:t>
            </a:r>
          </a:p>
          <a:p>
            <a:r>
              <a:rPr lang="nl-NL" sz="1200" b="0" i="0" u="none" strike="noStrike" kern="1200" baseline="0" dirty="0">
                <a:solidFill>
                  <a:schemeClr val="tx1"/>
                </a:solidFill>
                <a:latin typeface="+mn-lt"/>
                <a:ea typeface="+mn-ea"/>
                <a:cs typeface="+mn-cs"/>
              </a:rPr>
              <a:t>et al. 2013).</a:t>
            </a:r>
            <a:endParaRPr lang="nl-NL" dirty="0">
              <a:solidFill>
                <a:srgbClr val="FF0000"/>
              </a:solidFill>
            </a:endParaRPr>
          </a:p>
        </p:txBody>
      </p:sp>
      <p:sp>
        <p:nvSpPr>
          <p:cNvPr id="4" name="Tijdelijke aanduiding voor dianummer 3"/>
          <p:cNvSpPr>
            <a:spLocks noGrp="1"/>
          </p:cNvSpPr>
          <p:nvPr>
            <p:ph type="sldNum" sz="quarter" idx="10"/>
          </p:nvPr>
        </p:nvSpPr>
        <p:spPr/>
        <p:txBody>
          <a:bodyPr/>
          <a:lstStyle/>
          <a:p>
            <a:fld id="{697381A9-0C9E-4D3A-A28B-AC4E168A57BC}" type="slidenum">
              <a:rPr lang="nl-NL" smtClean="0"/>
              <a:pPr/>
              <a:t>5</a:t>
            </a:fld>
            <a:endParaRPr lang="nl-NL" dirty="0"/>
          </a:p>
        </p:txBody>
      </p:sp>
    </p:spTree>
    <p:extLst>
      <p:ext uri="{BB962C8B-B14F-4D97-AF65-F5344CB8AC3E}">
        <p14:creationId xmlns:p14="http://schemas.microsoft.com/office/powerpoint/2010/main" val="13856697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lnSpcReduction="10000"/>
          </a:bodyPr>
          <a:lstStyle/>
          <a:p>
            <a:r>
              <a:rPr lang="nl-NL" sz="1200" b="0" i="0" u="none" strike="noStrike" kern="1200" baseline="0" dirty="0">
                <a:solidFill>
                  <a:schemeClr val="tx1"/>
                </a:solidFill>
                <a:latin typeface="+mn-lt"/>
                <a:ea typeface="+mn-ea"/>
                <a:cs typeface="+mn-cs"/>
              </a:rPr>
              <a:t>Mantelzorg wordt wel omschreven als ‘alle hulp aan een hulpbehoevende door iemand uit</a:t>
            </a:r>
          </a:p>
          <a:p>
            <a:r>
              <a:rPr lang="nl-NL" sz="1200" b="0" i="0" u="none" strike="noStrike" kern="1200" baseline="0" dirty="0">
                <a:solidFill>
                  <a:schemeClr val="tx1"/>
                </a:solidFill>
                <a:latin typeface="+mn-lt"/>
                <a:ea typeface="+mn-ea"/>
                <a:cs typeface="+mn-cs"/>
              </a:rPr>
              <a:t>diens directe sociale omgeving’ (De Klerk et al. 2014). Het kan daarbij gaan om huisgenoten</a:t>
            </a:r>
          </a:p>
          <a:p>
            <a:r>
              <a:rPr lang="nl-NL" sz="1200" b="0" i="0" u="none" strike="noStrike" kern="1200" baseline="0" dirty="0">
                <a:solidFill>
                  <a:schemeClr val="tx1"/>
                </a:solidFill>
                <a:latin typeface="+mn-lt"/>
                <a:ea typeface="+mn-ea"/>
                <a:cs typeface="+mn-cs"/>
              </a:rPr>
              <a:t>zoals de partner, een hulpbehoevend kind of een inwonende ouder, maar ook om andere</a:t>
            </a:r>
          </a:p>
          <a:p>
            <a:r>
              <a:rPr lang="nl-NL" sz="1200" b="0" i="0" u="none" strike="noStrike" kern="1200" baseline="0" dirty="0">
                <a:solidFill>
                  <a:schemeClr val="tx1"/>
                </a:solidFill>
                <a:latin typeface="+mn-lt"/>
                <a:ea typeface="+mn-ea"/>
                <a:cs typeface="+mn-cs"/>
              </a:rPr>
              <a:t>familie, vrienden, collega’s of buren. De hulp wordt gegeven aan mensen met</a:t>
            </a:r>
          </a:p>
          <a:p>
            <a:r>
              <a:rPr lang="nl-NL" sz="1200" b="0" i="0" u="none" strike="noStrike" kern="1200" baseline="0" dirty="0">
                <a:solidFill>
                  <a:schemeClr val="tx1"/>
                </a:solidFill>
                <a:latin typeface="+mn-lt"/>
                <a:ea typeface="+mn-ea"/>
                <a:cs typeface="+mn-cs"/>
              </a:rPr>
              <a:t>gezondheidsproblemen of met psychische klachten.6 Hulp aan mensen zonder beperkingen,</a:t>
            </a:r>
          </a:p>
          <a:p>
            <a:r>
              <a:rPr lang="nl-NL" sz="1200" b="0" i="0" u="none" strike="noStrike" kern="1200" baseline="0" dirty="0">
                <a:solidFill>
                  <a:schemeClr val="tx1"/>
                </a:solidFill>
                <a:latin typeface="+mn-lt"/>
                <a:ea typeface="+mn-ea"/>
                <a:cs typeface="+mn-cs"/>
              </a:rPr>
              <a:t>zoals oppassen op gezonde kleinkinderen, valt dus buiten de definitie. Het betreft een</a:t>
            </a:r>
          </a:p>
          <a:p>
            <a:r>
              <a:rPr lang="nl-NL" sz="1200" b="0" i="0" u="none" strike="noStrike" kern="1200" baseline="0" dirty="0">
                <a:solidFill>
                  <a:schemeClr val="tx1"/>
                </a:solidFill>
                <a:latin typeface="+mn-lt"/>
                <a:ea typeface="+mn-ea"/>
                <a:cs typeface="+mn-cs"/>
              </a:rPr>
              <a:t>brede insteek van hulp, niet alleen huishoudelijke hulp, persoonlijke verzorging of</a:t>
            </a:r>
          </a:p>
          <a:p>
            <a:r>
              <a:rPr lang="nl-NL" sz="1200" b="0" i="0" u="none" strike="noStrike" kern="1200" baseline="0" dirty="0">
                <a:solidFill>
                  <a:schemeClr val="tx1"/>
                </a:solidFill>
                <a:latin typeface="+mn-lt"/>
                <a:ea typeface="+mn-ea"/>
                <a:cs typeface="+mn-cs"/>
              </a:rPr>
              <a:t>verpleegkundige hulp, maar bijvoorbeeld ook hulp bij vervoer, administratieve hulp of</a:t>
            </a:r>
          </a:p>
          <a:p>
            <a:r>
              <a:rPr lang="nl-NL" sz="1200" b="0" i="0" u="none" strike="noStrike" kern="1200" baseline="0" dirty="0">
                <a:solidFill>
                  <a:schemeClr val="tx1"/>
                </a:solidFill>
                <a:latin typeface="+mn-lt"/>
                <a:ea typeface="+mn-ea"/>
                <a:cs typeface="+mn-cs"/>
              </a:rPr>
              <a:t>emotionele steun.7 In de Wet maatschappelijke ondersteuning (</a:t>
            </a:r>
            <a:r>
              <a:rPr lang="nl-NL" sz="1200" b="0" i="0" u="none" strike="noStrike" kern="1200" baseline="0" dirty="0" err="1">
                <a:solidFill>
                  <a:schemeClr val="tx1"/>
                </a:solidFill>
                <a:latin typeface="+mn-lt"/>
                <a:ea typeface="+mn-ea"/>
                <a:cs typeface="+mn-cs"/>
              </a:rPr>
              <a:t>Wmo</a:t>
            </a:r>
            <a:r>
              <a:rPr lang="nl-NL" sz="1200" b="0" i="0" u="none" strike="noStrike" kern="1200" baseline="0" dirty="0">
                <a:solidFill>
                  <a:schemeClr val="tx1"/>
                </a:solidFill>
                <a:latin typeface="+mn-lt"/>
                <a:ea typeface="+mn-ea"/>
                <a:cs typeface="+mn-cs"/>
              </a:rPr>
              <a:t>) 2015 wordt dit</a:t>
            </a:r>
          </a:p>
          <a:p>
            <a:r>
              <a:rPr lang="nl-NL" sz="1200" b="0" i="0" u="none" strike="noStrike" kern="1200" baseline="0" dirty="0">
                <a:solidFill>
                  <a:schemeClr val="tx1"/>
                </a:solidFill>
                <a:latin typeface="+mn-lt"/>
                <a:ea typeface="+mn-ea"/>
                <a:cs typeface="+mn-cs"/>
              </a:rPr>
              <a:t>omschreven als ‘hulp ten behoeve van de zelfredzaamheid en participatie’ (Staatsblad</a:t>
            </a:r>
          </a:p>
          <a:p>
            <a:r>
              <a:rPr lang="nl-NL" sz="1200" b="0" i="0" u="none" strike="noStrike" kern="1200" baseline="0" dirty="0">
                <a:solidFill>
                  <a:schemeClr val="tx1"/>
                </a:solidFill>
                <a:latin typeface="+mn-lt"/>
                <a:ea typeface="+mn-ea"/>
                <a:cs typeface="+mn-cs"/>
              </a:rPr>
              <a:t>2014). Het gaat om onbetaalde hulp.8</a:t>
            </a:r>
          </a:p>
          <a:p>
            <a:r>
              <a:rPr lang="nl-NL" sz="1200" b="0" i="0" u="none" strike="noStrike" kern="1200" baseline="0" dirty="0">
                <a:solidFill>
                  <a:schemeClr val="tx1"/>
                </a:solidFill>
                <a:latin typeface="+mn-lt"/>
                <a:ea typeface="+mn-ea"/>
                <a:cs typeface="+mn-cs"/>
              </a:rPr>
              <a:t>In de </a:t>
            </a:r>
            <a:r>
              <a:rPr lang="nl-NL" sz="1200" b="0" i="0" u="none" strike="noStrike" kern="1200" baseline="0" dirty="0" err="1">
                <a:solidFill>
                  <a:schemeClr val="tx1"/>
                </a:solidFill>
                <a:latin typeface="+mn-lt"/>
                <a:ea typeface="+mn-ea"/>
                <a:cs typeface="+mn-cs"/>
              </a:rPr>
              <a:t>Wmo</a:t>
            </a:r>
            <a:r>
              <a:rPr lang="nl-NL" sz="1200" b="0" i="0" u="none" strike="noStrike" kern="1200" baseline="0" dirty="0">
                <a:solidFill>
                  <a:schemeClr val="tx1"/>
                </a:solidFill>
                <a:latin typeface="+mn-lt"/>
                <a:ea typeface="+mn-ea"/>
                <a:cs typeface="+mn-cs"/>
              </a:rPr>
              <a:t> 2015 wordt gesproken over mantelzorg en over gebruikelijke hulp. Dit laatste is</a:t>
            </a:r>
          </a:p>
          <a:p>
            <a:r>
              <a:rPr lang="nl-NL" sz="1200" b="0" i="0" u="none" strike="noStrike" kern="1200" baseline="0" dirty="0">
                <a:solidFill>
                  <a:schemeClr val="tx1"/>
                </a:solidFill>
                <a:latin typeface="+mn-lt"/>
                <a:ea typeface="+mn-ea"/>
                <a:cs typeface="+mn-cs"/>
              </a:rPr>
              <a:t>hulp die naar algemeen aanvaarde opvattingen mag worden verwacht van huisgenoten.</a:t>
            </a:r>
          </a:p>
          <a:p>
            <a:r>
              <a:rPr lang="nl-NL" sz="1200" b="0" i="0" u="none" strike="noStrike" kern="1200" baseline="0" dirty="0">
                <a:solidFill>
                  <a:schemeClr val="tx1"/>
                </a:solidFill>
                <a:latin typeface="+mn-lt"/>
                <a:ea typeface="+mn-ea"/>
                <a:cs typeface="+mn-cs"/>
              </a:rPr>
              <a:t>Gebruikelijke hulp wordt door de wetgever als ondergrens gesteld en niet als mantelzorg</a:t>
            </a:r>
            <a:endParaRPr lang="nl-NL" dirty="0"/>
          </a:p>
        </p:txBody>
      </p:sp>
      <p:sp>
        <p:nvSpPr>
          <p:cNvPr id="4" name="Tijdelijke aanduiding voor dianummer 3"/>
          <p:cNvSpPr>
            <a:spLocks noGrp="1"/>
          </p:cNvSpPr>
          <p:nvPr>
            <p:ph type="sldNum" sz="quarter" idx="10"/>
          </p:nvPr>
        </p:nvSpPr>
        <p:spPr/>
        <p:txBody>
          <a:bodyPr/>
          <a:lstStyle/>
          <a:p>
            <a:fld id="{697381A9-0C9E-4D3A-A28B-AC4E168A57BC}" type="slidenum">
              <a:rPr lang="nl-NL" smtClean="0"/>
              <a:pPr/>
              <a:t>6</a:t>
            </a:fld>
            <a:endParaRPr lang="nl-NL" dirty="0"/>
          </a:p>
        </p:txBody>
      </p:sp>
    </p:spTree>
    <p:extLst>
      <p:ext uri="{BB962C8B-B14F-4D97-AF65-F5344CB8AC3E}">
        <p14:creationId xmlns:p14="http://schemas.microsoft.com/office/powerpoint/2010/main" val="6280084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697381A9-0C9E-4D3A-A28B-AC4E168A57BC}" type="slidenum">
              <a:rPr lang="nl-NL" smtClean="0"/>
              <a:pPr/>
              <a:t>7</a:t>
            </a:fld>
            <a:endParaRPr lang="nl-NL" dirty="0"/>
          </a:p>
        </p:txBody>
      </p:sp>
    </p:spTree>
    <p:extLst>
      <p:ext uri="{BB962C8B-B14F-4D97-AF65-F5344CB8AC3E}">
        <p14:creationId xmlns:p14="http://schemas.microsoft.com/office/powerpoint/2010/main" val="13244802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r>
              <a:rPr lang="nl-NL" sz="1200" dirty="0">
                <a:latin typeface="Trebuchet MS" panose="020B0603020202020204" pitchFamily="34" charset="0"/>
              </a:rPr>
              <a:t>Drie hoofdmotieven van vrijwilligers:</a:t>
            </a:r>
          </a:p>
          <a:p>
            <a:pPr>
              <a:buClr>
                <a:srgbClr val="0070C0"/>
              </a:buClr>
              <a:buFont typeface="Wingdings" panose="05000000000000000000" pitchFamily="2" charset="2"/>
              <a:buChar char="Ø"/>
            </a:pPr>
            <a:r>
              <a:rPr lang="nl-NL" sz="1200" dirty="0">
                <a:latin typeface="Trebuchet MS" panose="020B0603020202020204" pitchFamily="34" charset="0"/>
              </a:rPr>
              <a:t> De wereld willen verbeteren, bijdragen</a:t>
            </a:r>
          </a:p>
          <a:p>
            <a:pPr>
              <a:buClr>
                <a:srgbClr val="0070C0"/>
              </a:buClr>
              <a:buFont typeface="Wingdings" panose="05000000000000000000" pitchFamily="2" charset="2"/>
              <a:buChar char="Ø"/>
            </a:pPr>
            <a:r>
              <a:rPr lang="nl-NL" sz="1200" dirty="0">
                <a:latin typeface="Trebuchet MS" panose="020B0603020202020204" pitchFamily="34" charset="0"/>
              </a:rPr>
              <a:t> Persoonlijke vooruitgang</a:t>
            </a:r>
          </a:p>
          <a:p>
            <a:pPr>
              <a:buClr>
                <a:srgbClr val="0070C0"/>
              </a:buClr>
              <a:buFont typeface="Wingdings" panose="05000000000000000000" pitchFamily="2" charset="2"/>
              <a:buChar char="Ø"/>
            </a:pPr>
            <a:r>
              <a:rPr lang="nl-NL" sz="1200" dirty="0">
                <a:latin typeface="Trebuchet MS" panose="020B0603020202020204" pitchFamily="34" charset="0"/>
              </a:rPr>
              <a:t> Ergens bij willen horen; gemeenschap zoeken</a:t>
            </a:r>
          </a:p>
          <a:p>
            <a:endParaRPr lang="nl-NL" dirty="0"/>
          </a:p>
        </p:txBody>
      </p:sp>
      <p:sp>
        <p:nvSpPr>
          <p:cNvPr id="4" name="Tijdelijke aanduiding voor dianummer 3"/>
          <p:cNvSpPr>
            <a:spLocks noGrp="1"/>
          </p:cNvSpPr>
          <p:nvPr>
            <p:ph type="sldNum" sz="quarter" idx="10"/>
          </p:nvPr>
        </p:nvSpPr>
        <p:spPr/>
        <p:txBody>
          <a:bodyPr/>
          <a:lstStyle/>
          <a:p>
            <a:fld id="{697381A9-0C9E-4D3A-A28B-AC4E168A57BC}" type="slidenum">
              <a:rPr lang="nl-NL" smtClean="0"/>
              <a:pPr/>
              <a:t>8</a:t>
            </a:fld>
            <a:endParaRPr lang="nl-NL" dirty="0"/>
          </a:p>
        </p:txBody>
      </p:sp>
    </p:spTree>
    <p:extLst>
      <p:ext uri="{BB962C8B-B14F-4D97-AF65-F5344CB8AC3E}">
        <p14:creationId xmlns:p14="http://schemas.microsoft.com/office/powerpoint/2010/main" val="17885286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Zie Handboek Vrijwilligerswerk (staat op Intranet)  en De Gids Informele Zorg die aan alle teamleiders is toegezonden. </a:t>
            </a:r>
          </a:p>
        </p:txBody>
      </p:sp>
      <p:sp>
        <p:nvSpPr>
          <p:cNvPr id="4" name="Tijdelijke aanduiding voor dianummer 3"/>
          <p:cNvSpPr>
            <a:spLocks noGrp="1"/>
          </p:cNvSpPr>
          <p:nvPr>
            <p:ph type="sldNum" sz="quarter" idx="10"/>
          </p:nvPr>
        </p:nvSpPr>
        <p:spPr/>
        <p:txBody>
          <a:bodyPr/>
          <a:lstStyle/>
          <a:p>
            <a:fld id="{697381A9-0C9E-4D3A-A28B-AC4E168A57BC}" type="slidenum">
              <a:rPr lang="nl-NL" smtClean="0"/>
              <a:pPr/>
              <a:t>9</a:t>
            </a:fld>
            <a:endParaRPr lang="nl-NL" dirty="0"/>
          </a:p>
        </p:txBody>
      </p:sp>
    </p:spTree>
    <p:extLst>
      <p:ext uri="{BB962C8B-B14F-4D97-AF65-F5344CB8AC3E}">
        <p14:creationId xmlns:p14="http://schemas.microsoft.com/office/powerpoint/2010/main" val="42009257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en kader">
    <p:spTree>
      <p:nvGrpSpPr>
        <p:cNvPr id="1" name=""/>
        <p:cNvGrpSpPr/>
        <p:nvPr/>
      </p:nvGrpSpPr>
      <p:grpSpPr>
        <a:xfrm>
          <a:off x="0" y="0"/>
          <a:ext cx="0" cy="0"/>
          <a:chOff x="0" y="0"/>
          <a:chExt cx="0" cy="0"/>
        </a:xfrm>
      </p:grpSpPr>
      <p:sp>
        <p:nvSpPr>
          <p:cNvPr id="3" name="Tijdelijke aanduiding voor inhoud 2"/>
          <p:cNvSpPr>
            <a:spLocks noGrp="1" noSelect="1"/>
          </p:cNvSpPr>
          <p:nvPr>
            <p:ph idx="1"/>
          </p:nvPr>
        </p:nvSpPr>
        <p:spPr/>
        <p:txBody>
          <a:bodyPr/>
          <a:lstStyle/>
          <a:p>
            <a:pPr lvl="0"/>
            <a:r>
              <a:rPr lang="nl-NL" noProof="1"/>
              <a:t>Klik om de modelstijlen te bewerken</a:t>
            </a:r>
          </a:p>
          <a:p>
            <a:pPr lvl="1"/>
            <a:r>
              <a:rPr lang="nl-NL" noProof="1"/>
              <a:t>Tweede niveau</a:t>
            </a:r>
          </a:p>
          <a:p>
            <a:pPr lvl="2"/>
            <a:r>
              <a:rPr lang="nl-NL" noProof="1"/>
              <a:t>Derde niveau</a:t>
            </a:r>
          </a:p>
          <a:p>
            <a:pPr lvl="3"/>
            <a:r>
              <a:rPr lang="nl-NL" noProof="1"/>
              <a:t>Vierde niveau</a:t>
            </a:r>
          </a:p>
          <a:p>
            <a:pPr lvl="4"/>
            <a:r>
              <a:rPr lang="nl-NL" noProof="1"/>
              <a:t>Vijfde niveau</a:t>
            </a:r>
          </a:p>
        </p:txBody>
      </p:sp>
      <p:sp>
        <p:nvSpPr>
          <p:cNvPr id="6" name="Tijdelijke aanduiding voor dianummer 5"/>
          <p:cNvSpPr>
            <a:spLocks noGrp="1" noSelect="1"/>
          </p:cNvSpPr>
          <p:nvPr>
            <p:ph type="sldNum" sz="quarter" idx="12"/>
          </p:nvPr>
        </p:nvSpPr>
        <p:spPr/>
        <p:txBody>
          <a:bodyPr/>
          <a:lstStyle/>
          <a:p>
            <a:fld id="{1336C48C-F87C-4E4B-81EF-5027B17D1F61}" type="slidenum">
              <a:rPr lang="nl-NL" noProof="1" dirty="0" smtClean="0"/>
              <a:pPr/>
              <a:t>‹nr.›</a:t>
            </a:fld>
            <a:endParaRPr lang="nl-NL" noProof="1"/>
          </a:p>
        </p:txBody>
      </p:sp>
      <p:sp>
        <p:nvSpPr>
          <p:cNvPr id="7" name="Vrije vorm 5 (JU-Free)"/>
          <p:cNvSpPr>
            <a:spLocks/>
          </p:cNvSpPr>
          <p:nvPr userDrawn="1"/>
        </p:nvSpPr>
        <p:spPr bwMode="auto">
          <a:xfrm>
            <a:off x="1151467" y="371475"/>
            <a:ext cx="10077451" cy="984250"/>
          </a:xfrm>
          <a:custGeom>
            <a:avLst/>
            <a:gdLst>
              <a:gd name="T0" fmla="*/ 4 w 4761"/>
              <a:gd name="T1" fmla="*/ 4 h 620"/>
              <a:gd name="T2" fmla="*/ 8 w 4761"/>
              <a:gd name="T3" fmla="*/ 4 h 620"/>
              <a:gd name="T4" fmla="*/ 8 w 4761"/>
              <a:gd name="T5" fmla="*/ 476 h 620"/>
              <a:gd name="T6" fmla="*/ 207 w 4761"/>
              <a:gd name="T7" fmla="*/ 476 h 620"/>
              <a:gd name="T8" fmla="*/ 207 w 4761"/>
              <a:gd name="T9" fmla="*/ 601 h 620"/>
              <a:gd name="T10" fmla="*/ 334 w 4761"/>
              <a:gd name="T11" fmla="*/ 476 h 620"/>
              <a:gd name="T12" fmla="*/ 4753 w 4761"/>
              <a:gd name="T13" fmla="*/ 476 h 620"/>
              <a:gd name="T14" fmla="*/ 4753 w 4761"/>
              <a:gd name="T15" fmla="*/ 8 h 620"/>
              <a:gd name="T16" fmla="*/ 4 w 4761"/>
              <a:gd name="T17" fmla="*/ 8 h 620"/>
              <a:gd name="T18" fmla="*/ 4 w 4761"/>
              <a:gd name="T19" fmla="*/ 4 h 620"/>
              <a:gd name="T20" fmla="*/ 8 w 4761"/>
              <a:gd name="T21" fmla="*/ 4 h 620"/>
              <a:gd name="T22" fmla="*/ 4 w 4761"/>
              <a:gd name="T23" fmla="*/ 4 h 620"/>
              <a:gd name="T24" fmla="*/ 4 w 4761"/>
              <a:gd name="T25" fmla="*/ 0 h 620"/>
              <a:gd name="T26" fmla="*/ 4761 w 4761"/>
              <a:gd name="T27" fmla="*/ 0 h 620"/>
              <a:gd name="T28" fmla="*/ 4761 w 4761"/>
              <a:gd name="T29" fmla="*/ 484 h 620"/>
              <a:gd name="T30" fmla="*/ 338 w 4761"/>
              <a:gd name="T31" fmla="*/ 484 h 620"/>
              <a:gd name="T32" fmla="*/ 199 w 4761"/>
              <a:gd name="T33" fmla="*/ 620 h 620"/>
              <a:gd name="T34" fmla="*/ 199 w 4761"/>
              <a:gd name="T35" fmla="*/ 484 h 620"/>
              <a:gd name="T36" fmla="*/ 0 w 4761"/>
              <a:gd name="T37" fmla="*/ 484 h 620"/>
              <a:gd name="T38" fmla="*/ 0 w 4761"/>
              <a:gd name="T39" fmla="*/ 0 h 620"/>
              <a:gd name="T40" fmla="*/ 4 w 4761"/>
              <a:gd name="T41" fmla="*/ 0 h 620"/>
              <a:gd name="T42" fmla="*/ 4 w 4761"/>
              <a:gd name="T43" fmla="*/ 4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761" h="620">
                <a:moveTo>
                  <a:pt x="4" y="4"/>
                </a:moveTo>
                <a:lnTo>
                  <a:pt x="8" y="4"/>
                </a:lnTo>
                <a:lnTo>
                  <a:pt x="8" y="476"/>
                </a:lnTo>
                <a:lnTo>
                  <a:pt x="207" y="476"/>
                </a:lnTo>
                <a:lnTo>
                  <a:pt x="207" y="601"/>
                </a:lnTo>
                <a:lnTo>
                  <a:pt x="334" y="476"/>
                </a:lnTo>
                <a:lnTo>
                  <a:pt x="4753" y="476"/>
                </a:lnTo>
                <a:lnTo>
                  <a:pt x="4753" y="8"/>
                </a:lnTo>
                <a:lnTo>
                  <a:pt x="4" y="8"/>
                </a:lnTo>
                <a:lnTo>
                  <a:pt x="4" y="4"/>
                </a:lnTo>
                <a:lnTo>
                  <a:pt x="8" y="4"/>
                </a:lnTo>
                <a:lnTo>
                  <a:pt x="4" y="4"/>
                </a:lnTo>
                <a:lnTo>
                  <a:pt x="4" y="0"/>
                </a:lnTo>
                <a:lnTo>
                  <a:pt x="4761" y="0"/>
                </a:lnTo>
                <a:lnTo>
                  <a:pt x="4761" y="484"/>
                </a:lnTo>
                <a:lnTo>
                  <a:pt x="338" y="484"/>
                </a:lnTo>
                <a:lnTo>
                  <a:pt x="199" y="620"/>
                </a:lnTo>
                <a:lnTo>
                  <a:pt x="199" y="484"/>
                </a:lnTo>
                <a:lnTo>
                  <a:pt x="0" y="484"/>
                </a:lnTo>
                <a:lnTo>
                  <a:pt x="0" y="0"/>
                </a:lnTo>
                <a:lnTo>
                  <a:pt x="4" y="0"/>
                </a:lnTo>
                <a:lnTo>
                  <a:pt x="4"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800" dirty="0"/>
          </a:p>
        </p:txBody>
      </p:sp>
      <p:sp>
        <p:nvSpPr>
          <p:cNvPr id="4" name="Title 3"/>
          <p:cNvSpPr>
            <a:spLocks noGrp="1" noSelect="1"/>
          </p:cNvSpPr>
          <p:nvPr>
            <p:ph type="title" hasCustomPrompt="1"/>
          </p:nvPr>
        </p:nvSpPr>
        <p:spPr/>
        <p:txBody>
          <a:bodyPr/>
          <a:lstStyle>
            <a:lvl1pPr>
              <a:defRPr/>
            </a:lvl1pPr>
          </a:lstStyle>
          <a:p>
            <a:r>
              <a:rPr lang="nl-NL" dirty="0"/>
              <a:t>[Titel]</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el (gebruik voorbeelddia)">
    <p:spTree>
      <p:nvGrpSpPr>
        <p:cNvPr id="1" name=""/>
        <p:cNvGrpSpPr/>
        <p:nvPr/>
      </p:nvGrpSpPr>
      <p:grpSpPr>
        <a:xfrm>
          <a:off x="0" y="0"/>
          <a:ext cx="0" cy="0"/>
          <a:chOff x="0" y="0"/>
          <a:chExt cx="0" cy="0"/>
        </a:xfrm>
      </p:grpSpPr>
      <p:pic>
        <p:nvPicPr>
          <p:cNvPr id="4" name="Picture 3"/>
          <p:cNvPicPr>
            <a:picLocks noSelect="1"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2594611" cy="6858000"/>
          </a:xfrm>
          <a:prstGeom prst="rect">
            <a:avLst/>
          </a:prstGeom>
        </p:spPr>
      </p:pic>
      <p:grpSp>
        <p:nvGrpSpPr>
          <p:cNvPr id="7" name="Group 4"/>
          <p:cNvGrpSpPr>
            <a:grpSpLocks noSelect="1" noChangeAspect="1"/>
          </p:cNvGrpSpPr>
          <p:nvPr userDrawn="1"/>
        </p:nvGrpSpPr>
        <p:grpSpPr bwMode="auto">
          <a:xfrm>
            <a:off x="0" y="418384"/>
            <a:ext cx="12192000" cy="6439616"/>
            <a:chOff x="10" y="272"/>
            <a:chExt cx="5748" cy="4048"/>
          </a:xfrm>
        </p:grpSpPr>
        <p:sp>
          <p:nvSpPr>
            <p:cNvPr id="8" name="Freeform 5"/>
            <p:cNvSpPr>
              <a:spLocks noSelect="1"/>
            </p:cNvSpPr>
            <p:nvPr/>
          </p:nvSpPr>
          <p:spPr bwMode="auto">
            <a:xfrm>
              <a:off x="10" y="2507"/>
              <a:ext cx="5748" cy="1813"/>
            </a:xfrm>
            <a:custGeom>
              <a:avLst/>
              <a:gdLst>
                <a:gd name="T0" fmla="*/ 4704 w 5748"/>
                <a:gd name="T1" fmla="*/ 0 h 1813"/>
                <a:gd name="T2" fmla="*/ 4704 w 5748"/>
                <a:gd name="T3" fmla="*/ 241 h 1813"/>
                <a:gd name="T4" fmla="*/ 0 w 5748"/>
                <a:gd name="T5" fmla="*/ 241 h 1813"/>
                <a:gd name="T6" fmla="*/ 0 w 5748"/>
                <a:gd name="T7" fmla="*/ 1813 h 1813"/>
                <a:gd name="T8" fmla="*/ 4704 w 5748"/>
                <a:gd name="T9" fmla="*/ 1813 h 1813"/>
                <a:gd name="T10" fmla="*/ 4878 w 5748"/>
                <a:gd name="T11" fmla="*/ 1813 h 1813"/>
                <a:gd name="T12" fmla="*/ 5748 w 5748"/>
                <a:gd name="T13" fmla="*/ 1813 h 1813"/>
                <a:gd name="T14" fmla="*/ 5748 w 5748"/>
                <a:gd name="T15" fmla="*/ 0 h 1813"/>
                <a:gd name="T16" fmla="*/ 4704 w 5748"/>
                <a:gd name="T17" fmla="*/ 0 h 1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48" h="1813">
                  <a:moveTo>
                    <a:pt x="4704" y="0"/>
                  </a:moveTo>
                  <a:lnTo>
                    <a:pt x="4704" y="241"/>
                  </a:lnTo>
                  <a:lnTo>
                    <a:pt x="0" y="241"/>
                  </a:lnTo>
                  <a:lnTo>
                    <a:pt x="0" y="1813"/>
                  </a:lnTo>
                  <a:lnTo>
                    <a:pt x="4704" y="1813"/>
                  </a:lnTo>
                  <a:lnTo>
                    <a:pt x="4878" y="1813"/>
                  </a:lnTo>
                  <a:lnTo>
                    <a:pt x="5748" y="1813"/>
                  </a:lnTo>
                  <a:lnTo>
                    <a:pt x="5748" y="0"/>
                  </a:lnTo>
                  <a:lnTo>
                    <a:pt x="4704" y="0"/>
                  </a:lnTo>
                  <a:close/>
                </a:path>
              </a:pathLst>
            </a:custGeom>
            <a:solidFill>
              <a:srgbClr val="009E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800"/>
            </a:p>
          </p:txBody>
        </p:sp>
        <p:sp>
          <p:nvSpPr>
            <p:cNvPr id="9" name="Rectangle 6"/>
            <p:cNvSpPr>
              <a:spLocks noSelect="1" noChangeArrowheads="1"/>
            </p:cNvSpPr>
            <p:nvPr/>
          </p:nvSpPr>
          <p:spPr bwMode="auto">
            <a:xfrm>
              <a:off x="1232" y="1358"/>
              <a:ext cx="3712" cy="139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sz="1800"/>
            </a:p>
          </p:txBody>
        </p:sp>
        <p:sp>
          <p:nvSpPr>
            <p:cNvPr id="11" name="Rectangle 7"/>
            <p:cNvSpPr>
              <a:spLocks noSelect="1" noChangeArrowheads="1"/>
            </p:cNvSpPr>
            <p:nvPr/>
          </p:nvSpPr>
          <p:spPr bwMode="auto">
            <a:xfrm>
              <a:off x="1232" y="1358"/>
              <a:ext cx="3712" cy="1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sz="1800"/>
            </a:p>
          </p:txBody>
        </p:sp>
        <p:sp>
          <p:nvSpPr>
            <p:cNvPr id="13" name="Freeform 8"/>
            <p:cNvSpPr>
              <a:spLocks noSelect="1"/>
            </p:cNvSpPr>
            <p:nvPr/>
          </p:nvSpPr>
          <p:spPr bwMode="auto">
            <a:xfrm>
              <a:off x="5181" y="279"/>
              <a:ext cx="382" cy="211"/>
            </a:xfrm>
            <a:custGeom>
              <a:avLst/>
              <a:gdLst>
                <a:gd name="T0" fmla="*/ 2470 w 2719"/>
                <a:gd name="T1" fmla="*/ 329 h 1502"/>
                <a:gd name="T2" fmla="*/ 2344 w 2719"/>
                <a:gd name="T3" fmla="*/ 248 h 1502"/>
                <a:gd name="T4" fmla="*/ 1985 w 2719"/>
                <a:gd name="T5" fmla="*/ 2 h 1502"/>
                <a:gd name="T6" fmla="*/ 1689 w 2719"/>
                <a:gd name="T7" fmla="*/ 266 h 1502"/>
                <a:gd name="T8" fmla="*/ 1549 w 2719"/>
                <a:gd name="T9" fmla="*/ 386 h 1502"/>
                <a:gd name="T10" fmla="*/ 1462 w 2719"/>
                <a:gd name="T11" fmla="*/ 479 h 1502"/>
                <a:gd name="T12" fmla="*/ 1420 w 2719"/>
                <a:gd name="T13" fmla="*/ 508 h 1502"/>
                <a:gd name="T14" fmla="*/ 1027 w 2719"/>
                <a:gd name="T15" fmla="*/ 968 h 1502"/>
                <a:gd name="T16" fmla="*/ 987 w 2719"/>
                <a:gd name="T17" fmla="*/ 1006 h 1502"/>
                <a:gd name="T18" fmla="*/ 979 w 2719"/>
                <a:gd name="T19" fmla="*/ 1008 h 1502"/>
                <a:gd name="T20" fmla="*/ 937 w 2719"/>
                <a:gd name="T21" fmla="*/ 1022 h 1502"/>
                <a:gd name="T22" fmla="*/ 824 w 2719"/>
                <a:gd name="T23" fmla="*/ 1080 h 1502"/>
                <a:gd name="T24" fmla="*/ 815 w 2719"/>
                <a:gd name="T25" fmla="*/ 1084 h 1502"/>
                <a:gd name="T26" fmla="*/ 642 w 2719"/>
                <a:gd name="T27" fmla="*/ 1147 h 1502"/>
                <a:gd name="T28" fmla="*/ 292 w 2719"/>
                <a:gd name="T29" fmla="*/ 1225 h 1502"/>
                <a:gd name="T30" fmla="*/ 236 w 2719"/>
                <a:gd name="T31" fmla="*/ 1222 h 1502"/>
                <a:gd name="T32" fmla="*/ 198 w 2719"/>
                <a:gd name="T33" fmla="*/ 1222 h 1502"/>
                <a:gd name="T34" fmla="*/ 26 w 2719"/>
                <a:gd name="T35" fmla="*/ 1291 h 1502"/>
                <a:gd name="T36" fmla="*/ 58 w 2719"/>
                <a:gd name="T37" fmla="*/ 1315 h 1502"/>
                <a:gd name="T38" fmla="*/ 78 w 2719"/>
                <a:gd name="T39" fmla="*/ 1320 h 1502"/>
                <a:gd name="T40" fmla="*/ 188 w 2719"/>
                <a:gd name="T41" fmla="*/ 1322 h 1502"/>
                <a:gd name="T42" fmla="*/ 475 w 2719"/>
                <a:gd name="T43" fmla="*/ 1327 h 1502"/>
                <a:gd name="T44" fmla="*/ 579 w 2719"/>
                <a:gd name="T45" fmla="*/ 1329 h 1502"/>
                <a:gd name="T46" fmla="*/ 944 w 2719"/>
                <a:gd name="T47" fmla="*/ 1242 h 1502"/>
                <a:gd name="T48" fmla="*/ 919 w 2719"/>
                <a:gd name="T49" fmla="*/ 1350 h 1502"/>
                <a:gd name="T50" fmla="*/ 969 w 2719"/>
                <a:gd name="T51" fmla="*/ 1397 h 1502"/>
                <a:gd name="T52" fmla="*/ 981 w 2719"/>
                <a:gd name="T53" fmla="*/ 1408 h 1502"/>
                <a:gd name="T54" fmla="*/ 1068 w 2719"/>
                <a:gd name="T55" fmla="*/ 1502 h 1502"/>
                <a:gd name="T56" fmla="*/ 1086 w 2719"/>
                <a:gd name="T57" fmla="*/ 1501 h 1502"/>
                <a:gd name="T58" fmla="*/ 1113 w 2719"/>
                <a:gd name="T59" fmla="*/ 1501 h 1502"/>
                <a:gd name="T60" fmla="*/ 1277 w 2719"/>
                <a:gd name="T61" fmla="*/ 1271 h 1502"/>
                <a:gd name="T62" fmla="*/ 1222 w 2719"/>
                <a:gd name="T63" fmla="*/ 1194 h 1502"/>
                <a:gd name="T64" fmla="*/ 1228 w 2719"/>
                <a:gd name="T65" fmla="*/ 1159 h 1502"/>
                <a:gd name="T66" fmla="*/ 1352 w 2719"/>
                <a:gd name="T67" fmla="*/ 1070 h 1502"/>
                <a:gd name="T68" fmla="*/ 1528 w 2719"/>
                <a:gd name="T69" fmla="*/ 808 h 1502"/>
                <a:gd name="T70" fmla="*/ 1802 w 2719"/>
                <a:gd name="T71" fmla="*/ 612 h 1502"/>
                <a:gd name="T72" fmla="*/ 1862 w 2719"/>
                <a:gd name="T73" fmla="*/ 489 h 1502"/>
                <a:gd name="T74" fmla="*/ 1961 w 2719"/>
                <a:gd name="T75" fmla="*/ 288 h 1502"/>
                <a:gd name="T76" fmla="*/ 2012 w 2719"/>
                <a:gd name="T77" fmla="*/ 244 h 1502"/>
                <a:gd name="T78" fmla="*/ 2013 w 2719"/>
                <a:gd name="T79" fmla="*/ 244 h 1502"/>
                <a:gd name="T80" fmla="*/ 2216 w 2719"/>
                <a:gd name="T81" fmla="*/ 352 h 1502"/>
                <a:gd name="T82" fmla="*/ 2361 w 2719"/>
                <a:gd name="T83" fmla="*/ 404 h 1502"/>
                <a:gd name="T84" fmla="*/ 2383 w 2719"/>
                <a:gd name="T85" fmla="*/ 426 h 1502"/>
                <a:gd name="T86" fmla="*/ 2469 w 2719"/>
                <a:gd name="T87" fmla="*/ 494 h 1502"/>
                <a:gd name="T88" fmla="*/ 2488 w 2719"/>
                <a:gd name="T89" fmla="*/ 491 h 1502"/>
                <a:gd name="T90" fmla="*/ 2504 w 2719"/>
                <a:gd name="T91" fmla="*/ 486 h 1502"/>
                <a:gd name="T92" fmla="*/ 2510 w 2719"/>
                <a:gd name="T93" fmla="*/ 483 h 1502"/>
                <a:gd name="T94" fmla="*/ 2643 w 2719"/>
                <a:gd name="T95" fmla="*/ 496 h 1502"/>
                <a:gd name="T96" fmla="*/ 2662 w 2719"/>
                <a:gd name="T97" fmla="*/ 504 h 1502"/>
                <a:gd name="T98" fmla="*/ 2712 w 2719"/>
                <a:gd name="T99" fmla="*/ 452 h 1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719" h="1502">
                  <a:moveTo>
                    <a:pt x="2712" y="452"/>
                  </a:moveTo>
                  <a:cubicBezTo>
                    <a:pt x="2701" y="431"/>
                    <a:pt x="2676" y="409"/>
                    <a:pt x="2470" y="329"/>
                  </a:cubicBezTo>
                  <a:cubicBezTo>
                    <a:pt x="2461" y="325"/>
                    <a:pt x="2454" y="322"/>
                    <a:pt x="2449" y="320"/>
                  </a:cubicBezTo>
                  <a:cubicBezTo>
                    <a:pt x="2437" y="316"/>
                    <a:pt x="2386" y="280"/>
                    <a:pt x="2344" y="248"/>
                  </a:cubicBezTo>
                  <a:cubicBezTo>
                    <a:pt x="2338" y="243"/>
                    <a:pt x="2287" y="196"/>
                    <a:pt x="2170" y="97"/>
                  </a:cubicBezTo>
                  <a:cubicBezTo>
                    <a:pt x="2088" y="27"/>
                    <a:pt x="2035" y="0"/>
                    <a:pt x="1985" y="2"/>
                  </a:cubicBezTo>
                  <a:cubicBezTo>
                    <a:pt x="1963" y="3"/>
                    <a:pt x="1944" y="9"/>
                    <a:pt x="1924" y="15"/>
                  </a:cubicBezTo>
                  <a:cubicBezTo>
                    <a:pt x="1851" y="39"/>
                    <a:pt x="1717" y="219"/>
                    <a:pt x="1689" y="266"/>
                  </a:cubicBezTo>
                  <a:cubicBezTo>
                    <a:pt x="1665" y="308"/>
                    <a:pt x="1621" y="334"/>
                    <a:pt x="1586" y="354"/>
                  </a:cubicBezTo>
                  <a:cubicBezTo>
                    <a:pt x="1570" y="364"/>
                    <a:pt x="1561" y="377"/>
                    <a:pt x="1549" y="386"/>
                  </a:cubicBezTo>
                  <a:cubicBezTo>
                    <a:pt x="1530" y="402"/>
                    <a:pt x="1511" y="425"/>
                    <a:pt x="1494" y="445"/>
                  </a:cubicBezTo>
                  <a:cubicBezTo>
                    <a:pt x="1482" y="459"/>
                    <a:pt x="1469" y="474"/>
                    <a:pt x="1462" y="479"/>
                  </a:cubicBezTo>
                  <a:cubicBezTo>
                    <a:pt x="1453" y="486"/>
                    <a:pt x="1444" y="492"/>
                    <a:pt x="1422" y="507"/>
                  </a:cubicBezTo>
                  <a:cubicBezTo>
                    <a:pt x="1420" y="508"/>
                    <a:pt x="1420" y="508"/>
                    <a:pt x="1420" y="508"/>
                  </a:cubicBezTo>
                  <a:cubicBezTo>
                    <a:pt x="1395" y="525"/>
                    <a:pt x="1349" y="556"/>
                    <a:pt x="1260" y="617"/>
                  </a:cubicBezTo>
                  <a:cubicBezTo>
                    <a:pt x="1090" y="734"/>
                    <a:pt x="1027" y="966"/>
                    <a:pt x="1027" y="968"/>
                  </a:cubicBezTo>
                  <a:cubicBezTo>
                    <a:pt x="1025" y="973"/>
                    <a:pt x="1008" y="996"/>
                    <a:pt x="988" y="1005"/>
                  </a:cubicBezTo>
                  <a:cubicBezTo>
                    <a:pt x="987" y="1006"/>
                    <a:pt x="987" y="1006"/>
                    <a:pt x="987" y="1006"/>
                  </a:cubicBezTo>
                  <a:cubicBezTo>
                    <a:pt x="984" y="1007"/>
                    <a:pt x="984" y="1007"/>
                    <a:pt x="984" y="1007"/>
                  </a:cubicBezTo>
                  <a:cubicBezTo>
                    <a:pt x="979" y="1008"/>
                    <a:pt x="979" y="1008"/>
                    <a:pt x="979" y="1008"/>
                  </a:cubicBezTo>
                  <a:cubicBezTo>
                    <a:pt x="976" y="1009"/>
                    <a:pt x="976" y="1009"/>
                    <a:pt x="976" y="1009"/>
                  </a:cubicBezTo>
                  <a:cubicBezTo>
                    <a:pt x="960" y="1013"/>
                    <a:pt x="940" y="1021"/>
                    <a:pt x="937" y="1022"/>
                  </a:cubicBezTo>
                  <a:cubicBezTo>
                    <a:pt x="916" y="1032"/>
                    <a:pt x="874" y="1052"/>
                    <a:pt x="830" y="1075"/>
                  </a:cubicBezTo>
                  <a:cubicBezTo>
                    <a:pt x="824" y="1080"/>
                    <a:pt x="824" y="1080"/>
                    <a:pt x="824" y="1080"/>
                  </a:cubicBezTo>
                  <a:cubicBezTo>
                    <a:pt x="818" y="1082"/>
                    <a:pt x="818" y="1082"/>
                    <a:pt x="818" y="1082"/>
                  </a:cubicBezTo>
                  <a:cubicBezTo>
                    <a:pt x="815" y="1084"/>
                    <a:pt x="815" y="1084"/>
                    <a:pt x="815" y="1084"/>
                  </a:cubicBezTo>
                  <a:cubicBezTo>
                    <a:pt x="797" y="1094"/>
                    <a:pt x="734" y="1129"/>
                    <a:pt x="688" y="1138"/>
                  </a:cubicBezTo>
                  <a:cubicBezTo>
                    <a:pt x="672" y="1141"/>
                    <a:pt x="657" y="1144"/>
                    <a:pt x="642" y="1147"/>
                  </a:cubicBezTo>
                  <a:cubicBezTo>
                    <a:pt x="595" y="1155"/>
                    <a:pt x="547" y="1163"/>
                    <a:pt x="498" y="1182"/>
                  </a:cubicBezTo>
                  <a:cubicBezTo>
                    <a:pt x="448" y="1201"/>
                    <a:pt x="361" y="1222"/>
                    <a:pt x="292" y="1225"/>
                  </a:cubicBezTo>
                  <a:cubicBezTo>
                    <a:pt x="281" y="1225"/>
                    <a:pt x="271" y="1225"/>
                    <a:pt x="262" y="1225"/>
                  </a:cubicBezTo>
                  <a:cubicBezTo>
                    <a:pt x="253" y="1224"/>
                    <a:pt x="244" y="1223"/>
                    <a:pt x="236" y="1222"/>
                  </a:cubicBezTo>
                  <a:cubicBezTo>
                    <a:pt x="233" y="1222"/>
                    <a:pt x="233" y="1222"/>
                    <a:pt x="233" y="1222"/>
                  </a:cubicBezTo>
                  <a:cubicBezTo>
                    <a:pt x="231" y="1222"/>
                    <a:pt x="218" y="1221"/>
                    <a:pt x="198" y="1222"/>
                  </a:cubicBezTo>
                  <a:cubicBezTo>
                    <a:pt x="158" y="1223"/>
                    <a:pt x="104" y="1230"/>
                    <a:pt x="65" y="1252"/>
                  </a:cubicBezTo>
                  <a:cubicBezTo>
                    <a:pt x="24" y="1259"/>
                    <a:pt x="0" y="1271"/>
                    <a:pt x="26" y="1291"/>
                  </a:cubicBezTo>
                  <a:cubicBezTo>
                    <a:pt x="23" y="1294"/>
                    <a:pt x="53" y="1315"/>
                    <a:pt x="57" y="1315"/>
                  </a:cubicBezTo>
                  <a:cubicBezTo>
                    <a:pt x="58" y="1315"/>
                    <a:pt x="58" y="1315"/>
                    <a:pt x="58" y="1315"/>
                  </a:cubicBezTo>
                  <a:cubicBezTo>
                    <a:pt x="61" y="1316"/>
                    <a:pt x="61" y="1316"/>
                    <a:pt x="61" y="1316"/>
                  </a:cubicBezTo>
                  <a:cubicBezTo>
                    <a:pt x="65" y="1317"/>
                    <a:pt x="71" y="1320"/>
                    <a:pt x="78" y="1320"/>
                  </a:cubicBezTo>
                  <a:cubicBezTo>
                    <a:pt x="83" y="1319"/>
                    <a:pt x="83" y="1319"/>
                    <a:pt x="83" y="1319"/>
                  </a:cubicBezTo>
                  <a:cubicBezTo>
                    <a:pt x="138" y="1335"/>
                    <a:pt x="188" y="1322"/>
                    <a:pt x="188" y="1322"/>
                  </a:cubicBezTo>
                  <a:cubicBezTo>
                    <a:pt x="223" y="1316"/>
                    <a:pt x="281" y="1310"/>
                    <a:pt x="353" y="1314"/>
                  </a:cubicBezTo>
                  <a:cubicBezTo>
                    <a:pt x="402" y="1317"/>
                    <a:pt x="441" y="1322"/>
                    <a:pt x="475" y="1327"/>
                  </a:cubicBezTo>
                  <a:cubicBezTo>
                    <a:pt x="475" y="1327"/>
                    <a:pt x="502" y="1330"/>
                    <a:pt x="528" y="1330"/>
                  </a:cubicBezTo>
                  <a:cubicBezTo>
                    <a:pt x="546" y="1330"/>
                    <a:pt x="563" y="1330"/>
                    <a:pt x="579" y="1329"/>
                  </a:cubicBezTo>
                  <a:cubicBezTo>
                    <a:pt x="633" y="1327"/>
                    <a:pt x="675" y="1323"/>
                    <a:pt x="703" y="1317"/>
                  </a:cubicBezTo>
                  <a:cubicBezTo>
                    <a:pt x="763" y="1304"/>
                    <a:pt x="875" y="1269"/>
                    <a:pt x="944" y="1242"/>
                  </a:cubicBezTo>
                  <a:cubicBezTo>
                    <a:pt x="933" y="1267"/>
                    <a:pt x="938" y="1298"/>
                    <a:pt x="943" y="1316"/>
                  </a:cubicBezTo>
                  <a:cubicBezTo>
                    <a:pt x="937" y="1322"/>
                    <a:pt x="920" y="1340"/>
                    <a:pt x="919" y="1350"/>
                  </a:cubicBezTo>
                  <a:cubicBezTo>
                    <a:pt x="918" y="1361"/>
                    <a:pt x="952" y="1386"/>
                    <a:pt x="969" y="1397"/>
                  </a:cubicBezTo>
                  <a:cubicBezTo>
                    <a:pt x="969" y="1397"/>
                    <a:pt x="969" y="1397"/>
                    <a:pt x="969" y="1397"/>
                  </a:cubicBezTo>
                  <a:cubicBezTo>
                    <a:pt x="973" y="1400"/>
                    <a:pt x="973" y="1400"/>
                    <a:pt x="973" y="1400"/>
                  </a:cubicBezTo>
                  <a:cubicBezTo>
                    <a:pt x="981" y="1408"/>
                    <a:pt x="981" y="1408"/>
                    <a:pt x="981" y="1408"/>
                  </a:cubicBezTo>
                  <a:cubicBezTo>
                    <a:pt x="985" y="1420"/>
                    <a:pt x="985" y="1420"/>
                    <a:pt x="985" y="1420"/>
                  </a:cubicBezTo>
                  <a:cubicBezTo>
                    <a:pt x="992" y="1446"/>
                    <a:pt x="1009" y="1502"/>
                    <a:pt x="1068" y="1502"/>
                  </a:cubicBezTo>
                  <a:cubicBezTo>
                    <a:pt x="1072" y="1501"/>
                    <a:pt x="1072" y="1501"/>
                    <a:pt x="1072" y="1501"/>
                  </a:cubicBezTo>
                  <a:cubicBezTo>
                    <a:pt x="1076" y="1501"/>
                    <a:pt x="1081" y="1501"/>
                    <a:pt x="1086" y="1501"/>
                  </a:cubicBezTo>
                  <a:cubicBezTo>
                    <a:pt x="1091" y="1501"/>
                    <a:pt x="1091" y="1501"/>
                    <a:pt x="1091" y="1501"/>
                  </a:cubicBezTo>
                  <a:cubicBezTo>
                    <a:pt x="1098" y="1501"/>
                    <a:pt x="1105" y="1501"/>
                    <a:pt x="1113" y="1501"/>
                  </a:cubicBezTo>
                  <a:cubicBezTo>
                    <a:pt x="1148" y="1500"/>
                    <a:pt x="1200" y="1492"/>
                    <a:pt x="1239" y="1439"/>
                  </a:cubicBezTo>
                  <a:cubicBezTo>
                    <a:pt x="1291" y="1372"/>
                    <a:pt x="1302" y="1322"/>
                    <a:pt x="1277" y="1271"/>
                  </a:cubicBezTo>
                  <a:cubicBezTo>
                    <a:pt x="1272" y="1259"/>
                    <a:pt x="1269" y="1251"/>
                    <a:pt x="1266" y="1243"/>
                  </a:cubicBezTo>
                  <a:cubicBezTo>
                    <a:pt x="1259" y="1224"/>
                    <a:pt x="1252" y="1204"/>
                    <a:pt x="1222" y="1194"/>
                  </a:cubicBezTo>
                  <a:cubicBezTo>
                    <a:pt x="1217" y="1193"/>
                    <a:pt x="1212" y="1191"/>
                    <a:pt x="1208" y="1188"/>
                  </a:cubicBezTo>
                  <a:cubicBezTo>
                    <a:pt x="1213" y="1180"/>
                    <a:pt x="1220" y="1169"/>
                    <a:pt x="1228" y="1159"/>
                  </a:cubicBezTo>
                  <a:cubicBezTo>
                    <a:pt x="1235" y="1151"/>
                    <a:pt x="1244" y="1146"/>
                    <a:pt x="1259" y="1137"/>
                  </a:cubicBezTo>
                  <a:cubicBezTo>
                    <a:pt x="1281" y="1125"/>
                    <a:pt x="1311" y="1108"/>
                    <a:pt x="1352" y="1070"/>
                  </a:cubicBezTo>
                  <a:cubicBezTo>
                    <a:pt x="1422" y="1006"/>
                    <a:pt x="1516" y="832"/>
                    <a:pt x="1526" y="812"/>
                  </a:cubicBezTo>
                  <a:cubicBezTo>
                    <a:pt x="1528" y="808"/>
                    <a:pt x="1528" y="808"/>
                    <a:pt x="1528" y="808"/>
                  </a:cubicBezTo>
                  <a:cubicBezTo>
                    <a:pt x="1529" y="805"/>
                    <a:pt x="1553" y="732"/>
                    <a:pt x="1632" y="718"/>
                  </a:cubicBezTo>
                  <a:cubicBezTo>
                    <a:pt x="1742" y="699"/>
                    <a:pt x="1783" y="641"/>
                    <a:pt x="1802" y="612"/>
                  </a:cubicBezTo>
                  <a:cubicBezTo>
                    <a:pt x="1815" y="594"/>
                    <a:pt x="1829" y="562"/>
                    <a:pt x="1841" y="533"/>
                  </a:cubicBezTo>
                  <a:cubicBezTo>
                    <a:pt x="1848" y="518"/>
                    <a:pt x="1858" y="495"/>
                    <a:pt x="1862" y="489"/>
                  </a:cubicBezTo>
                  <a:cubicBezTo>
                    <a:pt x="1867" y="482"/>
                    <a:pt x="1874" y="468"/>
                    <a:pt x="1890" y="437"/>
                  </a:cubicBezTo>
                  <a:cubicBezTo>
                    <a:pt x="1915" y="390"/>
                    <a:pt x="1933" y="326"/>
                    <a:pt x="1961" y="288"/>
                  </a:cubicBezTo>
                  <a:cubicBezTo>
                    <a:pt x="1968" y="277"/>
                    <a:pt x="1978" y="263"/>
                    <a:pt x="1987" y="251"/>
                  </a:cubicBezTo>
                  <a:cubicBezTo>
                    <a:pt x="1999" y="233"/>
                    <a:pt x="2009" y="241"/>
                    <a:pt x="2012" y="244"/>
                  </a:cubicBezTo>
                  <a:cubicBezTo>
                    <a:pt x="2012" y="244"/>
                    <a:pt x="2012" y="244"/>
                    <a:pt x="2012" y="244"/>
                  </a:cubicBezTo>
                  <a:cubicBezTo>
                    <a:pt x="2013" y="244"/>
                    <a:pt x="2013" y="244"/>
                    <a:pt x="2013" y="244"/>
                  </a:cubicBezTo>
                  <a:cubicBezTo>
                    <a:pt x="2034" y="266"/>
                    <a:pt x="2073" y="296"/>
                    <a:pt x="2157" y="336"/>
                  </a:cubicBezTo>
                  <a:cubicBezTo>
                    <a:pt x="2176" y="344"/>
                    <a:pt x="2196" y="349"/>
                    <a:pt x="2216" y="352"/>
                  </a:cubicBezTo>
                  <a:cubicBezTo>
                    <a:pt x="2311" y="363"/>
                    <a:pt x="2343" y="387"/>
                    <a:pt x="2355" y="399"/>
                  </a:cubicBezTo>
                  <a:cubicBezTo>
                    <a:pt x="2361" y="404"/>
                    <a:pt x="2361" y="404"/>
                    <a:pt x="2361" y="404"/>
                  </a:cubicBezTo>
                  <a:cubicBezTo>
                    <a:pt x="2368" y="409"/>
                    <a:pt x="2368" y="409"/>
                    <a:pt x="2368" y="409"/>
                  </a:cubicBezTo>
                  <a:cubicBezTo>
                    <a:pt x="2371" y="412"/>
                    <a:pt x="2378" y="420"/>
                    <a:pt x="2383" y="426"/>
                  </a:cubicBezTo>
                  <a:cubicBezTo>
                    <a:pt x="2400" y="448"/>
                    <a:pt x="2417" y="484"/>
                    <a:pt x="2446" y="491"/>
                  </a:cubicBezTo>
                  <a:cubicBezTo>
                    <a:pt x="2453" y="493"/>
                    <a:pt x="2461" y="494"/>
                    <a:pt x="2469" y="494"/>
                  </a:cubicBezTo>
                  <a:cubicBezTo>
                    <a:pt x="2475" y="493"/>
                    <a:pt x="2482" y="492"/>
                    <a:pt x="2488" y="491"/>
                  </a:cubicBezTo>
                  <a:cubicBezTo>
                    <a:pt x="2488" y="491"/>
                    <a:pt x="2488" y="491"/>
                    <a:pt x="2488" y="491"/>
                  </a:cubicBezTo>
                  <a:cubicBezTo>
                    <a:pt x="2493" y="489"/>
                    <a:pt x="2498" y="488"/>
                    <a:pt x="2503" y="486"/>
                  </a:cubicBezTo>
                  <a:cubicBezTo>
                    <a:pt x="2504" y="486"/>
                    <a:pt x="2504" y="486"/>
                    <a:pt x="2504" y="486"/>
                  </a:cubicBezTo>
                  <a:cubicBezTo>
                    <a:pt x="2504" y="486"/>
                    <a:pt x="2504" y="486"/>
                    <a:pt x="2504" y="486"/>
                  </a:cubicBezTo>
                  <a:cubicBezTo>
                    <a:pt x="2510" y="483"/>
                    <a:pt x="2510" y="483"/>
                    <a:pt x="2510" y="483"/>
                  </a:cubicBezTo>
                  <a:cubicBezTo>
                    <a:pt x="2534" y="477"/>
                    <a:pt x="2578" y="472"/>
                    <a:pt x="2631" y="491"/>
                  </a:cubicBezTo>
                  <a:cubicBezTo>
                    <a:pt x="2635" y="492"/>
                    <a:pt x="2639" y="494"/>
                    <a:pt x="2643" y="496"/>
                  </a:cubicBezTo>
                  <a:cubicBezTo>
                    <a:pt x="2644" y="497"/>
                    <a:pt x="2644" y="497"/>
                    <a:pt x="2644" y="497"/>
                  </a:cubicBezTo>
                  <a:cubicBezTo>
                    <a:pt x="2650" y="499"/>
                    <a:pt x="2656" y="501"/>
                    <a:pt x="2662" y="504"/>
                  </a:cubicBezTo>
                  <a:cubicBezTo>
                    <a:pt x="2712" y="521"/>
                    <a:pt x="2718" y="485"/>
                    <a:pt x="2719" y="479"/>
                  </a:cubicBezTo>
                  <a:cubicBezTo>
                    <a:pt x="2719" y="472"/>
                    <a:pt x="2718" y="463"/>
                    <a:pt x="2712" y="452"/>
                  </a:cubicBezTo>
                </a:path>
              </a:pathLst>
            </a:custGeom>
            <a:solidFill>
              <a:srgbClr val="C4C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800"/>
            </a:p>
          </p:txBody>
        </p:sp>
        <p:sp>
          <p:nvSpPr>
            <p:cNvPr id="14" name="Freeform 9"/>
            <p:cNvSpPr>
              <a:spLocks noSelect="1"/>
            </p:cNvSpPr>
            <p:nvPr/>
          </p:nvSpPr>
          <p:spPr bwMode="auto">
            <a:xfrm>
              <a:off x="4944" y="533"/>
              <a:ext cx="501" cy="130"/>
            </a:xfrm>
            <a:custGeom>
              <a:avLst/>
              <a:gdLst>
                <a:gd name="T0" fmla="*/ 301 w 3568"/>
                <a:gd name="T1" fmla="*/ 921 h 929"/>
                <a:gd name="T2" fmla="*/ 144 w 3568"/>
                <a:gd name="T3" fmla="*/ 4 h 929"/>
                <a:gd name="T4" fmla="*/ 567 w 3568"/>
                <a:gd name="T5" fmla="*/ 4 h 929"/>
                <a:gd name="T6" fmla="*/ 410 w 3568"/>
                <a:gd name="T7" fmla="*/ 921 h 929"/>
                <a:gd name="T8" fmla="*/ 992 w 3568"/>
                <a:gd name="T9" fmla="*/ 139 h 929"/>
                <a:gd name="T10" fmla="*/ 853 w 3568"/>
                <a:gd name="T11" fmla="*/ 0 h 929"/>
                <a:gd name="T12" fmla="*/ 857 w 3568"/>
                <a:gd name="T13" fmla="*/ 921 h 929"/>
                <a:gd name="T14" fmla="*/ 988 w 3568"/>
                <a:gd name="T15" fmla="*/ 268 h 929"/>
                <a:gd name="T16" fmla="*/ 857 w 3568"/>
                <a:gd name="T17" fmla="*/ 921 h 929"/>
                <a:gd name="T18" fmla="*/ 1485 w 3568"/>
                <a:gd name="T19" fmla="*/ 809 h 929"/>
                <a:gd name="T20" fmla="*/ 1356 w 3568"/>
                <a:gd name="T21" fmla="*/ 733 h 929"/>
                <a:gd name="T22" fmla="*/ 1225 w 3568"/>
                <a:gd name="T23" fmla="*/ 4 h 929"/>
                <a:gd name="T24" fmla="*/ 1404 w 3568"/>
                <a:gd name="T25" fmla="*/ 921 h 929"/>
                <a:gd name="T26" fmla="*/ 2142 w 3568"/>
                <a:gd name="T27" fmla="*/ 921 h 929"/>
                <a:gd name="T28" fmla="*/ 1873 w 3568"/>
                <a:gd name="T29" fmla="*/ 260 h 929"/>
                <a:gd name="T30" fmla="*/ 1725 w 3568"/>
                <a:gd name="T31" fmla="*/ 436 h 929"/>
                <a:gd name="T32" fmla="*/ 2011 w 3568"/>
                <a:gd name="T33" fmla="*/ 494 h 929"/>
                <a:gd name="T34" fmla="*/ 1839 w 3568"/>
                <a:gd name="T35" fmla="*/ 541 h 929"/>
                <a:gd name="T36" fmla="*/ 1664 w 3568"/>
                <a:gd name="T37" fmla="*/ 869 h 929"/>
                <a:gd name="T38" fmla="*/ 2013 w 3568"/>
                <a:gd name="T39" fmla="*/ 862 h 929"/>
                <a:gd name="T40" fmla="*/ 2142 w 3568"/>
                <a:gd name="T41" fmla="*/ 921 h 929"/>
                <a:gd name="T42" fmla="*/ 1982 w 3568"/>
                <a:gd name="T43" fmla="*/ 782 h 929"/>
                <a:gd name="T44" fmla="*/ 1740 w 3568"/>
                <a:gd name="T45" fmla="*/ 726 h 929"/>
                <a:gd name="T46" fmla="*/ 2011 w 3568"/>
                <a:gd name="T47" fmla="*/ 632 h 929"/>
                <a:gd name="T48" fmla="*/ 2879 w 3568"/>
                <a:gd name="T49" fmla="*/ 921 h 929"/>
                <a:gd name="T50" fmla="*/ 2813 w 3568"/>
                <a:gd name="T51" fmla="*/ 319 h 929"/>
                <a:gd name="T52" fmla="*/ 2478 w 3568"/>
                <a:gd name="T53" fmla="*/ 333 h 929"/>
                <a:gd name="T54" fmla="*/ 2350 w 3568"/>
                <a:gd name="T55" fmla="*/ 268 h 929"/>
                <a:gd name="T56" fmla="*/ 2481 w 3568"/>
                <a:gd name="T57" fmla="*/ 921 h 929"/>
                <a:gd name="T58" fmla="*/ 2616 w 3568"/>
                <a:gd name="T59" fmla="*/ 377 h 929"/>
                <a:gd name="T60" fmla="*/ 2748 w 3568"/>
                <a:gd name="T61" fmla="*/ 921 h 929"/>
                <a:gd name="T62" fmla="*/ 3296 w 3568"/>
                <a:gd name="T63" fmla="*/ 929 h 929"/>
                <a:gd name="T64" fmla="*/ 3362 w 3568"/>
                <a:gd name="T65" fmla="*/ 536 h 929"/>
                <a:gd name="T66" fmla="*/ 3180 w 3568"/>
                <a:gd name="T67" fmla="*/ 453 h 929"/>
                <a:gd name="T68" fmla="*/ 3460 w 3568"/>
                <a:gd name="T69" fmla="*/ 417 h 929"/>
                <a:gd name="T70" fmla="*/ 3300 w 3568"/>
                <a:gd name="T71" fmla="*/ 260 h 929"/>
                <a:gd name="T72" fmla="*/ 3247 w 3568"/>
                <a:gd name="T73" fmla="*/ 640 h 929"/>
                <a:gd name="T74" fmla="*/ 3439 w 3568"/>
                <a:gd name="T75" fmla="*/ 726 h 929"/>
                <a:gd name="T76" fmla="*/ 3108 w 3568"/>
                <a:gd name="T77" fmla="*/ 748 h 929"/>
                <a:gd name="T78" fmla="*/ 3296 w 3568"/>
                <a:gd name="T79" fmla="*/ 929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568" h="929">
                  <a:moveTo>
                    <a:pt x="410" y="921"/>
                  </a:moveTo>
                  <a:cubicBezTo>
                    <a:pt x="301" y="921"/>
                    <a:pt x="301" y="921"/>
                    <a:pt x="301" y="921"/>
                  </a:cubicBezTo>
                  <a:cubicBezTo>
                    <a:pt x="0" y="4"/>
                    <a:pt x="0" y="4"/>
                    <a:pt x="0" y="4"/>
                  </a:cubicBezTo>
                  <a:cubicBezTo>
                    <a:pt x="144" y="4"/>
                    <a:pt x="144" y="4"/>
                    <a:pt x="144" y="4"/>
                  </a:cubicBezTo>
                  <a:cubicBezTo>
                    <a:pt x="355" y="671"/>
                    <a:pt x="355" y="671"/>
                    <a:pt x="355" y="671"/>
                  </a:cubicBezTo>
                  <a:cubicBezTo>
                    <a:pt x="567" y="4"/>
                    <a:pt x="567" y="4"/>
                    <a:pt x="567" y="4"/>
                  </a:cubicBezTo>
                  <a:cubicBezTo>
                    <a:pt x="714" y="4"/>
                    <a:pt x="714" y="4"/>
                    <a:pt x="714" y="4"/>
                  </a:cubicBezTo>
                  <a:lnTo>
                    <a:pt x="410" y="921"/>
                  </a:lnTo>
                  <a:close/>
                  <a:moveTo>
                    <a:pt x="853" y="139"/>
                  </a:moveTo>
                  <a:cubicBezTo>
                    <a:pt x="992" y="139"/>
                    <a:pt x="992" y="139"/>
                    <a:pt x="992" y="139"/>
                  </a:cubicBezTo>
                  <a:cubicBezTo>
                    <a:pt x="992" y="0"/>
                    <a:pt x="992" y="0"/>
                    <a:pt x="992" y="0"/>
                  </a:cubicBezTo>
                  <a:cubicBezTo>
                    <a:pt x="853" y="0"/>
                    <a:pt x="853" y="0"/>
                    <a:pt x="853" y="0"/>
                  </a:cubicBezTo>
                  <a:lnTo>
                    <a:pt x="853" y="139"/>
                  </a:lnTo>
                  <a:close/>
                  <a:moveTo>
                    <a:pt x="857" y="921"/>
                  </a:moveTo>
                  <a:cubicBezTo>
                    <a:pt x="988" y="921"/>
                    <a:pt x="988" y="921"/>
                    <a:pt x="988" y="921"/>
                  </a:cubicBezTo>
                  <a:cubicBezTo>
                    <a:pt x="988" y="268"/>
                    <a:pt x="988" y="268"/>
                    <a:pt x="988" y="268"/>
                  </a:cubicBezTo>
                  <a:cubicBezTo>
                    <a:pt x="857" y="268"/>
                    <a:pt x="857" y="268"/>
                    <a:pt x="857" y="268"/>
                  </a:cubicBezTo>
                  <a:lnTo>
                    <a:pt x="857" y="921"/>
                  </a:lnTo>
                  <a:close/>
                  <a:moveTo>
                    <a:pt x="1485" y="921"/>
                  </a:moveTo>
                  <a:cubicBezTo>
                    <a:pt x="1485" y="809"/>
                    <a:pt x="1485" y="809"/>
                    <a:pt x="1485" y="809"/>
                  </a:cubicBezTo>
                  <a:cubicBezTo>
                    <a:pt x="1427" y="809"/>
                    <a:pt x="1427" y="809"/>
                    <a:pt x="1427" y="809"/>
                  </a:cubicBezTo>
                  <a:cubicBezTo>
                    <a:pt x="1374" y="809"/>
                    <a:pt x="1356" y="783"/>
                    <a:pt x="1356" y="733"/>
                  </a:cubicBezTo>
                  <a:cubicBezTo>
                    <a:pt x="1356" y="4"/>
                    <a:pt x="1356" y="4"/>
                    <a:pt x="1356" y="4"/>
                  </a:cubicBezTo>
                  <a:cubicBezTo>
                    <a:pt x="1225" y="4"/>
                    <a:pt x="1225" y="4"/>
                    <a:pt x="1225" y="4"/>
                  </a:cubicBezTo>
                  <a:cubicBezTo>
                    <a:pt x="1225" y="741"/>
                    <a:pt x="1225" y="741"/>
                    <a:pt x="1225" y="741"/>
                  </a:cubicBezTo>
                  <a:cubicBezTo>
                    <a:pt x="1225" y="837"/>
                    <a:pt x="1279" y="921"/>
                    <a:pt x="1404" y="921"/>
                  </a:cubicBezTo>
                  <a:lnTo>
                    <a:pt x="1485" y="921"/>
                  </a:lnTo>
                  <a:close/>
                  <a:moveTo>
                    <a:pt x="2142" y="921"/>
                  </a:moveTo>
                  <a:cubicBezTo>
                    <a:pt x="2142" y="484"/>
                    <a:pt x="2142" y="484"/>
                    <a:pt x="2142" y="484"/>
                  </a:cubicBezTo>
                  <a:cubicBezTo>
                    <a:pt x="2142" y="337"/>
                    <a:pt x="2053" y="260"/>
                    <a:pt x="1873" y="260"/>
                  </a:cubicBezTo>
                  <a:cubicBezTo>
                    <a:pt x="1763" y="260"/>
                    <a:pt x="1700" y="283"/>
                    <a:pt x="1640" y="355"/>
                  </a:cubicBezTo>
                  <a:cubicBezTo>
                    <a:pt x="1725" y="436"/>
                    <a:pt x="1725" y="436"/>
                    <a:pt x="1725" y="436"/>
                  </a:cubicBezTo>
                  <a:cubicBezTo>
                    <a:pt x="1762" y="390"/>
                    <a:pt x="1798" y="372"/>
                    <a:pt x="1868" y="372"/>
                  </a:cubicBezTo>
                  <a:cubicBezTo>
                    <a:pt x="1971" y="372"/>
                    <a:pt x="2011" y="411"/>
                    <a:pt x="2011" y="494"/>
                  </a:cubicBezTo>
                  <a:cubicBezTo>
                    <a:pt x="2011" y="541"/>
                    <a:pt x="2011" y="541"/>
                    <a:pt x="2011" y="541"/>
                  </a:cubicBezTo>
                  <a:cubicBezTo>
                    <a:pt x="1839" y="541"/>
                    <a:pt x="1839" y="541"/>
                    <a:pt x="1839" y="541"/>
                  </a:cubicBezTo>
                  <a:cubicBezTo>
                    <a:pt x="1689" y="541"/>
                    <a:pt x="1613" y="619"/>
                    <a:pt x="1613" y="729"/>
                  </a:cubicBezTo>
                  <a:cubicBezTo>
                    <a:pt x="1613" y="784"/>
                    <a:pt x="1631" y="835"/>
                    <a:pt x="1664" y="869"/>
                  </a:cubicBezTo>
                  <a:cubicBezTo>
                    <a:pt x="1704" y="909"/>
                    <a:pt x="1758" y="929"/>
                    <a:pt x="1839" y="929"/>
                  </a:cubicBezTo>
                  <a:cubicBezTo>
                    <a:pt x="1921" y="929"/>
                    <a:pt x="1966" y="909"/>
                    <a:pt x="2013" y="862"/>
                  </a:cubicBezTo>
                  <a:cubicBezTo>
                    <a:pt x="2013" y="921"/>
                    <a:pt x="2013" y="921"/>
                    <a:pt x="2013" y="921"/>
                  </a:cubicBezTo>
                  <a:lnTo>
                    <a:pt x="2142" y="921"/>
                  </a:lnTo>
                  <a:close/>
                  <a:moveTo>
                    <a:pt x="2011" y="685"/>
                  </a:moveTo>
                  <a:cubicBezTo>
                    <a:pt x="2011" y="731"/>
                    <a:pt x="2003" y="762"/>
                    <a:pt x="1982" y="782"/>
                  </a:cubicBezTo>
                  <a:cubicBezTo>
                    <a:pt x="1948" y="814"/>
                    <a:pt x="1910" y="819"/>
                    <a:pt x="1864" y="819"/>
                  </a:cubicBezTo>
                  <a:cubicBezTo>
                    <a:pt x="1778" y="819"/>
                    <a:pt x="1740" y="787"/>
                    <a:pt x="1740" y="726"/>
                  </a:cubicBezTo>
                  <a:cubicBezTo>
                    <a:pt x="1740" y="666"/>
                    <a:pt x="1780" y="632"/>
                    <a:pt x="1860" y="632"/>
                  </a:cubicBezTo>
                  <a:cubicBezTo>
                    <a:pt x="2011" y="632"/>
                    <a:pt x="2011" y="632"/>
                    <a:pt x="2011" y="632"/>
                  </a:cubicBezTo>
                  <a:lnTo>
                    <a:pt x="2011" y="685"/>
                  </a:lnTo>
                  <a:close/>
                  <a:moveTo>
                    <a:pt x="2879" y="921"/>
                  </a:moveTo>
                  <a:cubicBezTo>
                    <a:pt x="2879" y="503"/>
                    <a:pt x="2879" y="503"/>
                    <a:pt x="2879" y="503"/>
                  </a:cubicBezTo>
                  <a:cubicBezTo>
                    <a:pt x="2879" y="430"/>
                    <a:pt x="2864" y="368"/>
                    <a:pt x="2813" y="319"/>
                  </a:cubicBezTo>
                  <a:cubicBezTo>
                    <a:pt x="2775" y="282"/>
                    <a:pt x="2719" y="260"/>
                    <a:pt x="2652" y="260"/>
                  </a:cubicBezTo>
                  <a:cubicBezTo>
                    <a:pt x="2587" y="260"/>
                    <a:pt x="2523" y="284"/>
                    <a:pt x="2478" y="333"/>
                  </a:cubicBezTo>
                  <a:cubicBezTo>
                    <a:pt x="2478" y="268"/>
                    <a:pt x="2478" y="268"/>
                    <a:pt x="2478" y="268"/>
                  </a:cubicBezTo>
                  <a:cubicBezTo>
                    <a:pt x="2350" y="268"/>
                    <a:pt x="2350" y="268"/>
                    <a:pt x="2350" y="268"/>
                  </a:cubicBezTo>
                  <a:cubicBezTo>
                    <a:pt x="2350" y="921"/>
                    <a:pt x="2350" y="921"/>
                    <a:pt x="2350" y="921"/>
                  </a:cubicBezTo>
                  <a:cubicBezTo>
                    <a:pt x="2481" y="921"/>
                    <a:pt x="2481" y="921"/>
                    <a:pt x="2481" y="921"/>
                  </a:cubicBezTo>
                  <a:cubicBezTo>
                    <a:pt x="2481" y="523"/>
                    <a:pt x="2481" y="523"/>
                    <a:pt x="2481" y="523"/>
                  </a:cubicBezTo>
                  <a:cubicBezTo>
                    <a:pt x="2481" y="422"/>
                    <a:pt x="2543" y="377"/>
                    <a:pt x="2616" y="377"/>
                  </a:cubicBezTo>
                  <a:cubicBezTo>
                    <a:pt x="2690" y="377"/>
                    <a:pt x="2748" y="421"/>
                    <a:pt x="2748" y="523"/>
                  </a:cubicBezTo>
                  <a:cubicBezTo>
                    <a:pt x="2748" y="921"/>
                    <a:pt x="2748" y="921"/>
                    <a:pt x="2748" y="921"/>
                  </a:cubicBezTo>
                  <a:lnTo>
                    <a:pt x="2879" y="921"/>
                  </a:lnTo>
                  <a:close/>
                  <a:moveTo>
                    <a:pt x="3296" y="929"/>
                  </a:moveTo>
                  <a:cubicBezTo>
                    <a:pt x="3452" y="929"/>
                    <a:pt x="3568" y="858"/>
                    <a:pt x="3568" y="721"/>
                  </a:cubicBezTo>
                  <a:cubicBezTo>
                    <a:pt x="3568" y="607"/>
                    <a:pt x="3497" y="547"/>
                    <a:pt x="3362" y="536"/>
                  </a:cubicBezTo>
                  <a:cubicBezTo>
                    <a:pt x="3271" y="528"/>
                    <a:pt x="3271" y="528"/>
                    <a:pt x="3271" y="528"/>
                  </a:cubicBezTo>
                  <a:cubicBezTo>
                    <a:pt x="3206" y="521"/>
                    <a:pt x="3180" y="498"/>
                    <a:pt x="3180" y="453"/>
                  </a:cubicBezTo>
                  <a:cubicBezTo>
                    <a:pt x="3180" y="403"/>
                    <a:pt x="3219" y="369"/>
                    <a:pt x="3299" y="369"/>
                  </a:cubicBezTo>
                  <a:cubicBezTo>
                    <a:pt x="3361" y="369"/>
                    <a:pt x="3419" y="382"/>
                    <a:pt x="3460" y="417"/>
                  </a:cubicBezTo>
                  <a:cubicBezTo>
                    <a:pt x="3542" y="333"/>
                    <a:pt x="3542" y="333"/>
                    <a:pt x="3542" y="333"/>
                  </a:cubicBezTo>
                  <a:cubicBezTo>
                    <a:pt x="3482" y="281"/>
                    <a:pt x="3399" y="260"/>
                    <a:pt x="3300" y="260"/>
                  </a:cubicBezTo>
                  <a:cubicBezTo>
                    <a:pt x="3164" y="260"/>
                    <a:pt x="3054" y="331"/>
                    <a:pt x="3054" y="460"/>
                  </a:cubicBezTo>
                  <a:cubicBezTo>
                    <a:pt x="3054" y="574"/>
                    <a:pt x="3124" y="628"/>
                    <a:pt x="3247" y="640"/>
                  </a:cubicBezTo>
                  <a:cubicBezTo>
                    <a:pt x="3352" y="649"/>
                    <a:pt x="3352" y="649"/>
                    <a:pt x="3352" y="649"/>
                  </a:cubicBezTo>
                  <a:cubicBezTo>
                    <a:pt x="3415" y="655"/>
                    <a:pt x="3439" y="681"/>
                    <a:pt x="3439" y="726"/>
                  </a:cubicBezTo>
                  <a:cubicBezTo>
                    <a:pt x="3439" y="788"/>
                    <a:pt x="3378" y="817"/>
                    <a:pt x="3296" y="817"/>
                  </a:cubicBezTo>
                  <a:cubicBezTo>
                    <a:pt x="3232" y="817"/>
                    <a:pt x="3161" y="802"/>
                    <a:pt x="3108" y="748"/>
                  </a:cubicBezTo>
                  <a:cubicBezTo>
                    <a:pt x="3022" y="835"/>
                    <a:pt x="3022" y="835"/>
                    <a:pt x="3022" y="835"/>
                  </a:cubicBezTo>
                  <a:cubicBezTo>
                    <a:pt x="3099" y="911"/>
                    <a:pt x="3189" y="929"/>
                    <a:pt x="3296" y="929"/>
                  </a:cubicBezTo>
                </a:path>
              </a:pathLst>
            </a:custGeom>
            <a:solidFill>
              <a:srgbClr val="5E35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800"/>
            </a:p>
          </p:txBody>
        </p:sp>
        <p:sp>
          <p:nvSpPr>
            <p:cNvPr id="15" name="Freeform 10"/>
            <p:cNvSpPr>
              <a:spLocks noSelect="1"/>
            </p:cNvSpPr>
            <p:nvPr/>
          </p:nvSpPr>
          <p:spPr bwMode="auto">
            <a:xfrm>
              <a:off x="4853" y="272"/>
              <a:ext cx="367" cy="194"/>
            </a:xfrm>
            <a:custGeom>
              <a:avLst/>
              <a:gdLst>
                <a:gd name="T0" fmla="*/ 2517 w 2619"/>
                <a:gd name="T1" fmla="*/ 1245 h 1377"/>
                <a:gd name="T2" fmla="*/ 2491 w 2619"/>
                <a:gd name="T3" fmla="*/ 1245 h 1377"/>
                <a:gd name="T4" fmla="*/ 2442 w 2619"/>
                <a:gd name="T5" fmla="*/ 1252 h 1377"/>
                <a:gd name="T6" fmla="*/ 2200 w 2619"/>
                <a:gd name="T7" fmla="*/ 1200 h 1377"/>
                <a:gd name="T8" fmla="*/ 2168 w 2619"/>
                <a:gd name="T9" fmla="*/ 1185 h 1377"/>
                <a:gd name="T10" fmla="*/ 1983 w 2619"/>
                <a:gd name="T11" fmla="*/ 1118 h 1377"/>
                <a:gd name="T12" fmla="*/ 1859 w 2619"/>
                <a:gd name="T13" fmla="*/ 1045 h 1377"/>
                <a:gd name="T14" fmla="*/ 1847 w 2619"/>
                <a:gd name="T15" fmla="*/ 1033 h 1377"/>
                <a:gd name="T16" fmla="*/ 1837 w 2619"/>
                <a:gd name="T17" fmla="*/ 1020 h 1377"/>
                <a:gd name="T18" fmla="*/ 1871 w 2619"/>
                <a:gd name="T19" fmla="*/ 1018 h 1377"/>
                <a:gd name="T20" fmla="*/ 1966 w 2619"/>
                <a:gd name="T21" fmla="*/ 945 h 1377"/>
                <a:gd name="T22" fmla="*/ 1975 w 2619"/>
                <a:gd name="T23" fmla="*/ 877 h 1377"/>
                <a:gd name="T24" fmla="*/ 1977 w 2619"/>
                <a:gd name="T25" fmla="*/ 859 h 1377"/>
                <a:gd name="T26" fmla="*/ 1985 w 2619"/>
                <a:gd name="T27" fmla="*/ 843 h 1377"/>
                <a:gd name="T28" fmla="*/ 1956 w 2619"/>
                <a:gd name="T29" fmla="*/ 722 h 1377"/>
                <a:gd name="T30" fmla="*/ 1835 w 2619"/>
                <a:gd name="T31" fmla="*/ 665 h 1377"/>
                <a:gd name="T32" fmla="*/ 1663 w 2619"/>
                <a:gd name="T33" fmla="*/ 765 h 1377"/>
                <a:gd name="T34" fmla="*/ 1652 w 2619"/>
                <a:gd name="T35" fmla="*/ 859 h 1377"/>
                <a:gd name="T36" fmla="*/ 1624 w 2619"/>
                <a:gd name="T37" fmla="*/ 881 h 1377"/>
                <a:gd name="T38" fmla="*/ 1428 w 2619"/>
                <a:gd name="T39" fmla="*/ 884 h 1377"/>
                <a:gd name="T40" fmla="*/ 1254 w 2619"/>
                <a:gd name="T41" fmla="*/ 880 h 1377"/>
                <a:gd name="T42" fmla="*/ 1169 w 2619"/>
                <a:gd name="T43" fmla="*/ 813 h 1377"/>
                <a:gd name="T44" fmla="*/ 1087 w 2619"/>
                <a:gd name="T45" fmla="*/ 740 h 1377"/>
                <a:gd name="T46" fmla="*/ 996 w 2619"/>
                <a:gd name="T47" fmla="*/ 714 h 1377"/>
                <a:gd name="T48" fmla="*/ 975 w 2619"/>
                <a:gd name="T49" fmla="*/ 717 h 1377"/>
                <a:gd name="T50" fmla="*/ 936 w 2619"/>
                <a:gd name="T51" fmla="*/ 722 h 1377"/>
                <a:gd name="T52" fmla="*/ 764 w 2619"/>
                <a:gd name="T53" fmla="*/ 606 h 1377"/>
                <a:gd name="T54" fmla="*/ 726 w 2619"/>
                <a:gd name="T55" fmla="*/ 572 h 1377"/>
                <a:gd name="T56" fmla="*/ 635 w 2619"/>
                <a:gd name="T57" fmla="*/ 449 h 1377"/>
                <a:gd name="T58" fmla="*/ 488 w 2619"/>
                <a:gd name="T59" fmla="*/ 278 h 1377"/>
                <a:gd name="T60" fmla="*/ 376 w 2619"/>
                <a:gd name="T61" fmla="*/ 124 h 1377"/>
                <a:gd name="T62" fmla="*/ 348 w 2619"/>
                <a:gd name="T63" fmla="*/ 48 h 1377"/>
                <a:gd name="T64" fmla="*/ 280 w 2619"/>
                <a:gd name="T65" fmla="*/ 36 h 1377"/>
                <a:gd name="T66" fmla="*/ 263 w 2619"/>
                <a:gd name="T67" fmla="*/ 42 h 1377"/>
                <a:gd name="T68" fmla="*/ 254 w 2619"/>
                <a:gd name="T69" fmla="*/ 44 h 1377"/>
                <a:gd name="T70" fmla="*/ 243 w 2619"/>
                <a:gd name="T71" fmla="*/ 47 h 1377"/>
                <a:gd name="T72" fmla="*/ 72 w 2619"/>
                <a:gd name="T73" fmla="*/ 24 h 1377"/>
                <a:gd name="T74" fmla="*/ 19 w 2619"/>
                <a:gd name="T75" fmla="*/ 89 h 1377"/>
                <a:gd name="T76" fmla="*/ 193 w 2619"/>
                <a:gd name="T77" fmla="*/ 186 h 1377"/>
                <a:gd name="T78" fmla="*/ 344 w 2619"/>
                <a:gd name="T79" fmla="*/ 338 h 1377"/>
                <a:gd name="T80" fmla="*/ 350 w 2619"/>
                <a:gd name="T81" fmla="*/ 347 h 1377"/>
                <a:gd name="T82" fmla="*/ 455 w 2619"/>
                <a:gd name="T83" fmla="*/ 529 h 1377"/>
                <a:gd name="T84" fmla="*/ 482 w 2619"/>
                <a:gd name="T85" fmla="*/ 607 h 1377"/>
                <a:gd name="T86" fmla="*/ 593 w 2619"/>
                <a:gd name="T87" fmla="*/ 739 h 1377"/>
                <a:gd name="T88" fmla="*/ 766 w 2619"/>
                <a:gd name="T89" fmla="*/ 914 h 1377"/>
                <a:gd name="T90" fmla="*/ 943 w 2619"/>
                <a:gd name="T91" fmla="*/ 1051 h 1377"/>
                <a:gd name="T92" fmla="*/ 1331 w 2619"/>
                <a:gd name="T93" fmla="*/ 1198 h 1377"/>
                <a:gd name="T94" fmla="*/ 1586 w 2619"/>
                <a:gd name="T95" fmla="*/ 1170 h 1377"/>
                <a:gd name="T96" fmla="*/ 1636 w 2619"/>
                <a:gd name="T97" fmla="*/ 1155 h 1377"/>
                <a:gd name="T98" fmla="*/ 1656 w 2619"/>
                <a:gd name="T99" fmla="*/ 1159 h 1377"/>
                <a:gd name="T100" fmla="*/ 1667 w 2619"/>
                <a:gd name="T101" fmla="*/ 1166 h 1377"/>
                <a:gd name="T102" fmla="*/ 2201 w 2619"/>
                <a:gd name="T103" fmla="*/ 1343 h 1377"/>
                <a:gd name="T104" fmla="*/ 2369 w 2619"/>
                <a:gd name="T105" fmla="*/ 1368 h 1377"/>
                <a:gd name="T106" fmla="*/ 2512 w 2619"/>
                <a:gd name="T107" fmla="*/ 1349 h 1377"/>
                <a:gd name="T108" fmla="*/ 2544 w 2619"/>
                <a:gd name="T109" fmla="*/ 1246 h 1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619" h="1377">
                  <a:moveTo>
                    <a:pt x="2544" y="1246"/>
                  </a:moveTo>
                  <a:cubicBezTo>
                    <a:pt x="2534" y="1245"/>
                    <a:pt x="2525" y="1245"/>
                    <a:pt x="2517" y="1245"/>
                  </a:cubicBezTo>
                  <a:cubicBezTo>
                    <a:pt x="2517" y="1245"/>
                    <a:pt x="2517" y="1245"/>
                    <a:pt x="2517" y="1245"/>
                  </a:cubicBezTo>
                  <a:cubicBezTo>
                    <a:pt x="2508" y="1245"/>
                    <a:pt x="2499" y="1245"/>
                    <a:pt x="2491" y="1245"/>
                  </a:cubicBezTo>
                  <a:cubicBezTo>
                    <a:pt x="2475" y="1246"/>
                    <a:pt x="2459" y="1249"/>
                    <a:pt x="2446" y="1251"/>
                  </a:cubicBezTo>
                  <a:cubicBezTo>
                    <a:pt x="2442" y="1252"/>
                    <a:pt x="2442" y="1252"/>
                    <a:pt x="2442" y="1252"/>
                  </a:cubicBezTo>
                  <a:cubicBezTo>
                    <a:pt x="2423" y="1256"/>
                    <a:pt x="2396" y="1272"/>
                    <a:pt x="2358" y="1266"/>
                  </a:cubicBezTo>
                  <a:cubicBezTo>
                    <a:pt x="2318" y="1260"/>
                    <a:pt x="2200" y="1200"/>
                    <a:pt x="2200" y="1200"/>
                  </a:cubicBezTo>
                  <a:cubicBezTo>
                    <a:pt x="2200" y="1200"/>
                    <a:pt x="2200" y="1200"/>
                    <a:pt x="2200" y="1200"/>
                  </a:cubicBezTo>
                  <a:cubicBezTo>
                    <a:pt x="2188" y="1195"/>
                    <a:pt x="2177" y="1190"/>
                    <a:pt x="2168" y="1185"/>
                  </a:cubicBezTo>
                  <a:cubicBezTo>
                    <a:pt x="2121" y="1160"/>
                    <a:pt x="2074" y="1146"/>
                    <a:pt x="2028" y="1132"/>
                  </a:cubicBezTo>
                  <a:cubicBezTo>
                    <a:pt x="2013" y="1128"/>
                    <a:pt x="1998" y="1123"/>
                    <a:pt x="1983" y="1118"/>
                  </a:cubicBezTo>
                  <a:cubicBezTo>
                    <a:pt x="1939" y="1104"/>
                    <a:pt x="1884" y="1064"/>
                    <a:pt x="1861" y="1047"/>
                  </a:cubicBezTo>
                  <a:cubicBezTo>
                    <a:pt x="1859" y="1045"/>
                    <a:pt x="1859" y="1045"/>
                    <a:pt x="1859" y="1045"/>
                  </a:cubicBezTo>
                  <a:cubicBezTo>
                    <a:pt x="1854" y="1042"/>
                    <a:pt x="1854" y="1042"/>
                    <a:pt x="1854" y="1042"/>
                  </a:cubicBezTo>
                  <a:cubicBezTo>
                    <a:pt x="1847" y="1033"/>
                    <a:pt x="1847" y="1033"/>
                    <a:pt x="1847" y="1033"/>
                  </a:cubicBezTo>
                  <a:cubicBezTo>
                    <a:pt x="1843" y="1028"/>
                    <a:pt x="1840" y="1024"/>
                    <a:pt x="1837" y="1020"/>
                  </a:cubicBezTo>
                  <a:cubicBezTo>
                    <a:pt x="1837" y="1020"/>
                    <a:pt x="1837" y="1020"/>
                    <a:pt x="1837" y="1020"/>
                  </a:cubicBezTo>
                  <a:cubicBezTo>
                    <a:pt x="1845" y="1020"/>
                    <a:pt x="1851" y="1021"/>
                    <a:pt x="1853" y="1021"/>
                  </a:cubicBezTo>
                  <a:cubicBezTo>
                    <a:pt x="1871" y="1018"/>
                    <a:pt x="1871" y="1018"/>
                    <a:pt x="1871" y="1018"/>
                  </a:cubicBezTo>
                  <a:cubicBezTo>
                    <a:pt x="1912" y="1012"/>
                    <a:pt x="1938" y="964"/>
                    <a:pt x="1945" y="947"/>
                  </a:cubicBezTo>
                  <a:cubicBezTo>
                    <a:pt x="1953" y="948"/>
                    <a:pt x="1962" y="947"/>
                    <a:pt x="1966" y="945"/>
                  </a:cubicBezTo>
                  <a:cubicBezTo>
                    <a:pt x="1973" y="941"/>
                    <a:pt x="1975" y="921"/>
                    <a:pt x="1975" y="903"/>
                  </a:cubicBezTo>
                  <a:cubicBezTo>
                    <a:pt x="1976" y="893"/>
                    <a:pt x="1976" y="884"/>
                    <a:pt x="1975" y="877"/>
                  </a:cubicBezTo>
                  <a:cubicBezTo>
                    <a:pt x="1975" y="872"/>
                    <a:pt x="1975" y="872"/>
                    <a:pt x="1975" y="872"/>
                  </a:cubicBezTo>
                  <a:cubicBezTo>
                    <a:pt x="1975" y="867"/>
                    <a:pt x="1976" y="863"/>
                    <a:pt x="1977" y="859"/>
                  </a:cubicBezTo>
                  <a:cubicBezTo>
                    <a:pt x="1980" y="854"/>
                    <a:pt x="1980" y="854"/>
                    <a:pt x="1980" y="854"/>
                  </a:cubicBezTo>
                  <a:cubicBezTo>
                    <a:pt x="1981" y="851"/>
                    <a:pt x="1983" y="847"/>
                    <a:pt x="1985" y="843"/>
                  </a:cubicBezTo>
                  <a:cubicBezTo>
                    <a:pt x="1998" y="815"/>
                    <a:pt x="2012" y="770"/>
                    <a:pt x="1971" y="735"/>
                  </a:cubicBezTo>
                  <a:cubicBezTo>
                    <a:pt x="1966" y="731"/>
                    <a:pt x="1961" y="727"/>
                    <a:pt x="1956" y="722"/>
                  </a:cubicBezTo>
                  <a:cubicBezTo>
                    <a:pt x="1951" y="717"/>
                    <a:pt x="1946" y="713"/>
                    <a:pt x="1940" y="708"/>
                  </a:cubicBezTo>
                  <a:cubicBezTo>
                    <a:pt x="1917" y="688"/>
                    <a:pt x="1884" y="665"/>
                    <a:pt x="1835" y="665"/>
                  </a:cubicBezTo>
                  <a:cubicBezTo>
                    <a:pt x="1825" y="665"/>
                    <a:pt x="1815" y="666"/>
                    <a:pt x="1805" y="667"/>
                  </a:cubicBezTo>
                  <a:cubicBezTo>
                    <a:pt x="1722" y="682"/>
                    <a:pt x="1680" y="711"/>
                    <a:pt x="1663" y="765"/>
                  </a:cubicBezTo>
                  <a:cubicBezTo>
                    <a:pt x="1659" y="777"/>
                    <a:pt x="1656" y="786"/>
                    <a:pt x="1653" y="794"/>
                  </a:cubicBezTo>
                  <a:cubicBezTo>
                    <a:pt x="1645" y="812"/>
                    <a:pt x="1637" y="832"/>
                    <a:pt x="1652" y="859"/>
                  </a:cubicBezTo>
                  <a:cubicBezTo>
                    <a:pt x="1655" y="864"/>
                    <a:pt x="1657" y="869"/>
                    <a:pt x="1659" y="873"/>
                  </a:cubicBezTo>
                  <a:cubicBezTo>
                    <a:pt x="1649" y="876"/>
                    <a:pt x="1636" y="880"/>
                    <a:pt x="1624" y="881"/>
                  </a:cubicBezTo>
                  <a:cubicBezTo>
                    <a:pt x="1622" y="881"/>
                    <a:pt x="1622" y="881"/>
                    <a:pt x="1622" y="881"/>
                  </a:cubicBezTo>
                  <a:cubicBezTo>
                    <a:pt x="1598" y="881"/>
                    <a:pt x="1533" y="882"/>
                    <a:pt x="1428" y="884"/>
                  </a:cubicBezTo>
                  <a:cubicBezTo>
                    <a:pt x="1411" y="884"/>
                    <a:pt x="1411" y="884"/>
                    <a:pt x="1411" y="884"/>
                  </a:cubicBezTo>
                  <a:cubicBezTo>
                    <a:pt x="1323" y="883"/>
                    <a:pt x="1261" y="881"/>
                    <a:pt x="1254" y="880"/>
                  </a:cubicBezTo>
                  <a:cubicBezTo>
                    <a:pt x="1246" y="877"/>
                    <a:pt x="1204" y="847"/>
                    <a:pt x="1180" y="824"/>
                  </a:cubicBezTo>
                  <a:cubicBezTo>
                    <a:pt x="1177" y="822"/>
                    <a:pt x="1173" y="818"/>
                    <a:pt x="1169" y="813"/>
                  </a:cubicBezTo>
                  <a:cubicBezTo>
                    <a:pt x="1162" y="806"/>
                    <a:pt x="1162" y="806"/>
                    <a:pt x="1162" y="806"/>
                  </a:cubicBezTo>
                  <a:cubicBezTo>
                    <a:pt x="1131" y="775"/>
                    <a:pt x="1105" y="750"/>
                    <a:pt x="1087" y="740"/>
                  </a:cubicBezTo>
                  <a:cubicBezTo>
                    <a:pt x="1068" y="731"/>
                    <a:pt x="1034" y="714"/>
                    <a:pt x="1000" y="714"/>
                  </a:cubicBezTo>
                  <a:cubicBezTo>
                    <a:pt x="996" y="714"/>
                    <a:pt x="996" y="714"/>
                    <a:pt x="996" y="714"/>
                  </a:cubicBezTo>
                  <a:cubicBezTo>
                    <a:pt x="993" y="715"/>
                    <a:pt x="990" y="715"/>
                    <a:pt x="986" y="715"/>
                  </a:cubicBezTo>
                  <a:cubicBezTo>
                    <a:pt x="975" y="717"/>
                    <a:pt x="975" y="717"/>
                    <a:pt x="975" y="717"/>
                  </a:cubicBezTo>
                  <a:cubicBezTo>
                    <a:pt x="963" y="719"/>
                    <a:pt x="950" y="721"/>
                    <a:pt x="939" y="722"/>
                  </a:cubicBezTo>
                  <a:cubicBezTo>
                    <a:pt x="936" y="722"/>
                    <a:pt x="936" y="722"/>
                    <a:pt x="936" y="722"/>
                  </a:cubicBezTo>
                  <a:cubicBezTo>
                    <a:pt x="930" y="722"/>
                    <a:pt x="928" y="721"/>
                    <a:pt x="928" y="721"/>
                  </a:cubicBezTo>
                  <a:cubicBezTo>
                    <a:pt x="915" y="715"/>
                    <a:pt x="781" y="623"/>
                    <a:pt x="764" y="606"/>
                  </a:cubicBezTo>
                  <a:cubicBezTo>
                    <a:pt x="754" y="596"/>
                    <a:pt x="741" y="585"/>
                    <a:pt x="728" y="573"/>
                  </a:cubicBezTo>
                  <a:cubicBezTo>
                    <a:pt x="726" y="572"/>
                    <a:pt x="726" y="572"/>
                    <a:pt x="726" y="572"/>
                  </a:cubicBezTo>
                  <a:cubicBezTo>
                    <a:pt x="711" y="559"/>
                    <a:pt x="696" y="546"/>
                    <a:pt x="683" y="534"/>
                  </a:cubicBezTo>
                  <a:cubicBezTo>
                    <a:pt x="665" y="515"/>
                    <a:pt x="647" y="484"/>
                    <a:pt x="635" y="449"/>
                  </a:cubicBezTo>
                  <a:cubicBezTo>
                    <a:pt x="623" y="414"/>
                    <a:pt x="590" y="358"/>
                    <a:pt x="537" y="316"/>
                  </a:cubicBezTo>
                  <a:cubicBezTo>
                    <a:pt x="488" y="278"/>
                    <a:pt x="488" y="278"/>
                    <a:pt x="488" y="278"/>
                  </a:cubicBezTo>
                  <a:cubicBezTo>
                    <a:pt x="478" y="270"/>
                    <a:pt x="468" y="262"/>
                    <a:pt x="459" y="255"/>
                  </a:cubicBezTo>
                  <a:cubicBezTo>
                    <a:pt x="411" y="216"/>
                    <a:pt x="383" y="142"/>
                    <a:pt x="376" y="124"/>
                  </a:cubicBezTo>
                  <a:cubicBezTo>
                    <a:pt x="376" y="117"/>
                    <a:pt x="376" y="117"/>
                    <a:pt x="376" y="117"/>
                  </a:cubicBezTo>
                  <a:cubicBezTo>
                    <a:pt x="374" y="97"/>
                    <a:pt x="372" y="67"/>
                    <a:pt x="348" y="48"/>
                  </a:cubicBezTo>
                  <a:cubicBezTo>
                    <a:pt x="332" y="35"/>
                    <a:pt x="312" y="30"/>
                    <a:pt x="285" y="35"/>
                  </a:cubicBezTo>
                  <a:cubicBezTo>
                    <a:pt x="280" y="36"/>
                    <a:pt x="280" y="36"/>
                    <a:pt x="280" y="36"/>
                  </a:cubicBezTo>
                  <a:cubicBezTo>
                    <a:pt x="275" y="38"/>
                    <a:pt x="275" y="38"/>
                    <a:pt x="275" y="38"/>
                  </a:cubicBezTo>
                  <a:cubicBezTo>
                    <a:pt x="271" y="39"/>
                    <a:pt x="268" y="40"/>
                    <a:pt x="263" y="42"/>
                  </a:cubicBezTo>
                  <a:cubicBezTo>
                    <a:pt x="254" y="44"/>
                    <a:pt x="254" y="44"/>
                    <a:pt x="254" y="44"/>
                  </a:cubicBezTo>
                  <a:cubicBezTo>
                    <a:pt x="254" y="44"/>
                    <a:pt x="254" y="44"/>
                    <a:pt x="254" y="44"/>
                  </a:cubicBezTo>
                  <a:cubicBezTo>
                    <a:pt x="254" y="44"/>
                    <a:pt x="254" y="44"/>
                    <a:pt x="254" y="44"/>
                  </a:cubicBezTo>
                  <a:cubicBezTo>
                    <a:pt x="250" y="45"/>
                    <a:pt x="247" y="46"/>
                    <a:pt x="243" y="47"/>
                  </a:cubicBezTo>
                  <a:cubicBezTo>
                    <a:pt x="240" y="48"/>
                    <a:pt x="240" y="48"/>
                    <a:pt x="240" y="48"/>
                  </a:cubicBezTo>
                  <a:cubicBezTo>
                    <a:pt x="165" y="61"/>
                    <a:pt x="72" y="24"/>
                    <a:pt x="72" y="24"/>
                  </a:cubicBezTo>
                  <a:cubicBezTo>
                    <a:pt x="72" y="24"/>
                    <a:pt x="24" y="0"/>
                    <a:pt x="6" y="40"/>
                  </a:cubicBezTo>
                  <a:cubicBezTo>
                    <a:pt x="0" y="56"/>
                    <a:pt x="5" y="75"/>
                    <a:pt x="19" y="89"/>
                  </a:cubicBezTo>
                  <a:cubicBezTo>
                    <a:pt x="39" y="110"/>
                    <a:pt x="149" y="171"/>
                    <a:pt x="187" y="183"/>
                  </a:cubicBezTo>
                  <a:cubicBezTo>
                    <a:pt x="193" y="186"/>
                    <a:pt x="193" y="186"/>
                    <a:pt x="193" y="186"/>
                  </a:cubicBezTo>
                  <a:cubicBezTo>
                    <a:pt x="199" y="190"/>
                    <a:pt x="199" y="190"/>
                    <a:pt x="199" y="190"/>
                  </a:cubicBezTo>
                  <a:cubicBezTo>
                    <a:pt x="200" y="190"/>
                    <a:pt x="277" y="234"/>
                    <a:pt x="344" y="338"/>
                  </a:cubicBezTo>
                  <a:cubicBezTo>
                    <a:pt x="349" y="345"/>
                    <a:pt x="349" y="345"/>
                    <a:pt x="349" y="345"/>
                  </a:cubicBezTo>
                  <a:cubicBezTo>
                    <a:pt x="350" y="347"/>
                    <a:pt x="350" y="347"/>
                    <a:pt x="350" y="347"/>
                  </a:cubicBezTo>
                  <a:cubicBezTo>
                    <a:pt x="377" y="395"/>
                    <a:pt x="412" y="455"/>
                    <a:pt x="427" y="478"/>
                  </a:cubicBezTo>
                  <a:cubicBezTo>
                    <a:pt x="437" y="493"/>
                    <a:pt x="448" y="514"/>
                    <a:pt x="455" y="529"/>
                  </a:cubicBezTo>
                  <a:cubicBezTo>
                    <a:pt x="459" y="537"/>
                    <a:pt x="459" y="537"/>
                    <a:pt x="459" y="537"/>
                  </a:cubicBezTo>
                  <a:cubicBezTo>
                    <a:pt x="463" y="552"/>
                    <a:pt x="474" y="589"/>
                    <a:pt x="482" y="607"/>
                  </a:cubicBezTo>
                  <a:cubicBezTo>
                    <a:pt x="484" y="610"/>
                    <a:pt x="484" y="610"/>
                    <a:pt x="484" y="610"/>
                  </a:cubicBezTo>
                  <a:cubicBezTo>
                    <a:pt x="501" y="650"/>
                    <a:pt x="538" y="694"/>
                    <a:pt x="593" y="739"/>
                  </a:cubicBezTo>
                  <a:cubicBezTo>
                    <a:pt x="685" y="815"/>
                    <a:pt x="739" y="880"/>
                    <a:pt x="764" y="911"/>
                  </a:cubicBezTo>
                  <a:cubicBezTo>
                    <a:pt x="766" y="914"/>
                    <a:pt x="766" y="914"/>
                    <a:pt x="766" y="914"/>
                  </a:cubicBezTo>
                  <a:cubicBezTo>
                    <a:pt x="772" y="922"/>
                    <a:pt x="777" y="927"/>
                    <a:pt x="780" y="931"/>
                  </a:cubicBezTo>
                  <a:cubicBezTo>
                    <a:pt x="797" y="948"/>
                    <a:pt x="896" y="1028"/>
                    <a:pt x="943" y="1051"/>
                  </a:cubicBezTo>
                  <a:cubicBezTo>
                    <a:pt x="959" y="1059"/>
                    <a:pt x="959" y="1059"/>
                    <a:pt x="959" y="1059"/>
                  </a:cubicBezTo>
                  <a:cubicBezTo>
                    <a:pt x="1022" y="1091"/>
                    <a:pt x="1191" y="1177"/>
                    <a:pt x="1331" y="1198"/>
                  </a:cubicBezTo>
                  <a:cubicBezTo>
                    <a:pt x="1362" y="1202"/>
                    <a:pt x="1394" y="1204"/>
                    <a:pt x="1426" y="1203"/>
                  </a:cubicBezTo>
                  <a:cubicBezTo>
                    <a:pt x="1498" y="1200"/>
                    <a:pt x="1554" y="1183"/>
                    <a:pt x="1586" y="1170"/>
                  </a:cubicBezTo>
                  <a:cubicBezTo>
                    <a:pt x="1606" y="1161"/>
                    <a:pt x="1606" y="1161"/>
                    <a:pt x="1606" y="1161"/>
                  </a:cubicBezTo>
                  <a:cubicBezTo>
                    <a:pt x="1607" y="1161"/>
                    <a:pt x="1620" y="1155"/>
                    <a:pt x="1636" y="1155"/>
                  </a:cubicBezTo>
                  <a:cubicBezTo>
                    <a:pt x="1636" y="1155"/>
                    <a:pt x="1636" y="1155"/>
                    <a:pt x="1636" y="1155"/>
                  </a:cubicBezTo>
                  <a:cubicBezTo>
                    <a:pt x="1645" y="1155"/>
                    <a:pt x="1652" y="1157"/>
                    <a:pt x="1656" y="1159"/>
                  </a:cubicBezTo>
                  <a:cubicBezTo>
                    <a:pt x="1660" y="1161"/>
                    <a:pt x="1660" y="1161"/>
                    <a:pt x="1660" y="1161"/>
                  </a:cubicBezTo>
                  <a:cubicBezTo>
                    <a:pt x="1667" y="1166"/>
                    <a:pt x="1667" y="1166"/>
                    <a:pt x="1667" y="1166"/>
                  </a:cubicBezTo>
                  <a:cubicBezTo>
                    <a:pt x="1702" y="1195"/>
                    <a:pt x="1871" y="1274"/>
                    <a:pt x="1950" y="1302"/>
                  </a:cubicBezTo>
                  <a:cubicBezTo>
                    <a:pt x="2018" y="1325"/>
                    <a:pt x="2159" y="1339"/>
                    <a:pt x="2201" y="1343"/>
                  </a:cubicBezTo>
                  <a:cubicBezTo>
                    <a:pt x="2202" y="1343"/>
                    <a:pt x="2268" y="1346"/>
                    <a:pt x="2316" y="1356"/>
                  </a:cubicBezTo>
                  <a:cubicBezTo>
                    <a:pt x="2321" y="1357"/>
                    <a:pt x="2344" y="1363"/>
                    <a:pt x="2369" y="1368"/>
                  </a:cubicBezTo>
                  <a:cubicBezTo>
                    <a:pt x="2369" y="1368"/>
                    <a:pt x="2432" y="1377"/>
                    <a:pt x="2479" y="1365"/>
                  </a:cubicBezTo>
                  <a:cubicBezTo>
                    <a:pt x="2492" y="1362"/>
                    <a:pt x="2503" y="1357"/>
                    <a:pt x="2512" y="1349"/>
                  </a:cubicBezTo>
                  <a:cubicBezTo>
                    <a:pt x="2551" y="1315"/>
                    <a:pt x="2585" y="1275"/>
                    <a:pt x="2613" y="1274"/>
                  </a:cubicBezTo>
                  <a:cubicBezTo>
                    <a:pt x="2613" y="1274"/>
                    <a:pt x="2619" y="1251"/>
                    <a:pt x="2544" y="1246"/>
                  </a:cubicBezTo>
                </a:path>
              </a:pathLst>
            </a:custGeom>
            <a:solidFill>
              <a:srgbClr val="5E35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800"/>
            </a:p>
          </p:txBody>
        </p:sp>
        <p:sp>
          <p:nvSpPr>
            <p:cNvPr id="16" name="Freeform 11"/>
            <p:cNvSpPr>
              <a:spLocks noSelect="1"/>
            </p:cNvSpPr>
            <p:nvPr/>
          </p:nvSpPr>
          <p:spPr bwMode="auto">
            <a:xfrm>
              <a:off x="5183" y="445"/>
              <a:ext cx="18" cy="9"/>
            </a:xfrm>
            <a:custGeom>
              <a:avLst/>
              <a:gdLst>
                <a:gd name="T0" fmla="*/ 120 w 125"/>
                <a:gd name="T1" fmla="*/ 11 h 65"/>
                <a:gd name="T2" fmla="*/ 76 w 125"/>
                <a:gd name="T3" fmla="*/ 1 h 65"/>
                <a:gd name="T4" fmla="*/ 24 w 125"/>
                <a:gd name="T5" fmla="*/ 22 h 65"/>
                <a:gd name="T6" fmla="*/ 6 w 125"/>
                <a:gd name="T7" fmla="*/ 39 h 65"/>
                <a:gd name="T8" fmla="*/ 0 w 125"/>
                <a:gd name="T9" fmla="*/ 46 h 65"/>
                <a:gd name="T10" fmla="*/ 1 w 125"/>
                <a:gd name="T11" fmla="*/ 54 h 65"/>
                <a:gd name="T12" fmla="*/ 3 w 125"/>
                <a:gd name="T13" fmla="*/ 56 h 65"/>
                <a:gd name="T14" fmla="*/ 4 w 125"/>
                <a:gd name="T15" fmla="*/ 56 h 65"/>
                <a:gd name="T16" fmla="*/ 53 w 125"/>
                <a:gd name="T17" fmla="*/ 59 h 65"/>
                <a:gd name="T18" fmla="*/ 103 w 125"/>
                <a:gd name="T19" fmla="*/ 25 h 65"/>
                <a:gd name="T20" fmla="*/ 112 w 125"/>
                <a:gd name="T21" fmla="*/ 18 h 65"/>
                <a:gd name="T22" fmla="*/ 118 w 125"/>
                <a:gd name="T23" fmla="*/ 16 h 65"/>
                <a:gd name="T24" fmla="*/ 120 w 125"/>
                <a:gd name="T25" fmla="*/ 1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5" h="65">
                  <a:moveTo>
                    <a:pt x="120" y="11"/>
                  </a:moveTo>
                  <a:cubicBezTo>
                    <a:pt x="115" y="7"/>
                    <a:pt x="90" y="2"/>
                    <a:pt x="76" y="1"/>
                  </a:cubicBezTo>
                  <a:cubicBezTo>
                    <a:pt x="76" y="1"/>
                    <a:pt x="45" y="0"/>
                    <a:pt x="24" y="22"/>
                  </a:cubicBezTo>
                  <a:cubicBezTo>
                    <a:pt x="15" y="30"/>
                    <a:pt x="10" y="35"/>
                    <a:pt x="6" y="39"/>
                  </a:cubicBezTo>
                  <a:cubicBezTo>
                    <a:pt x="0" y="46"/>
                    <a:pt x="0" y="46"/>
                    <a:pt x="0" y="46"/>
                  </a:cubicBezTo>
                  <a:cubicBezTo>
                    <a:pt x="1" y="54"/>
                    <a:pt x="1" y="54"/>
                    <a:pt x="1" y="54"/>
                  </a:cubicBezTo>
                  <a:cubicBezTo>
                    <a:pt x="3" y="56"/>
                    <a:pt x="3" y="56"/>
                    <a:pt x="3" y="56"/>
                  </a:cubicBezTo>
                  <a:cubicBezTo>
                    <a:pt x="4" y="56"/>
                    <a:pt x="4" y="56"/>
                    <a:pt x="4" y="56"/>
                  </a:cubicBezTo>
                  <a:cubicBezTo>
                    <a:pt x="15" y="61"/>
                    <a:pt x="33" y="65"/>
                    <a:pt x="53" y="59"/>
                  </a:cubicBezTo>
                  <a:cubicBezTo>
                    <a:pt x="77" y="53"/>
                    <a:pt x="92" y="36"/>
                    <a:pt x="103" y="25"/>
                  </a:cubicBezTo>
                  <a:cubicBezTo>
                    <a:pt x="107" y="21"/>
                    <a:pt x="112" y="18"/>
                    <a:pt x="112" y="18"/>
                  </a:cubicBezTo>
                  <a:cubicBezTo>
                    <a:pt x="118" y="16"/>
                    <a:pt x="118" y="16"/>
                    <a:pt x="118" y="16"/>
                  </a:cubicBezTo>
                  <a:cubicBezTo>
                    <a:pt x="118" y="16"/>
                    <a:pt x="125" y="16"/>
                    <a:pt x="120" y="11"/>
                  </a:cubicBezTo>
                </a:path>
              </a:pathLst>
            </a:custGeom>
            <a:solidFill>
              <a:srgbClr val="C4C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800"/>
            </a:p>
          </p:txBody>
        </p:sp>
        <p:sp>
          <p:nvSpPr>
            <p:cNvPr id="17" name="Oval 12"/>
            <p:cNvSpPr>
              <a:spLocks noSelect="1" noChangeArrowheads="1"/>
            </p:cNvSpPr>
            <p:nvPr/>
          </p:nvSpPr>
          <p:spPr bwMode="auto">
            <a:xfrm>
              <a:off x="1073" y="2593"/>
              <a:ext cx="319" cy="31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800"/>
            </a:p>
          </p:txBody>
        </p:sp>
        <p:sp>
          <p:nvSpPr>
            <p:cNvPr id="18" name="Freeform 13"/>
            <p:cNvSpPr>
              <a:spLocks noSelect="1"/>
            </p:cNvSpPr>
            <p:nvPr/>
          </p:nvSpPr>
          <p:spPr bwMode="auto">
            <a:xfrm>
              <a:off x="1143" y="2654"/>
              <a:ext cx="179" cy="189"/>
            </a:xfrm>
            <a:custGeom>
              <a:avLst/>
              <a:gdLst>
                <a:gd name="T0" fmla="*/ 416 w 1276"/>
                <a:gd name="T1" fmla="*/ 729 h 1343"/>
                <a:gd name="T2" fmla="*/ 124 w 1276"/>
                <a:gd name="T3" fmla="*/ 853 h 1343"/>
                <a:gd name="T4" fmla="*/ 0 w 1276"/>
                <a:gd name="T5" fmla="*/ 1314 h 1343"/>
                <a:gd name="T6" fmla="*/ 1 w 1276"/>
                <a:gd name="T7" fmla="*/ 1343 h 1343"/>
                <a:gd name="T8" fmla="*/ 1275 w 1276"/>
                <a:gd name="T9" fmla="*/ 1343 h 1343"/>
                <a:gd name="T10" fmla="*/ 1276 w 1276"/>
                <a:gd name="T11" fmla="*/ 1314 h 1343"/>
                <a:gd name="T12" fmla="*/ 1152 w 1276"/>
                <a:gd name="T13" fmla="*/ 853 h 1343"/>
                <a:gd name="T14" fmla="*/ 860 w 1276"/>
                <a:gd name="T15" fmla="*/ 729 h 1343"/>
                <a:gd name="T16" fmla="*/ 777 w 1276"/>
                <a:gd name="T17" fmla="*/ 651 h 1343"/>
                <a:gd name="T18" fmla="*/ 860 w 1276"/>
                <a:gd name="T19" fmla="*/ 505 h 1343"/>
                <a:gd name="T20" fmla="*/ 879 w 1276"/>
                <a:gd name="T21" fmla="*/ 494 h 1343"/>
                <a:gd name="T22" fmla="*/ 907 w 1276"/>
                <a:gd name="T23" fmla="*/ 315 h 1343"/>
                <a:gd name="T24" fmla="*/ 894 w 1276"/>
                <a:gd name="T25" fmla="*/ 305 h 1343"/>
                <a:gd name="T26" fmla="*/ 873 w 1276"/>
                <a:gd name="T27" fmla="*/ 124 h 1343"/>
                <a:gd name="T28" fmla="*/ 653 w 1276"/>
                <a:gd name="T29" fmla="*/ 0 h 1343"/>
                <a:gd name="T30" fmla="*/ 623 w 1276"/>
                <a:gd name="T31" fmla="*/ 0 h 1343"/>
                <a:gd name="T32" fmla="*/ 403 w 1276"/>
                <a:gd name="T33" fmla="*/ 124 h 1343"/>
                <a:gd name="T34" fmla="*/ 382 w 1276"/>
                <a:gd name="T35" fmla="*/ 305 h 1343"/>
                <a:gd name="T36" fmla="*/ 369 w 1276"/>
                <a:gd name="T37" fmla="*/ 315 h 1343"/>
                <a:gd name="T38" fmla="*/ 398 w 1276"/>
                <a:gd name="T39" fmla="*/ 494 h 1343"/>
                <a:gd name="T40" fmla="*/ 416 w 1276"/>
                <a:gd name="T41" fmla="*/ 505 h 1343"/>
                <a:gd name="T42" fmla="*/ 499 w 1276"/>
                <a:gd name="T43" fmla="*/ 651 h 1343"/>
                <a:gd name="T44" fmla="*/ 416 w 1276"/>
                <a:gd name="T45" fmla="*/ 729 h 1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76" h="1343">
                  <a:moveTo>
                    <a:pt x="416" y="729"/>
                  </a:moveTo>
                  <a:cubicBezTo>
                    <a:pt x="124" y="853"/>
                    <a:pt x="124" y="853"/>
                    <a:pt x="124" y="853"/>
                  </a:cubicBezTo>
                  <a:cubicBezTo>
                    <a:pt x="9" y="896"/>
                    <a:pt x="0" y="1208"/>
                    <a:pt x="0" y="1314"/>
                  </a:cubicBezTo>
                  <a:cubicBezTo>
                    <a:pt x="1" y="1343"/>
                    <a:pt x="1" y="1343"/>
                    <a:pt x="1" y="1343"/>
                  </a:cubicBezTo>
                  <a:cubicBezTo>
                    <a:pt x="1275" y="1343"/>
                    <a:pt x="1275" y="1343"/>
                    <a:pt x="1275" y="1343"/>
                  </a:cubicBezTo>
                  <a:cubicBezTo>
                    <a:pt x="1276" y="1314"/>
                    <a:pt x="1276" y="1314"/>
                    <a:pt x="1276" y="1314"/>
                  </a:cubicBezTo>
                  <a:cubicBezTo>
                    <a:pt x="1276" y="1208"/>
                    <a:pt x="1267" y="896"/>
                    <a:pt x="1152" y="853"/>
                  </a:cubicBezTo>
                  <a:cubicBezTo>
                    <a:pt x="860" y="729"/>
                    <a:pt x="860" y="729"/>
                    <a:pt x="860" y="729"/>
                  </a:cubicBezTo>
                  <a:cubicBezTo>
                    <a:pt x="819" y="710"/>
                    <a:pt x="788" y="678"/>
                    <a:pt x="777" y="651"/>
                  </a:cubicBezTo>
                  <a:cubicBezTo>
                    <a:pt x="816" y="609"/>
                    <a:pt x="848" y="554"/>
                    <a:pt x="860" y="505"/>
                  </a:cubicBezTo>
                  <a:cubicBezTo>
                    <a:pt x="879" y="494"/>
                    <a:pt x="879" y="494"/>
                    <a:pt x="879" y="494"/>
                  </a:cubicBezTo>
                  <a:cubicBezTo>
                    <a:pt x="903" y="428"/>
                    <a:pt x="910" y="369"/>
                    <a:pt x="907" y="315"/>
                  </a:cubicBezTo>
                  <a:cubicBezTo>
                    <a:pt x="894" y="305"/>
                    <a:pt x="894" y="305"/>
                    <a:pt x="894" y="305"/>
                  </a:cubicBezTo>
                  <a:cubicBezTo>
                    <a:pt x="898" y="256"/>
                    <a:pt x="896" y="167"/>
                    <a:pt x="873" y="124"/>
                  </a:cubicBezTo>
                  <a:cubicBezTo>
                    <a:pt x="833" y="51"/>
                    <a:pt x="733" y="0"/>
                    <a:pt x="653" y="0"/>
                  </a:cubicBezTo>
                  <a:cubicBezTo>
                    <a:pt x="623" y="0"/>
                    <a:pt x="623" y="0"/>
                    <a:pt x="623" y="0"/>
                  </a:cubicBezTo>
                  <a:cubicBezTo>
                    <a:pt x="543" y="0"/>
                    <a:pt x="443" y="51"/>
                    <a:pt x="403" y="124"/>
                  </a:cubicBezTo>
                  <a:cubicBezTo>
                    <a:pt x="380" y="167"/>
                    <a:pt x="379" y="256"/>
                    <a:pt x="382" y="305"/>
                  </a:cubicBezTo>
                  <a:cubicBezTo>
                    <a:pt x="369" y="315"/>
                    <a:pt x="369" y="315"/>
                    <a:pt x="369" y="315"/>
                  </a:cubicBezTo>
                  <a:cubicBezTo>
                    <a:pt x="366" y="369"/>
                    <a:pt x="373" y="428"/>
                    <a:pt x="398" y="494"/>
                  </a:cubicBezTo>
                  <a:cubicBezTo>
                    <a:pt x="416" y="505"/>
                    <a:pt x="416" y="505"/>
                    <a:pt x="416" y="505"/>
                  </a:cubicBezTo>
                  <a:cubicBezTo>
                    <a:pt x="428" y="554"/>
                    <a:pt x="460" y="609"/>
                    <a:pt x="499" y="651"/>
                  </a:cubicBezTo>
                  <a:cubicBezTo>
                    <a:pt x="488" y="678"/>
                    <a:pt x="457" y="710"/>
                    <a:pt x="416" y="729"/>
                  </a:cubicBezTo>
                </a:path>
              </a:pathLst>
            </a:custGeom>
            <a:solidFill>
              <a:srgbClr val="C4C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800"/>
            </a:p>
          </p:txBody>
        </p:sp>
        <p:sp>
          <p:nvSpPr>
            <p:cNvPr id="19" name="Freeform 14"/>
            <p:cNvSpPr>
              <a:spLocks noSelect="1"/>
            </p:cNvSpPr>
            <p:nvPr/>
          </p:nvSpPr>
          <p:spPr bwMode="auto">
            <a:xfrm>
              <a:off x="179" y="554"/>
              <a:ext cx="940" cy="110"/>
            </a:xfrm>
            <a:custGeom>
              <a:avLst/>
              <a:gdLst>
                <a:gd name="T0" fmla="*/ 6701 w 6701"/>
                <a:gd name="T1" fmla="*/ 720 h 790"/>
                <a:gd name="T2" fmla="*/ 6517 w 6701"/>
                <a:gd name="T3" fmla="*/ 30 h 790"/>
                <a:gd name="T4" fmla="*/ 6361 w 6701"/>
                <a:gd name="T5" fmla="*/ 437 h 790"/>
                <a:gd name="T6" fmla="*/ 6004 w 6701"/>
                <a:gd name="T7" fmla="*/ 280 h 790"/>
                <a:gd name="T8" fmla="*/ 5891 w 6701"/>
                <a:gd name="T9" fmla="*/ 765 h 790"/>
                <a:gd name="T10" fmla="*/ 6065 w 6701"/>
                <a:gd name="T11" fmla="*/ 340 h 790"/>
                <a:gd name="T12" fmla="*/ 6236 w 6701"/>
                <a:gd name="T13" fmla="*/ 456 h 790"/>
                <a:gd name="T14" fmla="*/ 5561 w 6701"/>
                <a:gd name="T15" fmla="*/ 764 h 790"/>
                <a:gd name="T16" fmla="*/ 5715 w 6701"/>
                <a:gd name="T17" fmla="*/ 700 h 790"/>
                <a:gd name="T18" fmla="*/ 5561 w 6701"/>
                <a:gd name="T19" fmla="*/ 636 h 790"/>
                <a:gd name="T20" fmla="*/ 5124 w 6701"/>
                <a:gd name="T21" fmla="*/ 767 h 790"/>
                <a:gd name="T22" fmla="*/ 5415 w 6701"/>
                <a:gd name="T23" fmla="*/ 615 h 790"/>
                <a:gd name="T24" fmla="*/ 5191 w 6701"/>
                <a:gd name="T25" fmla="*/ 408 h 790"/>
                <a:gd name="T26" fmla="*/ 5349 w 6701"/>
                <a:gd name="T27" fmla="*/ 354 h 790"/>
                <a:gd name="T28" fmla="*/ 5092 w 6701"/>
                <a:gd name="T29" fmla="*/ 259 h 790"/>
                <a:gd name="T30" fmla="*/ 5263 w 6701"/>
                <a:gd name="T31" fmla="*/ 574 h 790"/>
                <a:gd name="T32" fmla="*/ 5086 w 6701"/>
                <a:gd name="T33" fmla="*/ 631 h 790"/>
                <a:gd name="T34" fmla="*/ 4939 w 6701"/>
                <a:gd name="T35" fmla="*/ 765 h 790"/>
                <a:gd name="T36" fmla="*/ 4733 w 6701"/>
                <a:gd name="T37" fmla="*/ 220 h 790"/>
                <a:gd name="T38" fmla="*/ 4470 w 6701"/>
                <a:gd name="T39" fmla="*/ 230 h 790"/>
                <a:gd name="T40" fmla="*/ 4595 w 6701"/>
                <a:gd name="T41" fmla="*/ 378 h 790"/>
                <a:gd name="T42" fmla="*/ 4788 w 6701"/>
                <a:gd name="T43" fmla="*/ 356 h 790"/>
                <a:gd name="T44" fmla="*/ 4939 w 6701"/>
                <a:gd name="T45" fmla="*/ 765 h 790"/>
                <a:gd name="T46" fmla="*/ 4014 w 6701"/>
                <a:gd name="T47" fmla="*/ 604 h 790"/>
                <a:gd name="T48" fmla="*/ 4210 w 6701"/>
                <a:gd name="T49" fmla="*/ 563 h 790"/>
                <a:gd name="T50" fmla="*/ 4343 w 6701"/>
                <a:gd name="T51" fmla="*/ 769 h 790"/>
                <a:gd name="T52" fmla="*/ 4335 w 6701"/>
                <a:gd name="T53" fmla="*/ 487 h 790"/>
                <a:gd name="T54" fmla="*/ 3945 w 6701"/>
                <a:gd name="T55" fmla="*/ 251 h 790"/>
                <a:gd name="T56" fmla="*/ 4209 w 6701"/>
                <a:gd name="T57" fmla="*/ 419 h 790"/>
                <a:gd name="T58" fmla="*/ 3889 w 6701"/>
                <a:gd name="T59" fmla="*/ 609 h 790"/>
                <a:gd name="T60" fmla="*/ 4163 w 6701"/>
                <a:gd name="T61" fmla="*/ 758 h 790"/>
                <a:gd name="T62" fmla="*/ 3643 w 6701"/>
                <a:gd name="T63" fmla="*/ 657 h 790"/>
                <a:gd name="T64" fmla="*/ 3768 w 6701"/>
                <a:gd name="T65" fmla="*/ 602 h 790"/>
                <a:gd name="T66" fmla="*/ 3643 w 6701"/>
                <a:gd name="T67" fmla="*/ 657 h 790"/>
                <a:gd name="T68" fmla="*/ 3282 w 6701"/>
                <a:gd name="T69" fmla="*/ 230 h 790"/>
                <a:gd name="T70" fmla="*/ 3350 w 6701"/>
                <a:gd name="T71" fmla="*/ 765 h 790"/>
                <a:gd name="T72" fmla="*/ 3342 w 6701"/>
                <a:gd name="T73" fmla="*/ 95 h 790"/>
                <a:gd name="T74" fmla="*/ 3466 w 6701"/>
                <a:gd name="T75" fmla="*/ 146 h 790"/>
                <a:gd name="T76" fmla="*/ 3415 w 6701"/>
                <a:gd name="T77" fmla="*/ 22 h 790"/>
                <a:gd name="T78" fmla="*/ 3082 w 6701"/>
                <a:gd name="T79" fmla="*/ 230 h 790"/>
                <a:gd name="T80" fmla="*/ 2680 w 6701"/>
                <a:gd name="T81" fmla="*/ 230 h 790"/>
                <a:gd name="T82" fmla="*/ 3215 w 6701"/>
                <a:gd name="T83" fmla="*/ 230 h 790"/>
                <a:gd name="T84" fmla="*/ 2542 w 6701"/>
                <a:gd name="T85" fmla="*/ 764 h 790"/>
                <a:gd name="T86" fmla="*/ 2478 w 6701"/>
                <a:gd name="T87" fmla="*/ 610 h 790"/>
                <a:gd name="T88" fmla="*/ 2415 w 6701"/>
                <a:gd name="T89" fmla="*/ 764 h 790"/>
                <a:gd name="T90" fmla="*/ 2156 w 6701"/>
                <a:gd name="T91" fmla="*/ 551 h 790"/>
                <a:gd name="T92" fmla="*/ 1844 w 6701"/>
                <a:gd name="T93" fmla="*/ 549 h 790"/>
                <a:gd name="T94" fmla="*/ 1807 w 6701"/>
                <a:gd name="T95" fmla="*/ 775 h 790"/>
                <a:gd name="T96" fmla="*/ 2147 w 6701"/>
                <a:gd name="T97" fmla="*/ 775 h 790"/>
                <a:gd name="T98" fmla="*/ 1592 w 6701"/>
                <a:gd name="T99" fmla="*/ 230 h 790"/>
                <a:gd name="T100" fmla="*/ 1218 w 6701"/>
                <a:gd name="T101" fmla="*/ 230 h 790"/>
                <a:gd name="T102" fmla="*/ 934 w 6701"/>
                <a:gd name="T103" fmla="*/ 230 h 790"/>
                <a:gd name="T104" fmla="*/ 1051 w 6701"/>
                <a:gd name="T105" fmla="*/ 775 h 790"/>
                <a:gd name="T106" fmla="*/ 1390 w 6701"/>
                <a:gd name="T107" fmla="*/ 775 h 790"/>
                <a:gd name="T108" fmla="*/ 666 w 6701"/>
                <a:gd name="T109" fmla="*/ 230 h 790"/>
                <a:gd name="T110" fmla="*/ 370 w 6701"/>
                <a:gd name="T111" fmla="*/ 230 h 790"/>
                <a:gd name="T112" fmla="*/ 0 w 6701"/>
                <a:gd name="T113" fmla="*/ 230 h 790"/>
                <a:gd name="T114" fmla="*/ 394 w 6701"/>
                <a:gd name="T115" fmla="*/ 446 h 790"/>
                <a:gd name="T116" fmla="*/ 789 w 6701"/>
                <a:gd name="T117" fmla="*/ 230 h 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701" h="790">
                  <a:moveTo>
                    <a:pt x="6517" y="657"/>
                  </a:moveTo>
                  <a:cubicBezTo>
                    <a:pt x="6517" y="736"/>
                    <a:pt x="6545" y="775"/>
                    <a:pt x="6602" y="775"/>
                  </a:cubicBezTo>
                  <a:cubicBezTo>
                    <a:pt x="6648" y="775"/>
                    <a:pt x="6681" y="757"/>
                    <a:pt x="6701" y="720"/>
                  </a:cubicBezTo>
                  <a:cubicBezTo>
                    <a:pt x="6661" y="708"/>
                    <a:pt x="6642" y="668"/>
                    <a:pt x="6642" y="602"/>
                  </a:cubicBezTo>
                  <a:cubicBezTo>
                    <a:pt x="6642" y="0"/>
                    <a:pt x="6642" y="0"/>
                    <a:pt x="6642" y="0"/>
                  </a:cubicBezTo>
                  <a:cubicBezTo>
                    <a:pt x="6517" y="30"/>
                    <a:pt x="6517" y="30"/>
                    <a:pt x="6517" y="30"/>
                  </a:cubicBezTo>
                  <a:lnTo>
                    <a:pt x="6517" y="657"/>
                  </a:lnTo>
                  <a:close/>
                  <a:moveTo>
                    <a:pt x="6361" y="765"/>
                  </a:moveTo>
                  <a:cubicBezTo>
                    <a:pt x="6361" y="437"/>
                    <a:pt x="6361" y="437"/>
                    <a:pt x="6361" y="437"/>
                  </a:cubicBezTo>
                  <a:cubicBezTo>
                    <a:pt x="6361" y="369"/>
                    <a:pt x="6342" y="315"/>
                    <a:pt x="6305" y="277"/>
                  </a:cubicBezTo>
                  <a:cubicBezTo>
                    <a:pt x="6269" y="239"/>
                    <a:pt x="6218" y="220"/>
                    <a:pt x="6155" y="220"/>
                  </a:cubicBezTo>
                  <a:cubicBezTo>
                    <a:pt x="6088" y="220"/>
                    <a:pt x="6038" y="240"/>
                    <a:pt x="6004" y="280"/>
                  </a:cubicBezTo>
                  <a:cubicBezTo>
                    <a:pt x="5981" y="230"/>
                    <a:pt x="5981" y="230"/>
                    <a:pt x="5981" y="230"/>
                  </a:cubicBezTo>
                  <a:cubicBezTo>
                    <a:pt x="5891" y="230"/>
                    <a:pt x="5891" y="230"/>
                    <a:pt x="5891" y="230"/>
                  </a:cubicBezTo>
                  <a:cubicBezTo>
                    <a:pt x="5891" y="765"/>
                    <a:pt x="5891" y="765"/>
                    <a:pt x="5891" y="765"/>
                  </a:cubicBezTo>
                  <a:cubicBezTo>
                    <a:pt x="6016" y="765"/>
                    <a:pt x="6016" y="765"/>
                    <a:pt x="6016" y="765"/>
                  </a:cubicBezTo>
                  <a:cubicBezTo>
                    <a:pt x="6016" y="378"/>
                    <a:pt x="6016" y="378"/>
                    <a:pt x="6016" y="378"/>
                  </a:cubicBezTo>
                  <a:cubicBezTo>
                    <a:pt x="6028" y="363"/>
                    <a:pt x="6044" y="350"/>
                    <a:pt x="6065" y="340"/>
                  </a:cubicBezTo>
                  <a:cubicBezTo>
                    <a:pt x="6086" y="330"/>
                    <a:pt x="6105" y="324"/>
                    <a:pt x="6124" y="324"/>
                  </a:cubicBezTo>
                  <a:cubicBezTo>
                    <a:pt x="6163" y="324"/>
                    <a:pt x="6192" y="335"/>
                    <a:pt x="6209" y="356"/>
                  </a:cubicBezTo>
                  <a:cubicBezTo>
                    <a:pt x="6227" y="377"/>
                    <a:pt x="6236" y="410"/>
                    <a:pt x="6236" y="456"/>
                  </a:cubicBezTo>
                  <a:cubicBezTo>
                    <a:pt x="6236" y="765"/>
                    <a:pt x="6236" y="765"/>
                    <a:pt x="6236" y="765"/>
                  </a:cubicBezTo>
                  <a:lnTo>
                    <a:pt x="6361" y="765"/>
                  </a:lnTo>
                  <a:close/>
                  <a:moveTo>
                    <a:pt x="5561" y="764"/>
                  </a:moveTo>
                  <a:cubicBezTo>
                    <a:pt x="5579" y="782"/>
                    <a:pt x="5600" y="790"/>
                    <a:pt x="5625" y="790"/>
                  </a:cubicBezTo>
                  <a:cubicBezTo>
                    <a:pt x="5650" y="790"/>
                    <a:pt x="5671" y="782"/>
                    <a:pt x="5689" y="764"/>
                  </a:cubicBezTo>
                  <a:cubicBezTo>
                    <a:pt x="5706" y="746"/>
                    <a:pt x="5715" y="725"/>
                    <a:pt x="5715" y="700"/>
                  </a:cubicBezTo>
                  <a:cubicBezTo>
                    <a:pt x="5715" y="675"/>
                    <a:pt x="5706" y="654"/>
                    <a:pt x="5689" y="636"/>
                  </a:cubicBezTo>
                  <a:cubicBezTo>
                    <a:pt x="5671" y="619"/>
                    <a:pt x="5650" y="610"/>
                    <a:pt x="5625" y="610"/>
                  </a:cubicBezTo>
                  <a:cubicBezTo>
                    <a:pt x="5600" y="610"/>
                    <a:pt x="5579" y="619"/>
                    <a:pt x="5561" y="636"/>
                  </a:cubicBezTo>
                  <a:cubicBezTo>
                    <a:pt x="5544" y="654"/>
                    <a:pt x="5535" y="675"/>
                    <a:pt x="5535" y="700"/>
                  </a:cubicBezTo>
                  <a:cubicBezTo>
                    <a:pt x="5535" y="725"/>
                    <a:pt x="5544" y="746"/>
                    <a:pt x="5561" y="764"/>
                  </a:cubicBezTo>
                  <a:close/>
                  <a:moveTo>
                    <a:pt x="5124" y="767"/>
                  </a:moveTo>
                  <a:cubicBezTo>
                    <a:pt x="5145" y="772"/>
                    <a:pt x="5174" y="775"/>
                    <a:pt x="5210" y="775"/>
                  </a:cubicBezTo>
                  <a:cubicBezTo>
                    <a:pt x="5273" y="775"/>
                    <a:pt x="5323" y="761"/>
                    <a:pt x="5360" y="733"/>
                  </a:cubicBezTo>
                  <a:cubicBezTo>
                    <a:pt x="5397" y="704"/>
                    <a:pt x="5415" y="665"/>
                    <a:pt x="5415" y="615"/>
                  </a:cubicBezTo>
                  <a:cubicBezTo>
                    <a:pt x="5415" y="578"/>
                    <a:pt x="5405" y="546"/>
                    <a:pt x="5384" y="520"/>
                  </a:cubicBezTo>
                  <a:cubicBezTo>
                    <a:pt x="5363" y="494"/>
                    <a:pt x="5330" y="471"/>
                    <a:pt x="5283" y="453"/>
                  </a:cubicBezTo>
                  <a:cubicBezTo>
                    <a:pt x="5236" y="434"/>
                    <a:pt x="5205" y="419"/>
                    <a:pt x="5191" y="408"/>
                  </a:cubicBezTo>
                  <a:cubicBezTo>
                    <a:pt x="5176" y="397"/>
                    <a:pt x="5169" y="385"/>
                    <a:pt x="5169" y="371"/>
                  </a:cubicBezTo>
                  <a:cubicBezTo>
                    <a:pt x="5169" y="337"/>
                    <a:pt x="5191" y="319"/>
                    <a:pt x="5235" y="319"/>
                  </a:cubicBezTo>
                  <a:cubicBezTo>
                    <a:pt x="5283" y="319"/>
                    <a:pt x="5321" y="331"/>
                    <a:pt x="5349" y="354"/>
                  </a:cubicBezTo>
                  <a:cubicBezTo>
                    <a:pt x="5385" y="257"/>
                    <a:pt x="5385" y="257"/>
                    <a:pt x="5385" y="257"/>
                  </a:cubicBezTo>
                  <a:cubicBezTo>
                    <a:pt x="5336" y="232"/>
                    <a:pt x="5283" y="220"/>
                    <a:pt x="5228" y="220"/>
                  </a:cubicBezTo>
                  <a:cubicBezTo>
                    <a:pt x="5173" y="220"/>
                    <a:pt x="5127" y="233"/>
                    <a:pt x="5092" y="259"/>
                  </a:cubicBezTo>
                  <a:cubicBezTo>
                    <a:pt x="5057" y="284"/>
                    <a:pt x="5039" y="321"/>
                    <a:pt x="5039" y="367"/>
                  </a:cubicBezTo>
                  <a:cubicBezTo>
                    <a:pt x="5039" y="436"/>
                    <a:pt x="5085" y="490"/>
                    <a:pt x="5178" y="528"/>
                  </a:cubicBezTo>
                  <a:cubicBezTo>
                    <a:pt x="5220" y="546"/>
                    <a:pt x="5248" y="561"/>
                    <a:pt x="5263" y="574"/>
                  </a:cubicBezTo>
                  <a:cubicBezTo>
                    <a:pt x="5278" y="587"/>
                    <a:pt x="5285" y="604"/>
                    <a:pt x="5285" y="624"/>
                  </a:cubicBezTo>
                  <a:cubicBezTo>
                    <a:pt x="5285" y="659"/>
                    <a:pt x="5261" y="676"/>
                    <a:pt x="5212" y="676"/>
                  </a:cubicBezTo>
                  <a:cubicBezTo>
                    <a:pt x="5165" y="676"/>
                    <a:pt x="5123" y="661"/>
                    <a:pt x="5086" y="631"/>
                  </a:cubicBezTo>
                  <a:cubicBezTo>
                    <a:pt x="5041" y="731"/>
                    <a:pt x="5041" y="731"/>
                    <a:pt x="5041" y="731"/>
                  </a:cubicBezTo>
                  <a:cubicBezTo>
                    <a:pt x="5075" y="749"/>
                    <a:pt x="5102" y="761"/>
                    <a:pt x="5124" y="767"/>
                  </a:cubicBezTo>
                  <a:close/>
                  <a:moveTo>
                    <a:pt x="4939" y="765"/>
                  </a:moveTo>
                  <a:cubicBezTo>
                    <a:pt x="4939" y="437"/>
                    <a:pt x="4939" y="437"/>
                    <a:pt x="4939" y="437"/>
                  </a:cubicBezTo>
                  <a:cubicBezTo>
                    <a:pt x="4939" y="369"/>
                    <a:pt x="4921" y="315"/>
                    <a:pt x="4884" y="277"/>
                  </a:cubicBezTo>
                  <a:cubicBezTo>
                    <a:pt x="4847" y="239"/>
                    <a:pt x="4797" y="220"/>
                    <a:pt x="4733" y="220"/>
                  </a:cubicBezTo>
                  <a:cubicBezTo>
                    <a:pt x="4667" y="220"/>
                    <a:pt x="4617" y="240"/>
                    <a:pt x="4583" y="280"/>
                  </a:cubicBezTo>
                  <a:cubicBezTo>
                    <a:pt x="4560" y="230"/>
                    <a:pt x="4560" y="230"/>
                    <a:pt x="4560" y="230"/>
                  </a:cubicBezTo>
                  <a:cubicBezTo>
                    <a:pt x="4470" y="230"/>
                    <a:pt x="4470" y="230"/>
                    <a:pt x="4470" y="230"/>
                  </a:cubicBezTo>
                  <a:cubicBezTo>
                    <a:pt x="4470" y="765"/>
                    <a:pt x="4470" y="765"/>
                    <a:pt x="4470" y="765"/>
                  </a:cubicBezTo>
                  <a:cubicBezTo>
                    <a:pt x="4595" y="765"/>
                    <a:pt x="4595" y="765"/>
                    <a:pt x="4595" y="765"/>
                  </a:cubicBezTo>
                  <a:cubicBezTo>
                    <a:pt x="4595" y="378"/>
                    <a:pt x="4595" y="378"/>
                    <a:pt x="4595" y="378"/>
                  </a:cubicBezTo>
                  <a:cubicBezTo>
                    <a:pt x="4607" y="363"/>
                    <a:pt x="4623" y="350"/>
                    <a:pt x="4644" y="340"/>
                  </a:cubicBezTo>
                  <a:cubicBezTo>
                    <a:pt x="4664" y="330"/>
                    <a:pt x="4684" y="324"/>
                    <a:pt x="4702" y="324"/>
                  </a:cubicBezTo>
                  <a:cubicBezTo>
                    <a:pt x="4742" y="324"/>
                    <a:pt x="4771" y="335"/>
                    <a:pt x="4788" y="356"/>
                  </a:cubicBezTo>
                  <a:cubicBezTo>
                    <a:pt x="4806" y="377"/>
                    <a:pt x="4814" y="410"/>
                    <a:pt x="4814" y="456"/>
                  </a:cubicBezTo>
                  <a:cubicBezTo>
                    <a:pt x="4814" y="765"/>
                    <a:pt x="4814" y="765"/>
                    <a:pt x="4814" y="765"/>
                  </a:cubicBezTo>
                  <a:lnTo>
                    <a:pt x="4939" y="765"/>
                  </a:lnTo>
                  <a:close/>
                  <a:moveTo>
                    <a:pt x="4210" y="563"/>
                  </a:moveTo>
                  <a:cubicBezTo>
                    <a:pt x="4210" y="638"/>
                    <a:pt x="4173" y="676"/>
                    <a:pt x="4098" y="676"/>
                  </a:cubicBezTo>
                  <a:cubicBezTo>
                    <a:pt x="4042" y="676"/>
                    <a:pt x="4014" y="652"/>
                    <a:pt x="4014" y="604"/>
                  </a:cubicBezTo>
                  <a:cubicBezTo>
                    <a:pt x="4014" y="539"/>
                    <a:pt x="4063" y="507"/>
                    <a:pt x="4162" y="507"/>
                  </a:cubicBezTo>
                  <a:cubicBezTo>
                    <a:pt x="4173" y="507"/>
                    <a:pt x="4189" y="509"/>
                    <a:pt x="4210" y="513"/>
                  </a:cubicBezTo>
                  <a:lnTo>
                    <a:pt x="4210" y="563"/>
                  </a:lnTo>
                  <a:close/>
                  <a:moveTo>
                    <a:pt x="4251" y="755"/>
                  </a:moveTo>
                  <a:cubicBezTo>
                    <a:pt x="4265" y="769"/>
                    <a:pt x="4282" y="775"/>
                    <a:pt x="4300" y="775"/>
                  </a:cubicBezTo>
                  <a:cubicBezTo>
                    <a:pt x="4316" y="775"/>
                    <a:pt x="4330" y="773"/>
                    <a:pt x="4343" y="769"/>
                  </a:cubicBezTo>
                  <a:cubicBezTo>
                    <a:pt x="4356" y="765"/>
                    <a:pt x="4367" y="754"/>
                    <a:pt x="4378" y="736"/>
                  </a:cubicBezTo>
                  <a:cubicBezTo>
                    <a:pt x="4349" y="718"/>
                    <a:pt x="4335" y="673"/>
                    <a:pt x="4335" y="601"/>
                  </a:cubicBezTo>
                  <a:cubicBezTo>
                    <a:pt x="4335" y="487"/>
                    <a:pt x="4335" y="487"/>
                    <a:pt x="4335" y="487"/>
                  </a:cubicBezTo>
                  <a:cubicBezTo>
                    <a:pt x="4335" y="383"/>
                    <a:pt x="4316" y="313"/>
                    <a:pt x="4278" y="276"/>
                  </a:cubicBezTo>
                  <a:cubicBezTo>
                    <a:pt x="4240" y="239"/>
                    <a:pt x="4180" y="220"/>
                    <a:pt x="4098" y="220"/>
                  </a:cubicBezTo>
                  <a:cubicBezTo>
                    <a:pt x="4039" y="220"/>
                    <a:pt x="3988" y="230"/>
                    <a:pt x="3945" y="251"/>
                  </a:cubicBezTo>
                  <a:cubicBezTo>
                    <a:pt x="3972" y="348"/>
                    <a:pt x="3972" y="348"/>
                    <a:pt x="3972" y="348"/>
                  </a:cubicBezTo>
                  <a:cubicBezTo>
                    <a:pt x="4003" y="332"/>
                    <a:pt x="4043" y="324"/>
                    <a:pt x="4090" y="324"/>
                  </a:cubicBezTo>
                  <a:cubicBezTo>
                    <a:pt x="4169" y="324"/>
                    <a:pt x="4209" y="356"/>
                    <a:pt x="4209" y="419"/>
                  </a:cubicBezTo>
                  <a:cubicBezTo>
                    <a:pt x="4189" y="414"/>
                    <a:pt x="4172" y="411"/>
                    <a:pt x="4157" y="411"/>
                  </a:cubicBezTo>
                  <a:cubicBezTo>
                    <a:pt x="4071" y="411"/>
                    <a:pt x="4005" y="429"/>
                    <a:pt x="3959" y="464"/>
                  </a:cubicBezTo>
                  <a:cubicBezTo>
                    <a:pt x="3912" y="499"/>
                    <a:pt x="3889" y="547"/>
                    <a:pt x="3889" y="609"/>
                  </a:cubicBezTo>
                  <a:cubicBezTo>
                    <a:pt x="3889" y="662"/>
                    <a:pt x="3906" y="703"/>
                    <a:pt x="3939" y="732"/>
                  </a:cubicBezTo>
                  <a:cubicBezTo>
                    <a:pt x="3972" y="761"/>
                    <a:pt x="4017" y="775"/>
                    <a:pt x="4075" y="775"/>
                  </a:cubicBezTo>
                  <a:cubicBezTo>
                    <a:pt x="4105" y="775"/>
                    <a:pt x="4135" y="769"/>
                    <a:pt x="4163" y="758"/>
                  </a:cubicBezTo>
                  <a:cubicBezTo>
                    <a:pt x="4191" y="746"/>
                    <a:pt x="4211" y="731"/>
                    <a:pt x="4222" y="712"/>
                  </a:cubicBezTo>
                  <a:cubicBezTo>
                    <a:pt x="4227" y="728"/>
                    <a:pt x="4237" y="742"/>
                    <a:pt x="4251" y="755"/>
                  </a:cubicBezTo>
                  <a:close/>
                  <a:moveTo>
                    <a:pt x="3643" y="657"/>
                  </a:moveTo>
                  <a:cubicBezTo>
                    <a:pt x="3643" y="736"/>
                    <a:pt x="3672" y="775"/>
                    <a:pt x="3728" y="775"/>
                  </a:cubicBezTo>
                  <a:cubicBezTo>
                    <a:pt x="3775" y="775"/>
                    <a:pt x="3808" y="757"/>
                    <a:pt x="3827" y="720"/>
                  </a:cubicBezTo>
                  <a:cubicBezTo>
                    <a:pt x="3788" y="708"/>
                    <a:pt x="3768" y="668"/>
                    <a:pt x="3768" y="602"/>
                  </a:cubicBezTo>
                  <a:cubicBezTo>
                    <a:pt x="3768" y="0"/>
                    <a:pt x="3768" y="0"/>
                    <a:pt x="3768" y="0"/>
                  </a:cubicBezTo>
                  <a:cubicBezTo>
                    <a:pt x="3643" y="30"/>
                    <a:pt x="3643" y="30"/>
                    <a:pt x="3643" y="30"/>
                  </a:cubicBezTo>
                  <a:lnTo>
                    <a:pt x="3643" y="657"/>
                  </a:lnTo>
                  <a:close/>
                  <a:moveTo>
                    <a:pt x="3477" y="765"/>
                  </a:moveTo>
                  <a:cubicBezTo>
                    <a:pt x="3477" y="230"/>
                    <a:pt x="3477" y="230"/>
                    <a:pt x="3477" y="230"/>
                  </a:cubicBezTo>
                  <a:cubicBezTo>
                    <a:pt x="3282" y="230"/>
                    <a:pt x="3282" y="230"/>
                    <a:pt x="3282" y="230"/>
                  </a:cubicBezTo>
                  <a:cubicBezTo>
                    <a:pt x="3282" y="332"/>
                    <a:pt x="3282" y="332"/>
                    <a:pt x="3282" y="332"/>
                  </a:cubicBezTo>
                  <a:cubicBezTo>
                    <a:pt x="3350" y="332"/>
                    <a:pt x="3350" y="332"/>
                    <a:pt x="3350" y="332"/>
                  </a:cubicBezTo>
                  <a:cubicBezTo>
                    <a:pt x="3350" y="765"/>
                    <a:pt x="3350" y="765"/>
                    <a:pt x="3350" y="765"/>
                  </a:cubicBezTo>
                  <a:lnTo>
                    <a:pt x="3477" y="765"/>
                  </a:lnTo>
                  <a:close/>
                  <a:moveTo>
                    <a:pt x="3364" y="44"/>
                  </a:moveTo>
                  <a:cubicBezTo>
                    <a:pt x="3349" y="58"/>
                    <a:pt x="3342" y="75"/>
                    <a:pt x="3342" y="95"/>
                  </a:cubicBezTo>
                  <a:cubicBezTo>
                    <a:pt x="3342" y="115"/>
                    <a:pt x="3349" y="132"/>
                    <a:pt x="3364" y="146"/>
                  </a:cubicBezTo>
                  <a:cubicBezTo>
                    <a:pt x="3378" y="160"/>
                    <a:pt x="3395" y="167"/>
                    <a:pt x="3415" y="167"/>
                  </a:cubicBezTo>
                  <a:cubicBezTo>
                    <a:pt x="3435" y="167"/>
                    <a:pt x="3452" y="160"/>
                    <a:pt x="3466" y="146"/>
                  </a:cubicBezTo>
                  <a:cubicBezTo>
                    <a:pt x="3480" y="132"/>
                    <a:pt x="3487" y="115"/>
                    <a:pt x="3487" y="95"/>
                  </a:cubicBezTo>
                  <a:cubicBezTo>
                    <a:pt x="3487" y="75"/>
                    <a:pt x="3480" y="58"/>
                    <a:pt x="3466" y="44"/>
                  </a:cubicBezTo>
                  <a:cubicBezTo>
                    <a:pt x="3452" y="29"/>
                    <a:pt x="3435" y="22"/>
                    <a:pt x="3415" y="22"/>
                  </a:cubicBezTo>
                  <a:cubicBezTo>
                    <a:pt x="3395" y="22"/>
                    <a:pt x="3378" y="29"/>
                    <a:pt x="3364" y="44"/>
                  </a:cubicBezTo>
                  <a:close/>
                  <a:moveTo>
                    <a:pt x="3215" y="230"/>
                  </a:moveTo>
                  <a:cubicBezTo>
                    <a:pt x="3082" y="230"/>
                    <a:pt x="3082" y="230"/>
                    <a:pt x="3082" y="230"/>
                  </a:cubicBezTo>
                  <a:cubicBezTo>
                    <a:pt x="2945" y="557"/>
                    <a:pt x="2945" y="557"/>
                    <a:pt x="2945" y="557"/>
                  </a:cubicBezTo>
                  <a:cubicBezTo>
                    <a:pt x="2817" y="230"/>
                    <a:pt x="2817" y="230"/>
                    <a:pt x="2817" y="230"/>
                  </a:cubicBezTo>
                  <a:cubicBezTo>
                    <a:pt x="2680" y="230"/>
                    <a:pt x="2680" y="230"/>
                    <a:pt x="2680" y="230"/>
                  </a:cubicBezTo>
                  <a:cubicBezTo>
                    <a:pt x="2922" y="775"/>
                    <a:pt x="2922" y="775"/>
                    <a:pt x="2922" y="775"/>
                  </a:cubicBezTo>
                  <a:cubicBezTo>
                    <a:pt x="2967" y="775"/>
                    <a:pt x="2967" y="775"/>
                    <a:pt x="2967" y="775"/>
                  </a:cubicBezTo>
                  <a:lnTo>
                    <a:pt x="3215" y="230"/>
                  </a:lnTo>
                  <a:close/>
                  <a:moveTo>
                    <a:pt x="2415" y="764"/>
                  </a:moveTo>
                  <a:cubicBezTo>
                    <a:pt x="2432" y="782"/>
                    <a:pt x="2453" y="790"/>
                    <a:pt x="2478" y="790"/>
                  </a:cubicBezTo>
                  <a:cubicBezTo>
                    <a:pt x="2503" y="790"/>
                    <a:pt x="2525" y="782"/>
                    <a:pt x="2542" y="764"/>
                  </a:cubicBezTo>
                  <a:cubicBezTo>
                    <a:pt x="2560" y="746"/>
                    <a:pt x="2568" y="725"/>
                    <a:pt x="2568" y="700"/>
                  </a:cubicBezTo>
                  <a:cubicBezTo>
                    <a:pt x="2568" y="675"/>
                    <a:pt x="2560" y="654"/>
                    <a:pt x="2542" y="636"/>
                  </a:cubicBezTo>
                  <a:cubicBezTo>
                    <a:pt x="2525" y="619"/>
                    <a:pt x="2503" y="610"/>
                    <a:pt x="2478" y="610"/>
                  </a:cubicBezTo>
                  <a:cubicBezTo>
                    <a:pt x="2453" y="610"/>
                    <a:pt x="2432" y="619"/>
                    <a:pt x="2415" y="636"/>
                  </a:cubicBezTo>
                  <a:cubicBezTo>
                    <a:pt x="2397" y="654"/>
                    <a:pt x="2388" y="675"/>
                    <a:pt x="2388" y="700"/>
                  </a:cubicBezTo>
                  <a:cubicBezTo>
                    <a:pt x="2388" y="725"/>
                    <a:pt x="2397" y="746"/>
                    <a:pt x="2415" y="764"/>
                  </a:cubicBezTo>
                  <a:close/>
                  <a:moveTo>
                    <a:pt x="2395" y="230"/>
                  </a:moveTo>
                  <a:cubicBezTo>
                    <a:pt x="2272" y="230"/>
                    <a:pt x="2272" y="230"/>
                    <a:pt x="2272" y="230"/>
                  </a:cubicBezTo>
                  <a:cubicBezTo>
                    <a:pt x="2156" y="551"/>
                    <a:pt x="2156" y="551"/>
                    <a:pt x="2156" y="551"/>
                  </a:cubicBezTo>
                  <a:cubicBezTo>
                    <a:pt x="2020" y="230"/>
                    <a:pt x="2020" y="230"/>
                    <a:pt x="2020" y="230"/>
                  </a:cubicBezTo>
                  <a:cubicBezTo>
                    <a:pt x="1975" y="230"/>
                    <a:pt x="1975" y="230"/>
                    <a:pt x="1975" y="230"/>
                  </a:cubicBezTo>
                  <a:cubicBezTo>
                    <a:pt x="1844" y="549"/>
                    <a:pt x="1844" y="549"/>
                    <a:pt x="1844" y="549"/>
                  </a:cubicBezTo>
                  <a:cubicBezTo>
                    <a:pt x="1737" y="230"/>
                    <a:pt x="1737" y="230"/>
                    <a:pt x="1737" y="230"/>
                  </a:cubicBezTo>
                  <a:cubicBezTo>
                    <a:pt x="1605" y="230"/>
                    <a:pt x="1605" y="230"/>
                    <a:pt x="1605" y="230"/>
                  </a:cubicBezTo>
                  <a:cubicBezTo>
                    <a:pt x="1807" y="775"/>
                    <a:pt x="1807" y="775"/>
                    <a:pt x="1807" y="775"/>
                  </a:cubicBezTo>
                  <a:cubicBezTo>
                    <a:pt x="1853" y="775"/>
                    <a:pt x="1853" y="775"/>
                    <a:pt x="1853" y="775"/>
                  </a:cubicBezTo>
                  <a:cubicBezTo>
                    <a:pt x="2000" y="446"/>
                    <a:pt x="2000" y="446"/>
                    <a:pt x="2000" y="446"/>
                  </a:cubicBezTo>
                  <a:cubicBezTo>
                    <a:pt x="2147" y="775"/>
                    <a:pt x="2147" y="775"/>
                    <a:pt x="2147" y="775"/>
                  </a:cubicBezTo>
                  <a:cubicBezTo>
                    <a:pt x="2192" y="775"/>
                    <a:pt x="2192" y="775"/>
                    <a:pt x="2192" y="775"/>
                  </a:cubicBezTo>
                  <a:lnTo>
                    <a:pt x="2395" y="230"/>
                  </a:lnTo>
                  <a:close/>
                  <a:moveTo>
                    <a:pt x="1592" y="230"/>
                  </a:moveTo>
                  <a:cubicBezTo>
                    <a:pt x="1469" y="230"/>
                    <a:pt x="1469" y="230"/>
                    <a:pt x="1469" y="230"/>
                  </a:cubicBezTo>
                  <a:cubicBezTo>
                    <a:pt x="1353" y="551"/>
                    <a:pt x="1353" y="551"/>
                    <a:pt x="1353" y="551"/>
                  </a:cubicBezTo>
                  <a:cubicBezTo>
                    <a:pt x="1218" y="230"/>
                    <a:pt x="1218" y="230"/>
                    <a:pt x="1218" y="230"/>
                  </a:cubicBezTo>
                  <a:cubicBezTo>
                    <a:pt x="1173" y="230"/>
                    <a:pt x="1173" y="230"/>
                    <a:pt x="1173" y="230"/>
                  </a:cubicBezTo>
                  <a:cubicBezTo>
                    <a:pt x="1042" y="549"/>
                    <a:pt x="1042" y="549"/>
                    <a:pt x="1042" y="549"/>
                  </a:cubicBezTo>
                  <a:cubicBezTo>
                    <a:pt x="934" y="230"/>
                    <a:pt x="934" y="230"/>
                    <a:pt x="934" y="230"/>
                  </a:cubicBezTo>
                  <a:cubicBezTo>
                    <a:pt x="803" y="230"/>
                    <a:pt x="803" y="230"/>
                    <a:pt x="803" y="230"/>
                  </a:cubicBezTo>
                  <a:cubicBezTo>
                    <a:pt x="1005" y="775"/>
                    <a:pt x="1005" y="775"/>
                    <a:pt x="1005" y="775"/>
                  </a:cubicBezTo>
                  <a:cubicBezTo>
                    <a:pt x="1051" y="775"/>
                    <a:pt x="1051" y="775"/>
                    <a:pt x="1051" y="775"/>
                  </a:cubicBezTo>
                  <a:cubicBezTo>
                    <a:pt x="1197" y="446"/>
                    <a:pt x="1197" y="446"/>
                    <a:pt x="1197" y="446"/>
                  </a:cubicBezTo>
                  <a:cubicBezTo>
                    <a:pt x="1344" y="775"/>
                    <a:pt x="1344" y="775"/>
                    <a:pt x="1344" y="775"/>
                  </a:cubicBezTo>
                  <a:cubicBezTo>
                    <a:pt x="1390" y="775"/>
                    <a:pt x="1390" y="775"/>
                    <a:pt x="1390" y="775"/>
                  </a:cubicBezTo>
                  <a:lnTo>
                    <a:pt x="1592" y="230"/>
                  </a:lnTo>
                  <a:close/>
                  <a:moveTo>
                    <a:pt x="789" y="230"/>
                  </a:moveTo>
                  <a:cubicBezTo>
                    <a:pt x="666" y="230"/>
                    <a:pt x="666" y="230"/>
                    <a:pt x="666" y="230"/>
                  </a:cubicBezTo>
                  <a:cubicBezTo>
                    <a:pt x="550" y="551"/>
                    <a:pt x="550" y="551"/>
                    <a:pt x="550" y="551"/>
                  </a:cubicBezTo>
                  <a:cubicBezTo>
                    <a:pt x="415" y="230"/>
                    <a:pt x="415" y="230"/>
                    <a:pt x="415" y="230"/>
                  </a:cubicBezTo>
                  <a:cubicBezTo>
                    <a:pt x="370" y="230"/>
                    <a:pt x="370" y="230"/>
                    <a:pt x="370" y="230"/>
                  </a:cubicBezTo>
                  <a:cubicBezTo>
                    <a:pt x="239" y="549"/>
                    <a:pt x="239" y="549"/>
                    <a:pt x="239" y="549"/>
                  </a:cubicBezTo>
                  <a:cubicBezTo>
                    <a:pt x="131" y="230"/>
                    <a:pt x="131" y="230"/>
                    <a:pt x="131" y="230"/>
                  </a:cubicBezTo>
                  <a:cubicBezTo>
                    <a:pt x="0" y="230"/>
                    <a:pt x="0" y="230"/>
                    <a:pt x="0" y="230"/>
                  </a:cubicBezTo>
                  <a:cubicBezTo>
                    <a:pt x="202" y="775"/>
                    <a:pt x="202" y="775"/>
                    <a:pt x="202" y="775"/>
                  </a:cubicBezTo>
                  <a:cubicBezTo>
                    <a:pt x="248" y="775"/>
                    <a:pt x="248" y="775"/>
                    <a:pt x="248" y="775"/>
                  </a:cubicBezTo>
                  <a:cubicBezTo>
                    <a:pt x="394" y="446"/>
                    <a:pt x="394" y="446"/>
                    <a:pt x="394" y="446"/>
                  </a:cubicBezTo>
                  <a:cubicBezTo>
                    <a:pt x="541" y="775"/>
                    <a:pt x="541" y="775"/>
                    <a:pt x="541" y="775"/>
                  </a:cubicBezTo>
                  <a:cubicBezTo>
                    <a:pt x="587" y="775"/>
                    <a:pt x="587" y="775"/>
                    <a:pt x="587" y="775"/>
                  </a:cubicBezTo>
                  <a:lnTo>
                    <a:pt x="789" y="2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800"/>
            </a:p>
          </p:txBody>
        </p:sp>
      </p:grpSp>
      <p:sp>
        <p:nvSpPr>
          <p:cNvPr id="2" name="Titel 1"/>
          <p:cNvSpPr>
            <a:spLocks noGrp="1" noSelect="1"/>
          </p:cNvSpPr>
          <p:nvPr>
            <p:ph type="ctrTitle" hasCustomPrompt="1"/>
          </p:nvPr>
        </p:nvSpPr>
        <p:spPr>
          <a:xfrm>
            <a:off x="3168000" y="1868964"/>
            <a:ext cx="7200000" cy="1470025"/>
          </a:xfrm>
        </p:spPr>
        <p:txBody>
          <a:bodyPr anchor="b" anchorCtr="0"/>
          <a:lstStyle>
            <a:lvl1pPr algn="l">
              <a:lnSpc>
                <a:spcPct val="100000"/>
              </a:lnSpc>
              <a:defRPr sz="5400">
                <a:solidFill>
                  <a:schemeClr val="accent2"/>
                </a:solidFill>
              </a:defRPr>
            </a:lvl1pPr>
          </a:lstStyle>
          <a:p>
            <a:r>
              <a:rPr lang="nl-NL" noProof="1"/>
              <a:t>[Titel]</a:t>
            </a:r>
          </a:p>
        </p:txBody>
      </p:sp>
      <p:sp>
        <p:nvSpPr>
          <p:cNvPr id="3" name="Ondertitel 2"/>
          <p:cNvSpPr>
            <a:spLocks noGrp="1" noSelect="1"/>
          </p:cNvSpPr>
          <p:nvPr>
            <p:ph type="subTitle" idx="1" hasCustomPrompt="1"/>
          </p:nvPr>
        </p:nvSpPr>
        <p:spPr>
          <a:xfrm>
            <a:off x="3168000" y="3375732"/>
            <a:ext cx="7200000" cy="936000"/>
          </a:xfrm>
        </p:spPr>
        <p:txBody>
          <a:bodyPr/>
          <a:lstStyle>
            <a:lvl1pPr marL="0" indent="0" algn="l">
              <a:lnSpc>
                <a:spcPct val="100000"/>
              </a:lnSpc>
              <a:buNone/>
              <a:defRPr sz="36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noProof="1"/>
              <a:t>[Ondertitel]</a:t>
            </a:r>
          </a:p>
        </p:txBody>
      </p:sp>
      <p:sp>
        <p:nvSpPr>
          <p:cNvPr id="10" name="Text Placeholder 9"/>
          <p:cNvSpPr>
            <a:spLocks noGrp="1" noSelect="1"/>
          </p:cNvSpPr>
          <p:nvPr>
            <p:ph type="body" sz="quarter" idx="10" hasCustomPrompt="1"/>
          </p:nvPr>
        </p:nvSpPr>
        <p:spPr>
          <a:xfrm>
            <a:off x="7175500" y="4985985"/>
            <a:ext cx="2880784" cy="269875"/>
          </a:xfrm>
        </p:spPr>
        <p:txBody>
          <a:bodyPr/>
          <a:lstStyle>
            <a:lvl1pPr marL="0" indent="0">
              <a:lnSpc>
                <a:spcPct val="100000"/>
              </a:lnSpc>
              <a:spcBef>
                <a:spcPts val="0"/>
              </a:spcBef>
              <a:buNone/>
              <a:defRPr sz="1700" b="1" baseline="0">
                <a:solidFill>
                  <a:schemeClr val="bg1"/>
                </a:solidFill>
              </a:defRPr>
            </a:lvl1pPr>
            <a:lvl2pPr marL="0" indent="0">
              <a:lnSpc>
                <a:spcPct val="100000"/>
              </a:lnSpc>
              <a:spcBef>
                <a:spcPts val="0"/>
              </a:spcBef>
              <a:buNone/>
              <a:defRPr sz="1700" b="1">
                <a:solidFill>
                  <a:schemeClr val="bg1"/>
                </a:solidFill>
              </a:defRPr>
            </a:lvl2pPr>
            <a:lvl3pPr marL="0" indent="0">
              <a:lnSpc>
                <a:spcPct val="100000"/>
              </a:lnSpc>
              <a:spcBef>
                <a:spcPts val="0"/>
              </a:spcBef>
              <a:buFont typeface="Arial" panose="020B0604020202020204" pitchFamily="34" charset="0"/>
              <a:buNone/>
              <a:defRPr sz="1700" b="1">
                <a:solidFill>
                  <a:schemeClr val="bg1"/>
                </a:solidFill>
              </a:defRPr>
            </a:lvl3pPr>
            <a:lvl4pPr marL="0" indent="0">
              <a:lnSpc>
                <a:spcPct val="100000"/>
              </a:lnSpc>
              <a:spcBef>
                <a:spcPts val="0"/>
              </a:spcBef>
              <a:buFont typeface="Arial" panose="020B0604020202020204" pitchFamily="34" charset="0"/>
              <a:buNone/>
              <a:defRPr sz="1700" b="1">
                <a:solidFill>
                  <a:schemeClr val="bg1"/>
                </a:solidFill>
              </a:defRPr>
            </a:lvl4pPr>
            <a:lvl5pPr marL="0" indent="0">
              <a:lnSpc>
                <a:spcPct val="100000"/>
              </a:lnSpc>
              <a:spcBef>
                <a:spcPts val="0"/>
              </a:spcBef>
              <a:buFont typeface="Arial" panose="020B0604020202020204" pitchFamily="34" charset="0"/>
              <a:buNone/>
              <a:defRPr sz="1700" b="1">
                <a:solidFill>
                  <a:schemeClr val="bg1"/>
                </a:solidFill>
              </a:defRPr>
            </a:lvl5pPr>
            <a:lvl6pPr marL="0" indent="0">
              <a:lnSpc>
                <a:spcPct val="100000"/>
              </a:lnSpc>
              <a:spcBef>
                <a:spcPts val="0"/>
              </a:spcBef>
              <a:buFont typeface="Arial" panose="020B0604020202020204" pitchFamily="34" charset="0"/>
              <a:buNone/>
              <a:defRPr sz="1700" b="1">
                <a:solidFill>
                  <a:schemeClr val="bg1"/>
                </a:solidFill>
              </a:defRPr>
            </a:lvl6pPr>
            <a:lvl7pPr marL="0" indent="0">
              <a:lnSpc>
                <a:spcPct val="100000"/>
              </a:lnSpc>
              <a:spcBef>
                <a:spcPts val="0"/>
              </a:spcBef>
              <a:buFont typeface="Arial" panose="020B0604020202020204" pitchFamily="34" charset="0"/>
              <a:buNone/>
              <a:defRPr sz="1700" b="1">
                <a:solidFill>
                  <a:schemeClr val="bg1"/>
                </a:solidFill>
              </a:defRPr>
            </a:lvl7pPr>
            <a:lvl8pPr marL="0" indent="0">
              <a:lnSpc>
                <a:spcPct val="100000"/>
              </a:lnSpc>
              <a:spcBef>
                <a:spcPts val="0"/>
              </a:spcBef>
              <a:buFont typeface="Arial" panose="020B0604020202020204" pitchFamily="34" charset="0"/>
              <a:buNone/>
              <a:defRPr sz="1700" b="1">
                <a:solidFill>
                  <a:schemeClr val="bg1"/>
                </a:solidFill>
              </a:defRPr>
            </a:lvl8pPr>
            <a:lvl9pPr marL="0" indent="0">
              <a:lnSpc>
                <a:spcPct val="100000"/>
              </a:lnSpc>
              <a:spcBef>
                <a:spcPts val="0"/>
              </a:spcBef>
              <a:buFont typeface="Arial" panose="020B0604020202020204" pitchFamily="34" charset="0"/>
              <a:buNone/>
              <a:defRPr sz="1700" b="1">
                <a:solidFill>
                  <a:schemeClr val="bg1"/>
                </a:solidFill>
              </a:defRPr>
            </a:lvl9pPr>
          </a:lstStyle>
          <a:p>
            <a:pPr lvl="0"/>
            <a:r>
              <a:rPr lang="nl-NL" noProof="1"/>
              <a:t>[jan 2016]</a:t>
            </a:r>
          </a:p>
        </p:txBody>
      </p:sp>
      <p:sp>
        <p:nvSpPr>
          <p:cNvPr id="12" name="Text Placeholder 9"/>
          <p:cNvSpPr>
            <a:spLocks noGrp="1" noSelect="1"/>
          </p:cNvSpPr>
          <p:nvPr>
            <p:ph type="body" sz="quarter" idx="11" hasCustomPrompt="1"/>
          </p:nvPr>
        </p:nvSpPr>
        <p:spPr>
          <a:xfrm>
            <a:off x="6922632" y="5283741"/>
            <a:ext cx="3264000" cy="269875"/>
          </a:xfrm>
        </p:spPr>
        <p:txBody>
          <a:bodyPr/>
          <a:lstStyle>
            <a:lvl1pPr marL="0" indent="0">
              <a:lnSpc>
                <a:spcPct val="100000"/>
              </a:lnSpc>
              <a:spcBef>
                <a:spcPts val="0"/>
              </a:spcBef>
              <a:buNone/>
              <a:defRPr sz="1700" b="1" baseline="0">
                <a:solidFill>
                  <a:schemeClr val="bg1"/>
                </a:solidFill>
              </a:defRPr>
            </a:lvl1pPr>
            <a:lvl2pPr marL="0" indent="0">
              <a:lnSpc>
                <a:spcPct val="100000"/>
              </a:lnSpc>
              <a:spcBef>
                <a:spcPts val="0"/>
              </a:spcBef>
              <a:buNone/>
              <a:defRPr sz="1700" b="1">
                <a:solidFill>
                  <a:schemeClr val="bg1"/>
                </a:solidFill>
              </a:defRPr>
            </a:lvl2pPr>
            <a:lvl3pPr marL="0" indent="0">
              <a:lnSpc>
                <a:spcPct val="100000"/>
              </a:lnSpc>
              <a:spcBef>
                <a:spcPts val="0"/>
              </a:spcBef>
              <a:buFont typeface="Arial" panose="020B0604020202020204" pitchFamily="34" charset="0"/>
              <a:buNone/>
              <a:defRPr sz="1700" b="1">
                <a:solidFill>
                  <a:schemeClr val="bg1"/>
                </a:solidFill>
              </a:defRPr>
            </a:lvl3pPr>
            <a:lvl4pPr marL="0" indent="0">
              <a:lnSpc>
                <a:spcPct val="100000"/>
              </a:lnSpc>
              <a:spcBef>
                <a:spcPts val="0"/>
              </a:spcBef>
              <a:buFont typeface="Arial" panose="020B0604020202020204" pitchFamily="34" charset="0"/>
              <a:buNone/>
              <a:defRPr sz="1700" b="1">
                <a:solidFill>
                  <a:schemeClr val="bg1"/>
                </a:solidFill>
              </a:defRPr>
            </a:lvl4pPr>
            <a:lvl5pPr marL="0" indent="0">
              <a:lnSpc>
                <a:spcPct val="100000"/>
              </a:lnSpc>
              <a:spcBef>
                <a:spcPts val="0"/>
              </a:spcBef>
              <a:buFont typeface="Arial" panose="020B0604020202020204" pitchFamily="34" charset="0"/>
              <a:buNone/>
              <a:defRPr sz="1700" b="1">
                <a:solidFill>
                  <a:schemeClr val="bg1"/>
                </a:solidFill>
              </a:defRPr>
            </a:lvl5pPr>
            <a:lvl6pPr marL="0" indent="0">
              <a:lnSpc>
                <a:spcPct val="100000"/>
              </a:lnSpc>
              <a:spcBef>
                <a:spcPts val="0"/>
              </a:spcBef>
              <a:buFont typeface="Arial" panose="020B0604020202020204" pitchFamily="34" charset="0"/>
              <a:buNone/>
              <a:defRPr sz="1700" b="1">
                <a:solidFill>
                  <a:schemeClr val="bg1"/>
                </a:solidFill>
              </a:defRPr>
            </a:lvl6pPr>
            <a:lvl7pPr marL="0" indent="0">
              <a:lnSpc>
                <a:spcPct val="100000"/>
              </a:lnSpc>
              <a:spcBef>
                <a:spcPts val="0"/>
              </a:spcBef>
              <a:buFont typeface="Arial" panose="020B0604020202020204" pitchFamily="34" charset="0"/>
              <a:buNone/>
              <a:defRPr sz="1700" b="1">
                <a:solidFill>
                  <a:schemeClr val="bg1"/>
                </a:solidFill>
              </a:defRPr>
            </a:lvl7pPr>
            <a:lvl8pPr marL="0" indent="0">
              <a:lnSpc>
                <a:spcPct val="100000"/>
              </a:lnSpc>
              <a:spcBef>
                <a:spcPts val="0"/>
              </a:spcBef>
              <a:buFont typeface="Arial" panose="020B0604020202020204" pitchFamily="34" charset="0"/>
              <a:buNone/>
              <a:defRPr sz="1700" b="1">
                <a:solidFill>
                  <a:schemeClr val="bg1"/>
                </a:solidFill>
              </a:defRPr>
            </a:lvl8pPr>
            <a:lvl9pPr marL="0" indent="0">
              <a:lnSpc>
                <a:spcPct val="100000"/>
              </a:lnSpc>
              <a:spcBef>
                <a:spcPts val="0"/>
              </a:spcBef>
              <a:buFont typeface="Arial" panose="020B0604020202020204" pitchFamily="34" charset="0"/>
              <a:buNone/>
              <a:defRPr sz="1700" b="1">
                <a:solidFill>
                  <a:schemeClr val="bg1"/>
                </a:solidFill>
              </a:defRPr>
            </a:lvl9pPr>
          </a:lstStyle>
          <a:p>
            <a:pPr lvl="0"/>
            <a:r>
              <a:rPr lang="nl-NL" noProof="1"/>
              <a:t>[voornaam achternaam]</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el met foto (gebruik voorbeelddia)">
    <p:spTree>
      <p:nvGrpSpPr>
        <p:cNvPr id="1" name=""/>
        <p:cNvGrpSpPr/>
        <p:nvPr/>
      </p:nvGrpSpPr>
      <p:grpSpPr>
        <a:xfrm>
          <a:off x="0" y="0"/>
          <a:ext cx="0" cy="0"/>
          <a:chOff x="0" y="0"/>
          <a:chExt cx="0" cy="0"/>
        </a:xfrm>
      </p:grpSpPr>
      <p:sp>
        <p:nvSpPr>
          <p:cNvPr id="5" name="Picture Placeholder 4"/>
          <p:cNvSpPr>
            <a:spLocks noGrp="1" noSelect="1"/>
          </p:cNvSpPr>
          <p:nvPr>
            <p:ph type="pic" sz="quarter" idx="12" hasCustomPrompt="1"/>
          </p:nvPr>
        </p:nvSpPr>
        <p:spPr>
          <a:xfrm>
            <a:off x="0" y="2700000"/>
            <a:ext cx="8160000" cy="4158000"/>
          </a:xfrm>
          <a:solidFill>
            <a:schemeClr val="bg2">
              <a:lumMod val="95000"/>
            </a:schemeClr>
          </a:solidFill>
        </p:spPr>
        <p:txBody>
          <a:bodyPr/>
          <a:lstStyle>
            <a:lvl1pPr marL="0" indent="0">
              <a:buNone/>
              <a:defRPr/>
            </a:lvl1pPr>
          </a:lstStyle>
          <a:p>
            <a:br>
              <a:rPr lang="nl-NL" dirty="0"/>
            </a:br>
            <a:br>
              <a:rPr lang="nl-NL" dirty="0"/>
            </a:br>
            <a:br>
              <a:rPr lang="nl-NL" dirty="0"/>
            </a:br>
            <a:r>
              <a:rPr lang="nl-NL" dirty="0"/>
              <a:t> Klik op het vierkante icoontje om een </a:t>
            </a:r>
            <a:br>
              <a:rPr lang="nl-NL" dirty="0"/>
            </a:br>
            <a:r>
              <a:rPr lang="nl-NL" dirty="0"/>
              <a:t> afbeelding in te voegen</a:t>
            </a:r>
          </a:p>
        </p:txBody>
      </p:sp>
      <p:sp>
        <p:nvSpPr>
          <p:cNvPr id="9" name="Picture Placeholder 4"/>
          <p:cNvSpPr>
            <a:spLocks noGrp="1" noSelect="1"/>
          </p:cNvSpPr>
          <p:nvPr>
            <p:ph type="pic" sz="quarter" idx="13" hasCustomPrompt="1"/>
          </p:nvPr>
        </p:nvSpPr>
        <p:spPr>
          <a:xfrm>
            <a:off x="8170412" y="2700000"/>
            <a:ext cx="4032000" cy="4158000"/>
          </a:xfrm>
          <a:solidFill>
            <a:schemeClr val="bg2">
              <a:lumMod val="95000"/>
            </a:schemeClr>
          </a:solidFill>
        </p:spPr>
        <p:txBody>
          <a:bodyPr/>
          <a:lstStyle>
            <a:lvl1pPr marL="0" indent="0" algn="l">
              <a:buNone/>
              <a:defRPr baseline="0"/>
            </a:lvl1pPr>
          </a:lstStyle>
          <a:p>
            <a:br>
              <a:rPr lang="nl-NL" dirty="0"/>
            </a:br>
            <a:br>
              <a:rPr lang="nl-NL" dirty="0"/>
            </a:br>
            <a:br>
              <a:rPr lang="nl-NL" dirty="0"/>
            </a:br>
            <a:r>
              <a:rPr lang="nl-NL" dirty="0"/>
              <a:t> Klik op het vierkante</a:t>
            </a:r>
            <a:br>
              <a:rPr lang="nl-NL" dirty="0"/>
            </a:br>
            <a:r>
              <a:rPr lang="nl-NL" dirty="0"/>
              <a:t> icoontje om een </a:t>
            </a:r>
            <a:br>
              <a:rPr lang="nl-NL" dirty="0"/>
            </a:br>
            <a:r>
              <a:rPr lang="nl-NL" dirty="0"/>
              <a:t> afbeelding in te voegen</a:t>
            </a:r>
          </a:p>
        </p:txBody>
      </p:sp>
      <p:sp>
        <p:nvSpPr>
          <p:cNvPr id="2" name="Titel 1"/>
          <p:cNvSpPr>
            <a:spLocks noGrp="1" noSelect="1"/>
          </p:cNvSpPr>
          <p:nvPr>
            <p:ph type="ctrTitle" hasCustomPrompt="1"/>
          </p:nvPr>
        </p:nvSpPr>
        <p:spPr>
          <a:xfrm>
            <a:off x="3168000" y="1096334"/>
            <a:ext cx="7200000" cy="1404000"/>
          </a:xfrm>
        </p:spPr>
        <p:txBody>
          <a:bodyPr anchor="b" anchorCtr="0"/>
          <a:lstStyle>
            <a:lvl1pPr algn="l">
              <a:lnSpc>
                <a:spcPct val="100000"/>
              </a:lnSpc>
              <a:defRPr sz="3600">
                <a:solidFill>
                  <a:schemeClr val="accent2"/>
                </a:solidFill>
              </a:defRPr>
            </a:lvl1pPr>
          </a:lstStyle>
          <a:p>
            <a:r>
              <a:rPr lang="nl-NL" noProof="1"/>
              <a:t>[Titel]</a:t>
            </a:r>
          </a:p>
        </p:txBody>
      </p:sp>
      <p:sp>
        <p:nvSpPr>
          <p:cNvPr id="3" name="Ondertitel 2"/>
          <p:cNvSpPr>
            <a:spLocks noGrp="1" noSelect="1"/>
          </p:cNvSpPr>
          <p:nvPr>
            <p:ph type="subTitle" idx="1" hasCustomPrompt="1"/>
          </p:nvPr>
        </p:nvSpPr>
        <p:spPr>
          <a:xfrm>
            <a:off x="3168000" y="2573270"/>
            <a:ext cx="7200000" cy="576000"/>
          </a:xfrm>
        </p:spPr>
        <p:txBody>
          <a:bodyPr/>
          <a:lstStyle>
            <a:lvl1pPr marL="0" indent="0" algn="l">
              <a:lnSpc>
                <a:spcPct val="100000"/>
              </a:lnSpc>
              <a:buNone/>
              <a:defRPr sz="3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noProof="1"/>
              <a:t>[Ondertitel]</a:t>
            </a:r>
          </a:p>
        </p:txBody>
      </p:sp>
      <p:sp>
        <p:nvSpPr>
          <p:cNvPr id="10" name="Text Placeholder 9"/>
          <p:cNvSpPr>
            <a:spLocks noGrp="1" noSelect="1"/>
          </p:cNvSpPr>
          <p:nvPr>
            <p:ph type="body" sz="quarter" idx="10" hasCustomPrompt="1"/>
          </p:nvPr>
        </p:nvSpPr>
        <p:spPr>
          <a:xfrm>
            <a:off x="4020281" y="585186"/>
            <a:ext cx="2880784" cy="269875"/>
          </a:xfrm>
        </p:spPr>
        <p:txBody>
          <a:bodyPr/>
          <a:lstStyle>
            <a:lvl1pPr marL="0" indent="0">
              <a:lnSpc>
                <a:spcPct val="100000"/>
              </a:lnSpc>
              <a:spcBef>
                <a:spcPts val="0"/>
              </a:spcBef>
              <a:buNone/>
              <a:defRPr sz="1600" b="1" baseline="0">
                <a:solidFill>
                  <a:schemeClr val="accent1"/>
                </a:solidFill>
              </a:defRPr>
            </a:lvl1pPr>
            <a:lvl2pPr marL="0" indent="0">
              <a:lnSpc>
                <a:spcPct val="100000"/>
              </a:lnSpc>
              <a:spcBef>
                <a:spcPts val="0"/>
              </a:spcBef>
              <a:buNone/>
              <a:defRPr sz="1700" b="1">
                <a:solidFill>
                  <a:schemeClr val="bg1"/>
                </a:solidFill>
              </a:defRPr>
            </a:lvl2pPr>
            <a:lvl3pPr marL="0" indent="0">
              <a:lnSpc>
                <a:spcPct val="100000"/>
              </a:lnSpc>
              <a:spcBef>
                <a:spcPts val="0"/>
              </a:spcBef>
              <a:buFont typeface="Arial" panose="020B0604020202020204" pitchFamily="34" charset="0"/>
              <a:buNone/>
              <a:defRPr sz="1700" b="1">
                <a:solidFill>
                  <a:schemeClr val="bg1"/>
                </a:solidFill>
              </a:defRPr>
            </a:lvl3pPr>
            <a:lvl4pPr marL="0" indent="0">
              <a:lnSpc>
                <a:spcPct val="100000"/>
              </a:lnSpc>
              <a:spcBef>
                <a:spcPts val="0"/>
              </a:spcBef>
              <a:buFont typeface="Arial" panose="020B0604020202020204" pitchFamily="34" charset="0"/>
              <a:buNone/>
              <a:defRPr sz="1700" b="1">
                <a:solidFill>
                  <a:schemeClr val="bg1"/>
                </a:solidFill>
              </a:defRPr>
            </a:lvl4pPr>
            <a:lvl5pPr marL="0" indent="0">
              <a:lnSpc>
                <a:spcPct val="100000"/>
              </a:lnSpc>
              <a:spcBef>
                <a:spcPts val="0"/>
              </a:spcBef>
              <a:buFont typeface="Arial" panose="020B0604020202020204" pitchFamily="34" charset="0"/>
              <a:buNone/>
              <a:defRPr sz="1700" b="1">
                <a:solidFill>
                  <a:schemeClr val="bg1"/>
                </a:solidFill>
              </a:defRPr>
            </a:lvl5pPr>
            <a:lvl6pPr marL="0" indent="0">
              <a:lnSpc>
                <a:spcPct val="100000"/>
              </a:lnSpc>
              <a:spcBef>
                <a:spcPts val="0"/>
              </a:spcBef>
              <a:buFont typeface="Arial" panose="020B0604020202020204" pitchFamily="34" charset="0"/>
              <a:buNone/>
              <a:defRPr sz="1700" b="1">
                <a:solidFill>
                  <a:schemeClr val="bg1"/>
                </a:solidFill>
              </a:defRPr>
            </a:lvl6pPr>
            <a:lvl7pPr marL="0" indent="0">
              <a:lnSpc>
                <a:spcPct val="100000"/>
              </a:lnSpc>
              <a:spcBef>
                <a:spcPts val="0"/>
              </a:spcBef>
              <a:buFont typeface="Arial" panose="020B0604020202020204" pitchFamily="34" charset="0"/>
              <a:buNone/>
              <a:defRPr sz="1700" b="1">
                <a:solidFill>
                  <a:schemeClr val="bg1"/>
                </a:solidFill>
              </a:defRPr>
            </a:lvl7pPr>
            <a:lvl8pPr marL="0" indent="0">
              <a:lnSpc>
                <a:spcPct val="100000"/>
              </a:lnSpc>
              <a:spcBef>
                <a:spcPts val="0"/>
              </a:spcBef>
              <a:buFont typeface="Arial" panose="020B0604020202020204" pitchFamily="34" charset="0"/>
              <a:buNone/>
              <a:defRPr sz="1700" b="1">
                <a:solidFill>
                  <a:schemeClr val="bg1"/>
                </a:solidFill>
              </a:defRPr>
            </a:lvl8pPr>
            <a:lvl9pPr marL="0" indent="0">
              <a:lnSpc>
                <a:spcPct val="100000"/>
              </a:lnSpc>
              <a:spcBef>
                <a:spcPts val="0"/>
              </a:spcBef>
              <a:buFont typeface="Arial" panose="020B0604020202020204" pitchFamily="34" charset="0"/>
              <a:buNone/>
              <a:defRPr sz="1700" b="1">
                <a:solidFill>
                  <a:schemeClr val="bg1"/>
                </a:solidFill>
              </a:defRPr>
            </a:lvl9pPr>
          </a:lstStyle>
          <a:p>
            <a:pPr lvl="0"/>
            <a:r>
              <a:rPr lang="nl-NL" noProof="1"/>
              <a:t>[jan 2016]</a:t>
            </a:r>
          </a:p>
        </p:txBody>
      </p:sp>
      <p:sp>
        <p:nvSpPr>
          <p:cNvPr id="12" name="Text Placeholder 9"/>
          <p:cNvSpPr>
            <a:spLocks noGrp="1" noSelect="1"/>
          </p:cNvSpPr>
          <p:nvPr>
            <p:ph type="body" sz="quarter" idx="11" hasCustomPrompt="1"/>
          </p:nvPr>
        </p:nvSpPr>
        <p:spPr>
          <a:xfrm>
            <a:off x="3792021" y="838727"/>
            <a:ext cx="3168000" cy="269875"/>
          </a:xfrm>
        </p:spPr>
        <p:txBody>
          <a:bodyPr/>
          <a:lstStyle>
            <a:lvl1pPr marL="0" indent="0">
              <a:lnSpc>
                <a:spcPct val="100000"/>
              </a:lnSpc>
              <a:spcBef>
                <a:spcPts val="0"/>
              </a:spcBef>
              <a:buNone/>
              <a:defRPr sz="1600" b="1" baseline="0">
                <a:solidFill>
                  <a:schemeClr val="accent1"/>
                </a:solidFill>
              </a:defRPr>
            </a:lvl1pPr>
            <a:lvl2pPr marL="0" indent="0">
              <a:lnSpc>
                <a:spcPct val="100000"/>
              </a:lnSpc>
              <a:spcBef>
                <a:spcPts val="0"/>
              </a:spcBef>
              <a:buNone/>
              <a:defRPr sz="1700" b="1">
                <a:solidFill>
                  <a:schemeClr val="bg1"/>
                </a:solidFill>
              </a:defRPr>
            </a:lvl2pPr>
            <a:lvl3pPr marL="0" indent="0">
              <a:lnSpc>
                <a:spcPct val="100000"/>
              </a:lnSpc>
              <a:spcBef>
                <a:spcPts val="0"/>
              </a:spcBef>
              <a:buFont typeface="Arial" panose="020B0604020202020204" pitchFamily="34" charset="0"/>
              <a:buNone/>
              <a:defRPr sz="1700" b="1">
                <a:solidFill>
                  <a:schemeClr val="bg1"/>
                </a:solidFill>
              </a:defRPr>
            </a:lvl3pPr>
            <a:lvl4pPr marL="0" indent="0">
              <a:lnSpc>
                <a:spcPct val="100000"/>
              </a:lnSpc>
              <a:spcBef>
                <a:spcPts val="0"/>
              </a:spcBef>
              <a:buFont typeface="Arial" panose="020B0604020202020204" pitchFamily="34" charset="0"/>
              <a:buNone/>
              <a:defRPr sz="1700" b="1">
                <a:solidFill>
                  <a:schemeClr val="bg1"/>
                </a:solidFill>
              </a:defRPr>
            </a:lvl4pPr>
            <a:lvl5pPr marL="0" indent="0">
              <a:lnSpc>
                <a:spcPct val="100000"/>
              </a:lnSpc>
              <a:spcBef>
                <a:spcPts val="0"/>
              </a:spcBef>
              <a:buFont typeface="Arial" panose="020B0604020202020204" pitchFamily="34" charset="0"/>
              <a:buNone/>
              <a:defRPr sz="1700" b="1">
                <a:solidFill>
                  <a:schemeClr val="bg1"/>
                </a:solidFill>
              </a:defRPr>
            </a:lvl5pPr>
            <a:lvl6pPr marL="0" indent="0">
              <a:lnSpc>
                <a:spcPct val="100000"/>
              </a:lnSpc>
              <a:spcBef>
                <a:spcPts val="0"/>
              </a:spcBef>
              <a:buFont typeface="Arial" panose="020B0604020202020204" pitchFamily="34" charset="0"/>
              <a:buNone/>
              <a:defRPr sz="1700" b="1">
                <a:solidFill>
                  <a:schemeClr val="bg1"/>
                </a:solidFill>
              </a:defRPr>
            </a:lvl6pPr>
            <a:lvl7pPr marL="0" indent="0">
              <a:lnSpc>
                <a:spcPct val="100000"/>
              </a:lnSpc>
              <a:spcBef>
                <a:spcPts val="0"/>
              </a:spcBef>
              <a:buFont typeface="Arial" panose="020B0604020202020204" pitchFamily="34" charset="0"/>
              <a:buNone/>
              <a:defRPr sz="1700" b="1">
                <a:solidFill>
                  <a:schemeClr val="bg1"/>
                </a:solidFill>
              </a:defRPr>
            </a:lvl7pPr>
            <a:lvl8pPr marL="0" indent="0">
              <a:lnSpc>
                <a:spcPct val="100000"/>
              </a:lnSpc>
              <a:spcBef>
                <a:spcPts val="0"/>
              </a:spcBef>
              <a:buFont typeface="Arial" panose="020B0604020202020204" pitchFamily="34" charset="0"/>
              <a:buNone/>
              <a:defRPr sz="1700" b="1">
                <a:solidFill>
                  <a:schemeClr val="bg1"/>
                </a:solidFill>
              </a:defRPr>
            </a:lvl8pPr>
            <a:lvl9pPr marL="0" indent="0">
              <a:lnSpc>
                <a:spcPct val="100000"/>
              </a:lnSpc>
              <a:spcBef>
                <a:spcPts val="0"/>
              </a:spcBef>
              <a:buFont typeface="Arial" panose="020B0604020202020204" pitchFamily="34" charset="0"/>
              <a:buNone/>
              <a:defRPr sz="1700" b="1">
                <a:solidFill>
                  <a:schemeClr val="bg1"/>
                </a:solidFill>
              </a:defRPr>
            </a:lvl9pPr>
          </a:lstStyle>
          <a:p>
            <a:pPr lvl="0"/>
            <a:r>
              <a:rPr lang="nl-NL" noProof="1"/>
              <a:t>[voornaam achternaam]</a:t>
            </a:r>
          </a:p>
        </p:txBody>
      </p:sp>
    </p:spTree>
    <p:extLst>
      <p:ext uri="{BB962C8B-B14F-4D97-AF65-F5344CB8AC3E}">
        <p14:creationId xmlns:p14="http://schemas.microsoft.com/office/powerpoint/2010/main" val="1714393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2 regels) en kader">
    <p:spTree>
      <p:nvGrpSpPr>
        <p:cNvPr id="1" name=""/>
        <p:cNvGrpSpPr/>
        <p:nvPr/>
      </p:nvGrpSpPr>
      <p:grpSpPr>
        <a:xfrm>
          <a:off x="0" y="0"/>
          <a:ext cx="0" cy="0"/>
          <a:chOff x="0" y="0"/>
          <a:chExt cx="0" cy="0"/>
        </a:xfrm>
      </p:grpSpPr>
      <p:sp>
        <p:nvSpPr>
          <p:cNvPr id="7" name="Vrije vorm 5 (JU-Free)"/>
          <p:cNvSpPr>
            <a:spLocks/>
          </p:cNvSpPr>
          <p:nvPr userDrawn="1"/>
        </p:nvSpPr>
        <p:spPr bwMode="auto">
          <a:xfrm>
            <a:off x="1159933" y="387351"/>
            <a:ext cx="10058400" cy="1527175"/>
          </a:xfrm>
          <a:custGeom>
            <a:avLst/>
            <a:gdLst>
              <a:gd name="T0" fmla="*/ 0 w 4752"/>
              <a:gd name="T1" fmla="*/ 0 h 962"/>
              <a:gd name="T2" fmla="*/ 0 w 4752"/>
              <a:gd name="T3" fmla="*/ 832 h 962"/>
              <a:gd name="T4" fmla="*/ 199 w 4752"/>
              <a:gd name="T5" fmla="*/ 832 h 962"/>
              <a:gd name="T6" fmla="*/ 199 w 4752"/>
              <a:gd name="T7" fmla="*/ 962 h 962"/>
              <a:gd name="T8" fmla="*/ 332 w 4752"/>
              <a:gd name="T9" fmla="*/ 832 h 962"/>
              <a:gd name="T10" fmla="*/ 4752 w 4752"/>
              <a:gd name="T11" fmla="*/ 832 h 962"/>
              <a:gd name="T12" fmla="*/ 4752 w 4752"/>
              <a:gd name="T13" fmla="*/ 0 h 962"/>
              <a:gd name="T14" fmla="*/ 0 w 4752"/>
              <a:gd name="T15" fmla="*/ 0 h 9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52" h="962">
                <a:moveTo>
                  <a:pt x="0" y="0"/>
                </a:moveTo>
                <a:lnTo>
                  <a:pt x="0" y="832"/>
                </a:lnTo>
                <a:lnTo>
                  <a:pt x="199" y="832"/>
                </a:lnTo>
                <a:lnTo>
                  <a:pt x="199" y="962"/>
                </a:lnTo>
                <a:lnTo>
                  <a:pt x="332" y="832"/>
                </a:lnTo>
                <a:lnTo>
                  <a:pt x="4752" y="832"/>
                </a:lnTo>
                <a:lnTo>
                  <a:pt x="4752" y="0"/>
                </a:lnTo>
                <a:lnTo>
                  <a:pt x="0" y="0"/>
                </a:lnTo>
                <a:close/>
              </a:path>
            </a:pathLst>
          </a:custGeom>
          <a:solidFill>
            <a:srgbClr val="FFFFFF"/>
          </a:solidFill>
          <a:ln w="952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2" name="***Titel 1"/>
          <p:cNvSpPr>
            <a:spLocks noGrp="1" noSelect="1"/>
          </p:cNvSpPr>
          <p:nvPr>
            <p:ph type="title" hasCustomPrompt="1"/>
          </p:nvPr>
        </p:nvSpPr>
        <p:spPr>
          <a:xfrm>
            <a:off x="1535392" y="487074"/>
            <a:ext cx="9312000" cy="1141686"/>
          </a:xfrm>
        </p:spPr>
        <p:txBody>
          <a:bodyPr/>
          <a:lstStyle>
            <a:lvl1pPr>
              <a:defRPr/>
            </a:lvl1pPr>
          </a:lstStyle>
          <a:p>
            <a:r>
              <a:rPr lang="nl-NL" noProof="1"/>
              <a:t>[Titel]</a:t>
            </a:r>
          </a:p>
        </p:txBody>
      </p:sp>
      <p:sp>
        <p:nvSpPr>
          <p:cNvPr id="3" name="Tijdelijke aanduiding voor inhoud 2"/>
          <p:cNvSpPr>
            <a:spLocks noGrp="1" noSelect="1"/>
          </p:cNvSpPr>
          <p:nvPr>
            <p:ph idx="1"/>
          </p:nvPr>
        </p:nvSpPr>
        <p:spPr>
          <a:xfrm>
            <a:off x="1536000" y="2174400"/>
            <a:ext cx="9696000" cy="3960000"/>
          </a:xfrm>
        </p:spPr>
        <p:txBody>
          <a:bodyPr/>
          <a:lstStyle/>
          <a:p>
            <a:pPr lvl="0"/>
            <a:r>
              <a:rPr lang="nl-NL" noProof="1"/>
              <a:t>Klik om de modelstijlen te bewerken</a:t>
            </a:r>
          </a:p>
          <a:p>
            <a:pPr lvl="1"/>
            <a:r>
              <a:rPr lang="nl-NL" noProof="1"/>
              <a:t>Tweede niveau</a:t>
            </a:r>
          </a:p>
          <a:p>
            <a:pPr lvl="2"/>
            <a:r>
              <a:rPr lang="nl-NL" noProof="1"/>
              <a:t>Derde niveau</a:t>
            </a:r>
          </a:p>
          <a:p>
            <a:pPr lvl="3"/>
            <a:r>
              <a:rPr lang="nl-NL" noProof="1"/>
              <a:t>Vierde niveau</a:t>
            </a:r>
          </a:p>
          <a:p>
            <a:pPr lvl="4"/>
            <a:r>
              <a:rPr lang="nl-NL" noProof="1"/>
              <a:t>Vijfde niveau</a:t>
            </a:r>
          </a:p>
        </p:txBody>
      </p:sp>
      <p:sp>
        <p:nvSpPr>
          <p:cNvPr id="6" name="Tijdelijke aanduiding voor dianummer 5"/>
          <p:cNvSpPr>
            <a:spLocks noGrp="1" noSelect="1"/>
          </p:cNvSpPr>
          <p:nvPr>
            <p:ph type="sldNum" sz="quarter" idx="12"/>
          </p:nvPr>
        </p:nvSpPr>
        <p:spPr/>
        <p:txBody>
          <a:bodyPr/>
          <a:lstStyle/>
          <a:p>
            <a:fld id="{1336C48C-F87C-4E4B-81EF-5027B17D1F61}" type="slidenum">
              <a:rPr lang="nl-NL" noProof="1" dirty="0" smtClean="0"/>
              <a:pPr/>
              <a:t>‹nr.›</a:t>
            </a:fld>
            <a:endParaRPr lang="nl-NL" noProof="1"/>
          </a:p>
        </p:txBody>
      </p:sp>
    </p:spTree>
    <p:extLst>
      <p:ext uri="{BB962C8B-B14F-4D97-AF65-F5344CB8AC3E}">
        <p14:creationId xmlns:p14="http://schemas.microsoft.com/office/powerpoint/2010/main" val="3003446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2 regels), kader en foto">
    <p:spTree>
      <p:nvGrpSpPr>
        <p:cNvPr id="1" name=""/>
        <p:cNvGrpSpPr/>
        <p:nvPr/>
      </p:nvGrpSpPr>
      <p:grpSpPr>
        <a:xfrm>
          <a:off x="0" y="0"/>
          <a:ext cx="0" cy="0"/>
          <a:chOff x="0" y="0"/>
          <a:chExt cx="0" cy="0"/>
        </a:xfrm>
      </p:grpSpPr>
      <p:sp>
        <p:nvSpPr>
          <p:cNvPr id="8" name="Vrije vorm 5 (JU-Free)"/>
          <p:cNvSpPr>
            <a:spLocks/>
          </p:cNvSpPr>
          <p:nvPr userDrawn="1"/>
        </p:nvSpPr>
        <p:spPr bwMode="auto">
          <a:xfrm>
            <a:off x="1159934" y="387351"/>
            <a:ext cx="5046133" cy="1527175"/>
          </a:xfrm>
          <a:custGeom>
            <a:avLst/>
            <a:gdLst>
              <a:gd name="T0" fmla="*/ 0 w 2384"/>
              <a:gd name="T1" fmla="*/ 0 h 962"/>
              <a:gd name="T2" fmla="*/ 0 w 2384"/>
              <a:gd name="T3" fmla="*/ 832 h 962"/>
              <a:gd name="T4" fmla="*/ 199 w 2384"/>
              <a:gd name="T5" fmla="*/ 832 h 962"/>
              <a:gd name="T6" fmla="*/ 199 w 2384"/>
              <a:gd name="T7" fmla="*/ 962 h 962"/>
              <a:gd name="T8" fmla="*/ 332 w 2384"/>
              <a:gd name="T9" fmla="*/ 832 h 962"/>
              <a:gd name="T10" fmla="*/ 2384 w 2384"/>
              <a:gd name="T11" fmla="*/ 832 h 962"/>
              <a:gd name="T12" fmla="*/ 2384 w 2384"/>
              <a:gd name="T13" fmla="*/ 0 h 962"/>
              <a:gd name="T14" fmla="*/ 0 w 2384"/>
              <a:gd name="T15" fmla="*/ 0 h 9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84" h="962">
                <a:moveTo>
                  <a:pt x="0" y="0"/>
                </a:moveTo>
                <a:lnTo>
                  <a:pt x="0" y="832"/>
                </a:lnTo>
                <a:lnTo>
                  <a:pt x="199" y="832"/>
                </a:lnTo>
                <a:lnTo>
                  <a:pt x="199" y="962"/>
                </a:lnTo>
                <a:lnTo>
                  <a:pt x="332" y="832"/>
                </a:lnTo>
                <a:lnTo>
                  <a:pt x="2384" y="832"/>
                </a:lnTo>
                <a:lnTo>
                  <a:pt x="2384" y="0"/>
                </a:lnTo>
                <a:lnTo>
                  <a:pt x="0" y="0"/>
                </a:lnTo>
                <a:close/>
              </a:path>
            </a:pathLst>
          </a:custGeom>
          <a:solidFill>
            <a:srgbClr val="FFFFFF"/>
          </a:solidFill>
          <a:ln w="952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2" name="***Titel 1"/>
          <p:cNvSpPr>
            <a:spLocks noGrp="1" noSelect="1"/>
          </p:cNvSpPr>
          <p:nvPr>
            <p:ph type="title" hasCustomPrompt="1"/>
          </p:nvPr>
        </p:nvSpPr>
        <p:spPr>
          <a:xfrm>
            <a:off x="1535392" y="487074"/>
            <a:ext cx="4368000" cy="1141686"/>
          </a:xfrm>
        </p:spPr>
        <p:txBody>
          <a:bodyPr/>
          <a:lstStyle>
            <a:lvl1pPr>
              <a:defRPr/>
            </a:lvl1pPr>
          </a:lstStyle>
          <a:p>
            <a:r>
              <a:rPr lang="nl-NL" noProof="1"/>
              <a:t>[Titel]</a:t>
            </a:r>
          </a:p>
        </p:txBody>
      </p:sp>
      <p:sp>
        <p:nvSpPr>
          <p:cNvPr id="3" name="Tijdelijke aanduiding voor inhoud 2"/>
          <p:cNvSpPr>
            <a:spLocks noGrp="1" noSelect="1"/>
          </p:cNvSpPr>
          <p:nvPr>
            <p:ph idx="1"/>
          </p:nvPr>
        </p:nvSpPr>
        <p:spPr>
          <a:xfrm>
            <a:off x="1536000" y="2174400"/>
            <a:ext cx="4656000" cy="3960000"/>
          </a:xfrm>
        </p:spPr>
        <p:txBody>
          <a:bodyPr/>
          <a:lstStyle/>
          <a:p>
            <a:pPr lvl="0"/>
            <a:r>
              <a:rPr lang="nl-NL" noProof="1"/>
              <a:t>Klik om de modelstijlen te bewerken</a:t>
            </a:r>
          </a:p>
          <a:p>
            <a:pPr lvl="1"/>
            <a:r>
              <a:rPr lang="nl-NL" noProof="1"/>
              <a:t>Tweede niveau</a:t>
            </a:r>
          </a:p>
          <a:p>
            <a:pPr lvl="2"/>
            <a:r>
              <a:rPr lang="nl-NL" noProof="1"/>
              <a:t>Derde niveau</a:t>
            </a:r>
          </a:p>
          <a:p>
            <a:pPr lvl="3"/>
            <a:r>
              <a:rPr lang="nl-NL" noProof="1"/>
              <a:t>Vierde niveau</a:t>
            </a:r>
          </a:p>
          <a:p>
            <a:pPr lvl="4"/>
            <a:r>
              <a:rPr lang="nl-NL" noProof="1"/>
              <a:t>Vijfde niveau</a:t>
            </a:r>
          </a:p>
        </p:txBody>
      </p:sp>
      <p:sp>
        <p:nvSpPr>
          <p:cNvPr id="6" name="Tijdelijke aanduiding voor dianummer 5"/>
          <p:cNvSpPr>
            <a:spLocks noGrp="1" noSelect="1"/>
          </p:cNvSpPr>
          <p:nvPr>
            <p:ph type="sldNum" sz="quarter" idx="12"/>
          </p:nvPr>
        </p:nvSpPr>
        <p:spPr/>
        <p:txBody>
          <a:bodyPr/>
          <a:lstStyle/>
          <a:p>
            <a:fld id="{1336C48C-F87C-4E4B-81EF-5027B17D1F61}" type="slidenum">
              <a:rPr lang="nl-NL" noProof="1" dirty="0" smtClean="0"/>
              <a:pPr/>
              <a:t>‹nr.›</a:t>
            </a:fld>
            <a:endParaRPr lang="nl-NL" noProof="1"/>
          </a:p>
        </p:txBody>
      </p:sp>
      <p:sp>
        <p:nvSpPr>
          <p:cNvPr id="7" name="Picture Placeholder 4"/>
          <p:cNvSpPr>
            <a:spLocks noGrp="1" noSelect="1"/>
          </p:cNvSpPr>
          <p:nvPr>
            <p:ph type="pic" sz="quarter" idx="13" hasCustomPrompt="1"/>
          </p:nvPr>
        </p:nvSpPr>
        <p:spPr>
          <a:xfrm>
            <a:off x="6456000" y="0"/>
            <a:ext cx="5712000" cy="6120000"/>
          </a:xfrm>
        </p:spPr>
        <p:txBody>
          <a:bodyPr/>
          <a:lstStyle>
            <a:lvl1pPr marL="0" indent="0" algn="l">
              <a:buNone/>
              <a:defRPr/>
            </a:lvl1pPr>
          </a:lstStyle>
          <a:p>
            <a:br>
              <a:rPr lang="nl-NL" dirty="0"/>
            </a:br>
            <a:br>
              <a:rPr lang="nl-NL" dirty="0"/>
            </a:br>
            <a:br>
              <a:rPr lang="nl-NL" dirty="0"/>
            </a:br>
            <a:r>
              <a:rPr lang="nl-NL" dirty="0"/>
              <a:t> Klik op het vierkante icoontje om een </a:t>
            </a:r>
            <a:br>
              <a:rPr lang="nl-NL" dirty="0"/>
            </a:br>
            <a:r>
              <a:rPr lang="nl-NL" dirty="0"/>
              <a:t> afbeelding in te voegen</a:t>
            </a:r>
          </a:p>
        </p:txBody>
      </p:sp>
    </p:spTree>
    <p:extLst>
      <p:ext uri="{BB962C8B-B14F-4D97-AF65-F5344CB8AC3E}">
        <p14:creationId xmlns:p14="http://schemas.microsoft.com/office/powerpoint/2010/main" val="1599436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en 2 kaders">
    <p:spTree>
      <p:nvGrpSpPr>
        <p:cNvPr id="1" name=""/>
        <p:cNvGrpSpPr/>
        <p:nvPr/>
      </p:nvGrpSpPr>
      <p:grpSpPr>
        <a:xfrm>
          <a:off x="0" y="0"/>
          <a:ext cx="0" cy="0"/>
          <a:chOff x="0" y="0"/>
          <a:chExt cx="0" cy="0"/>
        </a:xfrm>
      </p:grpSpPr>
      <p:sp>
        <p:nvSpPr>
          <p:cNvPr id="7" name="Tijdelijke aanduiding voor dianummer 6"/>
          <p:cNvSpPr>
            <a:spLocks noGrp="1" noSelect="1"/>
          </p:cNvSpPr>
          <p:nvPr>
            <p:ph type="sldNum" sz="quarter" idx="12"/>
          </p:nvPr>
        </p:nvSpPr>
        <p:spPr/>
        <p:txBody>
          <a:bodyPr/>
          <a:lstStyle/>
          <a:p>
            <a:fld id="{1336C48C-F87C-4E4B-81EF-5027B17D1F61}" type="slidenum">
              <a:rPr lang="nl-NL" noProof="1" dirty="0" smtClean="0"/>
              <a:pPr/>
              <a:t>‹nr.›</a:t>
            </a:fld>
            <a:endParaRPr lang="nl-NL" noProof="1"/>
          </a:p>
        </p:txBody>
      </p:sp>
      <p:sp>
        <p:nvSpPr>
          <p:cNvPr id="9" name="Tijdelijke aanduiding voor inhoud 8"/>
          <p:cNvSpPr>
            <a:spLocks noGrp="1" noSelect="1"/>
          </p:cNvSpPr>
          <p:nvPr>
            <p:ph sz="quarter" idx="13"/>
          </p:nvPr>
        </p:nvSpPr>
        <p:spPr>
          <a:xfrm>
            <a:off x="1536000" y="1634400"/>
            <a:ext cx="4704000" cy="4500000"/>
          </a:xfrm>
        </p:spPr>
        <p:txBody>
          <a:bodyPr/>
          <a:lstStyle/>
          <a:p>
            <a:pPr lvl="0"/>
            <a:r>
              <a:rPr lang="nl-NL" noProof="1"/>
              <a:t>Klik om de modelstijlen te bewerken</a:t>
            </a:r>
          </a:p>
          <a:p>
            <a:pPr lvl="1"/>
            <a:r>
              <a:rPr lang="nl-NL" noProof="1"/>
              <a:t>Tweede niveau</a:t>
            </a:r>
          </a:p>
          <a:p>
            <a:pPr lvl="2"/>
            <a:r>
              <a:rPr lang="nl-NL" noProof="1"/>
              <a:t>Derde niveau</a:t>
            </a:r>
          </a:p>
          <a:p>
            <a:pPr lvl="3"/>
            <a:r>
              <a:rPr lang="nl-NL" noProof="1"/>
              <a:t>Vierde niveau</a:t>
            </a:r>
          </a:p>
          <a:p>
            <a:pPr lvl="4"/>
            <a:r>
              <a:rPr lang="nl-NL" noProof="1"/>
              <a:t>Vijfde niveau</a:t>
            </a:r>
          </a:p>
        </p:txBody>
      </p:sp>
      <p:sp>
        <p:nvSpPr>
          <p:cNvPr id="11" name="Tijdelijke aanduiding voor inhoud 10"/>
          <p:cNvSpPr>
            <a:spLocks noGrp="1" noSelect="1"/>
          </p:cNvSpPr>
          <p:nvPr>
            <p:ph sz="quarter" idx="14"/>
          </p:nvPr>
        </p:nvSpPr>
        <p:spPr>
          <a:xfrm>
            <a:off x="6528000" y="1634400"/>
            <a:ext cx="4704000" cy="4500000"/>
          </a:xfrm>
        </p:spPr>
        <p:txBody>
          <a:bodyPr/>
          <a:lstStyle/>
          <a:p>
            <a:pPr lvl="0"/>
            <a:r>
              <a:rPr lang="nl-NL" noProof="1"/>
              <a:t>Klik om de modelstijlen te bewerken</a:t>
            </a:r>
          </a:p>
          <a:p>
            <a:pPr lvl="1"/>
            <a:r>
              <a:rPr lang="nl-NL" noProof="1"/>
              <a:t>Tweede niveau</a:t>
            </a:r>
          </a:p>
          <a:p>
            <a:pPr lvl="2"/>
            <a:r>
              <a:rPr lang="nl-NL" noProof="1"/>
              <a:t>Derde niveau</a:t>
            </a:r>
          </a:p>
          <a:p>
            <a:pPr lvl="3"/>
            <a:r>
              <a:rPr lang="nl-NL" noProof="1"/>
              <a:t>Vierde niveau</a:t>
            </a:r>
          </a:p>
          <a:p>
            <a:pPr lvl="4"/>
            <a:r>
              <a:rPr lang="nl-NL" noProof="1"/>
              <a:t>Vijfde niveau</a:t>
            </a:r>
          </a:p>
        </p:txBody>
      </p:sp>
      <p:sp>
        <p:nvSpPr>
          <p:cNvPr id="10" name="Vrije vorm 5 (JU-Free)"/>
          <p:cNvSpPr>
            <a:spLocks/>
          </p:cNvSpPr>
          <p:nvPr userDrawn="1"/>
        </p:nvSpPr>
        <p:spPr bwMode="auto">
          <a:xfrm>
            <a:off x="1151467" y="371475"/>
            <a:ext cx="10077451" cy="984250"/>
          </a:xfrm>
          <a:custGeom>
            <a:avLst/>
            <a:gdLst>
              <a:gd name="T0" fmla="*/ 4 w 4761"/>
              <a:gd name="T1" fmla="*/ 4 h 620"/>
              <a:gd name="T2" fmla="*/ 8 w 4761"/>
              <a:gd name="T3" fmla="*/ 4 h 620"/>
              <a:gd name="T4" fmla="*/ 8 w 4761"/>
              <a:gd name="T5" fmla="*/ 476 h 620"/>
              <a:gd name="T6" fmla="*/ 207 w 4761"/>
              <a:gd name="T7" fmla="*/ 476 h 620"/>
              <a:gd name="T8" fmla="*/ 207 w 4761"/>
              <a:gd name="T9" fmla="*/ 601 h 620"/>
              <a:gd name="T10" fmla="*/ 334 w 4761"/>
              <a:gd name="T11" fmla="*/ 476 h 620"/>
              <a:gd name="T12" fmla="*/ 4753 w 4761"/>
              <a:gd name="T13" fmla="*/ 476 h 620"/>
              <a:gd name="T14" fmla="*/ 4753 w 4761"/>
              <a:gd name="T15" fmla="*/ 8 h 620"/>
              <a:gd name="T16" fmla="*/ 4 w 4761"/>
              <a:gd name="T17" fmla="*/ 8 h 620"/>
              <a:gd name="T18" fmla="*/ 4 w 4761"/>
              <a:gd name="T19" fmla="*/ 4 h 620"/>
              <a:gd name="T20" fmla="*/ 8 w 4761"/>
              <a:gd name="T21" fmla="*/ 4 h 620"/>
              <a:gd name="T22" fmla="*/ 4 w 4761"/>
              <a:gd name="T23" fmla="*/ 4 h 620"/>
              <a:gd name="T24" fmla="*/ 4 w 4761"/>
              <a:gd name="T25" fmla="*/ 0 h 620"/>
              <a:gd name="T26" fmla="*/ 4761 w 4761"/>
              <a:gd name="T27" fmla="*/ 0 h 620"/>
              <a:gd name="T28" fmla="*/ 4761 w 4761"/>
              <a:gd name="T29" fmla="*/ 484 h 620"/>
              <a:gd name="T30" fmla="*/ 338 w 4761"/>
              <a:gd name="T31" fmla="*/ 484 h 620"/>
              <a:gd name="T32" fmla="*/ 199 w 4761"/>
              <a:gd name="T33" fmla="*/ 620 h 620"/>
              <a:gd name="T34" fmla="*/ 199 w 4761"/>
              <a:gd name="T35" fmla="*/ 484 h 620"/>
              <a:gd name="T36" fmla="*/ 0 w 4761"/>
              <a:gd name="T37" fmla="*/ 484 h 620"/>
              <a:gd name="T38" fmla="*/ 0 w 4761"/>
              <a:gd name="T39" fmla="*/ 0 h 620"/>
              <a:gd name="T40" fmla="*/ 4 w 4761"/>
              <a:gd name="T41" fmla="*/ 0 h 620"/>
              <a:gd name="T42" fmla="*/ 4 w 4761"/>
              <a:gd name="T43" fmla="*/ 4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761" h="620">
                <a:moveTo>
                  <a:pt x="4" y="4"/>
                </a:moveTo>
                <a:lnTo>
                  <a:pt x="8" y="4"/>
                </a:lnTo>
                <a:lnTo>
                  <a:pt x="8" y="476"/>
                </a:lnTo>
                <a:lnTo>
                  <a:pt x="207" y="476"/>
                </a:lnTo>
                <a:lnTo>
                  <a:pt x="207" y="601"/>
                </a:lnTo>
                <a:lnTo>
                  <a:pt x="334" y="476"/>
                </a:lnTo>
                <a:lnTo>
                  <a:pt x="4753" y="476"/>
                </a:lnTo>
                <a:lnTo>
                  <a:pt x="4753" y="8"/>
                </a:lnTo>
                <a:lnTo>
                  <a:pt x="4" y="8"/>
                </a:lnTo>
                <a:lnTo>
                  <a:pt x="4" y="4"/>
                </a:lnTo>
                <a:lnTo>
                  <a:pt x="8" y="4"/>
                </a:lnTo>
                <a:lnTo>
                  <a:pt x="4" y="4"/>
                </a:lnTo>
                <a:lnTo>
                  <a:pt x="4" y="0"/>
                </a:lnTo>
                <a:lnTo>
                  <a:pt x="4761" y="0"/>
                </a:lnTo>
                <a:lnTo>
                  <a:pt x="4761" y="484"/>
                </a:lnTo>
                <a:lnTo>
                  <a:pt x="338" y="484"/>
                </a:lnTo>
                <a:lnTo>
                  <a:pt x="199" y="620"/>
                </a:lnTo>
                <a:lnTo>
                  <a:pt x="199" y="484"/>
                </a:lnTo>
                <a:lnTo>
                  <a:pt x="0" y="484"/>
                </a:lnTo>
                <a:lnTo>
                  <a:pt x="0" y="0"/>
                </a:lnTo>
                <a:lnTo>
                  <a:pt x="4" y="0"/>
                </a:lnTo>
                <a:lnTo>
                  <a:pt x="4"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800" dirty="0"/>
          </a:p>
        </p:txBody>
      </p:sp>
      <p:sp>
        <p:nvSpPr>
          <p:cNvPr id="2" name="Title 1"/>
          <p:cNvSpPr>
            <a:spLocks noGrp="1" noSelect="1"/>
          </p:cNvSpPr>
          <p:nvPr>
            <p:ph type="title" hasCustomPrompt="1"/>
          </p:nvPr>
        </p:nvSpPr>
        <p:spPr/>
        <p:txBody>
          <a:bodyPr/>
          <a:lstStyle>
            <a:lvl1pPr>
              <a:defRPr/>
            </a:lvl1pPr>
          </a:lstStyle>
          <a:p>
            <a:r>
              <a:rPr lang="nl-NL" dirty="0"/>
              <a:t>[Titel]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2 regels) en 2 kaders">
    <p:spTree>
      <p:nvGrpSpPr>
        <p:cNvPr id="1" name=""/>
        <p:cNvGrpSpPr/>
        <p:nvPr/>
      </p:nvGrpSpPr>
      <p:grpSpPr>
        <a:xfrm>
          <a:off x="0" y="0"/>
          <a:ext cx="0" cy="0"/>
          <a:chOff x="0" y="0"/>
          <a:chExt cx="0" cy="0"/>
        </a:xfrm>
      </p:grpSpPr>
      <p:sp>
        <p:nvSpPr>
          <p:cNvPr id="12" name="Vrije vorm 5 (JU-Free)"/>
          <p:cNvSpPr>
            <a:spLocks/>
          </p:cNvSpPr>
          <p:nvPr userDrawn="1"/>
        </p:nvSpPr>
        <p:spPr bwMode="auto">
          <a:xfrm>
            <a:off x="1159933" y="387351"/>
            <a:ext cx="10058400" cy="1527175"/>
          </a:xfrm>
          <a:custGeom>
            <a:avLst/>
            <a:gdLst>
              <a:gd name="T0" fmla="*/ 0 w 4752"/>
              <a:gd name="T1" fmla="*/ 0 h 962"/>
              <a:gd name="T2" fmla="*/ 0 w 4752"/>
              <a:gd name="T3" fmla="*/ 832 h 962"/>
              <a:gd name="T4" fmla="*/ 199 w 4752"/>
              <a:gd name="T5" fmla="*/ 832 h 962"/>
              <a:gd name="T6" fmla="*/ 199 w 4752"/>
              <a:gd name="T7" fmla="*/ 962 h 962"/>
              <a:gd name="T8" fmla="*/ 332 w 4752"/>
              <a:gd name="T9" fmla="*/ 832 h 962"/>
              <a:gd name="T10" fmla="*/ 4752 w 4752"/>
              <a:gd name="T11" fmla="*/ 832 h 962"/>
              <a:gd name="T12" fmla="*/ 4752 w 4752"/>
              <a:gd name="T13" fmla="*/ 0 h 962"/>
              <a:gd name="T14" fmla="*/ 0 w 4752"/>
              <a:gd name="T15" fmla="*/ 0 h 9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52" h="962">
                <a:moveTo>
                  <a:pt x="0" y="0"/>
                </a:moveTo>
                <a:lnTo>
                  <a:pt x="0" y="832"/>
                </a:lnTo>
                <a:lnTo>
                  <a:pt x="199" y="832"/>
                </a:lnTo>
                <a:lnTo>
                  <a:pt x="199" y="962"/>
                </a:lnTo>
                <a:lnTo>
                  <a:pt x="332" y="832"/>
                </a:lnTo>
                <a:lnTo>
                  <a:pt x="4752" y="832"/>
                </a:lnTo>
                <a:lnTo>
                  <a:pt x="4752" y="0"/>
                </a:lnTo>
                <a:lnTo>
                  <a:pt x="0" y="0"/>
                </a:lnTo>
                <a:close/>
              </a:path>
            </a:pathLst>
          </a:custGeom>
          <a:solidFill>
            <a:srgbClr val="FFFFFF"/>
          </a:solidFill>
          <a:ln w="952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7" name="Tijdelijke aanduiding voor dianummer 6"/>
          <p:cNvSpPr>
            <a:spLocks noGrp="1" noSelect="1"/>
          </p:cNvSpPr>
          <p:nvPr>
            <p:ph type="sldNum" sz="quarter" idx="12"/>
          </p:nvPr>
        </p:nvSpPr>
        <p:spPr/>
        <p:txBody>
          <a:bodyPr/>
          <a:lstStyle/>
          <a:p>
            <a:fld id="{1336C48C-F87C-4E4B-81EF-5027B17D1F61}" type="slidenum">
              <a:rPr lang="nl-NL" noProof="1" dirty="0" smtClean="0"/>
              <a:pPr/>
              <a:t>‹nr.›</a:t>
            </a:fld>
            <a:endParaRPr lang="nl-NL" noProof="1"/>
          </a:p>
        </p:txBody>
      </p:sp>
      <p:sp>
        <p:nvSpPr>
          <p:cNvPr id="9" name="Tijdelijke aanduiding voor inhoud 8"/>
          <p:cNvSpPr>
            <a:spLocks noGrp="1" noSelect="1"/>
          </p:cNvSpPr>
          <p:nvPr>
            <p:ph sz="quarter" idx="13"/>
          </p:nvPr>
        </p:nvSpPr>
        <p:spPr>
          <a:xfrm>
            <a:off x="1536000" y="2178000"/>
            <a:ext cx="4704000" cy="3960000"/>
          </a:xfrm>
        </p:spPr>
        <p:txBody>
          <a:bodyPr/>
          <a:lstStyle/>
          <a:p>
            <a:pPr lvl="0"/>
            <a:r>
              <a:rPr lang="nl-NL" noProof="1"/>
              <a:t>Klik om de modelstijlen te bewerken</a:t>
            </a:r>
          </a:p>
          <a:p>
            <a:pPr lvl="1"/>
            <a:r>
              <a:rPr lang="nl-NL" noProof="1"/>
              <a:t>Tweede niveau</a:t>
            </a:r>
          </a:p>
          <a:p>
            <a:pPr lvl="2"/>
            <a:r>
              <a:rPr lang="nl-NL" noProof="1"/>
              <a:t>Derde niveau</a:t>
            </a:r>
          </a:p>
          <a:p>
            <a:pPr lvl="3"/>
            <a:r>
              <a:rPr lang="nl-NL" noProof="1"/>
              <a:t>Vierde niveau</a:t>
            </a:r>
          </a:p>
          <a:p>
            <a:pPr lvl="4"/>
            <a:r>
              <a:rPr lang="nl-NL" noProof="1"/>
              <a:t>Vijfde niveau</a:t>
            </a:r>
          </a:p>
        </p:txBody>
      </p:sp>
      <p:sp>
        <p:nvSpPr>
          <p:cNvPr id="11" name="Tijdelijke aanduiding voor inhoud 10"/>
          <p:cNvSpPr>
            <a:spLocks noGrp="1" noSelect="1"/>
          </p:cNvSpPr>
          <p:nvPr>
            <p:ph sz="quarter" idx="14"/>
          </p:nvPr>
        </p:nvSpPr>
        <p:spPr>
          <a:xfrm>
            <a:off x="6528000" y="2178000"/>
            <a:ext cx="4704000" cy="3960000"/>
          </a:xfrm>
        </p:spPr>
        <p:txBody>
          <a:bodyPr/>
          <a:lstStyle/>
          <a:p>
            <a:pPr lvl="0"/>
            <a:r>
              <a:rPr lang="nl-NL" noProof="1"/>
              <a:t>Klik om de modelstijlen te bewerken</a:t>
            </a:r>
          </a:p>
          <a:p>
            <a:pPr lvl="1"/>
            <a:r>
              <a:rPr lang="nl-NL" noProof="1"/>
              <a:t>Tweede niveau</a:t>
            </a:r>
          </a:p>
          <a:p>
            <a:pPr lvl="2"/>
            <a:r>
              <a:rPr lang="nl-NL" noProof="1"/>
              <a:t>Derde niveau</a:t>
            </a:r>
          </a:p>
          <a:p>
            <a:pPr lvl="3"/>
            <a:r>
              <a:rPr lang="nl-NL" noProof="1"/>
              <a:t>Vierde niveau</a:t>
            </a:r>
          </a:p>
          <a:p>
            <a:pPr lvl="4"/>
            <a:r>
              <a:rPr lang="nl-NL" noProof="1"/>
              <a:t>Vijfde niveau</a:t>
            </a:r>
          </a:p>
        </p:txBody>
      </p:sp>
      <p:sp>
        <p:nvSpPr>
          <p:cNvPr id="2" name="***Title 1"/>
          <p:cNvSpPr>
            <a:spLocks noGrp="1" noSelect="1"/>
          </p:cNvSpPr>
          <p:nvPr>
            <p:ph type="title" hasCustomPrompt="1"/>
          </p:nvPr>
        </p:nvSpPr>
        <p:spPr>
          <a:xfrm>
            <a:off x="1535392" y="487074"/>
            <a:ext cx="9312000" cy="1141200"/>
          </a:xfrm>
        </p:spPr>
        <p:txBody>
          <a:bodyPr/>
          <a:lstStyle>
            <a:lvl1pPr>
              <a:defRPr/>
            </a:lvl1pPr>
          </a:lstStyle>
          <a:p>
            <a:r>
              <a:rPr lang="nl-NL" dirty="0"/>
              <a:t>[Titel]</a:t>
            </a:r>
          </a:p>
        </p:txBody>
      </p:sp>
    </p:spTree>
    <p:extLst>
      <p:ext uri="{BB962C8B-B14F-4D97-AF65-F5344CB8AC3E}">
        <p14:creationId xmlns:p14="http://schemas.microsoft.com/office/powerpoint/2010/main" val="864349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en vak voor structuur">
    <p:spTree>
      <p:nvGrpSpPr>
        <p:cNvPr id="1" name=""/>
        <p:cNvGrpSpPr/>
        <p:nvPr/>
      </p:nvGrpSpPr>
      <p:grpSpPr>
        <a:xfrm>
          <a:off x="0" y="0"/>
          <a:ext cx="0" cy="0"/>
          <a:chOff x="0" y="0"/>
          <a:chExt cx="0" cy="0"/>
        </a:xfrm>
      </p:grpSpPr>
      <p:sp>
        <p:nvSpPr>
          <p:cNvPr id="2" name="Titel 1"/>
          <p:cNvSpPr>
            <a:spLocks noGrp="1" noSelect="1"/>
          </p:cNvSpPr>
          <p:nvPr>
            <p:ph type="title" hasCustomPrompt="1"/>
          </p:nvPr>
        </p:nvSpPr>
        <p:spPr/>
        <p:txBody>
          <a:bodyPr/>
          <a:lstStyle/>
          <a:p>
            <a:r>
              <a:rPr lang="nl-NL" noProof="1"/>
              <a:t>[Titel]</a:t>
            </a:r>
          </a:p>
        </p:txBody>
      </p:sp>
      <p:sp>
        <p:nvSpPr>
          <p:cNvPr id="5" name="Tijdelijke aanduiding voor dianummer 4"/>
          <p:cNvSpPr>
            <a:spLocks noGrp="1" noSelect="1"/>
          </p:cNvSpPr>
          <p:nvPr>
            <p:ph type="sldNum" sz="quarter" idx="12"/>
          </p:nvPr>
        </p:nvSpPr>
        <p:spPr/>
        <p:txBody>
          <a:bodyPr/>
          <a:lstStyle/>
          <a:p>
            <a:fld id="{1336C48C-F87C-4E4B-81EF-5027B17D1F61}" type="slidenum">
              <a:rPr lang="nl-NL" noProof="1" dirty="0" smtClean="0"/>
              <a:pPr/>
              <a:t>‹nr.›</a:t>
            </a:fld>
            <a:endParaRPr lang="nl-NL" noProof="1"/>
          </a:p>
        </p:txBody>
      </p:sp>
      <p:sp>
        <p:nvSpPr>
          <p:cNvPr id="6" name="Vrije vorm 5 (JU-Free)"/>
          <p:cNvSpPr>
            <a:spLocks/>
          </p:cNvSpPr>
          <p:nvPr userDrawn="1"/>
        </p:nvSpPr>
        <p:spPr bwMode="auto">
          <a:xfrm>
            <a:off x="1151467" y="371475"/>
            <a:ext cx="10077451" cy="984250"/>
          </a:xfrm>
          <a:custGeom>
            <a:avLst/>
            <a:gdLst>
              <a:gd name="T0" fmla="*/ 4 w 4761"/>
              <a:gd name="T1" fmla="*/ 4 h 620"/>
              <a:gd name="T2" fmla="*/ 8 w 4761"/>
              <a:gd name="T3" fmla="*/ 4 h 620"/>
              <a:gd name="T4" fmla="*/ 8 w 4761"/>
              <a:gd name="T5" fmla="*/ 476 h 620"/>
              <a:gd name="T6" fmla="*/ 207 w 4761"/>
              <a:gd name="T7" fmla="*/ 476 h 620"/>
              <a:gd name="T8" fmla="*/ 207 w 4761"/>
              <a:gd name="T9" fmla="*/ 601 h 620"/>
              <a:gd name="T10" fmla="*/ 334 w 4761"/>
              <a:gd name="T11" fmla="*/ 476 h 620"/>
              <a:gd name="T12" fmla="*/ 4753 w 4761"/>
              <a:gd name="T13" fmla="*/ 476 h 620"/>
              <a:gd name="T14" fmla="*/ 4753 w 4761"/>
              <a:gd name="T15" fmla="*/ 8 h 620"/>
              <a:gd name="T16" fmla="*/ 4 w 4761"/>
              <a:gd name="T17" fmla="*/ 8 h 620"/>
              <a:gd name="T18" fmla="*/ 4 w 4761"/>
              <a:gd name="T19" fmla="*/ 4 h 620"/>
              <a:gd name="T20" fmla="*/ 8 w 4761"/>
              <a:gd name="T21" fmla="*/ 4 h 620"/>
              <a:gd name="T22" fmla="*/ 4 w 4761"/>
              <a:gd name="T23" fmla="*/ 4 h 620"/>
              <a:gd name="T24" fmla="*/ 4 w 4761"/>
              <a:gd name="T25" fmla="*/ 0 h 620"/>
              <a:gd name="T26" fmla="*/ 4761 w 4761"/>
              <a:gd name="T27" fmla="*/ 0 h 620"/>
              <a:gd name="T28" fmla="*/ 4761 w 4761"/>
              <a:gd name="T29" fmla="*/ 484 h 620"/>
              <a:gd name="T30" fmla="*/ 338 w 4761"/>
              <a:gd name="T31" fmla="*/ 484 h 620"/>
              <a:gd name="T32" fmla="*/ 199 w 4761"/>
              <a:gd name="T33" fmla="*/ 620 h 620"/>
              <a:gd name="T34" fmla="*/ 199 w 4761"/>
              <a:gd name="T35" fmla="*/ 484 h 620"/>
              <a:gd name="T36" fmla="*/ 0 w 4761"/>
              <a:gd name="T37" fmla="*/ 484 h 620"/>
              <a:gd name="T38" fmla="*/ 0 w 4761"/>
              <a:gd name="T39" fmla="*/ 0 h 620"/>
              <a:gd name="T40" fmla="*/ 4 w 4761"/>
              <a:gd name="T41" fmla="*/ 0 h 620"/>
              <a:gd name="T42" fmla="*/ 4 w 4761"/>
              <a:gd name="T43" fmla="*/ 4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761" h="620">
                <a:moveTo>
                  <a:pt x="4" y="4"/>
                </a:moveTo>
                <a:lnTo>
                  <a:pt x="8" y="4"/>
                </a:lnTo>
                <a:lnTo>
                  <a:pt x="8" y="476"/>
                </a:lnTo>
                <a:lnTo>
                  <a:pt x="207" y="476"/>
                </a:lnTo>
                <a:lnTo>
                  <a:pt x="207" y="601"/>
                </a:lnTo>
                <a:lnTo>
                  <a:pt x="334" y="476"/>
                </a:lnTo>
                <a:lnTo>
                  <a:pt x="4753" y="476"/>
                </a:lnTo>
                <a:lnTo>
                  <a:pt x="4753" y="8"/>
                </a:lnTo>
                <a:lnTo>
                  <a:pt x="4" y="8"/>
                </a:lnTo>
                <a:lnTo>
                  <a:pt x="4" y="4"/>
                </a:lnTo>
                <a:lnTo>
                  <a:pt x="8" y="4"/>
                </a:lnTo>
                <a:lnTo>
                  <a:pt x="4" y="4"/>
                </a:lnTo>
                <a:lnTo>
                  <a:pt x="4" y="0"/>
                </a:lnTo>
                <a:lnTo>
                  <a:pt x="4761" y="0"/>
                </a:lnTo>
                <a:lnTo>
                  <a:pt x="4761" y="484"/>
                </a:lnTo>
                <a:lnTo>
                  <a:pt x="338" y="484"/>
                </a:lnTo>
                <a:lnTo>
                  <a:pt x="199" y="620"/>
                </a:lnTo>
                <a:lnTo>
                  <a:pt x="199" y="484"/>
                </a:lnTo>
                <a:lnTo>
                  <a:pt x="0" y="484"/>
                </a:lnTo>
                <a:lnTo>
                  <a:pt x="0" y="0"/>
                </a:lnTo>
                <a:lnTo>
                  <a:pt x="4" y="0"/>
                </a:lnTo>
                <a:lnTo>
                  <a:pt x="4"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800" dirty="0"/>
          </a:p>
        </p:txBody>
      </p:sp>
      <p:sp>
        <p:nvSpPr>
          <p:cNvPr id="4" name="Picture Placeholder 3"/>
          <p:cNvSpPr>
            <a:spLocks noGrp="1" noSelect="1"/>
          </p:cNvSpPr>
          <p:nvPr>
            <p:ph type="pic" sz="quarter" idx="13" hasCustomPrompt="1"/>
          </p:nvPr>
        </p:nvSpPr>
        <p:spPr>
          <a:xfrm>
            <a:off x="0" y="1918800"/>
            <a:ext cx="7108800" cy="4939200"/>
          </a:xfrm>
        </p:spPr>
        <p:txBody>
          <a:bodyPr/>
          <a:lstStyle>
            <a:lvl1pPr marL="0" indent="0">
              <a:buNone/>
              <a:defRPr baseline="0"/>
            </a:lvl1pPr>
          </a:lstStyle>
          <a:p>
            <a:br>
              <a:rPr lang="nl-NL" dirty="0"/>
            </a:br>
            <a:br>
              <a:rPr lang="nl-NL" dirty="0"/>
            </a:br>
            <a:br>
              <a:rPr lang="nl-NL" dirty="0"/>
            </a:br>
            <a:r>
              <a:rPr lang="nl-NL" dirty="0"/>
              <a:t> Klik op het vierkante icoontje </a:t>
            </a:r>
            <a:br>
              <a:rPr lang="nl-NL" dirty="0"/>
            </a:br>
            <a:r>
              <a:rPr lang="nl-NL" dirty="0"/>
              <a:t> en plaats een structuur</a:t>
            </a:r>
          </a:p>
        </p:txBody>
      </p:sp>
      <p:sp>
        <p:nvSpPr>
          <p:cNvPr id="7" name="Rounded Rectangular Callout 6"/>
          <p:cNvSpPr>
            <a:spLocks noSelect="1"/>
          </p:cNvSpPr>
          <p:nvPr userDrawn="1"/>
        </p:nvSpPr>
        <p:spPr>
          <a:xfrm>
            <a:off x="-2305120" y="1808785"/>
            <a:ext cx="2040272" cy="1890252"/>
          </a:xfrm>
          <a:prstGeom prst="wedgeRoundRectCallout">
            <a:avLst>
              <a:gd name="adj1" fmla="val 63080"/>
              <a:gd name="adj2" fmla="val -18720"/>
              <a:gd name="adj3" fmla="val 16667"/>
            </a:avLst>
          </a:prstGeom>
          <a:solidFill>
            <a:schemeClr val="bg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r>
              <a:rPr lang="nl-NL" sz="1200" dirty="0">
                <a:solidFill>
                  <a:schemeClr val="tx1"/>
                </a:solidFill>
              </a:rPr>
              <a:t>Hier kan je een tekstje, icoon of een streamer toevoegen. Dit kan gebruikt worden als je geen beeld hebt, maar wel de pagina leuk wilt opvullen. </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2" name="Titel 1"/>
          <p:cNvSpPr>
            <a:spLocks noGrp="1" noSelect="1"/>
          </p:cNvSpPr>
          <p:nvPr>
            <p:ph type="title" hasCustomPrompt="1"/>
          </p:nvPr>
        </p:nvSpPr>
        <p:spPr/>
        <p:txBody>
          <a:bodyPr/>
          <a:lstStyle/>
          <a:p>
            <a:r>
              <a:rPr lang="nl-NL" noProof="1"/>
              <a:t>[Titel]</a:t>
            </a:r>
          </a:p>
        </p:txBody>
      </p:sp>
      <p:sp>
        <p:nvSpPr>
          <p:cNvPr id="5" name="Tijdelijke aanduiding voor dianummer 4"/>
          <p:cNvSpPr>
            <a:spLocks noGrp="1" noSelect="1"/>
          </p:cNvSpPr>
          <p:nvPr>
            <p:ph type="sldNum" sz="quarter" idx="12"/>
          </p:nvPr>
        </p:nvSpPr>
        <p:spPr/>
        <p:txBody>
          <a:bodyPr/>
          <a:lstStyle/>
          <a:p>
            <a:fld id="{1336C48C-F87C-4E4B-81EF-5027B17D1F61}" type="slidenum">
              <a:rPr lang="nl-NL" noProof="1" dirty="0" smtClean="0"/>
              <a:pPr/>
              <a:t>‹nr.›</a:t>
            </a:fld>
            <a:endParaRPr lang="nl-NL" noProof="1"/>
          </a:p>
        </p:txBody>
      </p:sp>
      <p:sp>
        <p:nvSpPr>
          <p:cNvPr id="6" name="Vrije vorm 5 (JU-Free)"/>
          <p:cNvSpPr>
            <a:spLocks/>
          </p:cNvSpPr>
          <p:nvPr userDrawn="1"/>
        </p:nvSpPr>
        <p:spPr bwMode="auto">
          <a:xfrm>
            <a:off x="1151467" y="371475"/>
            <a:ext cx="10077451" cy="984250"/>
          </a:xfrm>
          <a:custGeom>
            <a:avLst/>
            <a:gdLst>
              <a:gd name="T0" fmla="*/ 4 w 4761"/>
              <a:gd name="T1" fmla="*/ 4 h 620"/>
              <a:gd name="T2" fmla="*/ 8 w 4761"/>
              <a:gd name="T3" fmla="*/ 4 h 620"/>
              <a:gd name="T4" fmla="*/ 8 w 4761"/>
              <a:gd name="T5" fmla="*/ 476 h 620"/>
              <a:gd name="T6" fmla="*/ 207 w 4761"/>
              <a:gd name="T7" fmla="*/ 476 h 620"/>
              <a:gd name="T8" fmla="*/ 207 w 4761"/>
              <a:gd name="T9" fmla="*/ 601 h 620"/>
              <a:gd name="T10" fmla="*/ 334 w 4761"/>
              <a:gd name="T11" fmla="*/ 476 h 620"/>
              <a:gd name="T12" fmla="*/ 4753 w 4761"/>
              <a:gd name="T13" fmla="*/ 476 h 620"/>
              <a:gd name="T14" fmla="*/ 4753 w 4761"/>
              <a:gd name="T15" fmla="*/ 8 h 620"/>
              <a:gd name="T16" fmla="*/ 4 w 4761"/>
              <a:gd name="T17" fmla="*/ 8 h 620"/>
              <a:gd name="T18" fmla="*/ 4 w 4761"/>
              <a:gd name="T19" fmla="*/ 4 h 620"/>
              <a:gd name="T20" fmla="*/ 8 w 4761"/>
              <a:gd name="T21" fmla="*/ 4 h 620"/>
              <a:gd name="T22" fmla="*/ 4 w 4761"/>
              <a:gd name="T23" fmla="*/ 4 h 620"/>
              <a:gd name="T24" fmla="*/ 4 w 4761"/>
              <a:gd name="T25" fmla="*/ 0 h 620"/>
              <a:gd name="T26" fmla="*/ 4761 w 4761"/>
              <a:gd name="T27" fmla="*/ 0 h 620"/>
              <a:gd name="T28" fmla="*/ 4761 w 4761"/>
              <a:gd name="T29" fmla="*/ 484 h 620"/>
              <a:gd name="T30" fmla="*/ 338 w 4761"/>
              <a:gd name="T31" fmla="*/ 484 h 620"/>
              <a:gd name="T32" fmla="*/ 199 w 4761"/>
              <a:gd name="T33" fmla="*/ 620 h 620"/>
              <a:gd name="T34" fmla="*/ 199 w 4761"/>
              <a:gd name="T35" fmla="*/ 484 h 620"/>
              <a:gd name="T36" fmla="*/ 0 w 4761"/>
              <a:gd name="T37" fmla="*/ 484 h 620"/>
              <a:gd name="T38" fmla="*/ 0 w 4761"/>
              <a:gd name="T39" fmla="*/ 0 h 620"/>
              <a:gd name="T40" fmla="*/ 4 w 4761"/>
              <a:gd name="T41" fmla="*/ 0 h 620"/>
              <a:gd name="T42" fmla="*/ 4 w 4761"/>
              <a:gd name="T43" fmla="*/ 4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761" h="620">
                <a:moveTo>
                  <a:pt x="4" y="4"/>
                </a:moveTo>
                <a:lnTo>
                  <a:pt x="8" y="4"/>
                </a:lnTo>
                <a:lnTo>
                  <a:pt x="8" y="476"/>
                </a:lnTo>
                <a:lnTo>
                  <a:pt x="207" y="476"/>
                </a:lnTo>
                <a:lnTo>
                  <a:pt x="207" y="601"/>
                </a:lnTo>
                <a:lnTo>
                  <a:pt x="334" y="476"/>
                </a:lnTo>
                <a:lnTo>
                  <a:pt x="4753" y="476"/>
                </a:lnTo>
                <a:lnTo>
                  <a:pt x="4753" y="8"/>
                </a:lnTo>
                <a:lnTo>
                  <a:pt x="4" y="8"/>
                </a:lnTo>
                <a:lnTo>
                  <a:pt x="4" y="4"/>
                </a:lnTo>
                <a:lnTo>
                  <a:pt x="8" y="4"/>
                </a:lnTo>
                <a:lnTo>
                  <a:pt x="4" y="4"/>
                </a:lnTo>
                <a:lnTo>
                  <a:pt x="4" y="0"/>
                </a:lnTo>
                <a:lnTo>
                  <a:pt x="4761" y="0"/>
                </a:lnTo>
                <a:lnTo>
                  <a:pt x="4761" y="484"/>
                </a:lnTo>
                <a:lnTo>
                  <a:pt x="338" y="484"/>
                </a:lnTo>
                <a:lnTo>
                  <a:pt x="199" y="620"/>
                </a:lnTo>
                <a:lnTo>
                  <a:pt x="199" y="484"/>
                </a:lnTo>
                <a:lnTo>
                  <a:pt x="0" y="484"/>
                </a:lnTo>
                <a:lnTo>
                  <a:pt x="0" y="0"/>
                </a:lnTo>
                <a:lnTo>
                  <a:pt x="4" y="0"/>
                </a:lnTo>
                <a:lnTo>
                  <a:pt x="4"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800" dirty="0"/>
          </a:p>
        </p:txBody>
      </p:sp>
    </p:spTree>
    <p:extLst>
      <p:ext uri="{BB962C8B-B14F-4D97-AF65-F5344CB8AC3E}">
        <p14:creationId xmlns:p14="http://schemas.microsoft.com/office/powerpoint/2010/main" val="28561760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Alleen titel (2 regels)">
    <p:spTree>
      <p:nvGrpSpPr>
        <p:cNvPr id="1" name=""/>
        <p:cNvGrpSpPr/>
        <p:nvPr/>
      </p:nvGrpSpPr>
      <p:grpSpPr>
        <a:xfrm>
          <a:off x="0" y="0"/>
          <a:ext cx="0" cy="0"/>
          <a:chOff x="0" y="0"/>
          <a:chExt cx="0" cy="0"/>
        </a:xfrm>
      </p:grpSpPr>
      <p:sp>
        <p:nvSpPr>
          <p:cNvPr id="8" name="Vrije vorm 5 (JU-Free)"/>
          <p:cNvSpPr>
            <a:spLocks/>
          </p:cNvSpPr>
          <p:nvPr userDrawn="1"/>
        </p:nvSpPr>
        <p:spPr bwMode="auto">
          <a:xfrm>
            <a:off x="1159933" y="387351"/>
            <a:ext cx="10058400" cy="1527175"/>
          </a:xfrm>
          <a:custGeom>
            <a:avLst/>
            <a:gdLst>
              <a:gd name="T0" fmla="*/ 0 w 4752"/>
              <a:gd name="T1" fmla="*/ 0 h 962"/>
              <a:gd name="T2" fmla="*/ 0 w 4752"/>
              <a:gd name="T3" fmla="*/ 832 h 962"/>
              <a:gd name="T4" fmla="*/ 199 w 4752"/>
              <a:gd name="T5" fmla="*/ 832 h 962"/>
              <a:gd name="T6" fmla="*/ 199 w 4752"/>
              <a:gd name="T7" fmla="*/ 962 h 962"/>
              <a:gd name="T8" fmla="*/ 332 w 4752"/>
              <a:gd name="T9" fmla="*/ 832 h 962"/>
              <a:gd name="T10" fmla="*/ 4752 w 4752"/>
              <a:gd name="T11" fmla="*/ 832 h 962"/>
              <a:gd name="T12" fmla="*/ 4752 w 4752"/>
              <a:gd name="T13" fmla="*/ 0 h 962"/>
              <a:gd name="T14" fmla="*/ 0 w 4752"/>
              <a:gd name="T15" fmla="*/ 0 h 9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52" h="962">
                <a:moveTo>
                  <a:pt x="0" y="0"/>
                </a:moveTo>
                <a:lnTo>
                  <a:pt x="0" y="832"/>
                </a:lnTo>
                <a:lnTo>
                  <a:pt x="199" y="832"/>
                </a:lnTo>
                <a:lnTo>
                  <a:pt x="199" y="962"/>
                </a:lnTo>
                <a:lnTo>
                  <a:pt x="332" y="832"/>
                </a:lnTo>
                <a:lnTo>
                  <a:pt x="4752" y="832"/>
                </a:lnTo>
                <a:lnTo>
                  <a:pt x="4752" y="0"/>
                </a:lnTo>
                <a:lnTo>
                  <a:pt x="0" y="0"/>
                </a:lnTo>
                <a:close/>
              </a:path>
            </a:pathLst>
          </a:custGeom>
          <a:solidFill>
            <a:srgbClr val="FFFFFF"/>
          </a:solidFill>
          <a:ln w="952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2" name="Titel 1"/>
          <p:cNvSpPr>
            <a:spLocks noGrp="1" noSelect="1"/>
          </p:cNvSpPr>
          <p:nvPr>
            <p:ph type="title" hasCustomPrompt="1"/>
          </p:nvPr>
        </p:nvSpPr>
        <p:spPr>
          <a:xfrm>
            <a:off x="1535392" y="487074"/>
            <a:ext cx="9312000" cy="1141200"/>
          </a:xfrm>
        </p:spPr>
        <p:txBody>
          <a:bodyPr/>
          <a:lstStyle/>
          <a:p>
            <a:r>
              <a:rPr lang="nl-NL" noProof="1"/>
              <a:t>[Titel]</a:t>
            </a:r>
          </a:p>
        </p:txBody>
      </p:sp>
      <p:sp>
        <p:nvSpPr>
          <p:cNvPr id="5" name="Tijdelijke aanduiding voor dianummer 4"/>
          <p:cNvSpPr>
            <a:spLocks noGrp="1" noSelect="1"/>
          </p:cNvSpPr>
          <p:nvPr>
            <p:ph type="sldNum" sz="quarter" idx="12"/>
          </p:nvPr>
        </p:nvSpPr>
        <p:spPr/>
        <p:txBody>
          <a:bodyPr/>
          <a:lstStyle/>
          <a:p>
            <a:fld id="{1336C48C-F87C-4E4B-81EF-5027B17D1F61}" type="slidenum">
              <a:rPr lang="nl-NL" noProof="1" dirty="0" smtClean="0"/>
              <a:pPr/>
              <a:t>‹nr.›</a:t>
            </a:fld>
            <a:endParaRPr lang="nl-NL" noProof="1"/>
          </a:p>
        </p:txBody>
      </p:sp>
    </p:spTree>
    <p:extLst>
      <p:ext uri="{BB962C8B-B14F-4D97-AF65-F5344CB8AC3E}">
        <p14:creationId xmlns:p14="http://schemas.microsoft.com/office/powerpoint/2010/main" val="171145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4" name="Tijdelijke aanduiding voor dianummer 3"/>
          <p:cNvSpPr>
            <a:spLocks noGrp="1" noSelect="1"/>
          </p:cNvSpPr>
          <p:nvPr>
            <p:ph type="sldNum" sz="quarter" idx="12"/>
          </p:nvPr>
        </p:nvSpPr>
        <p:spPr/>
        <p:txBody>
          <a:bodyPr/>
          <a:lstStyle/>
          <a:p>
            <a:fld id="{1336C48C-F87C-4E4B-81EF-5027B17D1F61}" type="slidenum">
              <a:rPr lang="nl-NL" noProof="1" dirty="0" smtClean="0"/>
              <a:pPr/>
              <a:t>‹nr.›</a:t>
            </a:fld>
            <a:endParaRPr lang="nl-NL" noProof="1"/>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Tijdelijke aanduiding voor titel 1"/>
          <p:cNvSpPr>
            <a:spLocks noGrp="1" noSelect="1"/>
          </p:cNvSpPr>
          <p:nvPr>
            <p:ph type="title"/>
          </p:nvPr>
        </p:nvSpPr>
        <p:spPr>
          <a:xfrm>
            <a:off x="1535392" y="487074"/>
            <a:ext cx="9504000" cy="612000"/>
          </a:xfrm>
          <a:prstGeom prst="rect">
            <a:avLst/>
          </a:prstGeom>
        </p:spPr>
        <p:txBody>
          <a:bodyPr vert="horz" lIns="0" tIns="0" rIns="0" bIns="0" rtlCol="0" anchor="t">
            <a:noAutofit/>
          </a:bodyPr>
          <a:lstStyle/>
          <a:p>
            <a:r>
              <a:rPr lang="nl-NL" noProof="1"/>
              <a:t>Klik om een titel toe te voegen</a:t>
            </a:r>
          </a:p>
        </p:txBody>
      </p:sp>
      <p:sp>
        <p:nvSpPr>
          <p:cNvPr id="3" name="Tijdelijke aanduiding voor tekst 2 (JU-Free)"/>
          <p:cNvSpPr>
            <a:spLocks noGrp="1"/>
          </p:cNvSpPr>
          <p:nvPr>
            <p:ph type="body" idx="1"/>
          </p:nvPr>
        </p:nvSpPr>
        <p:spPr>
          <a:xfrm>
            <a:off x="1536000" y="1635712"/>
            <a:ext cx="9696000" cy="4500000"/>
          </a:xfrm>
          <a:prstGeom prst="rect">
            <a:avLst/>
          </a:prstGeom>
        </p:spPr>
        <p:txBody>
          <a:bodyPr vert="horz" lIns="0" tIns="0" rIns="0" bIns="0" rtlCol="0">
            <a:noAutofit/>
          </a:bodyPr>
          <a:lstStyle/>
          <a:p>
            <a:pPr lvl="0"/>
            <a:r>
              <a:rPr lang="nl-NL" noProof="1"/>
              <a:t>JU-LEVEL1=Opsomming 1e niveau</a:t>
            </a:r>
          </a:p>
          <a:p>
            <a:pPr lvl="1"/>
            <a:r>
              <a:rPr lang="nl-NL" noProof="1"/>
              <a:t>JU-LEVEL2=Opsomming 2e niveau</a:t>
            </a:r>
          </a:p>
          <a:p>
            <a:pPr lvl="2"/>
            <a:r>
              <a:rPr lang="nl-NL" noProof="1"/>
              <a:t>JU-LEVEL3=Opsomming 3e niveau</a:t>
            </a:r>
          </a:p>
          <a:p>
            <a:pPr lvl="3"/>
            <a:r>
              <a:rPr lang="nl-NL" noProof="1"/>
              <a:t>JU-LEVEL4=Kopje</a:t>
            </a:r>
          </a:p>
          <a:p>
            <a:pPr lvl="4"/>
            <a:r>
              <a:rPr lang="nl-NL" noProof="1"/>
              <a:t>JU-LEVEL5=Basistekst</a:t>
            </a:r>
          </a:p>
          <a:p>
            <a:pPr lvl="5"/>
            <a:r>
              <a:rPr lang="nl-NL" noProof="1"/>
              <a:t>JU-LEVEL6=Inspring 1e niveau</a:t>
            </a:r>
          </a:p>
          <a:p>
            <a:pPr lvl="6"/>
            <a:r>
              <a:rPr lang="nl-NL" noProof="1"/>
              <a:t>JU-LEVEL7=Inspring 2e niveau</a:t>
            </a:r>
          </a:p>
          <a:p>
            <a:pPr lvl="7"/>
            <a:r>
              <a:rPr lang="nl-NL" noProof="1"/>
              <a:t>JU-LEVEL8=Inspring 3e niveau</a:t>
            </a:r>
          </a:p>
          <a:p>
            <a:pPr lvl="8"/>
            <a:r>
              <a:rPr lang="nl-NL" noProof="1"/>
              <a:t>JU-LEVEL9=kleine tekst</a:t>
            </a:r>
          </a:p>
        </p:txBody>
      </p:sp>
      <p:sp>
        <p:nvSpPr>
          <p:cNvPr id="4" name="Tijdelijke aanduiding voor datum 3"/>
          <p:cNvSpPr>
            <a:spLocks noGrp="1" noSelect="1"/>
          </p:cNvSpPr>
          <p:nvPr>
            <p:ph type="dt" sz="half" idx="2"/>
          </p:nvPr>
        </p:nvSpPr>
        <p:spPr>
          <a:xfrm>
            <a:off x="9456000" y="6399080"/>
            <a:ext cx="1776000" cy="216000"/>
          </a:xfrm>
          <a:prstGeom prst="rect">
            <a:avLst/>
          </a:prstGeom>
        </p:spPr>
        <p:txBody>
          <a:bodyPr vert="horz" lIns="0" tIns="0" rIns="0" bIns="0" rtlCol="0" anchor="t">
            <a:noAutofit/>
          </a:bodyPr>
          <a:lstStyle>
            <a:lvl1pPr algn="r">
              <a:defRPr sz="1200">
                <a:solidFill>
                  <a:schemeClr val="tx1">
                    <a:tint val="75000"/>
                  </a:schemeClr>
                </a:solidFill>
                <a:latin typeface="+mn-lt"/>
              </a:defRPr>
            </a:lvl1pPr>
          </a:lstStyle>
          <a:p>
            <a:fld id="{39615705-A721-460B-A641-D51C088E4CC7}" type="datetime4">
              <a:rPr lang="nl-NL" noProof="1" smtClean="0"/>
              <a:t>22 augustus 2018</a:t>
            </a:fld>
            <a:endParaRPr lang="nl-NL" noProof="1"/>
          </a:p>
        </p:txBody>
      </p:sp>
      <p:sp>
        <p:nvSpPr>
          <p:cNvPr id="5" name="Tijdelijke aanduiding voor voettekst 4"/>
          <p:cNvSpPr>
            <a:spLocks noGrp="1" noSelect="1"/>
          </p:cNvSpPr>
          <p:nvPr>
            <p:ph type="ftr" sz="quarter" idx="3"/>
          </p:nvPr>
        </p:nvSpPr>
        <p:spPr>
          <a:xfrm>
            <a:off x="2135472" y="6399080"/>
            <a:ext cx="6600880" cy="216000"/>
          </a:xfrm>
          <a:prstGeom prst="rect">
            <a:avLst/>
          </a:prstGeom>
        </p:spPr>
        <p:txBody>
          <a:bodyPr vert="horz" lIns="0" tIns="0" rIns="0" bIns="0" rtlCol="0" anchor="t">
            <a:noAutofit/>
          </a:bodyPr>
          <a:lstStyle>
            <a:lvl1pPr algn="r">
              <a:defRPr sz="1200">
                <a:solidFill>
                  <a:schemeClr val="tx1">
                    <a:tint val="75000"/>
                  </a:schemeClr>
                </a:solidFill>
                <a:latin typeface="+mn-lt"/>
              </a:defRPr>
            </a:lvl1pPr>
          </a:lstStyle>
          <a:p>
            <a:r>
              <a:rPr lang="nl-NL" noProof="1"/>
              <a:t>Via Invoegen | Koptekst en Voettekst kunt u deze tekst wijzigen</a:t>
            </a:r>
          </a:p>
        </p:txBody>
      </p:sp>
      <p:sp>
        <p:nvSpPr>
          <p:cNvPr id="6" name="Tijdelijke aanduiding voor dianummer 5"/>
          <p:cNvSpPr>
            <a:spLocks noGrp="1" noSelect="1"/>
          </p:cNvSpPr>
          <p:nvPr>
            <p:ph type="sldNum" sz="quarter" idx="4"/>
          </p:nvPr>
        </p:nvSpPr>
        <p:spPr>
          <a:xfrm>
            <a:off x="1415376" y="6399080"/>
            <a:ext cx="624000" cy="216000"/>
          </a:xfrm>
          <a:prstGeom prst="rect">
            <a:avLst/>
          </a:prstGeom>
        </p:spPr>
        <p:txBody>
          <a:bodyPr vert="horz" lIns="0" tIns="0" rIns="0" bIns="0" rtlCol="0" anchor="t">
            <a:noAutofit/>
          </a:bodyPr>
          <a:lstStyle>
            <a:lvl1pPr algn="l">
              <a:defRPr sz="1200">
                <a:solidFill>
                  <a:schemeClr val="accent2"/>
                </a:solidFill>
                <a:latin typeface="+mn-lt"/>
              </a:defRPr>
            </a:lvl1pPr>
          </a:lstStyle>
          <a:p>
            <a:fld id="{1336C48C-F87C-4E4B-81EF-5027B17D1F61}" type="slidenum">
              <a:rPr lang="nl-NL" noProof="1" smtClean="0"/>
              <a:pPr/>
              <a:t>‹nr.›</a:t>
            </a:fld>
            <a:endParaRPr lang="nl-NL" noProof="1"/>
          </a:p>
        </p:txBody>
      </p:sp>
    </p:spTree>
  </p:cSld>
  <p:clrMap bg1="lt1" tx1="dk1" bg2="lt2" tx2="dk2" accent1="accent1" accent2="accent2" accent3="accent3" accent4="accent4" accent5="accent5" accent6="accent6" hlink="hlink" folHlink="folHlink"/>
  <p:sldLayoutIdLst>
    <p:sldLayoutId id="2147483710" r:id="rId1"/>
    <p:sldLayoutId id="2147483716" r:id="rId2"/>
    <p:sldLayoutId id="2147483718" r:id="rId3"/>
    <p:sldLayoutId id="2147483711" r:id="rId4"/>
    <p:sldLayoutId id="2147483717" r:id="rId5"/>
    <p:sldLayoutId id="2147483713" r:id="rId6"/>
    <p:sldLayoutId id="2147483720" r:id="rId7"/>
    <p:sldLayoutId id="2147483719" r:id="rId8"/>
    <p:sldLayoutId id="2147483714" r:id="rId9"/>
    <p:sldLayoutId id="2147483709" r:id="rId10"/>
    <p:sldLayoutId id="2147483715" r:id="rId11"/>
  </p:sldLayoutIdLst>
  <p:hf hdr="0" ftr="0" dt="0"/>
  <p:txStyles>
    <p:titleStyle>
      <a:lvl1pPr algn="l" defTabSz="914400" rtl="0" eaLnBrk="1" latinLnBrk="0" hangingPunct="1">
        <a:spcBef>
          <a:spcPct val="0"/>
        </a:spcBef>
        <a:buNone/>
        <a:defRPr sz="3500" b="0" kern="0" spc="0" baseline="0">
          <a:solidFill>
            <a:schemeClr val="tx1"/>
          </a:solidFill>
          <a:latin typeface="+mj-lt"/>
          <a:ea typeface="+mj-ea"/>
          <a:cs typeface="+mj-cs"/>
        </a:defRPr>
      </a:lvl1pPr>
    </p:titleStyle>
    <p:bodyStyle>
      <a:lvl1pPr marL="215900" indent="-215900" algn="l" defTabSz="914400" rtl="0" eaLnBrk="1" latinLnBrk="0" hangingPunct="1">
        <a:lnSpc>
          <a:spcPct val="120000"/>
        </a:lnSpc>
        <a:spcBef>
          <a:spcPts val="0"/>
        </a:spcBef>
        <a:buClr>
          <a:schemeClr val="accent6"/>
        </a:buClr>
        <a:buFont typeface="Arial" pitchFamily="34" charset="0"/>
        <a:buChar char="•"/>
        <a:defRPr sz="1800" b="0" kern="1200" baseline="0">
          <a:solidFill>
            <a:schemeClr val="tx1"/>
          </a:solidFill>
          <a:latin typeface="+mn-lt"/>
          <a:ea typeface="+mn-ea"/>
          <a:cs typeface="+mn-cs"/>
        </a:defRPr>
      </a:lvl1pPr>
      <a:lvl2pPr marL="432000" indent="-216000" algn="l" defTabSz="914400" rtl="0" eaLnBrk="1" latinLnBrk="0" hangingPunct="1">
        <a:lnSpc>
          <a:spcPct val="120000"/>
        </a:lnSpc>
        <a:spcBef>
          <a:spcPts val="0"/>
        </a:spcBef>
        <a:buClr>
          <a:schemeClr val="accent6"/>
        </a:buClr>
        <a:buFont typeface="Arial"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20000"/>
        </a:lnSpc>
        <a:spcBef>
          <a:spcPts val="0"/>
        </a:spcBef>
        <a:buClr>
          <a:schemeClr val="accent6"/>
        </a:buClr>
        <a:buFont typeface="Trebuchet MS" panose="020B0603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20000"/>
        </a:lnSpc>
        <a:spcBef>
          <a:spcPts val="2100"/>
        </a:spcBef>
        <a:buFont typeface="Arial" pitchFamily="34" charset="0"/>
        <a:buNone/>
        <a:defRPr sz="2200" b="0" kern="1200">
          <a:solidFill>
            <a:schemeClr val="accent6"/>
          </a:solidFill>
          <a:latin typeface="+mj-lt"/>
          <a:ea typeface="+mn-ea"/>
          <a:cs typeface="+mn-cs"/>
        </a:defRPr>
      </a:lvl4pPr>
      <a:lvl5pPr marL="0" indent="0" algn="l" defTabSz="914400" rtl="0" eaLnBrk="1" latinLnBrk="0" hangingPunct="1">
        <a:lnSpc>
          <a:spcPct val="120000"/>
        </a:lnSpc>
        <a:spcBef>
          <a:spcPts val="0"/>
        </a:spcBef>
        <a:buFont typeface="Arial" pitchFamily="34" charset="0"/>
        <a:buNone/>
        <a:defRPr sz="1800" kern="1200">
          <a:solidFill>
            <a:schemeClr val="tx1"/>
          </a:solidFill>
          <a:latin typeface="+mn-lt"/>
          <a:ea typeface="+mn-ea"/>
          <a:cs typeface="+mn-cs"/>
        </a:defRPr>
      </a:lvl5pPr>
      <a:lvl6pPr marL="216000" indent="0" algn="l" defTabSz="914400" rtl="0" eaLnBrk="1" latinLnBrk="0" hangingPunct="1">
        <a:lnSpc>
          <a:spcPct val="120000"/>
        </a:lnSpc>
        <a:spcBef>
          <a:spcPts val="0"/>
        </a:spcBef>
        <a:buFont typeface="Arial" pitchFamily="34" charset="0"/>
        <a:buNone/>
        <a:defRPr sz="1800" kern="1200">
          <a:solidFill>
            <a:schemeClr val="tx1"/>
          </a:solidFill>
          <a:latin typeface="+mn-lt"/>
          <a:ea typeface="+mn-ea"/>
          <a:cs typeface="+mn-cs"/>
        </a:defRPr>
      </a:lvl6pPr>
      <a:lvl7pPr marL="432000" indent="0" algn="l" defTabSz="914400" rtl="0" eaLnBrk="1" latinLnBrk="0" hangingPunct="1">
        <a:lnSpc>
          <a:spcPct val="120000"/>
        </a:lnSpc>
        <a:spcBef>
          <a:spcPts val="0"/>
        </a:spcBef>
        <a:buFont typeface="Arial" pitchFamily="34" charset="0"/>
        <a:buNone/>
        <a:defRPr sz="1800" b="0" kern="1200">
          <a:solidFill>
            <a:schemeClr val="tx1"/>
          </a:solidFill>
          <a:latin typeface="+mn-lt"/>
          <a:ea typeface="+mn-ea"/>
          <a:cs typeface="+mn-cs"/>
        </a:defRPr>
      </a:lvl7pPr>
      <a:lvl8pPr marL="648000" indent="0" algn="l" defTabSz="914400" rtl="0" eaLnBrk="1" latinLnBrk="0" hangingPunct="1">
        <a:lnSpc>
          <a:spcPct val="120000"/>
        </a:lnSpc>
        <a:spcBef>
          <a:spcPts val="0"/>
        </a:spcBef>
        <a:buFont typeface="Arial" pitchFamily="34" charset="0"/>
        <a:buNone/>
        <a:defRPr sz="1800" kern="1200">
          <a:solidFill>
            <a:schemeClr val="tx1"/>
          </a:solidFill>
          <a:latin typeface="+mn-lt"/>
          <a:ea typeface="+mn-ea"/>
          <a:cs typeface="+mn-cs"/>
        </a:defRPr>
      </a:lvl8pPr>
      <a:lvl9pPr marL="0" indent="0" algn="l" defTabSz="914400" rtl="0" eaLnBrk="1" latinLnBrk="0" hangingPunct="1">
        <a:lnSpc>
          <a:spcPct val="120000"/>
        </a:lnSpc>
        <a:spcBef>
          <a:spcPts val="0"/>
        </a:spcBef>
        <a:buFont typeface="Arial" pitchFamily="34" charset="0"/>
        <a:buNone/>
        <a:defRPr sz="1200" kern="1200" baseline="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9.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6.png"/></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hyperlink" Target="http://www.zorgvoorbeter.nl/"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Vrije vorm 18 (JU-Free)"/>
          <p:cNvSpPr>
            <a:spLocks/>
          </p:cNvSpPr>
          <p:nvPr/>
        </p:nvSpPr>
        <p:spPr bwMode="auto">
          <a:xfrm>
            <a:off x="5943600" y="4687888"/>
            <a:ext cx="3429000" cy="1416050"/>
          </a:xfrm>
          <a:custGeom>
            <a:avLst/>
            <a:gdLst>
              <a:gd name="T0" fmla="*/ 2160 w 2160"/>
              <a:gd name="T1" fmla="*/ 0 h 892"/>
              <a:gd name="T2" fmla="*/ 0 w 2160"/>
              <a:gd name="T3" fmla="*/ 0 h 892"/>
              <a:gd name="T4" fmla="*/ 0 w 2160"/>
              <a:gd name="T5" fmla="*/ 715 h 892"/>
              <a:gd name="T6" fmla="*/ 180 w 2160"/>
              <a:gd name="T7" fmla="*/ 715 h 892"/>
              <a:gd name="T8" fmla="*/ 180 w 2160"/>
              <a:gd name="T9" fmla="*/ 892 h 892"/>
              <a:gd name="T10" fmla="*/ 354 w 2160"/>
              <a:gd name="T11" fmla="*/ 715 h 892"/>
              <a:gd name="T12" fmla="*/ 2160 w 2160"/>
              <a:gd name="T13" fmla="*/ 715 h 892"/>
              <a:gd name="T14" fmla="*/ 2160 w 2160"/>
              <a:gd name="T15" fmla="*/ 0 h 8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 h="892">
                <a:moveTo>
                  <a:pt x="2160" y="0"/>
                </a:moveTo>
                <a:lnTo>
                  <a:pt x="0" y="0"/>
                </a:lnTo>
                <a:lnTo>
                  <a:pt x="0" y="715"/>
                </a:lnTo>
                <a:lnTo>
                  <a:pt x="180" y="715"/>
                </a:lnTo>
                <a:lnTo>
                  <a:pt x="180" y="892"/>
                </a:lnTo>
                <a:lnTo>
                  <a:pt x="354" y="715"/>
                </a:lnTo>
                <a:lnTo>
                  <a:pt x="2160" y="715"/>
                </a:lnTo>
                <a:lnTo>
                  <a:pt x="2160" y="0"/>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nl-NL" dirty="0"/>
          </a:p>
        </p:txBody>
      </p:sp>
      <p:sp>
        <p:nvSpPr>
          <p:cNvPr id="2" name="Title 1"/>
          <p:cNvSpPr>
            <a:spLocks noGrp="1" noRot="1" noMove="1" noResize="1" noEditPoints="1" noChangeShapeType="1"/>
          </p:cNvSpPr>
          <p:nvPr>
            <p:ph type="ctrTitle"/>
          </p:nvPr>
        </p:nvSpPr>
        <p:spPr/>
        <p:txBody>
          <a:bodyPr/>
          <a:lstStyle/>
          <a:p>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r>
              <a:rPr lang="nl-NL" dirty="0">
                <a:latin typeface="Trebuchet MS" panose="020B0603020202020204" pitchFamily="34" charset="0"/>
              </a:rPr>
              <a:t>Coup op de werkvloer </a:t>
            </a:r>
            <a:br>
              <a:rPr lang="nl-NL" dirty="0">
                <a:latin typeface="Trebuchet MS" panose="020B0603020202020204" pitchFamily="34" charset="0"/>
              </a:rPr>
            </a:br>
            <a:r>
              <a:rPr lang="nl-NL" sz="3200" dirty="0">
                <a:latin typeface="Trebuchet MS" panose="020B0603020202020204" pitchFamily="34" charset="0"/>
              </a:rPr>
              <a:t>dag 1 voor persoonlijk begeleiders </a:t>
            </a:r>
            <a:r>
              <a:rPr lang="nl-NL" sz="3200" dirty="0" err="1">
                <a:latin typeface="Trebuchet MS" panose="020B0603020202020204" pitchFamily="34" charset="0"/>
              </a:rPr>
              <a:t>Cordaan</a:t>
            </a:r>
            <a:r>
              <a:rPr lang="nl-NL" sz="3200" dirty="0">
                <a:latin typeface="Trebuchet MS" panose="020B0603020202020204" pitchFamily="34" charset="0"/>
              </a:rPr>
              <a:t> ouderenzorg</a:t>
            </a:r>
            <a:br>
              <a:rPr lang="nl-NL" dirty="0"/>
            </a:br>
            <a:endParaRPr lang="nl-NL" dirty="0"/>
          </a:p>
        </p:txBody>
      </p:sp>
      <p:sp>
        <p:nvSpPr>
          <p:cNvPr id="3" name="Subtitle 2"/>
          <p:cNvSpPr>
            <a:spLocks noGrp="1" noRot="1" noMove="1" noResize="1" noEditPoints="1" noChangeShapeType="1"/>
          </p:cNvSpPr>
          <p:nvPr>
            <p:ph type="subTitle" idx="1"/>
          </p:nvPr>
        </p:nvSpPr>
        <p:spPr/>
        <p:txBody>
          <a:bodyPr/>
          <a:lstStyle/>
          <a:p>
            <a:pPr algn="ctr"/>
            <a:r>
              <a:rPr lang="nl-NL" sz="3200" dirty="0">
                <a:latin typeface="Trebuchet MS" panose="020B0603020202020204" pitchFamily="34" charset="0"/>
              </a:rPr>
              <a:t>Vanzelfsprekend en gelijkwaardig samenwerken met informele zorg</a:t>
            </a:r>
          </a:p>
        </p:txBody>
      </p:sp>
      <p:sp>
        <p:nvSpPr>
          <p:cNvPr id="12" name="Text Placeholder 11"/>
          <p:cNvSpPr>
            <a:spLocks noGrp="1" noRot="1" noMove="1" noResize="1" noEditPoints="1" noChangeShapeType="1"/>
          </p:cNvSpPr>
          <p:nvPr>
            <p:ph type="body" sz="quarter" idx="10"/>
          </p:nvPr>
        </p:nvSpPr>
        <p:spPr/>
        <p:txBody>
          <a:bodyPr/>
          <a:lstStyle/>
          <a:p>
            <a:r>
              <a:rPr lang="nl-NL" dirty="0">
                <a:latin typeface="Trebuchet MS" panose="020B0603020202020204" pitchFamily="34" charset="0"/>
              </a:rPr>
              <a:t>Najaar 2018 </a:t>
            </a:r>
          </a:p>
        </p:txBody>
      </p:sp>
      <p:sp>
        <p:nvSpPr>
          <p:cNvPr id="13" name="Text Placeholder 12"/>
          <p:cNvSpPr>
            <a:spLocks noGrp="1" noRot="1" noMove="1" noResize="1" noEditPoints="1" noChangeShapeType="1"/>
          </p:cNvSpPr>
          <p:nvPr>
            <p:ph type="body" sz="quarter" idx="11"/>
          </p:nvPr>
        </p:nvSpPr>
        <p:spPr/>
        <p:txBody>
          <a:bodyPr/>
          <a:lstStyle/>
          <a:p>
            <a:r>
              <a:rPr lang="nl-NL" dirty="0">
                <a:latin typeface="Trebuchet MS" panose="020B0603020202020204" pitchFamily="34" charset="0"/>
              </a:rPr>
              <a:t>Trainer Vilans </a:t>
            </a:r>
          </a:p>
        </p:txBody>
      </p:sp>
      <p:sp>
        <p:nvSpPr>
          <p:cNvPr id="9" name="Tekstvak 8 (JU-Free)"/>
          <p:cNvSpPr txBox="1">
            <a:spLocks/>
          </p:cNvSpPr>
          <p:nvPr/>
        </p:nvSpPr>
        <p:spPr>
          <a:xfrm>
            <a:off x="6221680" y="4986000"/>
            <a:ext cx="648000" cy="270000"/>
          </a:xfrm>
          <a:prstGeom prst="rect">
            <a:avLst/>
          </a:prstGeom>
          <a:noFill/>
        </p:spPr>
        <p:txBody>
          <a:bodyPr wrap="square" lIns="0" tIns="0" rIns="0" bIns="0" rtlCol="0">
            <a:spAutoFit/>
          </a:bodyPr>
          <a:lstStyle/>
          <a:p>
            <a:r>
              <a:rPr lang="nl-NL" sz="1700" dirty="0"/>
              <a:t>datum</a:t>
            </a:r>
          </a:p>
        </p:txBody>
      </p:sp>
      <p:sp>
        <p:nvSpPr>
          <p:cNvPr id="11" name="Tekstvak 10 (JU-Free)"/>
          <p:cNvSpPr txBox="1">
            <a:spLocks/>
          </p:cNvSpPr>
          <p:nvPr/>
        </p:nvSpPr>
        <p:spPr>
          <a:xfrm>
            <a:off x="6221680" y="5283615"/>
            <a:ext cx="504000" cy="261610"/>
          </a:xfrm>
          <a:prstGeom prst="rect">
            <a:avLst/>
          </a:prstGeom>
          <a:noFill/>
        </p:spPr>
        <p:txBody>
          <a:bodyPr wrap="square" lIns="0" tIns="0" rIns="0" bIns="0" rtlCol="0">
            <a:spAutoFit/>
          </a:bodyPr>
          <a:lstStyle/>
          <a:p>
            <a:r>
              <a:rPr lang="nl-NL" sz="1700" dirty="0"/>
              <a:t>door</a:t>
            </a:r>
          </a:p>
        </p:txBody>
      </p:sp>
      <p:pic>
        <p:nvPicPr>
          <p:cNvPr id="4" name="Afbeelding 3"/>
          <p:cNvPicPr>
            <a:picLocks noChangeAspect="1"/>
          </p:cNvPicPr>
          <p:nvPr/>
        </p:nvPicPr>
        <p:blipFill>
          <a:blip r:embed="rId3"/>
          <a:stretch>
            <a:fillRect/>
          </a:stretch>
        </p:blipFill>
        <p:spPr>
          <a:xfrm>
            <a:off x="1646306" y="4676194"/>
            <a:ext cx="4248150" cy="166687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194D92-89E6-4BA2-8AA6-DB704FEB91C2}"/>
              </a:ext>
            </a:extLst>
          </p:cNvPr>
          <p:cNvSpPr>
            <a:spLocks noGrp="1"/>
          </p:cNvSpPr>
          <p:nvPr>
            <p:ph type="title"/>
          </p:nvPr>
        </p:nvSpPr>
        <p:spPr/>
        <p:txBody>
          <a:bodyPr/>
          <a:lstStyle/>
          <a:p>
            <a:r>
              <a:rPr lang="nl-NL" dirty="0">
                <a:latin typeface="Trebuchet MS" panose="020B0603020202020204" pitchFamily="34" charset="0"/>
              </a:rPr>
              <a:t>Hulpmethoden bij de samenwerking met informele zorg</a:t>
            </a:r>
          </a:p>
        </p:txBody>
      </p:sp>
      <p:sp>
        <p:nvSpPr>
          <p:cNvPr id="3" name="Tijdelijke aanduiding voor inhoud 2">
            <a:extLst>
              <a:ext uri="{FF2B5EF4-FFF2-40B4-BE49-F238E27FC236}">
                <a16:creationId xmlns:a16="http://schemas.microsoft.com/office/drawing/2014/main" id="{62DA67CA-3590-440F-AA8B-3DFDDB9B01E8}"/>
              </a:ext>
            </a:extLst>
          </p:cNvPr>
          <p:cNvSpPr>
            <a:spLocks noGrp="1"/>
          </p:cNvSpPr>
          <p:nvPr>
            <p:ph idx="1"/>
          </p:nvPr>
        </p:nvSpPr>
        <p:spPr/>
        <p:txBody>
          <a:bodyPr/>
          <a:lstStyle/>
          <a:p>
            <a:r>
              <a:rPr lang="nl-NL" sz="3200" dirty="0">
                <a:latin typeface="Trebuchet MS" panose="020B0603020202020204" pitchFamily="34" charset="0"/>
              </a:rPr>
              <a:t>SOFA-model: 4 rollen van naasten</a:t>
            </a:r>
          </a:p>
          <a:p>
            <a:pPr marL="0" indent="0">
              <a:buNone/>
            </a:pPr>
            <a:endParaRPr lang="nl-NL" sz="3200" dirty="0">
              <a:latin typeface="Trebuchet MS" panose="020B0603020202020204" pitchFamily="34" charset="0"/>
            </a:endParaRPr>
          </a:p>
          <a:p>
            <a:r>
              <a:rPr lang="nl-NL" sz="3200" dirty="0">
                <a:latin typeface="Trebuchet MS" panose="020B0603020202020204" pitchFamily="34" charset="0"/>
              </a:rPr>
              <a:t>WIFA-model (of HART van </a:t>
            </a:r>
            <a:r>
              <a:rPr lang="nl-NL" sz="3200" dirty="0" err="1">
                <a:latin typeface="Trebuchet MS" panose="020B0603020202020204" pitchFamily="34" charset="0"/>
              </a:rPr>
              <a:t>Cordaan</a:t>
            </a:r>
            <a:r>
              <a:rPr lang="nl-NL" sz="3200" dirty="0">
                <a:latin typeface="Trebuchet MS" panose="020B0603020202020204" pitchFamily="34" charset="0"/>
              </a:rPr>
              <a:t>: volgende week hoor ik welke we moeten gaan gebruiken)</a:t>
            </a:r>
          </a:p>
          <a:p>
            <a:pPr marL="0" indent="0">
              <a:buNone/>
            </a:pPr>
            <a:endParaRPr lang="nl-NL" sz="3200" dirty="0">
              <a:latin typeface="Trebuchet MS" panose="020B0603020202020204" pitchFamily="34" charset="0"/>
            </a:endParaRPr>
          </a:p>
          <a:p>
            <a:r>
              <a:rPr lang="nl-NL" sz="3200" dirty="0">
                <a:latin typeface="Trebuchet MS" panose="020B0603020202020204" pitchFamily="34" charset="0"/>
              </a:rPr>
              <a:t>COUP-methode: opbouwen van een</a:t>
            </a:r>
            <a:br>
              <a:rPr lang="nl-NL" sz="3200" dirty="0">
                <a:latin typeface="Trebuchet MS" panose="020B0603020202020204" pitchFamily="34" charset="0"/>
              </a:rPr>
            </a:br>
            <a:r>
              <a:rPr lang="nl-NL" sz="3200" dirty="0">
                <a:latin typeface="Trebuchet MS" panose="020B0603020202020204" pitchFamily="34" charset="0"/>
              </a:rPr>
              <a:t>samenwerkings- en vertrouwensrelatie </a:t>
            </a:r>
          </a:p>
        </p:txBody>
      </p:sp>
      <p:sp>
        <p:nvSpPr>
          <p:cNvPr id="4" name="Tijdelijke aanduiding voor dianummer 3">
            <a:extLst>
              <a:ext uri="{FF2B5EF4-FFF2-40B4-BE49-F238E27FC236}">
                <a16:creationId xmlns:a16="http://schemas.microsoft.com/office/drawing/2014/main" id="{23810660-2220-4AFD-B195-51802E7150C4}"/>
              </a:ext>
            </a:extLst>
          </p:cNvPr>
          <p:cNvSpPr>
            <a:spLocks noGrp="1"/>
          </p:cNvSpPr>
          <p:nvPr>
            <p:ph type="sldNum" sz="quarter" idx="12"/>
          </p:nvPr>
        </p:nvSpPr>
        <p:spPr/>
        <p:txBody>
          <a:bodyPr/>
          <a:lstStyle/>
          <a:p>
            <a:fld id="{1336C48C-F87C-4E4B-81EF-5027B17D1F61}" type="slidenum">
              <a:rPr lang="nl-NL" noProof="1" smtClean="0"/>
              <a:pPr/>
              <a:t>10</a:t>
            </a:fld>
            <a:endParaRPr lang="nl-NL" noProof="1"/>
          </a:p>
        </p:txBody>
      </p:sp>
      <p:pic>
        <p:nvPicPr>
          <p:cNvPr id="5" name="Afbeelding 4">
            <a:extLst>
              <a:ext uri="{FF2B5EF4-FFF2-40B4-BE49-F238E27FC236}">
                <a16:creationId xmlns:a16="http://schemas.microsoft.com/office/drawing/2014/main" id="{5CF482FF-E06A-494F-8445-7B6BDB5F3BB9}"/>
              </a:ext>
            </a:extLst>
          </p:cNvPr>
          <p:cNvPicPr>
            <a:picLocks noChangeAspect="1"/>
          </p:cNvPicPr>
          <p:nvPr/>
        </p:nvPicPr>
        <p:blipFill>
          <a:blip r:embed="rId3"/>
          <a:stretch>
            <a:fillRect/>
          </a:stretch>
        </p:blipFill>
        <p:spPr>
          <a:xfrm>
            <a:off x="9648598" y="4725144"/>
            <a:ext cx="2543401" cy="2166601"/>
          </a:xfrm>
          <a:prstGeom prst="rect">
            <a:avLst/>
          </a:prstGeom>
        </p:spPr>
      </p:pic>
    </p:spTree>
    <p:extLst>
      <p:ext uri="{BB962C8B-B14F-4D97-AF65-F5344CB8AC3E}">
        <p14:creationId xmlns:p14="http://schemas.microsoft.com/office/powerpoint/2010/main" val="8171467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itel 1"/>
          <p:cNvSpPr>
            <a:spLocks noGrp="1"/>
          </p:cNvSpPr>
          <p:nvPr>
            <p:ph type="title"/>
          </p:nvPr>
        </p:nvSpPr>
        <p:spPr>
          <a:xfrm>
            <a:off x="1343472" y="558134"/>
            <a:ext cx="7445375" cy="673100"/>
          </a:xfrm>
        </p:spPr>
        <p:txBody>
          <a:bodyPr vert="horz" lIns="64301" tIns="32150" rIns="64301" bIns="32150" rtlCol="0" anchor="t">
            <a:noAutofit/>
          </a:bodyPr>
          <a:lstStyle/>
          <a:p>
            <a:pPr>
              <a:defRPr/>
            </a:pPr>
            <a:r>
              <a:rPr lang="nl-NL" sz="3600" b="1" kern="1200" dirty="0">
                <a:latin typeface="Trebuchet MS" panose="020B0603020202020204" pitchFamily="34" charset="0"/>
              </a:rPr>
              <a:t>WIFA-model: vrijwilligers of HART</a:t>
            </a:r>
            <a:endParaRPr lang="nl-NL" sz="3600" b="1" kern="1200" dirty="0">
              <a:latin typeface="Trebuchet MS" panose="020B0603020202020204" pitchFamily="34" charset="0"/>
              <a:ea typeface="+mn-ea"/>
              <a:cs typeface="+mn-cs"/>
            </a:endParaRPr>
          </a:p>
        </p:txBody>
      </p:sp>
      <p:graphicFrame>
        <p:nvGraphicFramePr>
          <p:cNvPr id="2" name="Tabel 1"/>
          <p:cNvGraphicFramePr>
            <a:graphicFrameLocks noGrp="1"/>
          </p:cNvGraphicFramePr>
          <p:nvPr>
            <p:extLst>
              <p:ext uri="{D42A27DB-BD31-4B8C-83A1-F6EECF244321}">
                <p14:modId xmlns:p14="http://schemas.microsoft.com/office/powerpoint/2010/main" val="568226983"/>
              </p:ext>
            </p:extLst>
          </p:nvPr>
        </p:nvGraphicFramePr>
        <p:xfrm>
          <a:off x="1559496" y="2132856"/>
          <a:ext cx="8784975" cy="4280504"/>
        </p:xfrm>
        <a:graphic>
          <a:graphicData uri="http://schemas.openxmlformats.org/drawingml/2006/table">
            <a:tbl>
              <a:tblPr firstRow="1" bandRow="1"/>
              <a:tblGrid>
                <a:gridCol w="2992249">
                  <a:extLst>
                    <a:ext uri="{9D8B030D-6E8A-4147-A177-3AD203B41FA5}">
                      <a16:colId xmlns:a16="http://schemas.microsoft.com/office/drawing/2014/main" val="20000"/>
                    </a:ext>
                  </a:extLst>
                </a:gridCol>
                <a:gridCol w="5792726">
                  <a:extLst>
                    <a:ext uri="{9D8B030D-6E8A-4147-A177-3AD203B41FA5}">
                      <a16:colId xmlns:a16="http://schemas.microsoft.com/office/drawing/2014/main" val="20001"/>
                    </a:ext>
                  </a:extLst>
                </a:gridCol>
              </a:tblGrid>
              <a:tr h="727374">
                <a:tc>
                  <a:txBody>
                    <a:bodyPr/>
                    <a:lstStyle/>
                    <a:p>
                      <a:pPr algn="r"/>
                      <a:r>
                        <a:rPr lang="nl-NL" sz="2400" dirty="0">
                          <a:latin typeface="Trebuchet MS" panose="020B0603020202020204" pitchFamily="34" charset="0"/>
                        </a:rPr>
                        <a:t>Waarderen</a:t>
                      </a:r>
                    </a:p>
                  </a:txBody>
                  <a:tcPr marL="64318" marR="64318" marT="32143" marB="32143"/>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nl-NL" sz="2400" kern="0" dirty="0">
                          <a:solidFill>
                            <a:srgbClr val="FF0000"/>
                          </a:solidFill>
                          <a:latin typeface="Trebuchet MS" panose="020B0603020202020204" pitchFamily="34" charset="0"/>
                        </a:rPr>
                        <a:t>W</a:t>
                      </a:r>
                      <a:r>
                        <a:rPr lang="nl-NL" sz="2400" kern="0" dirty="0">
                          <a:latin typeface="Trebuchet MS" panose="020B0603020202020204" pitchFamily="34" charset="0"/>
                        </a:rPr>
                        <a:t>elkom heten en waarderen</a:t>
                      </a:r>
                    </a:p>
                    <a:p>
                      <a:pPr algn="r"/>
                      <a:endParaRPr lang="nl-NL" sz="2400" dirty="0">
                        <a:latin typeface="Trebuchet MS" panose="020B0603020202020204" pitchFamily="34" charset="0"/>
                      </a:endParaRPr>
                    </a:p>
                  </a:txBody>
                  <a:tcPr marL="64318" marR="64318" marT="32143" marB="32143"/>
                </a:tc>
                <a:extLst>
                  <a:ext uri="{0D108BD9-81ED-4DB2-BD59-A6C34878D82A}">
                    <a16:rowId xmlns:a16="http://schemas.microsoft.com/office/drawing/2014/main" val="10001"/>
                  </a:ext>
                </a:extLst>
              </a:tr>
              <a:tr h="1083321">
                <a:tc>
                  <a:txBody>
                    <a:bodyPr/>
                    <a:lstStyle/>
                    <a:p>
                      <a:pPr algn="r"/>
                      <a:r>
                        <a:rPr lang="nl-NL" sz="2400" dirty="0">
                          <a:latin typeface="Trebuchet MS" panose="020B0603020202020204" pitchFamily="34" charset="0"/>
                        </a:rPr>
                        <a:t>          Informeren</a:t>
                      </a:r>
                    </a:p>
                  </a:txBody>
                  <a:tcPr marL="64318" marR="64318" marT="32143" marB="32143"/>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nl-NL" sz="2400" dirty="0">
                          <a:solidFill>
                            <a:srgbClr val="FF0000"/>
                          </a:solidFill>
                          <a:latin typeface="Trebuchet MS" panose="020B0603020202020204" pitchFamily="34" charset="0"/>
                        </a:rPr>
                        <a:t>I</a:t>
                      </a:r>
                      <a:r>
                        <a:rPr lang="nl-NL" sz="2400" dirty="0">
                          <a:latin typeface="Trebuchet MS" panose="020B0603020202020204" pitchFamily="34" charset="0"/>
                        </a:rPr>
                        <a:t>nformeren van vrijwilligers over zaken die met cliënten te maken hebben, uitvoering van taken en organisatie</a:t>
                      </a:r>
                      <a:endParaRPr lang="nl-NL" sz="2400" kern="0" dirty="0">
                        <a:latin typeface="Trebuchet MS" panose="020B0603020202020204" pitchFamily="34" charset="0"/>
                      </a:endParaRPr>
                    </a:p>
                  </a:txBody>
                  <a:tcPr marL="64318" marR="64318" marT="32143" marB="32143"/>
                </a:tc>
                <a:extLst>
                  <a:ext uri="{0D108BD9-81ED-4DB2-BD59-A6C34878D82A}">
                    <a16:rowId xmlns:a16="http://schemas.microsoft.com/office/drawing/2014/main" val="10002"/>
                  </a:ext>
                </a:extLst>
              </a:tr>
              <a:tr h="920658">
                <a:tc>
                  <a:txBody>
                    <a:bodyPr/>
                    <a:lstStyle/>
                    <a:p>
                      <a:pPr algn="r"/>
                      <a:r>
                        <a:rPr lang="nl-NL" sz="2400" dirty="0">
                          <a:latin typeface="Trebuchet MS" panose="020B0603020202020204" pitchFamily="34" charset="0"/>
                        </a:rPr>
                        <a:t>      Faciliteren</a:t>
                      </a:r>
                    </a:p>
                  </a:txBody>
                  <a:tcPr marL="64318" marR="64318" marT="32143" marB="32143"/>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nl-NL" sz="2400" dirty="0">
                          <a:solidFill>
                            <a:srgbClr val="FF0000"/>
                          </a:solidFill>
                          <a:latin typeface="Trebuchet MS" panose="020B0603020202020204" pitchFamily="34" charset="0"/>
                        </a:rPr>
                        <a:t>F</a:t>
                      </a:r>
                      <a:r>
                        <a:rPr lang="nl-NL" sz="2400" dirty="0">
                          <a:latin typeface="Trebuchet MS" panose="020B0603020202020204" pitchFamily="34" charset="0"/>
                        </a:rPr>
                        <a:t>aciliteren van randvoorwaarden, relevante kennis en toerusting van vrijwilligers</a:t>
                      </a:r>
                      <a:endParaRPr lang="nl-NL" sz="2400" baseline="0" dirty="0">
                        <a:latin typeface="Trebuchet MS" panose="020B0603020202020204" pitchFamily="34" charset="0"/>
                      </a:endParaRPr>
                    </a:p>
                  </a:txBody>
                  <a:tcPr marL="64318" marR="64318" marT="32143" marB="32143"/>
                </a:tc>
                <a:extLst>
                  <a:ext uri="{0D108BD9-81ED-4DB2-BD59-A6C34878D82A}">
                    <a16:rowId xmlns:a16="http://schemas.microsoft.com/office/drawing/2014/main" val="10003"/>
                  </a:ext>
                </a:extLst>
              </a:tr>
              <a:tr h="829073">
                <a:tc>
                  <a:txBody>
                    <a:bodyPr/>
                    <a:lstStyle/>
                    <a:p>
                      <a:pPr algn="r"/>
                      <a:r>
                        <a:rPr lang="nl-NL" sz="2400" dirty="0">
                          <a:latin typeface="Trebuchet MS" panose="020B0603020202020204" pitchFamily="34" charset="0"/>
                        </a:rPr>
                        <a:t>Afstemmen   </a:t>
                      </a:r>
                    </a:p>
                  </a:txBody>
                  <a:tcPr marL="64318" marR="64318" marT="32143" marB="32143"/>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nl-NL" sz="2400" dirty="0">
                          <a:solidFill>
                            <a:srgbClr val="FF0000"/>
                          </a:solidFill>
                          <a:latin typeface="Trebuchet MS" panose="020B0603020202020204" pitchFamily="34" charset="0"/>
                        </a:rPr>
                        <a:t>A</a:t>
                      </a:r>
                      <a:r>
                        <a:rPr lang="nl-NL" sz="2400" dirty="0">
                          <a:latin typeface="Trebuchet MS" panose="020B0603020202020204" pitchFamily="34" charset="0"/>
                        </a:rPr>
                        <a:t>fstemming tussen vrijwilligers en beroepskrachten over zaken die cliënten betreffen en werkzaamheden</a:t>
                      </a:r>
                      <a:endParaRPr lang="nl-NL" sz="2400" kern="0" dirty="0">
                        <a:latin typeface="Trebuchet MS" panose="020B0603020202020204" pitchFamily="34" charset="0"/>
                      </a:endParaRPr>
                    </a:p>
                  </a:txBody>
                  <a:tcPr marL="64318" marR="64318" marT="32143" marB="32143"/>
                </a:tc>
                <a:extLst>
                  <a:ext uri="{0D108BD9-81ED-4DB2-BD59-A6C34878D82A}">
                    <a16:rowId xmlns:a16="http://schemas.microsoft.com/office/drawing/2014/main" val="10004"/>
                  </a:ext>
                </a:extLst>
              </a:tr>
            </a:tbl>
          </a:graphicData>
        </a:graphic>
      </p:graphicFrame>
      <p:pic>
        <p:nvPicPr>
          <p:cNvPr id="3" name="Afbeelding 2"/>
          <p:cNvPicPr>
            <a:picLocks noChangeAspect="1"/>
          </p:cNvPicPr>
          <p:nvPr/>
        </p:nvPicPr>
        <p:blipFill>
          <a:blip r:embed="rId3"/>
          <a:stretch>
            <a:fillRect/>
          </a:stretch>
        </p:blipFill>
        <p:spPr>
          <a:xfrm>
            <a:off x="9120336" y="486885"/>
            <a:ext cx="1572904" cy="1237595"/>
          </a:xfrm>
          <a:prstGeom prst="rect">
            <a:avLst/>
          </a:prstGeom>
        </p:spPr>
      </p:pic>
    </p:spTree>
    <p:extLst>
      <p:ext uri="{BB962C8B-B14F-4D97-AF65-F5344CB8AC3E}">
        <p14:creationId xmlns:p14="http://schemas.microsoft.com/office/powerpoint/2010/main" val="30705806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3"/>
          <a:stretch>
            <a:fillRect/>
          </a:stretch>
        </p:blipFill>
        <p:spPr>
          <a:xfrm>
            <a:off x="8184233" y="81447"/>
            <a:ext cx="2200275" cy="2076450"/>
          </a:xfrm>
          <a:prstGeom prst="rect">
            <a:avLst/>
          </a:prstGeom>
        </p:spPr>
      </p:pic>
      <p:sp>
        <p:nvSpPr>
          <p:cNvPr id="2" name="Titel 1"/>
          <p:cNvSpPr>
            <a:spLocks noGrp="1"/>
          </p:cNvSpPr>
          <p:nvPr>
            <p:ph type="title"/>
          </p:nvPr>
        </p:nvSpPr>
        <p:spPr>
          <a:xfrm>
            <a:off x="1535392" y="487074"/>
            <a:ext cx="9312000" cy="1141686"/>
          </a:xfrm>
        </p:spPr>
        <p:txBody>
          <a:bodyPr/>
          <a:lstStyle/>
          <a:p>
            <a:r>
              <a:rPr lang="nl-NL" sz="2800" dirty="0">
                <a:latin typeface="Trebuchet MS" panose="020B0603020202020204" pitchFamily="34" charset="0"/>
              </a:rPr>
              <a:t>Wat doe je al op de activiteiten van de </a:t>
            </a:r>
            <a:br>
              <a:rPr lang="nl-NL" sz="2800" dirty="0">
                <a:latin typeface="Trebuchet MS" panose="020B0603020202020204" pitchFamily="34" charset="0"/>
              </a:rPr>
            </a:br>
            <a:r>
              <a:rPr lang="nl-NL" sz="2800" dirty="0">
                <a:latin typeface="Trebuchet MS" panose="020B0603020202020204" pitchFamily="34" charset="0"/>
              </a:rPr>
              <a:t>WIFA (of HART)? </a:t>
            </a:r>
          </a:p>
        </p:txBody>
      </p:sp>
      <p:sp>
        <p:nvSpPr>
          <p:cNvPr id="3" name="Tijdelijke aanduiding voor inhoud 2"/>
          <p:cNvSpPr>
            <a:spLocks noGrp="1"/>
          </p:cNvSpPr>
          <p:nvPr>
            <p:ph idx="1"/>
          </p:nvPr>
        </p:nvSpPr>
        <p:spPr>
          <a:xfrm>
            <a:off x="1415480" y="2563524"/>
            <a:ext cx="8244064" cy="3960000"/>
          </a:xfrm>
        </p:spPr>
        <p:txBody>
          <a:bodyPr>
            <a:normAutofit/>
          </a:bodyPr>
          <a:lstStyle/>
          <a:p>
            <a:pPr lvl="0">
              <a:buClr>
                <a:schemeClr val="accent2"/>
              </a:buClr>
              <a:buFont typeface="Wingdings" panose="05000000000000000000" pitchFamily="2" charset="2"/>
              <a:buChar char="ü"/>
            </a:pPr>
            <a:r>
              <a:rPr lang="nl-NL" sz="2400" dirty="0">
                <a:latin typeface="Trebuchet MS" panose="020B0603020202020204" pitchFamily="34" charset="0"/>
              </a:rPr>
              <a:t>Vul op het format bij de activiteiten van de WIFA of HART een concreet voorbeeld in van wat jij al doet.</a:t>
            </a:r>
          </a:p>
          <a:p>
            <a:pPr marL="0" lvl="0" indent="0">
              <a:buClr>
                <a:schemeClr val="accent2"/>
              </a:buClr>
              <a:buNone/>
            </a:pPr>
            <a:endParaRPr lang="nl-NL" sz="2400" dirty="0">
              <a:latin typeface="Trebuchet MS" panose="020B0603020202020204" pitchFamily="34" charset="0"/>
            </a:endParaRPr>
          </a:p>
          <a:p>
            <a:pPr lvl="0">
              <a:buClr>
                <a:schemeClr val="accent2"/>
              </a:buClr>
              <a:buFont typeface="Wingdings" panose="05000000000000000000" pitchFamily="2" charset="2"/>
              <a:buChar char="ü"/>
            </a:pPr>
            <a:r>
              <a:rPr lang="nl-NL" sz="2400" dirty="0">
                <a:latin typeface="Trebuchet MS" panose="020B0603020202020204" pitchFamily="34" charset="0"/>
              </a:rPr>
              <a:t>Overleg daarna in tweetallen:</a:t>
            </a:r>
            <a:br>
              <a:rPr lang="nl-NL" sz="2400" dirty="0">
                <a:latin typeface="Trebuchet MS" panose="020B0603020202020204" pitchFamily="34" charset="0"/>
              </a:rPr>
            </a:br>
            <a:r>
              <a:rPr lang="nl-NL" sz="2400" dirty="0">
                <a:latin typeface="Trebuchet MS" panose="020B0603020202020204" pitchFamily="34" charset="0"/>
              </a:rPr>
              <a:t>- wat vind jij het moeilijkste/lastigste om te doen?</a:t>
            </a:r>
          </a:p>
          <a:p>
            <a:pPr marL="0" lvl="0" indent="0">
              <a:buClr>
                <a:schemeClr val="accent2"/>
              </a:buClr>
              <a:buNone/>
            </a:pPr>
            <a:r>
              <a:rPr lang="nl-NL" sz="2400" dirty="0">
                <a:latin typeface="Trebuchet MS" panose="020B0603020202020204" pitchFamily="34" charset="0"/>
              </a:rPr>
              <a:t> -   en waarom? </a:t>
            </a:r>
            <a:br>
              <a:rPr lang="nl-NL" sz="2400" dirty="0">
                <a:latin typeface="Trebuchet MS" panose="020B0603020202020204" pitchFamily="34" charset="0"/>
              </a:rPr>
            </a:br>
            <a:endParaRPr lang="nl-NL" sz="2400" dirty="0">
              <a:latin typeface="Trebuchet MS" panose="020B0603020202020204" pitchFamily="34" charset="0"/>
            </a:endParaRPr>
          </a:p>
          <a:p>
            <a:pPr marL="0" lvl="0" indent="0">
              <a:buClr>
                <a:schemeClr val="accent2"/>
              </a:buClr>
              <a:buNone/>
            </a:pPr>
            <a:endParaRPr lang="nl-NL" sz="2400" dirty="0">
              <a:latin typeface="Trebuchet MS" panose="020B0603020202020204" pitchFamily="34" charset="0"/>
            </a:endParaRPr>
          </a:p>
          <a:p>
            <a:pPr marL="0" lvl="0" indent="0">
              <a:buClr>
                <a:schemeClr val="accent2"/>
              </a:buClr>
              <a:buNone/>
            </a:pPr>
            <a:endParaRPr lang="nl-NL" dirty="0"/>
          </a:p>
        </p:txBody>
      </p:sp>
      <p:pic>
        <p:nvPicPr>
          <p:cNvPr id="6" name="Afbeelding 5"/>
          <p:cNvPicPr>
            <a:picLocks noChangeAspect="1"/>
          </p:cNvPicPr>
          <p:nvPr/>
        </p:nvPicPr>
        <p:blipFill>
          <a:blip r:embed="rId4"/>
          <a:stretch>
            <a:fillRect/>
          </a:stretch>
        </p:blipFill>
        <p:spPr>
          <a:xfrm>
            <a:off x="9192344" y="3669704"/>
            <a:ext cx="2999656" cy="2999656"/>
          </a:xfrm>
          <a:prstGeom prst="rect">
            <a:avLst/>
          </a:prstGeom>
        </p:spPr>
      </p:pic>
    </p:spTree>
    <p:extLst>
      <p:ext uri="{BB962C8B-B14F-4D97-AF65-F5344CB8AC3E}">
        <p14:creationId xmlns:p14="http://schemas.microsoft.com/office/powerpoint/2010/main" val="19695357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48926" y="516549"/>
            <a:ext cx="1872208" cy="1026754"/>
          </a:xfrm>
          <a:prstGeom prst="rect">
            <a:avLst/>
          </a:prstGeom>
        </p:spPr>
      </p:pic>
      <p:sp>
        <p:nvSpPr>
          <p:cNvPr id="13315" name="Titel 1"/>
          <p:cNvSpPr>
            <a:spLocks noGrp="1"/>
          </p:cNvSpPr>
          <p:nvPr>
            <p:ph type="title"/>
          </p:nvPr>
        </p:nvSpPr>
        <p:spPr>
          <a:xfrm>
            <a:off x="1631504" y="494698"/>
            <a:ext cx="8453526" cy="673972"/>
          </a:xfrm>
        </p:spPr>
        <p:txBody>
          <a:bodyPr vert="horz" lIns="64301" tIns="32150" rIns="64301" bIns="32150" rtlCol="0" anchor="t">
            <a:noAutofit/>
          </a:bodyPr>
          <a:lstStyle/>
          <a:p>
            <a:pPr>
              <a:defRPr/>
            </a:pPr>
            <a:r>
              <a:rPr lang="nl-NL" sz="3600" kern="1200" dirty="0">
                <a:latin typeface="Trebuchet MS" panose="020B0603020202020204" pitchFamily="34" charset="0"/>
              </a:rPr>
              <a:t>SOFA-model:  Rollen van familieleden</a:t>
            </a:r>
            <a:endParaRPr lang="nl-NL" sz="3600" kern="1200" dirty="0">
              <a:solidFill>
                <a:schemeClr val="lt1"/>
              </a:solidFill>
              <a:latin typeface="Trebuchet MS" panose="020B0603020202020204" pitchFamily="34" charset="0"/>
              <a:ea typeface="+mn-ea"/>
              <a:cs typeface="+mn-cs"/>
            </a:endParaRPr>
          </a:p>
        </p:txBody>
      </p:sp>
      <p:graphicFrame>
        <p:nvGraphicFramePr>
          <p:cNvPr id="2" name="Tabel 1"/>
          <p:cNvGraphicFramePr>
            <a:graphicFrameLocks noGrp="1"/>
          </p:cNvGraphicFramePr>
          <p:nvPr>
            <p:extLst>
              <p:ext uri="{D42A27DB-BD31-4B8C-83A1-F6EECF244321}">
                <p14:modId xmlns:p14="http://schemas.microsoft.com/office/powerpoint/2010/main" val="2449567808"/>
              </p:ext>
            </p:extLst>
          </p:nvPr>
        </p:nvGraphicFramePr>
        <p:xfrm>
          <a:off x="2495601" y="1844823"/>
          <a:ext cx="8130795" cy="4757444"/>
        </p:xfrm>
        <a:graphic>
          <a:graphicData uri="http://schemas.openxmlformats.org/drawingml/2006/table">
            <a:tbl>
              <a:tblPr firstRow="1" bandRow="1"/>
              <a:tblGrid>
                <a:gridCol w="2769429">
                  <a:extLst>
                    <a:ext uri="{9D8B030D-6E8A-4147-A177-3AD203B41FA5}">
                      <a16:colId xmlns:a16="http://schemas.microsoft.com/office/drawing/2014/main" val="20000"/>
                    </a:ext>
                  </a:extLst>
                </a:gridCol>
                <a:gridCol w="5361366">
                  <a:extLst>
                    <a:ext uri="{9D8B030D-6E8A-4147-A177-3AD203B41FA5}">
                      <a16:colId xmlns:a16="http://schemas.microsoft.com/office/drawing/2014/main" val="20001"/>
                    </a:ext>
                  </a:extLst>
                </a:gridCol>
              </a:tblGrid>
              <a:tr h="841870">
                <a:tc>
                  <a:txBody>
                    <a:bodyPr/>
                    <a:lstStyle/>
                    <a:p>
                      <a:r>
                        <a:rPr lang="nl-NL" sz="2400" b="0" kern="1200" dirty="0">
                          <a:solidFill>
                            <a:srgbClr val="00B0F0"/>
                          </a:solidFill>
                          <a:latin typeface="Trebuchet MS" panose="020B0603020202020204" pitchFamily="34" charset="0"/>
                          <a:ea typeface="+mj-ea"/>
                          <a:cs typeface="+mj-cs"/>
                        </a:rPr>
                        <a:t>Rol familielid</a:t>
                      </a:r>
                    </a:p>
                  </a:txBody>
                  <a:tcPr marL="64323" marR="64323" marT="32139" marB="32139"/>
                </a:tc>
                <a:tc>
                  <a:txBody>
                    <a:bodyPr/>
                    <a:lstStyle/>
                    <a:p>
                      <a:r>
                        <a:rPr lang="nl-NL" sz="2400" b="0" kern="1200" dirty="0">
                          <a:solidFill>
                            <a:srgbClr val="00B0F0"/>
                          </a:solidFill>
                          <a:latin typeface="Trebuchet MS" panose="020B0603020202020204" pitchFamily="34" charset="0"/>
                          <a:ea typeface="+mj-ea"/>
                          <a:cs typeface="+mj-cs"/>
                        </a:rPr>
                        <a:t>Activiteiten medewerkers (SOFA)</a:t>
                      </a:r>
                    </a:p>
                  </a:txBody>
                  <a:tcPr marL="64323" marR="64323" marT="32139" marB="32139"/>
                </a:tc>
                <a:extLst>
                  <a:ext uri="{0D108BD9-81ED-4DB2-BD59-A6C34878D82A}">
                    <a16:rowId xmlns:a16="http://schemas.microsoft.com/office/drawing/2014/main" val="10000"/>
                  </a:ext>
                </a:extLst>
              </a:tr>
              <a:tr h="799929">
                <a:tc>
                  <a:txBody>
                    <a:bodyPr/>
                    <a:lstStyle/>
                    <a:p>
                      <a:pPr algn="r"/>
                      <a:r>
                        <a:rPr lang="nl-NL" sz="2400" dirty="0">
                          <a:latin typeface="Trebuchet MS" panose="020B0603020202020204" pitchFamily="34" charset="0"/>
                        </a:rPr>
                        <a:t>    Partner in </a:t>
                      </a:r>
                    </a:p>
                    <a:p>
                      <a:pPr algn="r"/>
                      <a:r>
                        <a:rPr lang="nl-NL" sz="2400" dirty="0">
                          <a:latin typeface="Trebuchet MS" panose="020B0603020202020204" pitchFamily="34" charset="0"/>
                        </a:rPr>
                        <a:t>de zorg</a:t>
                      </a:r>
                    </a:p>
                  </a:txBody>
                  <a:tcPr marL="64323" marR="64323" marT="32139" marB="32139"/>
                </a:tc>
                <a:tc>
                  <a:txBody>
                    <a:bodyPr/>
                    <a:lstStyle/>
                    <a:p>
                      <a:r>
                        <a:rPr lang="nl-NL" sz="2400" b="0" kern="1200" dirty="0">
                          <a:solidFill>
                            <a:srgbClr val="00B0F0"/>
                          </a:solidFill>
                          <a:latin typeface="Trebuchet MS" panose="020B0603020202020204" pitchFamily="34" charset="0"/>
                          <a:ea typeface="+mj-ea"/>
                          <a:cs typeface="+mj-cs"/>
                        </a:rPr>
                        <a:t>Samenwerken</a:t>
                      </a:r>
                      <a:r>
                        <a:rPr lang="nl-NL" sz="2400" dirty="0">
                          <a:latin typeface="Trebuchet MS" panose="020B0603020202020204" pitchFamily="34" charset="0"/>
                        </a:rPr>
                        <a:t> en </a:t>
                      </a:r>
                    </a:p>
                    <a:p>
                      <a:r>
                        <a:rPr lang="nl-NL" sz="2400" dirty="0">
                          <a:latin typeface="Trebuchet MS" panose="020B0603020202020204" pitchFamily="34" charset="0"/>
                        </a:rPr>
                        <a:t> zien wat ander doet en waarderen</a:t>
                      </a:r>
                    </a:p>
                  </a:txBody>
                  <a:tcPr marL="64323" marR="64323" marT="32139" marB="32139"/>
                </a:tc>
                <a:extLst>
                  <a:ext uri="{0D108BD9-81ED-4DB2-BD59-A6C34878D82A}">
                    <a16:rowId xmlns:a16="http://schemas.microsoft.com/office/drawing/2014/main" val="10001"/>
                  </a:ext>
                </a:extLst>
              </a:tr>
              <a:tr h="1191381">
                <a:tc>
                  <a:txBody>
                    <a:bodyPr/>
                    <a:lstStyle/>
                    <a:p>
                      <a:pPr algn="ctr"/>
                      <a:r>
                        <a:rPr lang="nl-NL" sz="2400" dirty="0">
                          <a:latin typeface="Trebuchet MS" panose="020B0603020202020204" pitchFamily="34" charset="0"/>
                        </a:rPr>
                        <a:t>          Hulpvrager/</a:t>
                      </a:r>
                    </a:p>
                    <a:p>
                      <a:pPr algn="r"/>
                      <a:r>
                        <a:rPr lang="nl-NL" sz="2400" dirty="0">
                          <a:latin typeface="Trebuchet MS" panose="020B0603020202020204" pitchFamily="34" charset="0"/>
                        </a:rPr>
                        <a:t> </a:t>
                      </a:r>
                      <a:r>
                        <a:rPr lang="nl-NL" sz="2400" baseline="0" dirty="0">
                          <a:latin typeface="Trebuchet MS" panose="020B0603020202020204" pitchFamily="34" charset="0"/>
                        </a:rPr>
                        <a:t>    </a:t>
                      </a:r>
                      <a:r>
                        <a:rPr lang="nl-NL" sz="2400" dirty="0">
                          <a:latin typeface="Trebuchet MS" panose="020B0603020202020204" pitchFamily="34" charset="0"/>
                        </a:rPr>
                        <a:t>medecliënt </a:t>
                      </a:r>
                    </a:p>
                  </a:txBody>
                  <a:tcPr marL="64323" marR="64323" marT="32139" marB="32139"/>
                </a:tc>
                <a:tc>
                  <a:txBody>
                    <a:bodyPr/>
                    <a:lstStyle/>
                    <a:p>
                      <a:r>
                        <a:rPr lang="nl-NL" sz="2400" b="0" kern="1200" dirty="0">
                          <a:solidFill>
                            <a:srgbClr val="00B0F0"/>
                          </a:solidFill>
                          <a:latin typeface="Trebuchet MS" panose="020B0603020202020204" pitchFamily="34" charset="0"/>
                          <a:ea typeface="+mj-ea"/>
                          <a:cs typeface="+mj-cs"/>
                        </a:rPr>
                        <a:t>Oog + Oor</a:t>
                      </a:r>
                      <a:r>
                        <a:rPr lang="nl-NL" sz="2400" b="0" kern="1200" baseline="0" dirty="0">
                          <a:solidFill>
                            <a:srgbClr val="00B0F0"/>
                          </a:solidFill>
                          <a:latin typeface="Trebuchet MS" panose="020B0603020202020204" pitchFamily="34" charset="0"/>
                          <a:ea typeface="+mj-ea"/>
                          <a:cs typeface="+mj-cs"/>
                        </a:rPr>
                        <a:t> </a:t>
                      </a:r>
                      <a:r>
                        <a:rPr lang="nl-NL" sz="2400" b="0" kern="1200" dirty="0">
                          <a:solidFill>
                            <a:srgbClr val="00B0F0"/>
                          </a:solidFill>
                          <a:latin typeface="Trebuchet MS" panose="020B0603020202020204" pitchFamily="34" charset="0"/>
                          <a:ea typeface="+mj-ea"/>
                          <a:cs typeface="+mj-cs"/>
                        </a:rPr>
                        <a:t>hebben </a:t>
                      </a:r>
                      <a:r>
                        <a:rPr lang="nl-NL" sz="2400" kern="1200" dirty="0">
                          <a:solidFill>
                            <a:schemeClr val="tx1"/>
                          </a:solidFill>
                          <a:latin typeface="Trebuchet MS" panose="020B0603020202020204" pitchFamily="34" charset="0"/>
                          <a:ea typeface="+mn-ea"/>
                          <a:cs typeface="+mn-cs"/>
                        </a:rPr>
                        <a:t>voor</a:t>
                      </a:r>
                      <a:r>
                        <a:rPr lang="nl-NL" sz="2400" b="0" kern="1200" dirty="0">
                          <a:solidFill>
                            <a:srgbClr val="00B0F0"/>
                          </a:solidFill>
                          <a:latin typeface="Trebuchet MS" panose="020B0603020202020204" pitchFamily="34" charset="0"/>
                          <a:ea typeface="+mj-ea"/>
                          <a:cs typeface="+mj-cs"/>
                        </a:rPr>
                        <a:t> </a:t>
                      </a:r>
                      <a:r>
                        <a:rPr lang="nl-NL" sz="2400" b="0" kern="1200" dirty="0">
                          <a:solidFill>
                            <a:schemeClr val="tx1"/>
                          </a:solidFill>
                          <a:latin typeface="Trebuchet MS" panose="020B0603020202020204" pitchFamily="34" charset="0"/>
                          <a:ea typeface="+mn-ea"/>
                          <a:cs typeface="+mn-cs"/>
                        </a:rPr>
                        <a:t>familieleden</a:t>
                      </a:r>
                      <a:r>
                        <a:rPr lang="nl-NL" sz="2400" b="0" kern="1200" dirty="0">
                          <a:solidFill>
                            <a:srgbClr val="00B0F0"/>
                          </a:solidFill>
                          <a:latin typeface="Trebuchet MS" panose="020B0603020202020204" pitchFamily="34" charset="0"/>
                          <a:ea typeface="+mj-ea"/>
                          <a:cs typeface="+mj-cs"/>
                        </a:rPr>
                        <a:t> Ondersteunen</a:t>
                      </a:r>
                      <a:r>
                        <a:rPr lang="nl-NL" sz="2400" dirty="0">
                          <a:latin typeface="Trebuchet MS" panose="020B0603020202020204" pitchFamily="34" charset="0"/>
                        </a:rPr>
                        <a:t> en voorkomen overbelasting</a:t>
                      </a:r>
                    </a:p>
                  </a:txBody>
                  <a:tcPr marL="64323" marR="64323" marT="32139" marB="32139"/>
                </a:tc>
                <a:extLst>
                  <a:ext uri="{0D108BD9-81ED-4DB2-BD59-A6C34878D82A}">
                    <a16:rowId xmlns:a16="http://schemas.microsoft.com/office/drawing/2014/main" val="10002"/>
                  </a:ext>
                </a:extLst>
              </a:tr>
              <a:tr h="1012492">
                <a:tc>
                  <a:txBody>
                    <a:bodyPr/>
                    <a:lstStyle/>
                    <a:p>
                      <a:pPr algn="r"/>
                      <a:r>
                        <a:rPr lang="nl-NL" sz="2400" dirty="0">
                          <a:latin typeface="Trebuchet MS" panose="020B0603020202020204" pitchFamily="34" charset="0"/>
                        </a:rPr>
                        <a:t>      Persoonlijke</a:t>
                      </a:r>
                      <a:r>
                        <a:rPr lang="nl-NL" sz="2400" baseline="0" dirty="0">
                          <a:latin typeface="Trebuchet MS" panose="020B0603020202020204" pitchFamily="34" charset="0"/>
                        </a:rPr>
                        <a:t> </a:t>
                      </a:r>
                      <a:r>
                        <a:rPr lang="nl-NL" sz="2400" dirty="0">
                          <a:latin typeface="Trebuchet MS" panose="020B0603020202020204" pitchFamily="34" charset="0"/>
                        </a:rPr>
                        <a:t>relatie</a:t>
                      </a:r>
                    </a:p>
                  </a:txBody>
                  <a:tcPr marL="64323" marR="64323" marT="32139" marB="32139"/>
                </a:tc>
                <a:tc>
                  <a:txBody>
                    <a:bodyPr/>
                    <a:lstStyle/>
                    <a:p>
                      <a:r>
                        <a:rPr lang="nl-NL" sz="2400" b="0" kern="1200" dirty="0">
                          <a:solidFill>
                            <a:srgbClr val="00B0F0"/>
                          </a:solidFill>
                          <a:latin typeface="Trebuchet MS" panose="020B0603020202020204" pitchFamily="34" charset="0"/>
                          <a:ea typeface="+mj-ea"/>
                          <a:cs typeface="+mj-cs"/>
                        </a:rPr>
                        <a:t>Faciliteren</a:t>
                      </a:r>
                      <a:r>
                        <a:rPr lang="nl-NL" sz="2400" dirty="0">
                          <a:latin typeface="Trebuchet MS" panose="020B0603020202020204" pitchFamily="34" charset="0"/>
                        </a:rPr>
                        <a:t> en rekening</a:t>
                      </a:r>
                      <a:r>
                        <a:rPr lang="nl-NL" sz="2400" baseline="0" dirty="0">
                          <a:latin typeface="Trebuchet MS" panose="020B0603020202020204" pitchFamily="34" charset="0"/>
                        </a:rPr>
                        <a:t> houden </a:t>
                      </a:r>
                    </a:p>
                    <a:p>
                      <a:r>
                        <a:rPr lang="nl-NL" sz="2400" baseline="0" dirty="0">
                          <a:latin typeface="Trebuchet MS" panose="020B0603020202020204" pitchFamily="34" charset="0"/>
                        </a:rPr>
                        <a:t>met relatie</a:t>
                      </a:r>
                    </a:p>
                  </a:txBody>
                  <a:tcPr marL="64323" marR="64323" marT="32139" marB="32139"/>
                </a:tc>
                <a:extLst>
                  <a:ext uri="{0D108BD9-81ED-4DB2-BD59-A6C34878D82A}">
                    <a16:rowId xmlns:a16="http://schemas.microsoft.com/office/drawing/2014/main" val="10003"/>
                  </a:ext>
                </a:extLst>
              </a:tr>
              <a:tr h="911772">
                <a:tc>
                  <a:txBody>
                    <a:bodyPr/>
                    <a:lstStyle/>
                    <a:p>
                      <a:pPr algn="r"/>
                      <a:r>
                        <a:rPr lang="nl-NL" sz="2400" dirty="0">
                          <a:latin typeface="Trebuchet MS" panose="020B0603020202020204" pitchFamily="34" charset="0"/>
                        </a:rPr>
                        <a:t>Expert  </a:t>
                      </a:r>
                    </a:p>
                  </a:txBody>
                  <a:tcPr marL="64323" marR="64323" marT="32139" marB="32139"/>
                </a:tc>
                <a:tc>
                  <a:txBody>
                    <a:bodyPr/>
                    <a:lstStyle/>
                    <a:p>
                      <a:r>
                        <a:rPr lang="nl-NL" sz="2400" b="0" kern="1200" dirty="0">
                          <a:solidFill>
                            <a:srgbClr val="00B0F0"/>
                          </a:solidFill>
                          <a:latin typeface="Trebuchet MS" panose="020B0603020202020204" pitchFamily="34" charset="0"/>
                          <a:ea typeface="+mj-ea"/>
                          <a:cs typeface="+mj-cs"/>
                        </a:rPr>
                        <a:t>Afstemmen</a:t>
                      </a:r>
                      <a:r>
                        <a:rPr lang="nl-NL" sz="2400" baseline="0" dirty="0">
                          <a:latin typeface="Trebuchet MS" panose="020B0603020202020204" pitchFamily="34" charset="0"/>
                        </a:rPr>
                        <a:t> </a:t>
                      </a:r>
                      <a:r>
                        <a:rPr lang="nl-NL" sz="2400" dirty="0">
                          <a:latin typeface="Trebuchet MS" panose="020B0603020202020204" pitchFamily="34" charset="0"/>
                        </a:rPr>
                        <a:t>en </a:t>
                      </a:r>
                    </a:p>
                    <a:p>
                      <a:r>
                        <a:rPr lang="nl-NL" sz="2400" baseline="0" dirty="0">
                          <a:latin typeface="Trebuchet MS" panose="020B0603020202020204" pitchFamily="34" charset="0"/>
                        </a:rPr>
                        <a:t> ander </a:t>
                      </a:r>
                      <a:r>
                        <a:rPr lang="nl-NL" sz="2400" dirty="0">
                          <a:latin typeface="Trebuchet MS" panose="020B0603020202020204" pitchFamily="34" charset="0"/>
                        </a:rPr>
                        <a:t>zien als ervaringsdeskundig</a:t>
                      </a:r>
                    </a:p>
                  </a:txBody>
                  <a:tcPr marL="64323" marR="64323" marT="32139" marB="32139"/>
                </a:tc>
                <a:extLst>
                  <a:ext uri="{0D108BD9-81ED-4DB2-BD59-A6C34878D82A}">
                    <a16:rowId xmlns:a16="http://schemas.microsoft.com/office/drawing/2014/main" val="10004"/>
                  </a:ext>
                </a:extLst>
              </a:tr>
            </a:tbl>
          </a:graphicData>
        </a:graphic>
      </p:graphicFrame>
      <p:pic>
        <p:nvPicPr>
          <p:cNvPr id="3" name="Afbeelding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46100" y="5452995"/>
            <a:ext cx="1402202" cy="1615580"/>
          </a:xfrm>
          <a:prstGeom prst="rect">
            <a:avLst/>
          </a:prstGeom>
        </p:spPr>
      </p:pic>
      <p:pic>
        <p:nvPicPr>
          <p:cNvPr id="4" name="Afbeelding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237118" y="4488628"/>
            <a:ext cx="1377815" cy="1566808"/>
          </a:xfrm>
          <a:prstGeom prst="rect">
            <a:avLst/>
          </a:prstGeom>
        </p:spPr>
      </p:pic>
      <p:pic>
        <p:nvPicPr>
          <p:cNvPr id="5" name="Afbeelding 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203747" y="3334560"/>
            <a:ext cx="1402202" cy="1719221"/>
          </a:xfrm>
          <a:prstGeom prst="rect">
            <a:avLst/>
          </a:prstGeom>
        </p:spPr>
      </p:pic>
      <p:pic>
        <p:nvPicPr>
          <p:cNvPr id="6" name="Afbeelding 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280140" y="2468605"/>
            <a:ext cx="1334792" cy="1396242"/>
          </a:xfrm>
          <a:prstGeom prst="rect">
            <a:avLst/>
          </a:prstGeom>
        </p:spPr>
      </p:pic>
    </p:spTree>
    <p:extLst>
      <p:ext uri="{BB962C8B-B14F-4D97-AF65-F5344CB8AC3E}">
        <p14:creationId xmlns:p14="http://schemas.microsoft.com/office/powerpoint/2010/main" val="25407593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3"/>
          <a:stretch>
            <a:fillRect/>
          </a:stretch>
        </p:blipFill>
        <p:spPr>
          <a:xfrm>
            <a:off x="8184233" y="81447"/>
            <a:ext cx="2200275" cy="2076450"/>
          </a:xfrm>
          <a:prstGeom prst="rect">
            <a:avLst/>
          </a:prstGeom>
        </p:spPr>
      </p:pic>
      <p:sp>
        <p:nvSpPr>
          <p:cNvPr id="2" name="Titel 1"/>
          <p:cNvSpPr>
            <a:spLocks noGrp="1"/>
          </p:cNvSpPr>
          <p:nvPr>
            <p:ph type="title"/>
          </p:nvPr>
        </p:nvSpPr>
        <p:spPr>
          <a:xfrm>
            <a:off x="1535392" y="487074"/>
            <a:ext cx="9312000" cy="1141686"/>
          </a:xfrm>
        </p:spPr>
        <p:txBody>
          <a:bodyPr/>
          <a:lstStyle/>
          <a:p>
            <a:r>
              <a:rPr lang="nl-NL" sz="2800" dirty="0">
                <a:latin typeface="Trebuchet MS" panose="020B0603020202020204" pitchFamily="34" charset="0"/>
              </a:rPr>
              <a:t>Wat doe jij al op de activiteiten van </a:t>
            </a:r>
            <a:br>
              <a:rPr lang="nl-NL" sz="2800" dirty="0">
                <a:latin typeface="Trebuchet MS" panose="020B0603020202020204" pitchFamily="34" charset="0"/>
              </a:rPr>
            </a:br>
            <a:r>
              <a:rPr lang="nl-NL" sz="2800" dirty="0">
                <a:latin typeface="Trebuchet MS" panose="020B0603020202020204" pitchFamily="34" charset="0"/>
              </a:rPr>
              <a:t>de SOFA? </a:t>
            </a:r>
          </a:p>
        </p:txBody>
      </p:sp>
      <p:sp>
        <p:nvSpPr>
          <p:cNvPr id="3" name="Tijdelijke aanduiding voor inhoud 2"/>
          <p:cNvSpPr>
            <a:spLocks noGrp="1"/>
          </p:cNvSpPr>
          <p:nvPr>
            <p:ph idx="1"/>
          </p:nvPr>
        </p:nvSpPr>
        <p:spPr>
          <a:xfrm>
            <a:off x="1415480" y="2563524"/>
            <a:ext cx="8244064" cy="3960000"/>
          </a:xfrm>
        </p:spPr>
        <p:txBody>
          <a:bodyPr>
            <a:normAutofit/>
          </a:bodyPr>
          <a:lstStyle/>
          <a:p>
            <a:pPr lvl="0">
              <a:buClr>
                <a:schemeClr val="accent2"/>
              </a:buClr>
              <a:buFont typeface="Wingdings" panose="05000000000000000000" pitchFamily="2" charset="2"/>
              <a:buChar char="ü"/>
            </a:pPr>
            <a:r>
              <a:rPr lang="nl-NL" sz="2400" dirty="0">
                <a:latin typeface="Trebuchet MS" panose="020B0603020202020204" pitchFamily="34" charset="0"/>
              </a:rPr>
              <a:t>Vul op het format bij de activiteiten van de SOFA een concreet voorbeeld in van wat jij al doet.</a:t>
            </a:r>
          </a:p>
          <a:p>
            <a:pPr marL="0" lvl="0" indent="0">
              <a:buClr>
                <a:schemeClr val="accent2"/>
              </a:buClr>
              <a:buNone/>
            </a:pPr>
            <a:endParaRPr lang="nl-NL" sz="2400" dirty="0">
              <a:latin typeface="Trebuchet MS" panose="020B0603020202020204" pitchFamily="34" charset="0"/>
            </a:endParaRPr>
          </a:p>
          <a:p>
            <a:pPr lvl="0">
              <a:buClr>
                <a:schemeClr val="accent2"/>
              </a:buClr>
              <a:buFont typeface="Wingdings" panose="05000000000000000000" pitchFamily="2" charset="2"/>
              <a:buChar char="ü"/>
            </a:pPr>
            <a:r>
              <a:rPr lang="nl-NL" sz="2400" dirty="0">
                <a:latin typeface="Trebuchet MS" panose="020B0603020202020204" pitchFamily="34" charset="0"/>
              </a:rPr>
              <a:t>Overleg daarna in tweetallen:</a:t>
            </a:r>
            <a:br>
              <a:rPr lang="nl-NL" sz="2400" dirty="0">
                <a:latin typeface="Trebuchet MS" panose="020B0603020202020204" pitchFamily="34" charset="0"/>
              </a:rPr>
            </a:br>
            <a:r>
              <a:rPr lang="nl-NL" sz="2400" dirty="0">
                <a:latin typeface="Trebuchet MS" panose="020B0603020202020204" pitchFamily="34" charset="0"/>
              </a:rPr>
              <a:t>- wat vind jij het makkelijkste om te doen?</a:t>
            </a:r>
          </a:p>
          <a:p>
            <a:pPr marL="0" lvl="0" indent="0">
              <a:buClr>
                <a:schemeClr val="accent2"/>
              </a:buClr>
              <a:buNone/>
            </a:pPr>
            <a:r>
              <a:rPr lang="nl-NL" sz="2400" dirty="0">
                <a:latin typeface="Trebuchet MS" panose="020B0603020202020204" pitchFamily="34" charset="0"/>
              </a:rPr>
              <a:t> - en waarom? </a:t>
            </a:r>
            <a:br>
              <a:rPr lang="nl-NL" sz="2400" dirty="0">
                <a:latin typeface="Trebuchet MS" panose="020B0603020202020204" pitchFamily="34" charset="0"/>
              </a:rPr>
            </a:br>
            <a:endParaRPr lang="nl-NL" sz="2400" dirty="0">
              <a:latin typeface="Trebuchet MS" panose="020B0603020202020204" pitchFamily="34" charset="0"/>
            </a:endParaRPr>
          </a:p>
          <a:p>
            <a:pPr marL="0" lvl="0" indent="0">
              <a:buClr>
                <a:schemeClr val="accent2"/>
              </a:buClr>
              <a:buNone/>
            </a:pPr>
            <a:endParaRPr lang="nl-NL" sz="2400" dirty="0">
              <a:latin typeface="Trebuchet MS" panose="020B0603020202020204" pitchFamily="34" charset="0"/>
            </a:endParaRPr>
          </a:p>
          <a:p>
            <a:pPr marL="0" lvl="0" indent="0">
              <a:buClr>
                <a:schemeClr val="accent2"/>
              </a:buClr>
              <a:buNone/>
            </a:pPr>
            <a:endParaRPr lang="nl-NL" dirty="0"/>
          </a:p>
        </p:txBody>
      </p:sp>
      <p:pic>
        <p:nvPicPr>
          <p:cNvPr id="6" name="Afbeelding 5"/>
          <p:cNvPicPr>
            <a:picLocks noChangeAspect="1"/>
          </p:cNvPicPr>
          <p:nvPr/>
        </p:nvPicPr>
        <p:blipFill>
          <a:blip r:embed="rId4"/>
          <a:stretch>
            <a:fillRect/>
          </a:stretch>
        </p:blipFill>
        <p:spPr>
          <a:xfrm>
            <a:off x="9192344" y="3669704"/>
            <a:ext cx="2999656" cy="2999656"/>
          </a:xfrm>
          <a:prstGeom prst="rect">
            <a:avLst/>
          </a:prstGeom>
        </p:spPr>
      </p:pic>
    </p:spTree>
    <p:extLst>
      <p:ext uri="{BB962C8B-B14F-4D97-AF65-F5344CB8AC3E}">
        <p14:creationId xmlns:p14="http://schemas.microsoft.com/office/powerpoint/2010/main" val="37859240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2800" b="1" dirty="0">
                <a:latin typeface="Trebuchet MS" panose="020B0603020202020204" pitchFamily="34" charset="0"/>
              </a:rPr>
              <a:t>Verbinding vrijwilligers en sociaal netwerk: voor elkaar van betekenis zijn en elkaar kennen </a:t>
            </a:r>
          </a:p>
        </p:txBody>
      </p:sp>
      <p:sp>
        <p:nvSpPr>
          <p:cNvPr id="3" name="Tijdelijke aanduiding voor inhoud 2"/>
          <p:cNvSpPr>
            <a:spLocks noGrp="1"/>
          </p:cNvSpPr>
          <p:nvPr>
            <p:ph idx="1"/>
          </p:nvPr>
        </p:nvSpPr>
        <p:spPr>
          <a:xfrm>
            <a:off x="1127448" y="2132856"/>
            <a:ext cx="9505056" cy="4104456"/>
          </a:xfrm>
        </p:spPr>
        <p:txBody>
          <a:bodyPr>
            <a:normAutofit fontScale="92500" lnSpcReduction="10000"/>
          </a:bodyPr>
          <a:lstStyle/>
          <a:p>
            <a:pPr marL="0" lvl="0" indent="0">
              <a:buClr>
                <a:schemeClr val="accent2"/>
              </a:buClr>
              <a:buNone/>
            </a:pPr>
            <a:r>
              <a:rPr lang="nl-NL" sz="2400" dirty="0">
                <a:latin typeface="Trebuchet MS" panose="020B0603020202020204" pitchFamily="34" charset="0"/>
              </a:rPr>
              <a:t>Praktijkvoorbeelden:</a:t>
            </a:r>
          </a:p>
          <a:p>
            <a:pPr marL="0" lvl="0" indent="0">
              <a:buClr>
                <a:schemeClr val="accent2"/>
              </a:buClr>
              <a:buNone/>
            </a:pPr>
            <a:r>
              <a:rPr lang="nl-NL" sz="2400" dirty="0">
                <a:latin typeface="Trebuchet MS" panose="020B0603020202020204" pitchFamily="34" charset="0"/>
              </a:rPr>
              <a:t>Een vrijwilliger vertelt: “de partner van een bewoner wilde graag met haar man buiten wandelen, maar het was voor haar te zwaar om de rolstoel te duwen. Ik heb aangeboden om te helpen en heb de rolstoel geduwd. En ondertussen heb ik ook een praatje gemaakt met de mantelzorger om een luisterend oor te bieden.”</a:t>
            </a:r>
          </a:p>
          <a:p>
            <a:pPr marL="0" lvl="0" indent="0">
              <a:buClr>
                <a:schemeClr val="accent2"/>
              </a:buClr>
              <a:buNone/>
            </a:pPr>
            <a:endParaRPr lang="nl-NL" sz="2400" dirty="0">
              <a:latin typeface="Trebuchet MS" panose="020B0603020202020204" pitchFamily="34" charset="0"/>
            </a:endParaRPr>
          </a:p>
          <a:p>
            <a:pPr marL="0" lvl="0" indent="0">
              <a:buClr>
                <a:schemeClr val="accent2"/>
              </a:buClr>
              <a:buNone/>
            </a:pPr>
            <a:r>
              <a:rPr lang="nl-NL" sz="2400" dirty="0">
                <a:latin typeface="Trebuchet MS" panose="020B0603020202020204" pitchFamily="34" charset="0"/>
              </a:rPr>
              <a:t>Een dochter vertelt: “bij mijn vader kwam wekelijks een vrijwilliger die hem gezelschap bood en leuke dingen deed. Ik was daar heel blij om en voelde me gerust dat hij het naar zijn zin had. En we hadden ook goed contact over en weer. </a:t>
            </a:r>
          </a:p>
        </p:txBody>
      </p:sp>
    </p:spTree>
    <p:extLst>
      <p:ext uri="{BB962C8B-B14F-4D97-AF65-F5344CB8AC3E}">
        <p14:creationId xmlns:p14="http://schemas.microsoft.com/office/powerpoint/2010/main" val="25384306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latin typeface="Trebuchet MS" panose="020B0603020202020204" pitchFamily="34" charset="0"/>
              </a:rPr>
              <a:t>Samenspel in de driehoek </a:t>
            </a:r>
          </a:p>
        </p:txBody>
      </p:sp>
      <p:sp>
        <p:nvSpPr>
          <p:cNvPr id="7" name="Tekstvak 4"/>
          <p:cNvSpPr txBox="1">
            <a:spLocks noChangeArrowheads="1"/>
          </p:cNvSpPr>
          <p:nvPr/>
        </p:nvSpPr>
        <p:spPr bwMode="auto">
          <a:xfrm>
            <a:off x="5021151" y="1190194"/>
            <a:ext cx="1697897" cy="1380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endParaRPr lang="nl-NL" altLang="nl-NL" sz="3200" dirty="0"/>
          </a:p>
          <a:p>
            <a:pPr algn="ctr" eaLnBrk="1" hangingPunct="1"/>
            <a:endParaRPr lang="nl-NL" altLang="nl-NL" sz="3200" dirty="0"/>
          </a:p>
          <a:p>
            <a:pPr algn="ctr" eaLnBrk="1" hangingPunct="1"/>
            <a:r>
              <a:rPr lang="nl-NL" altLang="nl-NL" dirty="0">
                <a:latin typeface="Trebuchet MS" panose="020B0603020202020204" pitchFamily="34" charset="0"/>
              </a:rPr>
              <a:t>Cliënt(en)</a:t>
            </a:r>
          </a:p>
        </p:txBody>
      </p:sp>
      <p:sp>
        <p:nvSpPr>
          <p:cNvPr id="8" name="Tekstvak 5"/>
          <p:cNvSpPr txBox="1">
            <a:spLocks noChangeArrowheads="1"/>
          </p:cNvSpPr>
          <p:nvPr/>
        </p:nvSpPr>
        <p:spPr bwMode="auto">
          <a:xfrm>
            <a:off x="8252261" y="5187005"/>
            <a:ext cx="111299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nl-NL" altLang="nl-NL" dirty="0">
                <a:latin typeface="Trebuchet MS" panose="020B0603020202020204" pitchFamily="34" charset="0"/>
              </a:rPr>
              <a:t>Familie, Netwerk</a:t>
            </a:r>
          </a:p>
        </p:txBody>
      </p:sp>
      <p:sp>
        <p:nvSpPr>
          <p:cNvPr id="9" name="Tekstvak 7"/>
          <p:cNvSpPr txBox="1">
            <a:spLocks noChangeArrowheads="1"/>
          </p:cNvSpPr>
          <p:nvPr/>
        </p:nvSpPr>
        <p:spPr bwMode="auto">
          <a:xfrm>
            <a:off x="2029506" y="5103899"/>
            <a:ext cx="205025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nl-NL" altLang="nl-NL" dirty="0">
                <a:latin typeface="Trebuchet MS" panose="020B0603020202020204" pitchFamily="34" charset="0"/>
              </a:rPr>
              <a:t>Beroepskrachten</a:t>
            </a:r>
          </a:p>
          <a:p>
            <a:pPr eaLnBrk="1" hangingPunct="1"/>
            <a:r>
              <a:rPr lang="nl-NL" altLang="nl-NL" dirty="0">
                <a:latin typeface="Trebuchet MS" panose="020B0603020202020204" pitchFamily="34" charset="0"/>
              </a:rPr>
              <a:t>   Vrijwilligers</a:t>
            </a:r>
          </a:p>
        </p:txBody>
      </p:sp>
      <p:cxnSp>
        <p:nvCxnSpPr>
          <p:cNvPr id="12" name="Rechte verbindingslijn met pijl 16"/>
          <p:cNvCxnSpPr>
            <a:cxnSpLocks noChangeShapeType="1"/>
          </p:cNvCxnSpPr>
          <p:nvPr/>
        </p:nvCxnSpPr>
        <p:spPr bwMode="auto">
          <a:xfrm flipH="1">
            <a:off x="3935761" y="2780928"/>
            <a:ext cx="1342027" cy="1907968"/>
          </a:xfrm>
          <a:prstGeom prst="straightConnector1">
            <a:avLst/>
          </a:prstGeom>
          <a:ln w="76200">
            <a:solidFill>
              <a:schemeClr val="accent2"/>
            </a:solidFill>
            <a:headEnd type="arrow" w="med" len="med"/>
            <a:tailEnd type="arrow" w="med" len="med"/>
          </a:ln>
          <a:extLst>
            <a:ext uri="{909E8E84-426E-40DD-AFC4-6F175D3DCCD1}">
              <a14:hiddenFill xmlns:a14="http://schemas.microsoft.com/office/drawing/2010/main">
                <a:noFill/>
              </a14:hiddenFill>
            </a:ext>
          </a:extLst>
        </p:spPr>
        <p:style>
          <a:lnRef idx="1">
            <a:schemeClr val="accent4"/>
          </a:lnRef>
          <a:fillRef idx="0">
            <a:schemeClr val="accent4"/>
          </a:fillRef>
          <a:effectRef idx="0">
            <a:schemeClr val="accent4"/>
          </a:effectRef>
          <a:fontRef idx="minor">
            <a:schemeClr val="tx1"/>
          </a:fontRef>
        </p:style>
      </p:cxnSp>
      <p:sp>
        <p:nvSpPr>
          <p:cNvPr id="14" name="Ovaal 13"/>
          <p:cNvSpPr/>
          <p:nvPr/>
        </p:nvSpPr>
        <p:spPr bwMode="auto">
          <a:xfrm>
            <a:off x="1864737" y="4853870"/>
            <a:ext cx="270825" cy="259020"/>
          </a:xfrm>
          <a:prstGeom prst="ellipse">
            <a:avLst/>
          </a:prstGeom>
          <a:solidFill>
            <a:schemeClr val="accent5">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nl-NL" sz="2400">
              <a:latin typeface="Arial" charset="0"/>
              <a:ea typeface="ＭＳ Ｐゴシック" charset="-128"/>
              <a:cs typeface="ＭＳ Ｐゴシック" charset="-128"/>
            </a:endParaRPr>
          </a:p>
        </p:txBody>
      </p:sp>
      <p:sp>
        <p:nvSpPr>
          <p:cNvPr id="15" name="Ovaal 14"/>
          <p:cNvSpPr/>
          <p:nvPr/>
        </p:nvSpPr>
        <p:spPr bwMode="auto">
          <a:xfrm>
            <a:off x="1776485" y="5165139"/>
            <a:ext cx="325045" cy="273258"/>
          </a:xfrm>
          <a:prstGeom prst="ellipse">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nl-NL" sz="2400">
              <a:latin typeface="Arial" charset="0"/>
              <a:ea typeface="ＭＳ Ｐゴシック" charset="-128"/>
              <a:cs typeface="ＭＳ Ｐゴシック" charset="-128"/>
            </a:endParaRPr>
          </a:p>
        </p:txBody>
      </p:sp>
      <p:sp>
        <p:nvSpPr>
          <p:cNvPr id="16" name="Ovaal 15"/>
          <p:cNvSpPr/>
          <p:nvPr/>
        </p:nvSpPr>
        <p:spPr bwMode="auto">
          <a:xfrm>
            <a:off x="1957513" y="5473231"/>
            <a:ext cx="288032" cy="255133"/>
          </a:xfrm>
          <a:prstGeom prst="ellipse">
            <a:avLst/>
          </a:prstGeom>
          <a:solidFill>
            <a:schemeClr val="accent3">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nl-NL" sz="2400">
              <a:latin typeface="Arial" charset="0"/>
              <a:ea typeface="ＭＳ Ｐゴシック" charset="-128"/>
              <a:cs typeface="ＭＳ Ｐゴシック" charset="-128"/>
            </a:endParaRPr>
          </a:p>
        </p:txBody>
      </p:sp>
      <p:sp>
        <p:nvSpPr>
          <p:cNvPr id="3" name="Gelijkbenige driehoek 2"/>
          <p:cNvSpPr/>
          <p:nvPr/>
        </p:nvSpPr>
        <p:spPr>
          <a:xfrm>
            <a:off x="3817871" y="2630085"/>
            <a:ext cx="4104456" cy="2808312"/>
          </a:xfrm>
          <a:prstGeom prst="triangle">
            <a:avLst>
              <a:gd name="adj" fmla="val 50000"/>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w="50800">
            <a:solidFill>
              <a:srgbClr val="009FE3"/>
            </a:solidFill>
          </a:ln>
        </p:spPr>
        <p:style>
          <a:lnRef idx="2">
            <a:schemeClr val="accent6"/>
          </a:lnRef>
          <a:fillRef idx="1">
            <a:schemeClr val="lt1"/>
          </a:fillRef>
          <a:effectRef idx="0">
            <a:schemeClr val="accent6"/>
          </a:effectRef>
          <a:fontRef idx="minor">
            <a:schemeClr val="dk1"/>
          </a:fontRef>
        </p:style>
        <p:txBody>
          <a:bodyPr rtlCol="0" anchor="t"/>
          <a:lstStyle/>
          <a:p>
            <a:pPr algn="ctr"/>
            <a:endParaRPr lang="nl-NL" sz="1200" b="1" dirty="0">
              <a:ln w="22225">
                <a:solidFill>
                  <a:schemeClr val="accent2"/>
                </a:solidFill>
                <a:prstDash val="solid"/>
              </a:ln>
              <a:solidFill>
                <a:schemeClr val="accent2">
                  <a:lumMod val="40000"/>
                  <a:lumOff val="60000"/>
                </a:schemeClr>
              </a:solidFill>
            </a:endParaRPr>
          </a:p>
        </p:txBody>
      </p:sp>
      <p:cxnSp>
        <p:nvCxnSpPr>
          <p:cNvPr id="19" name="Rechte verbindingslijn met pijl 16"/>
          <p:cNvCxnSpPr>
            <a:cxnSpLocks noChangeShapeType="1"/>
          </p:cNvCxnSpPr>
          <p:nvPr/>
        </p:nvCxnSpPr>
        <p:spPr bwMode="auto">
          <a:xfrm flipH="1" flipV="1">
            <a:off x="6344098" y="2775478"/>
            <a:ext cx="1408087" cy="1913419"/>
          </a:xfrm>
          <a:prstGeom prst="straightConnector1">
            <a:avLst/>
          </a:prstGeom>
          <a:ln w="76200">
            <a:solidFill>
              <a:schemeClr val="accent2"/>
            </a:solidFill>
            <a:headEnd type="arrow" w="med" len="med"/>
            <a:tailEnd type="arrow" w="med" len="med"/>
          </a:ln>
          <a:extLst>
            <a:ext uri="{909E8E84-426E-40DD-AFC4-6F175D3DCCD1}">
              <a14:hiddenFill xmlns:a14="http://schemas.microsoft.com/office/drawing/2010/main">
                <a:noFill/>
              </a14:hiddenFill>
            </a:ext>
          </a:extLst>
        </p:spPr>
        <p:style>
          <a:lnRef idx="1">
            <a:schemeClr val="accent4"/>
          </a:lnRef>
          <a:fillRef idx="0">
            <a:schemeClr val="accent4"/>
          </a:fillRef>
          <a:effectRef idx="0">
            <a:schemeClr val="accent4"/>
          </a:effectRef>
          <a:fontRef idx="minor">
            <a:schemeClr val="tx1"/>
          </a:fontRef>
        </p:style>
      </p:cxnSp>
      <p:cxnSp>
        <p:nvCxnSpPr>
          <p:cNvPr id="24" name="Rechte verbindingslijn met pijl 16"/>
          <p:cNvCxnSpPr>
            <a:cxnSpLocks noChangeShapeType="1"/>
          </p:cNvCxnSpPr>
          <p:nvPr/>
        </p:nvCxnSpPr>
        <p:spPr bwMode="auto">
          <a:xfrm flipH="1">
            <a:off x="4375910" y="5808424"/>
            <a:ext cx="2988376" cy="1"/>
          </a:xfrm>
          <a:prstGeom prst="straightConnector1">
            <a:avLst/>
          </a:prstGeom>
          <a:ln w="76200">
            <a:solidFill>
              <a:schemeClr val="accent2"/>
            </a:solidFill>
            <a:headEnd type="arrow" w="med" len="med"/>
            <a:tailEnd type="arrow" w="med" len="med"/>
          </a:ln>
          <a:extLst>
            <a:ext uri="{909E8E84-426E-40DD-AFC4-6F175D3DCCD1}">
              <a14:hiddenFill xmlns:a14="http://schemas.microsoft.com/office/drawing/2010/main">
                <a:noFill/>
              </a14:hiddenFill>
            </a:ext>
          </a:extLst>
        </p:spPr>
        <p:style>
          <a:lnRef idx="1">
            <a:schemeClr val="accent4"/>
          </a:lnRef>
          <a:fillRef idx="0">
            <a:schemeClr val="accent4"/>
          </a:fillRef>
          <a:effectRef idx="0">
            <a:schemeClr val="accent4"/>
          </a:effectRef>
          <a:fontRef idx="minor">
            <a:schemeClr val="tx1"/>
          </a:fontRef>
        </p:style>
      </p:cxnSp>
      <p:sp>
        <p:nvSpPr>
          <p:cNvPr id="10" name="Tekstvak 9"/>
          <p:cNvSpPr txBox="1"/>
          <p:nvPr/>
        </p:nvSpPr>
        <p:spPr>
          <a:xfrm>
            <a:off x="5211538" y="3924964"/>
            <a:ext cx="3164200" cy="1107996"/>
          </a:xfrm>
          <a:prstGeom prst="rect">
            <a:avLst/>
          </a:prstGeom>
          <a:noFill/>
        </p:spPr>
        <p:txBody>
          <a:bodyPr wrap="square">
            <a:spAutoFit/>
          </a:bodyPr>
          <a:lstStyle/>
          <a:p>
            <a:pPr eaLnBrk="1" hangingPunct="1">
              <a:defRPr/>
            </a:pPr>
            <a:endParaRPr lang="nl-NL" b="1" dirty="0">
              <a:solidFill>
                <a:schemeClr val="bg2"/>
              </a:solidFill>
            </a:endParaRPr>
          </a:p>
          <a:p>
            <a:pPr marL="285750" indent="-285750" algn="just">
              <a:buClr>
                <a:schemeClr val="bg1"/>
              </a:buClr>
              <a:buFont typeface="Wingdings" panose="05000000000000000000" pitchFamily="2" charset="2"/>
              <a:buChar char="ü"/>
              <a:defRPr/>
            </a:pPr>
            <a:r>
              <a:rPr lang="nl-NL" sz="1600" b="1" dirty="0">
                <a:solidFill>
                  <a:schemeClr val="bg2"/>
                </a:solidFill>
              </a:rPr>
              <a:t>Wensen</a:t>
            </a:r>
          </a:p>
          <a:p>
            <a:pPr marL="285750" indent="-285750" algn="just">
              <a:buClr>
                <a:schemeClr val="bg1"/>
              </a:buClr>
              <a:buFont typeface="Wingdings" panose="05000000000000000000" pitchFamily="2" charset="2"/>
              <a:buChar char="ü"/>
              <a:defRPr/>
            </a:pPr>
            <a:r>
              <a:rPr lang="nl-NL" sz="1600" b="1" dirty="0">
                <a:solidFill>
                  <a:schemeClr val="bg2"/>
                </a:solidFill>
              </a:rPr>
              <a:t>Verwachtingen</a:t>
            </a:r>
          </a:p>
          <a:p>
            <a:pPr marL="285750" indent="-285750" algn="just">
              <a:buClr>
                <a:schemeClr val="bg1"/>
              </a:buClr>
              <a:buFont typeface="Wingdings" panose="05000000000000000000" pitchFamily="2" charset="2"/>
              <a:buChar char="ü"/>
              <a:defRPr/>
            </a:pPr>
            <a:r>
              <a:rPr lang="nl-NL" sz="1600" b="1" dirty="0">
                <a:solidFill>
                  <a:schemeClr val="bg2"/>
                </a:solidFill>
              </a:rPr>
              <a:t>Grenzen</a:t>
            </a:r>
          </a:p>
        </p:txBody>
      </p:sp>
    </p:spTree>
    <p:extLst>
      <p:ext uri="{BB962C8B-B14F-4D97-AF65-F5344CB8AC3E}">
        <p14:creationId xmlns:p14="http://schemas.microsoft.com/office/powerpoint/2010/main" val="20935826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3"/>
          <a:stretch>
            <a:fillRect/>
          </a:stretch>
        </p:blipFill>
        <p:spPr>
          <a:xfrm>
            <a:off x="8184233" y="81447"/>
            <a:ext cx="2200275" cy="2076450"/>
          </a:xfrm>
          <a:prstGeom prst="rect">
            <a:avLst/>
          </a:prstGeom>
        </p:spPr>
      </p:pic>
      <p:sp>
        <p:nvSpPr>
          <p:cNvPr id="2" name="Titel 1"/>
          <p:cNvSpPr>
            <a:spLocks noGrp="1"/>
          </p:cNvSpPr>
          <p:nvPr>
            <p:ph type="title"/>
          </p:nvPr>
        </p:nvSpPr>
        <p:spPr/>
        <p:txBody>
          <a:bodyPr/>
          <a:lstStyle/>
          <a:p>
            <a:r>
              <a:rPr lang="nl-NL" sz="2800" b="1" dirty="0">
                <a:solidFill>
                  <a:srgbClr val="C3C800"/>
                </a:solidFill>
                <a:latin typeface="Trebuchet MS" panose="020B0603020202020204" pitchFamily="34" charset="0"/>
              </a:rPr>
              <a:t>Meerwaarde: van de </a:t>
            </a:r>
            <a:br>
              <a:rPr lang="nl-NL" sz="2800" b="1" dirty="0">
                <a:solidFill>
                  <a:srgbClr val="C3C800"/>
                </a:solidFill>
                <a:latin typeface="Trebuchet MS" panose="020B0603020202020204" pitchFamily="34" charset="0"/>
              </a:rPr>
            </a:br>
            <a:r>
              <a:rPr lang="nl-NL" sz="2800" b="1" dirty="0">
                <a:solidFill>
                  <a:srgbClr val="C3C800"/>
                </a:solidFill>
                <a:latin typeface="Trebuchet MS" panose="020B0603020202020204" pitchFamily="34" charset="0"/>
              </a:rPr>
              <a:t>investering in tijd en aandacht</a:t>
            </a:r>
          </a:p>
        </p:txBody>
      </p:sp>
      <p:sp>
        <p:nvSpPr>
          <p:cNvPr id="3" name="Tijdelijke aanduiding voor inhoud 2"/>
          <p:cNvSpPr>
            <a:spLocks noGrp="1"/>
          </p:cNvSpPr>
          <p:nvPr>
            <p:ph idx="1"/>
          </p:nvPr>
        </p:nvSpPr>
        <p:spPr>
          <a:xfrm>
            <a:off x="1415480" y="2563524"/>
            <a:ext cx="8244064" cy="3960000"/>
          </a:xfrm>
        </p:spPr>
        <p:txBody>
          <a:bodyPr>
            <a:normAutofit/>
          </a:bodyPr>
          <a:lstStyle/>
          <a:p>
            <a:pPr lvl="0">
              <a:buClr>
                <a:schemeClr val="accent2"/>
              </a:buClr>
              <a:buFont typeface="Wingdings" panose="05000000000000000000" pitchFamily="2" charset="2"/>
              <a:buChar char="ü"/>
            </a:pPr>
            <a:r>
              <a:rPr lang="nl-NL" sz="2400" dirty="0">
                <a:latin typeface="Trebuchet MS" panose="020B0603020202020204" pitchFamily="34" charset="0"/>
              </a:rPr>
              <a:t>Welke meerwaarde heeft het vanzelfsprekend en gelijkwaardig samenwerken met sociaal netwerk en vrijwilligers in jouw dagelijkse werk? </a:t>
            </a:r>
            <a:br>
              <a:rPr lang="nl-NL" sz="2400" dirty="0">
                <a:latin typeface="Trebuchet MS" panose="020B0603020202020204" pitchFamily="34" charset="0"/>
              </a:rPr>
            </a:br>
            <a:endParaRPr lang="nl-NL" sz="2400" dirty="0">
              <a:latin typeface="Trebuchet MS" panose="020B0603020202020204" pitchFamily="34" charset="0"/>
            </a:endParaRPr>
          </a:p>
          <a:p>
            <a:pPr lvl="0">
              <a:buClr>
                <a:schemeClr val="accent2"/>
              </a:buClr>
              <a:buFont typeface="Wingdings" panose="05000000000000000000" pitchFamily="2" charset="2"/>
              <a:buChar char="ü"/>
            </a:pPr>
            <a:r>
              <a:rPr lang="nl-NL" sz="2400" dirty="0">
                <a:latin typeface="Trebuchet MS" panose="020B0603020202020204" pitchFamily="34" charset="0"/>
              </a:rPr>
              <a:t>Wat levert het op voor de bewoners</a:t>
            </a:r>
          </a:p>
          <a:p>
            <a:pPr lvl="0">
              <a:buClr>
                <a:schemeClr val="accent2"/>
              </a:buClr>
              <a:buFont typeface="Wingdings" panose="05000000000000000000" pitchFamily="2" charset="2"/>
              <a:buChar char="ü"/>
            </a:pPr>
            <a:r>
              <a:rPr lang="nl-NL" sz="2400" dirty="0">
                <a:latin typeface="Trebuchet MS" panose="020B0603020202020204" pitchFamily="34" charset="0"/>
              </a:rPr>
              <a:t>Wat levert het op voor familie en netwerk</a:t>
            </a:r>
          </a:p>
          <a:p>
            <a:pPr lvl="0">
              <a:buClr>
                <a:schemeClr val="accent2"/>
              </a:buClr>
              <a:buFont typeface="Wingdings" panose="05000000000000000000" pitchFamily="2" charset="2"/>
              <a:buChar char="ü"/>
            </a:pPr>
            <a:r>
              <a:rPr lang="nl-NL" sz="2400" dirty="0">
                <a:latin typeface="Trebuchet MS" panose="020B0603020202020204" pitchFamily="34" charset="0"/>
              </a:rPr>
              <a:t>Wat levert het op voor vrijwilligers</a:t>
            </a:r>
          </a:p>
          <a:p>
            <a:pPr lvl="0">
              <a:buClr>
                <a:schemeClr val="accent2"/>
              </a:buClr>
              <a:buFont typeface="Wingdings" panose="05000000000000000000" pitchFamily="2" charset="2"/>
              <a:buChar char="ü"/>
            </a:pPr>
            <a:r>
              <a:rPr lang="nl-NL" sz="2400" dirty="0">
                <a:latin typeface="Trebuchet MS" panose="020B0603020202020204" pitchFamily="34" charset="0"/>
              </a:rPr>
              <a:t>Wat levert het op voor jou als medewerker/team</a:t>
            </a:r>
          </a:p>
          <a:p>
            <a:pPr lvl="0">
              <a:buClr>
                <a:schemeClr val="accent2"/>
              </a:buClr>
              <a:buFont typeface="Wingdings" panose="05000000000000000000" pitchFamily="2" charset="2"/>
              <a:buChar char="ü"/>
            </a:pPr>
            <a:endParaRPr lang="nl-NL" sz="2400" dirty="0">
              <a:latin typeface="Trebuchet MS" panose="020B0603020202020204" pitchFamily="34" charset="0"/>
            </a:endParaRPr>
          </a:p>
          <a:p>
            <a:pPr marL="0" lvl="0" indent="0">
              <a:buClr>
                <a:schemeClr val="accent2"/>
              </a:buClr>
              <a:buNone/>
            </a:pPr>
            <a:endParaRPr lang="nl-NL" dirty="0"/>
          </a:p>
        </p:txBody>
      </p:sp>
      <p:pic>
        <p:nvPicPr>
          <p:cNvPr id="6" name="Afbeelding 5"/>
          <p:cNvPicPr>
            <a:picLocks noChangeAspect="1"/>
          </p:cNvPicPr>
          <p:nvPr/>
        </p:nvPicPr>
        <p:blipFill>
          <a:blip r:embed="rId4"/>
          <a:stretch>
            <a:fillRect/>
          </a:stretch>
        </p:blipFill>
        <p:spPr>
          <a:xfrm>
            <a:off x="9192344" y="3669704"/>
            <a:ext cx="2999656" cy="2999656"/>
          </a:xfrm>
          <a:prstGeom prst="rect">
            <a:avLst/>
          </a:prstGeom>
        </p:spPr>
      </p:pic>
    </p:spTree>
    <p:extLst>
      <p:ext uri="{BB962C8B-B14F-4D97-AF65-F5344CB8AC3E}">
        <p14:creationId xmlns:p14="http://schemas.microsoft.com/office/powerpoint/2010/main" val="3543631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el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r>
              <a:rPr lang="nl-NL" altLang="nl-NL" dirty="0">
                <a:latin typeface="Trebuchet MS" panose="020B0603020202020204" pitchFamily="34" charset="0"/>
              </a:rPr>
              <a:t>Wat betekent samenwerken met informele zorg voor mijn dagelijks werk? </a:t>
            </a:r>
          </a:p>
        </p:txBody>
      </p:sp>
      <p:sp>
        <p:nvSpPr>
          <p:cNvPr id="3" name="Tijdelijke aanduiding voor inhoud 2"/>
          <p:cNvSpPr>
            <a:spLocks noGrp="1"/>
          </p:cNvSpPr>
          <p:nvPr>
            <p:ph idx="1"/>
          </p:nvPr>
        </p:nvSpPr>
        <p:spPr>
          <a:xfrm>
            <a:off x="983432" y="2060848"/>
            <a:ext cx="10441160" cy="3960000"/>
          </a:xfrm>
        </p:spPr>
        <p:txBody>
          <a:bodyPr/>
          <a:lstStyle/>
          <a:p>
            <a:pPr>
              <a:defRPr/>
            </a:pPr>
            <a:endParaRPr lang="nl-NL" sz="2000" dirty="0">
              <a:latin typeface="Trebuchet MS" panose="020B0603020202020204" pitchFamily="34" charset="0"/>
            </a:endParaRPr>
          </a:p>
          <a:p>
            <a:pPr marL="0" indent="0">
              <a:buNone/>
              <a:defRPr/>
            </a:pPr>
            <a:r>
              <a:rPr lang="nl-NL" sz="2000" dirty="0">
                <a:latin typeface="Trebuchet MS" panose="020B0603020202020204" pitchFamily="34" charset="0"/>
              </a:rPr>
              <a:t>Schrijf voor jezelf op: </a:t>
            </a:r>
          </a:p>
          <a:p>
            <a:pPr>
              <a:defRPr/>
            </a:pPr>
            <a:r>
              <a:rPr lang="nl-NL" sz="2400" dirty="0">
                <a:latin typeface="Trebuchet MS" panose="020B0603020202020204" pitchFamily="34" charset="0"/>
              </a:rPr>
              <a:t>Wat doe ik al en wil ik blijven doen? </a:t>
            </a:r>
            <a:br>
              <a:rPr lang="nl-NL" sz="2000" dirty="0">
                <a:latin typeface="Trebuchet MS" panose="020B0603020202020204" pitchFamily="34" charset="0"/>
              </a:rPr>
            </a:br>
            <a:r>
              <a:rPr lang="nl-NL" sz="2000" dirty="0">
                <a:solidFill>
                  <a:schemeClr val="accent2"/>
                </a:solidFill>
                <a:latin typeface="Trebuchet MS" panose="020B0603020202020204" pitchFamily="34" charset="0"/>
              </a:rPr>
              <a:t>(t.a.v. nieuw gedrag: vanzelfsprekend en gelijkwaardig</a:t>
            </a:r>
            <a:br>
              <a:rPr lang="nl-NL" sz="2000" dirty="0">
                <a:solidFill>
                  <a:schemeClr val="accent2"/>
                </a:solidFill>
                <a:latin typeface="Trebuchet MS" panose="020B0603020202020204" pitchFamily="34" charset="0"/>
              </a:rPr>
            </a:br>
            <a:r>
              <a:rPr lang="nl-NL" sz="2000" dirty="0">
                <a:solidFill>
                  <a:schemeClr val="accent2"/>
                </a:solidFill>
                <a:latin typeface="Trebuchet MS" panose="020B0603020202020204" pitchFamily="34" charset="0"/>
              </a:rPr>
              <a:t>samenwerken met sociaal netwerk en vrijwilligers)</a:t>
            </a:r>
          </a:p>
          <a:p>
            <a:pPr>
              <a:defRPr/>
            </a:pPr>
            <a:r>
              <a:rPr lang="nl-NL" sz="2400" dirty="0">
                <a:latin typeface="Trebuchet MS" panose="020B0603020202020204" pitchFamily="34" charset="0"/>
              </a:rPr>
              <a:t>Wat wil ik anders gaan doen?</a:t>
            </a:r>
            <a:br>
              <a:rPr lang="nl-NL" sz="2000" dirty="0">
                <a:latin typeface="Trebuchet MS" panose="020B0603020202020204" pitchFamily="34" charset="0"/>
              </a:rPr>
            </a:br>
            <a:r>
              <a:rPr lang="nl-NL" sz="2000" dirty="0">
                <a:solidFill>
                  <a:schemeClr val="accent2"/>
                </a:solidFill>
                <a:latin typeface="Trebuchet MS" panose="020B0603020202020204" pitchFamily="34" charset="0"/>
              </a:rPr>
              <a:t>(wat zijn nog oude gewoontes?)</a:t>
            </a:r>
          </a:p>
          <a:p>
            <a:pPr>
              <a:defRPr/>
            </a:pPr>
            <a:r>
              <a:rPr lang="nl-NL" sz="2400" dirty="0">
                <a:latin typeface="Trebuchet MS" panose="020B0603020202020204" pitchFamily="34" charset="0"/>
              </a:rPr>
              <a:t>Wat heb ik nog te leren?</a:t>
            </a:r>
            <a:br>
              <a:rPr lang="nl-NL" sz="2000" dirty="0">
                <a:latin typeface="Trebuchet MS" panose="020B0603020202020204" pitchFamily="34" charset="0"/>
              </a:rPr>
            </a:br>
            <a:endParaRPr lang="nl-NL" sz="2000" dirty="0">
              <a:latin typeface="Trebuchet MS" panose="020B0603020202020204" pitchFamily="34" charset="0"/>
            </a:endParaRPr>
          </a:p>
          <a:p>
            <a:pPr marL="0" lvl="0" indent="0">
              <a:buClr>
                <a:schemeClr val="accent2"/>
              </a:buClr>
              <a:buNone/>
            </a:pPr>
            <a:br>
              <a:rPr lang="nl-NL" sz="2000" dirty="0">
                <a:latin typeface="Trebuchet MS" panose="020B0603020202020204" pitchFamily="34" charset="0"/>
              </a:rPr>
            </a:br>
            <a:endParaRPr lang="nl-NL" sz="2000" dirty="0">
              <a:latin typeface="Trebuchet MS" panose="020B0603020202020204" pitchFamily="34" charset="0"/>
            </a:endParaRPr>
          </a:p>
          <a:p>
            <a:pPr marL="0" indent="0">
              <a:buNone/>
              <a:defRPr/>
            </a:pPr>
            <a:endParaRPr lang="nl-NL" dirty="0">
              <a:latin typeface="Trebuchet MS" panose="020B0603020202020204" pitchFamily="34" charset="0"/>
            </a:endParaRPr>
          </a:p>
          <a:p>
            <a:pPr>
              <a:defRPr/>
            </a:pPr>
            <a:endParaRPr lang="nl-NL" dirty="0"/>
          </a:p>
        </p:txBody>
      </p:sp>
      <p:pic>
        <p:nvPicPr>
          <p:cNvPr id="2" name="Afbeelding 1"/>
          <p:cNvPicPr>
            <a:picLocks noChangeAspect="1"/>
          </p:cNvPicPr>
          <p:nvPr/>
        </p:nvPicPr>
        <p:blipFill>
          <a:blip r:embed="rId3"/>
          <a:stretch>
            <a:fillRect/>
          </a:stretch>
        </p:blipFill>
        <p:spPr>
          <a:xfrm>
            <a:off x="8400256" y="2845431"/>
            <a:ext cx="2548598" cy="3600400"/>
          </a:xfrm>
          <a:prstGeom prst="rect">
            <a:avLst/>
          </a:prstGeom>
        </p:spPr>
      </p:pic>
      <p:pic>
        <p:nvPicPr>
          <p:cNvPr id="4" name="Afbeelding 3">
            <a:extLst>
              <a:ext uri="{FF2B5EF4-FFF2-40B4-BE49-F238E27FC236}">
                <a16:creationId xmlns:a16="http://schemas.microsoft.com/office/drawing/2014/main" id="{17A84A3A-8255-4238-ACBF-A5F08F3F3DA6}"/>
              </a:ext>
            </a:extLst>
          </p:cNvPr>
          <p:cNvPicPr>
            <a:picLocks noChangeAspect="1"/>
          </p:cNvPicPr>
          <p:nvPr/>
        </p:nvPicPr>
        <p:blipFill>
          <a:blip r:embed="rId4"/>
          <a:stretch>
            <a:fillRect/>
          </a:stretch>
        </p:blipFill>
        <p:spPr>
          <a:xfrm>
            <a:off x="9048328" y="1057917"/>
            <a:ext cx="2194750" cy="2078916"/>
          </a:xfrm>
          <a:prstGeom prst="rect">
            <a:avLst/>
          </a:prstGeom>
        </p:spPr>
      </p:pic>
    </p:spTree>
    <p:extLst>
      <p:ext uri="{BB962C8B-B14F-4D97-AF65-F5344CB8AC3E}">
        <p14:creationId xmlns:p14="http://schemas.microsoft.com/office/powerpoint/2010/main" val="8452414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el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algn="ctr" eaLnBrk="1" hangingPunct="1"/>
            <a:r>
              <a:rPr lang="nl-NL" altLang="nl-NL" b="1" dirty="0">
                <a:solidFill>
                  <a:schemeClr val="accent2"/>
                </a:solidFill>
                <a:latin typeface="Trebuchet MS" panose="020B0603020202020204" pitchFamily="34" charset="0"/>
              </a:rPr>
              <a:t>Tijd voor een COUP</a:t>
            </a:r>
            <a:br>
              <a:rPr lang="nl-NL" altLang="nl-NL" dirty="0">
                <a:latin typeface="Trebuchet MS" panose="020B0603020202020204" pitchFamily="34" charset="0"/>
              </a:rPr>
            </a:br>
            <a:r>
              <a:rPr lang="nl-NL" altLang="nl-NL" dirty="0">
                <a:latin typeface="Trebuchet MS" panose="020B0603020202020204" pitchFamily="34" charset="0"/>
              </a:rPr>
              <a:t>C = Contact leggen en houden</a:t>
            </a:r>
          </a:p>
        </p:txBody>
      </p:sp>
      <p:sp>
        <p:nvSpPr>
          <p:cNvPr id="3" name="Tijdelijke aanduiding voor inhoud 2"/>
          <p:cNvSpPr>
            <a:spLocks noGrp="1"/>
          </p:cNvSpPr>
          <p:nvPr>
            <p:ph idx="1"/>
          </p:nvPr>
        </p:nvSpPr>
        <p:spPr>
          <a:xfrm>
            <a:off x="1271464" y="1988840"/>
            <a:ext cx="10153128" cy="3960000"/>
          </a:xfrm>
        </p:spPr>
        <p:txBody>
          <a:bodyPr/>
          <a:lstStyle/>
          <a:p>
            <a:pPr>
              <a:buClr>
                <a:schemeClr val="tx1"/>
              </a:buClr>
              <a:defRPr/>
            </a:pPr>
            <a:r>
              <a:rPr lang="nl-NL" sz="2400" dirty="0">
                <a:latin typeface="Trebuchet MS" panose="020B0603020202020204" pitchFamily="34" charset="0"/>
              </a:rPr>
              <a:t>Elkaar echt leren kennen en begrijpen: laat zien wat je doet en waarom je dat doet en wie je bent.  </a:t>
            </a:r>
          </a:p>
          <a:p>
            <a:pPr eaLnBrk="1" hangingPunct="1">
              <a:buClr>
                <a:schemeClr val="tx1"/>
              </a:buClr>
              <a:defRPr/>
            </a:pPr>
            <a:r>
              <a:rPr lang="nl-NL" sz="2400" dirty="0">
                <a:latin typeface="Trebuchet MS" panose="020B0603020202020204" pitchFamily="34" charset="0"/>
              </a:rPr>
              <a:t>Opbouwen vertrouwensrelatie en samenwerkingsrelatie</a:t>
            </a:r>
          </a:p>
          <a:p>
            <a:pPr eaLnBrk="1" hangingPunct="1">
              <a:buClr>
                <a:schemeClr val="tx1"/>
              </a:buClr>
              <a:defRPr/>
            </a:pPr>
            <a:r>
              <a:rPr lang="nl-NL" sz="2400" dirty="0">
                <a:latin typeface="Trebuchet MS" panose="020B0603020202020204" pitchFamily="34" charset="0"/>
              </a:rPr>
              <a:t>Echt contact maken: zien, groeten, aandacht, praatje maken, vragen hoe het gaat (structurele wat langere  contactmomenten); niet alleen functioneel, maar ook sociaal contact </a:t>
            </a:r>
          </a:p>
          <a:p>
            <a:pPr eaLnBrk="1" hangingPunct="1">
              <a:buClr>
                <a:schemeClr val="tx1"/>
              </a:buClr>
              <a:defRPr/>
            </a:pPr>
            <a:r>
              <a:rPr lang="nl-NL" sz="2400" dirty="0">
                <a:latin typeface="Trebuchet MS" panose="020B0603020202020204" pitchFamily="34" charset="0"/>
              </a:rPr>
              <a:t>Geef informatie over het dagelijkse reilen en zeilen </a:t>
            </a:r>
          </a:p>
          <a:p>
            <a:pPr eaLnBrk="1" hangingPunct="1">
              <a:buClr>
                <a:schemeClr val="tx1"/>
              </a:buClr>
              <a:defRPr/>
            </a:pPr>
            <a:r>
              <a:rPr lang="nl-NL" sz="2400" b="1" dirty="0">
                <a:solidFill>
                  <a:srgbClr val="009FE3"/>
                </a:solidFill>
                <a:latin typeface="Trebuchet MS" panose="020B0603020202020204" pitchFamily="34" charset="0"/>
              </a:rPr>
              <a:t>Gastvrij zijn, welkom heten </a:t>
            </a:r>
          </a:p>
          <a:p>
            <a:pPr eaLnBrk="1" hangingPunct="1">
              <a:buClr>
                <a:schemeClr val="tx1"/>
              </a:buClr>
              <a:defRPr/>
            </a:pPr>
            <a:r>
              <a:rPr lang="nl-NL" sz="2400" dirty="0">
                <a:latin typeface="Trebuchet MS" panose="020B0603020202020204" pitchFamily="34" charset="0"/>
              </a:rPr>
              <a:t>Wederzijdse verwachtingen uitspreken</a:t>
            </a:r>
          </a:p>
          <a:p>
            <a:pPr>
              <a:buClr>
                <a:schemeClr val="tx1"/>
              </a:buClr>
              <a:defRPr/>
            </a:pPr>
            <a:r>
              <a:rPr lang="nl-NL" sz="2400" dirty="0">
                <a:latin typeface="Trebuchet MS" panose="020B0603020202020204" pitchFamily="34" charset="0"/>
              </a:rPr>
              <a:t>(H)erkennen: sociaal netwerk en vrijwilligers (</a:t>
            </a:r>
            <a:r>
              <a:rPr lang="nl-NL" sz="2400" dirty="0" err="1">
                <a:latin typeface="Trebuchet MS" panose="020B0603020202020204" pitchFamily="34" charset="0"/>
              </a:rPr>
              <a:t>ecogram</a:t>
            </a:r>
            <a:r>
              <a:rPr lang="nl-NL" sz="2400" dirty="0">
                <a:latin typeface="Trebuchet MS" panose="020B0603020202020204" pitchFamily="34" charset="0"/>
              </a:rPr>
              <a:t>) </a:t>
            </a:r>
          </a:p>
          <a:p>
            <a:pPr marL="0" indent="0">
              <a:buClr>
                <a:schemeClr val="tx1"/>
              </a:buClr>
              <a:buNone/>
              <a:defRPr/>
            </a:pPr>
            <a:endParaRPr lang="nl-NL" sz="2400" dirty="0">
              <a:latin typeface="Trebuchet MS" panose="020B0603020202020204" pitchFamily="34" charset="0"/>
            </a:endParaRPr>
          </a:p>
        </p:txBody>
      </p:sp>
    </p:spTree>
    <p:extLst>
      <p:ext uri="{BB962C8B-B14F-4D97-AF65-F5344CB8AC3E}">
        <p14:creationId xmlns:p14="http://schemas.microsoft.com/office/powerpoint/2010/main" val="27876169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el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eaLnBrk="1" hangingPunct="1"/>
            <a:r>
              <a:rPr lang="nl-NL" altLang="nl-NL" b="1" dirty="0">
                <a:solidFill>
                  <a:srgbClr val="C3C800"/>
                </a:solidFill>
                <a:latin typeface="Trebuchet MS" panose="020B0603020202020204" pitchFamily="34" charset="0"/>
              </a:rPr>
              <a:t>Programma</a:t>
            </a:r>
          </a:p>
        </p:txBody>
      </p:sp>
      <p:sp>
        <p:nvSpPr>
          <p:cNvPr id="11267" name="Tijdelijke aanduiding voor inhoud 2"/>
          <p:cNvSpPr>
            <a:spLocks noGrp="1"/>
          </p:cNvSpPr>
          <p:nvPr>
            <p:ph idx="1"/>
          </p:nvPr>
        </p:nvSpPr>
        <p:spPr bwMode="auto">
          <a:xfrm>
            <a:off x="2387544" y="1844824"/>
            <a:ext cx="7272000" cy="3960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70000" lnSpcReduction="20000"/>
          </a:bodyPr>
          <a:lstStyle/>
          <a:p>
            <a:pPr marL="0" indent="0">
              <a:buClr>
                <a:schemeClr val="accent2"/>
              </a:buClr>
              <a:buNone/>
            </a:pPr>
            <a:endParaRPr lang="nl-NL" altLang="nl-NL" sz="2600" dirty="0">
              <a:solidFill>
                <a:srgbClr val="000000"/>
              </a:solidFill>
              <a:latin typeface="Trebuchet MS" panose="020B0603020202020204" pitchFamily="34" charset="0"/>
            </a:endParaRPr>
          </a:p>
          <a:p>
            <a:pPr eaLnBrk="1" hangingPunct="1">
              <a:buClr>
                <a:schemeClr val="accent2"/>
              </a:buClr>
              <a:buFont typeface="Wingdings" panose="05000000000000000000" pitchFamily="2" charset="2"/>
              <a:buChar char="ü"/>
            </a:pPr>
            <a:r>
              <a:rPr lang="nl-NL" altLang="nl-NL" sz="2600" dirty="0">
                <a:solidFill>
                  <a:srgbClr val="000000"/>
                </a:solidFill>
                <a:latin typeface="Trebuchet MS" panose="020B0603020202020204" pitchFamily="34" charset="0"/>
              </a:rPr>
              <a:t> Veranderende context, andere werkwijze en houding</a:t>
            </a:r>
          </a:p>
          <a:p>
            <a:pPr eaLnBrk="1" hangingPunct="1">
              <a:buClr>
                <a:schemeClr val="accent2"/>
              </a:buClr>
              <a:buFont typeface="Wingdings" panose="05000000000000000000" pitchFamily="2" charset="2"/>
              <a:buChar char="ü"/>
            </a:pPr>
            <a:r>
              <a:rPr lang="nl-NL" altLang="nl-NL" sz="2600" dirty="0">
                <a:solidFill>
                  <a:srgbClr val="000000"/>
                </a:solidFill>
                <a:latin typeface="Trebuchet MS" panose="020B0603020202020204" pitchFamily="34" charset="0"/>
              </a:rPr>
              <a:t> Definitie Informele zorg </a:t>
            </a:r>
          </a:p>
          <a:p>
            <a:pPr eaLnBrk="1" hangingPunct="1">
              <a:buClr>
                <a:schemeClr val="accent2"/>
              </a:buClr>
              <a:buFont typeface="Wingdings" panose="05000000000000000000" pitchFamily="2" charset="2"/>
              <a:buChar char="ü"/>
            </a:pPr>
            <a:r>
              <a:rPr lang="nl-NL" altLang="nl-NL" sz="2600" dirty="0">
                <a:solidFill>
                  <a:srgbClr val="000000"/>
                </a:solidFill>
                <a:latin typeface="Trebuchet MS" panose="020B0603020202020204" pitchFamily="34" charset="0"/>
              </a:rPr>
              <a:t> Vrijwilligerswerk en het WIFA-model</a:t>
            </a:r>
          </a:p>
          <a:p>
            <a:pPr eaLnBrk="1" hangingPunct="1">
              <a:buClr>
                <a:schemeClr val="accent2"/>
              </a:buClr>
              <a:buFont typeface="Wingdings" panose="05000000000000000000" pitchFamily="2" charset="2"/>
              <a:buChar char="ü"/>
            </a:pPr>
            <a:r>
              <a:rPr lang="nl-NL" altLang="nl-NL" sz="2600" dirty="0">
                <a:solidFill>
                  <a:srgbClr val="000000"/>
                </a:solidFill>
                <a:latin typeface="Trebuchet MS" panose="020B0603020202020204" pitchFamily="34" charset="0"/>
              </a:rPr>
              <a:t> Samenwerken met familie en het SOFA-model</a:t>
            </a:r>
          </a:p>
          <a:p>
            <a:pPr eaLnBrk="1" hangingPunct="1">
              <a:buClr>
                <a:schemeClr val="accent2"/>
              </a:buClr>
              <a:buFont typeface="Wingdings" panose="05000000000000000000" pitchFamily="2" charset="2"/>
              <a:buChar char="ü"/>
            </a:pPr>
            <a:r>
              <a:rPr lang="nl-NL" altLang="nl-NL" sz="2600" dirty="0">
                <a:solidFill>
                  <a:srgbClr val="000000"/>
                </a:solidFill>
                <a:latin typeface="Trebuchet MS" panose="020B0603020202020204" pitchFamily="34" charset="0"/>
              </a:rPr>
              <a:t> Samenspel in de driehoek </a:t>
            </a:r>
          </a:p>
          <a:p>
            <a:pPr eaLnBrk="1" hangingPunct="1">
              <a:buClr>
                <a:schemeClr val="accent2"/>
              </a:buClr>
              <a:buFont typeface="Wingdings" panose="05000000000000000000" pitchFamily="2" charset="2"/>
              <a:buChar char="ü"/>
            </a:pPr>
            <a:endParaRPr lang="nl-NL" altLang="nl-NL" sz="2600" dirty="0">
              <a:solidFill>
                <a:srgbClr val="000000"/>
              </a:solidFill>
              <a:latin typeface="Trebuchet MS" panose="020B0603020202020204" pitchFamily="34" charset="0"/>
            </a:endParaRPr>
          </a:p>
          <a:p>
            <a:pPr marL="0" indent="0">
              <a:buClr>
                <a:schemeClr val="tx1"/>
              </a:buClr>
              <a:buNone/>
            </a:pPr>
            <a:r>
              <a:rPr lang="nl-NL" altLang="nl-NL" sz="2600" b="1" dirty="0">
                <a:solidFill>
                  <a:srgbClr val="000000"/>
                </a:solidFill>
                <a:latin typeface="Trebuchet MS" panose="020B0603020202020204" pitchFamily="34" charset="0"/>
              </a:rPr>
              <a:t>		    </a:t>
            </a:r>
            <a:r>
              <a:rPr lang="nl-NL" altLang="nl-NL" sz="2600" b="1" dirty="0">
                <a:solidFill>
                  <a:srgbClr val="009FE3"/>
                </a:solidFill>
                <a:latin typeface="Trebuchet MS" panose="020B0603020202020204" pitchFamily="34" charset="0"/>
              </a:rPr>
              <a:t>PAUZE (10 min)</a:t>
            </a:r>
          </a:p>
          <a:p>
            <a:pPr marL="0" indent="0">
              <a:buClr>
                <a:schemeClr val="tx1"/>
              </a:buClr>
              <a:buNone/>
            </a:pPr>
            <a:endParaRPr lang="nl-NL" altLang="nl-NL" sz="2600" b="1" dirty="0">
              <a:solidFill>
                <a:srgbClr val="000000"/>
              </a:solidFill>
              <a:latin typeface="Trebuchet MS" panose="020B0603020202020204" pitchFamily="34" charset="0"/>
            </a:endParaRPr>
          </a:p>
          <a:p>
            <a:pPr>
              <a:buClr>
                <a:schemeClr val="accent2"/>
              </a:buClr>
              <a:buFont typeface="Wingdings" panose="05000000000000000000" pitchFamily="2" charset="2"/>
              <a:buChar char="ü"/>
            </a:pPr>
            <a:r>
              <a:rPr lang="nl-NL" altLang="nl-NL" sz="2600" dirty="0">
                <a:solidFill>
                  <a:srgbClr val="000000"/>
                </a:solidFill>
                <a:latin typeface="Trebuchet MS" panose="020B0603020202020204" pitchFamily="34" charset="0"/>
              </a:rPr>
              <a:t> Wat betekent dit voor mijn dagelijks werk? </a:t>
            </a:r>
          </a:p>
          <a:p>
            <a:pPr>
              <a:buClr>
                <a:schemeClr val="accent2"/>
              </a:buClr>
              <a:buFont typeface="Wingdings" panose="05000000000000000000" pitchFamily="2" charset="2"/>
              <a:buChar char="ü"/>
            </a:pPr>
            <a:r>
              <a:rPr lang="nl-NL" altLang="nl-NL" sz="2600" dirty="0">
                <a:solidFill>
                  <a:srgbClr val="000000"/>
                </a:solidFill>
                <a:latin typeface="Trebuchet MS" panose="020B0603020202020204" pitchFamily="34" charset="0"/>
              </a:rPr>
              <a:t> COUP: elkaar echt leren kennen en begrijpen </a:t>
            </a:r>
          </a:p>
          <a:p>
            <a:pPr>
              <a:buClr>
                <a:schemeClr val="accent2"/>
              </a:buClr>
              <a:buFont typeface="Wingdings" panose="05000000000000000000" pitchFamily="2" charset="2"/>
              <a:buChar char="ü"/>
            </a:pPr>
            <a:r>
              <a:rPr lang="nl-NL" altLang="nl-NL" sz="2600" dirty="0">
                <a:solidFill>
                  <a:srgbClr val="000000"/>
                </a:solidFill>
                <a:latin typeface="Trebuchet MS" panose="020B0603020202020204" pitchFamily="34" charset="0"/>
              </a:rPr>
              <a:t> Aan de slag met de COUP op de werkvloer</a:t>
            </a:r>
          </a:p>
          <a:p>
            <a:pPr>
              <a:buClr>
                <a:schemeClr val="accent2"/>
              </a:buClr>
              <a:buFont typeface="Wingdings" panose="05000000000000000000" pitchFamily="2" charset="2"/>
              <a:buChar char="ü"/>
            </a:pPr>
            <a:r>
              <a:rPr lang="nl-NL" altLang="nl-NL" sz="2600" dirty="0">
                <a:solidFill>
                  <a:srgbClr val="000000"/>
                </a:solidFill>
                <a:latin typeface="Trebuchet MS" panose="020B0603020202020204" pitchFamily="34" charset="0"/>
              </a:rPr>
              <a:t> Evaluatie en vooruitblik naar dagdeel 2 </a:t>
            </a:r>
          </a:p>
          <a:p>
            <a:pPr eaLnBrk="1" hangingPunct="1">
              <a:buClr>
                <a:schemeClr val="tx1"/>
              </a:buClr>
            </a:pPr>
            <a:endParaRPr lang="nl-NL" altLang="nl-NL" dirty="0">
              <a:solidFill>
                <a:srgbClr val="000000"/>
              </a:solidFill>
            </a:endParaRPr>
          </a:p>
          <a:p>
            <a:pPr eaLnBrk="1" hangingPunct="1"/>
            <a:endParaRPr lang="nl-NL" altLang="nl-NL" dirty="0">
              <a:solidFill>
                <a:srgbClr val="000000"/>
              </a:solidFill>
            </a:endParaRPr>
          </a:p>
        </p:txBody>
      </p:sp>
    </p:spTree>
    <p:extLst>
      <p:ext uri="{BB962C8B-B14F-4D97-AF65-F5344CB8AC3E}">
        <p14:creationId xmlns:p14="http://schemas.microsoft.com/office/powerpoint/2010/main" val="28385594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latin typeface="Trebuchet MS" panose="020B0603020202020204" pitchFamily="34" charset="0"/>
              </a:rPr>
              <a:t>Contactmomenten:</a:t>
            </a:r>
          </a:p>
        </p:txBody>
      </p:sp>
      <p:sp>
        <p:nvSpPr>
          <p:cNvPr id="3" name="Tijdelijke aanduiding voor inhoud 2"/>
          <p:cNvSpPr>
            <a:spLocks noGrp="1"/>
          </p:cNvSpPr>
          <p:nvPr>
            <p:ph idx="1"/>
          </p:nvPr>
        </p:nvSpPr>
        <p:spPr>
          <a:xfrm>
            <a:off x="1415480" y="1844824"/>
            <a:ext cx="9793088" cy="3960000"/>
          </a:xfrm>
        </p:spPr>
        <p:txBody>
          <a:bodyPr/>
          <a:lstStyle/>
          <a:p>
            <a:r>
              <a:rPr lang="nl-NL" b="1" dirty="0" err="1">
                <a:latin typeface="Trebuchet MS" panose="020B0603020202020204" pitchFamily="34" charset="0"/>
              </a:rPr>
              <a:t>Inhuizing</a:t>
            </a:r>
            <a:br>
              <a:rPr lang="nl-NL" dirty="0">
                <a:latin typeface="Trebuchet MS" panose="020B0603020202020204" pitchFamily="34" charset="0"/>
              </a:rPr>
            </a:br>
            <a:r>
              <a:rPr lang="nl-NL" dirty="0">
                <a:latin typeface="Trebuchet MS" panose="020B0603020202020204" pitchFamily="34" charset="0"/>
              </a:rPr>
              <a:t>Hoe gaat nu het eerste gesprek met familie bij verhuizing? </a:t>
            </a:r>
            <a:br>
              <a:rPr lang="nl-NL" dirty="0">
                <a:latin typeface="Trebuchet MS" panose="020B0603020202020204" pitchFamily="34" charset="0"/>
              </a:rPr>
            </a:br>
            <a:r>
              <a:rPr lang="nl-NL" dirty="0">
                <a:latin typeface="Trebuchet MS" panose="020B0603020202020204" pitchFamily="34" charset="0"/>
              </a:rPr>
              <a:t>Wordt aan familie gevraagd wat ze gewend waren om te doen en wat ze willen blijven doen?  </a:t>
            </a:r>
            <a:br>
              <a:rPr lang="nl-NL" dirty="0">
                <a:latin typeface="Trebuchet MS" panose="020B0603020202020204" pitchFamily="34" charset="0"/>
              </a:rPr>
            </a:br>
            <a:r>
              <a:rPr lang="nl-NL" dirty="0">
                <a:latin typeface="Trebuchet MS" panose="020B0603020202020204" pitchFamily="34" charset="0"/>
              </a:rPr>
              <a:t>Worden wederzijdse wensen, verwachtingen en grenzen uitgesproken? </a:t>
            </a:r>
          </a:p>
          <a:p>
            <a:r>
              <a:rPr lang="nl-NL" b="1" dirty="0">
                <a:latin typeface="Trebuchet MS" panose="020B0603020202020204" pitchFamily="34" charset="0"/>
              </a:rPr>
              <a:t>Dagelijks contact </a:t>
            </a:r>
            <a:br>
              <a:rPr lang="nl-NL" dirty="0">
                <a:latin typeface="Trebuchet MS" panose="020B0603020202020204" pitchFamily="34" charset="0"/>
              </a:rPr>
            </a:br>
            <a:r>
              <a:rPr lang="nl-NL" dirty="0">
                <a:latin typeface="Trebuchet MS" panose="020B0603020202020204" pitchFamily="34" charset="0"/>
              </a:rPr>
              <a:t>Wordt sociale netwerk gezien en erkent in hun rollen? Welkom geheten? </a:t>
            </a:r>
            <a:br>
              <a:rPr lang="nl-NL" dirty="0">
                <a:latin typeface="Trebuchet MS" panose="020B0603020202020204" pitchFamily="34" charset="0"/>
              </a:rPr>
            </a:br>
            <a:r>
              <a:rPr lang="nl-NL" dirty="0">
                <a:latin typeface="Trebuchet MS" panose="020B0603020202020204" pitchFamily="34" charset="0"/>
              </a:rPr>
              <a:t>Weten ze het dagelijkse reilen en zeilen? Is er alleen functioneel contact of ook sociaal contact? </a:t>
            </a:r>
          </a:p>
          <a:p>
            <a:r>
              <a:rPr lang="nl-NL" b="1" dirty="0">
                <a:latin typeface="Trebuchet MS" panose="020B0603020202020204" pitchFamily="34" charset="0"/>
              </a:rPr>
              <a:t>Digitaal contact</a:t>
            </a:r>
            <a:r>
              <a:rPr lang="nl-NL" dirty="0">
                <a:latin typeface="Trebuchet MS" panose="020B0603020202020204" pitchFamily="34" charset="0"/>
              </a:rPr>
              <a:t>: wordt er ook gebruik gemaakt van digitale communicatiemiddelen, zoals Familienet? Kan familie meelezen en berichten sturen ECD? Of sluiten jullie aan op wat familie al gebruikt zoals </a:t>
            </a:r>
            <a:r>
              <a:rPr lang="nl-NL" dirty="0" err="1">
                <a:latin typeface="Trebuchet MS" panose="020B0603020202020204" pitchFamily="34" charset="0"/>
              </a:rPr>
              <a:t>Whatsapp</a:t>
            </a:r>
            <a:r>
              <a:rPr lang="nl-NL" dirty="0">
                <a:latin typeface="Trebuchet MS" panose="020B0603020202020204" pitchFamily="34" charset="0"/>
              </a:rPr>
              <a:t>? </a:t>
            </a:r>
          </a:p>
          <a:p>
            <a:r>
              <a:rPr lang="nl-NL" dirty="0">
                <a:latin typeface="Trebuchet MS" panose="020B0603020202020204" pitchFamily="34" charset="0"/>
              </a:rPr>
              <a:t>En welke contactmomenten zijn er met de </a:t>
            </a:r>
            <a:r>
              <a:rPr lang="nl-NL" b="1" dirty="0">
                <a:latin typeface="Trebuchet MS" panose="020B0603020202020204" pitchFamily="34" charset="0"/>
              </a:rPr>
              <a:t>vrijwilligers</a:t>
            </a:r>
            <a:r>
              <a:rPr lang="nl-NL" dirty="0">
                <a:latin typeface="Trebuchet MS" panose="020B0603020202020204" pitchFamily="34" charset="0"/>
              </a:rPr>
              <a:t>? </a:t>
            </a:r>
          </a:p>
          <a:p>
            <a:r>
              <a:rPr lang="nl-NL" dirty="0">
                <a:latin typeface="Trebuchet MS" panose="020B0603020202020204" pitchFamily="34" charset="0"/>
              </a:rPr>
              <a:t>Zorgplanbesprekingen/MDO</a:t>
            </a:r>
          </a:p>
          <a:p>
            <a:r>
              <a:rPr lang="nl-NL" dirty="0">
                <a:latin typeface="Trebuchet MS" panose="020B0603020202020204" pitchFamily="34" charset="0"/>
              </a:rPr>
              <a:t>Familieavonden </a:t>
            </a:r>
          </a:p>
        </p:txBody>
      </p:sp>
    </p:spTree>
    <p:extLst>
      <p:ext uri="{BB962C8B-B14F-4D97-AF65-F5344CB8AC3E}">
        <p14:creationId xmlns:p14="http://schemas.microsoft.com/office/powerpoint/2010/main" val="550697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el 1"/>
          <p:cNvSpPr>
            <a:spLocks noGrp="1"/>
          </p:cNvSpPr>
          <p:nvPr>
            <p:ph type="title"/>
          </p:nvPr>
        </p:nvSpPr>
        <p:spPr/>
        <p:txBody>
          <a:bodyPr/>
          <a:lstStyle/>
          <a:p>
            <a:r>
              <a:rPr lang="nl-NL" altLang="nl-NL" sz="2800" dirty="0">
                <a:latin typeface="Trebuchet MS" panose="020B0603020202020204" pitchFamily="34" charset="0"/>
              </a:rPr>
              <a:t>Help familie, netwerk met uitspreken van hun verwachtingen, wensen en grenzen</a:t>
            </a:r>
          </a:p>
        </p:txBody>
      </p:sp>
      <p:sp>
        <p:nvSpPr>
          <p:cNvPr id="3" name="Tijdelijke aanduiding voor inhoud 2"/>
          <p:cNvSpPr>
            <a:spLocks noGrp="1"/>
          </p:cNvSpPr>
          <p:nvPr>
            <p:ph idx="1"/>
          </p:nvPr>
        </p:nvSpPr>
        <p:spPr/>
        <p:txBody>
          <a:bodyPr/>
          <a:lstStyle/>
          <a:p>
            <a:pPr>
              <a:buClr>
                <a:schemeClr val="tx1"/>
              </a:buClr>
            </a:pPr>
            <a:r>
              <a:rPr lang="nl-NL" sz="2000" dirty="0">
                <a:latin typeface="Trebuchet MS" panose="020B0603020202020204" pitchFamily="34" charset="0"/>
                <a:sym typeface="Wingdings" panose="05000000000000000000" pitchFamily="2" charset="2"/>
              </a:rPr>
              <a:t>Familie geeft niet vanzelf aan wat ze verwachten en hoe ze hun rol zien!</a:t>
            </a:r>
            <a:r>
              <a:rPr lang="nl-NL" sz="2000" dirty="0">
                <a:latin typeface="Trebuchet MS" panose="020B0603020202020204" pitchFamily="34" charset="0"/>
              </a:rPr>
              <a:t>.</a:t>
            </a:r>
          </a:p>
          <a:p>
            <a:pPr>
              <a:buClr>
                <a:schemeClr val="tx1"/>
              </a:buClr>
            </a:pPr>
            <a:r>
              <a:rPr lang="nl-NL" sz="2000" dirty="0">
                <a:latin typeface="Trebuchet MS" panose="020B0603020202020204" pitchFamily="34" charset="0"/>
              </a:rPr>
              <a:t>Vraag ernaar én help het te verwoorden. Vragen: </a:t>
            </a:r>
          </a:p>
          <a:p>
            <a:pPr lvl="1">
              <a:buClr>
                <a:schemeClr val="tx1"/>
              </a:buClr>
              <a:buFont typeface="Wingdings" panose="05000000000000000000" pitchFamily="2" charset="2"/>
              <a:buChar char="Ø"/>
            </a:pPr>
            <a:r>
              <a:rPr lang="nl-NL" sz="2000" dirty="0">
                <a:latin typeface="Trebuchet MS" panose="020B0603020202020204" pitchFamily="34" charset="0"/>
              </a:rPr>
              <a:t>Wat verwacht u of wilt u dat we voor u doen? </a:t>
            </a:r>
          </a:p>
          <a:p>
            <a:pPr lvl="1">
              <a:buClr>
                <a:schemeClr val="tx1"/>
              </a:buClr>
              <a:buFont typeface="Wingdings" panose="05000000000000000000" pitchFamily="2" charset="2"/>
              <a:buChar char="Ø"/>
            </a:pPr>
            <a:r>
              <a:rPr lang="nl-NL" sz="2000" dirty="0">
                <a:latin typeface="Trebuchet MS" panose="020B0603020202020204" pitchFamily="34" charset="0"/>
              </a:rPr>
              <a:t>Wilt u dat we u betrekken bij de zorg en welzijn aan u naaste en zo ja, hoe wilt u het liefste dat we dit doen?</a:t>
            </a:r>
          </a:p>
          <a:p>
            <a:pPr lvl="1">
              <a:buClr>
                <a:schemeClr val="tx1"/>
              </a:buClr>
              <a:buFont typeface="Wingdings" panose="05000000000000000000" pitchFamily="2" charset="2"/>
              <a:buChar char="Ø"/>
            </a:pPr>
            <a:r>
              <a:rPr lang="en-US" sz="2000" dirty="0">
                <a:latin typeface="Trebuchet MS" panose="020B0603020202020204" pitchFamily="34" charset="0"/>
              </a:rPr>
              <a:t>Hoe wilt u </a:t>
            </a:r>
            <a:r>
              <a:rPr lang="en-US" sz="2000" dirty="0" err="1">
                <a:latin typeface="Trebuchet MS" panose="020B0603020202020204" pitchFamily="34" charset="0"/>
              </a:rPr>
              <a:t>geïnformeerd</a:t>
            </a:r>
            <a:r>
              <a:rPr lang="en-US" sz="2000" dirty="0">
                <a:latin typeface="Trebuchet MS" panose="020B0603020202020204" pitchFamily="34" charset="0"/>
              </a:rPr>
              <a:t> </a:t>
            </a:r>
            <a:r>
              <a:rPr lang="en-US" sz="2000" dirty="0" err="1">
                <a:latin typeface="Trebuchet MS" panose="020B0603020202020204" pitchFamily="34" charset="0"/>
              </a:rPr>
              <a:t>worden</a:t>
            </a:r>
            <a:r>
              <a:rPr lang="en-US" sz="2000" dirty="0">
                <a:latin typeface="Trebuchet MS" panose="020B0603020202020204" pitchFamily="34" charset="0"/>
              </a:rPr>
              <a:t>, wat </a:t>
            </a:r>
            <a:r>
              <a:rPr lang="en-US" sz="2000" dirty="0" err="1">
                <a:latin typeface="Trebuchet MS" panose="020B0603020202020204" pitchFamily="34" charset="0"/>
              </a:rPr>
              <a:t>zijn</a:t>
            </a:r>
            <a:r>
              <a:rPr lang="en-US" sz="2000" dirty="0">
                <a:latin typeface="Trebuchet MS" panose="020B0603020202020204" pitchFamily="34" charset="0"/>
              </a:rPr>
              <a:t> de </a:t>
            </a:r>
            <a:r>
              <a:rPr lang="en-US" sz="2000" dirty="0" err="1">
                <a:latin typeface="Trebuchet MS" panose="020B0603020202020204" pitchFamily="34" charset="0"/>
              </a:rPr>
              <a:t>mogelijkheden</a:t>
            </a:r>
            <a:r>
              <a:rPr lang="en-US" sz="2000" dirty="0">
                <a:latin typeface="Trebuchet MS" panose="020B0603020202020204" pitchFamily="34" charset="0"/>
              </a:rPr>
              <a:t> </a:t>
            </a:r>
            <a:r>
              <a:rPr lang="en-US" sz="2000" dirty="0" err="1">
                <a:latin typeface="Trebuchet MS" panose="020B0603020202020204" pitchFamily="34" charset="0"/>
              </a:rPr>
              <a:t>vanuit</a:t>
            </a:r>
            <a:r>
              <a:rPr lang="en-US" sz="2000" dirty="0">
                <a:latin typeface="Trebuchet MS" panose="020B0603020202020204" pitchFamily="34" charset="0"/>
              </a:rPr>
              <a:t> team?</a:t>
            </a:r>
            <a:endParaRPr lang="nl-NL" sz="2000" dirty="0">
              <a:latin typeface="Trebuchet MS" panose="020B0603020202020204" pitchFamily="34" charset="0"/>
            </a:endParaRPr>
          </a:p>
          <a:p>
            <a:pPr>
              <a:buClr>
                <a:schemeClr val="tx1"/>
              </a:buClr>
            </a:pPr>
            <a:r>
              <a:rPr lang="nl-NL" sz="2000" dirty="0">
                <a:latin typeface="Trebuchet MS" panose="020B0603020202020204" pitchFamily="34" charset="0"/>
              </a:rPr>
              <a:t>Stem verwachtingen op elkaar af</a:t>
            </a:r>
          </a:p>
          <a:p>
            <a:pPr>
              <a:buClr>
                <a:schemeClr val="tx1"/>
              </a:buClr>
            </a:pPr>
            <a:r>
              <a:rPr lang="nl-NL" sz="2000" dirty="0">
                <a:latin typeface="Trebuchet MS" panose="020B0603020202020204" pitchFamily="34" charset="0"/>
              </a:rPr>
              <a:t>Leg afspraken vast (in het </a:t>
            </a:r>
            <a:r>
              <a:rPr lang="nl-NL" sz="2000" dirty="0" err="1">
                <a:latin typeface="Trebuchet MS" panose="020B0603020202020204" pitchFamily="34" charset="0"/>
              </a:rPr>
              <a:t>zorgleefplan</a:t>
            </a:r>
            <a:r>
              <a:rPr lang="nl-NL" sz="2000" dirty="0">
                <a:latin typeface="Trebuchet MS" panose="020B0603020202020204" pitchFamily="34" charset="0"/>
              </a:rPr>
              <a:t>) en evalueer deze regelmatig. </a:t>
            </a:r>
          </a:p>
          <a:p>
            <a:pPr>
              <a:buClr>
                <a:schemeClr val="tx1"/>
              </a:buClr>
            </a:pPr>
            <a:r>
              <a:rPr lang="nl-NL" sz="2000" dirty="0">
                <a:latin typeface="Trebuchet MS" panose="020B0603020202020204" pitchFamily="34" charset="0"/>
              </a:rPr>
              <a:t>Dit is een voortdurend proces: want aan de kanten van</a:t>
            </a:r>
            <a:br>
              <a:rPr lang="nl-NL" sz="2000" dirty="0">
                <a:latin typeface="Trebuchet MS" panose="020B0603020202020204" pitchFamily="34" charset="0"/>
              </a:rPr>
            </a:br>
            <a:r>
              <a:rPr lang="nl-NL" sz="2000" dirty="0">
                <a:latin typeface="Trebuchet MS" panose="020B0603020202020204" pitchFamily="34" charset="0"/>
              </a:rPr>
              <a:t>alle betrokkenen kunnen situaties wijzigen. </a:t>
            </a:r>
          </a:p>
          <a:p>
            <a:endParaRPr lang="nl-NL" sz="2000" dirty="0"/>
          </a:p>
          <a:p>
            <a:endParaRPr lang="nl-NL" sz="2000" dirty="0"/>
          </a:p>
        </p:txBody>
      </p:sp>
      <p:pic>
        <p:nvPicPr>
          <p:cNvPr id="3584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850442" y="4581128"/>
            <a:ext cx="1993900" cy="1995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006687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9" name="Picture 4"/>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583531" y="29879"/>
            <a:ext cx="9191625"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0"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583112" y="1196752"/>
            <a:ext cx="3192462" cy="374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939434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el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algn="l" eaLnBrk="1" hangingPunct="1"/>
            <a:r>
              <a:rPr lang="nl-NL" altLang="nl-NL" sz="2400" dirty="0">
                <a:latin typeface="Trebuchet MS" panose="020B0603020202020204" pitchFamily="34" charset="0"/>
              </a:rPr>
              <a:t>Mogelijkheid om het contact te verbreden en te versterken;</a:t>
            </a:r>
            <a:br>
              <a:rPr lang="nl-NL" altLang="nl-NL" sz="2400" dirty="0">
                <a:latin typeface="Trebuchet MS" panose="020B0603020202020204" pitchFamily="34" charset="0"/>
              </a:rPr>
            </a:br>
            <a:r>
              <a:rPr lang="nl-NL" altLang="nl-NL" sz="3200" dirty="0">
                <a:latin typeface="Trebuchet MS" panose="020B0603020202020204" pitchFamily="34" charset="0"/>
              </a:rPr>
              <a:t>Ecogram: sociaal netwerk in kaart </a:t>
            </a:r>
          </a:p>
        </p:txBody>
      </p:sp>
      <p:pic>
        <p:nvPicPr>
          <p:cNvPr id="31747" name="Picture 4"/>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4007768" y="2060849"/>
            <a:ext cx="4185320" cy="430394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06875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495771" y="3933056"/>
            <a:ext cx="1973263" cy="1296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5059" name="Titel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eaLnBrk="1" hangingPunct="1"/>
            <a:r>
              <a:rPr lang="nl-NL" altLang="nl-NL" sz="3200" dirty="0">
                <a:latin typeface="Trebuchet MS" panose="020B0603020202020204" pitchFamily="34" charset="0"/>
              </a:rPr>
              <a:t>Ondersteunen: </a:t>
            </a:r>
            <a:r>
              <a:rPr lang="nl-NL" altLang="nl-NL" sz="3200" dirty="0">
                <a:latin typeface="Trebuchet MS" panose="020B0603020202020204" pitchFamily="34" charset="0"/>
                <a:sym typeface="Wingdings" panose="05000000000000000000" pitchFamily="2" charset="2"/>
              </a:rPr>
              <a:t> </a:t>
            </a:r>
            <a:r>
              <a:rPr lang="nl-NL" altLang="nl-NL" sz="3200" b="1" dirty="0">
                <a:latin typeface="Trebuchet MS" panose="020B0603020202020204" pitchFamily="34" charset="0"/>
                <a:sym typeface="Wingdings" panose="05000000000000000000" pitchFamily="2" charset="2"/>
              </a:rPr>
              <a:t>O</a:t>
            </a:r>
            <a:r>
              <a:rPr lang="nl-NL" altLang="nl-NL" sz="3200" b="1" dirty="0">
                <a:latin typeface="Trebuchet MS" panose="020B0603020202020204" pitchFamily="34" charset="0"/>
              </a:rPr>
              <a:t>og hebben voor naasten</a:t>
            </a:r>
            <a:endParaRPr lang="nl-NL" altLang="nl-NL" sz="3200" dirty="0">
              <a:latin typeface="Trebuchet MS" panose="020B0603020202020204" pitchFamily="34" charset="0"/>
            </a:endParaRPr>
          </a:p>
        </p:txBody>
      </p:sp>
      <p:sp>
        <p:nvSpPr>
          <p:cNvPr id="3" name="Tijdelijke aanduiding voor inhoud 2"/>
          <p:cNvSpPr>
            <a:spLocks noGrp="1"/>
          </p:cNvSpPr>
          <p:nvPr>
            <p:ph idx="1"/>
          </p:nvPr>
        </p:nvSpPr>
        <p:spPr>
          <a:xfrm>
            <a:off x="2306654" y="2166411"/>
            <a:ext cx="8229600" cy="4525962"/>
          </a:xfrm>
        </p:spPr>
        <p:txBody>
          <a:bodyPr/>
          <a:lstStyle/>
          <a:p>
            <a:pPr eaLnBrk="1" hangingPunct="1">
              <a:buClr>
                <a:schemeClr val="tx1"/>
              </a:buClr>
              <a:defRPr/>
            </a:pPr>
            <a:r>
              <a:rPr lang="nl-NL" sz="2400" dirty="0">
                <a:latin typeface="Trebuchet MS" panose="020B0603020202020204" pitchFamily="34" charset="0"/>
              </a:rPr>
              <a:t>Zingeving van het verlenen van zorg door naasten</a:t>
            </a:r>
          </a:p>
          <a:p>
            <a:pPr eaLnBrk="1" hangingPunct="1">
              <a:buClr>
                <a:schemeClr val="tx1"/>
              </a:buClr>
              <a:defRPr/>
            </a:pPr>
            <a:r>
              <a:rPr lang="nl-NL" sz="2400" dirty="0">
                <a:latin typeface="Trebuchet MS" panose="020B0603020202020204" pitchFamily="34" charset="0"/>
              </a:rPr>
              <a:t>Moeilijke gevoelens, schuldgevoelens </a:t>
            </a:r>
          </a:p>
          <a:p>
            <a:pPr eaLnBrk="1" hangingPunct="1">
              <a:buClr>
                <a:schemeClr val="tx1"/>
              </a:buClr>
              <a:defRPr/>
            </a:pPr>
            <a:r>
              <a:rPr lang="nl-NL" sz="2400" dirty="0">
                <a:latin typeface="Trebuchet MS" panose="020B0603020202020204" pitchFamily="34" charset="0"/>
              </a:rPr>
              <a:t>Informatie over ziektebeelden; omgaan met dementie</a:t>
            </a:r>
          </a:p>
          <a:p>
            <a:pPr eaLnBrk="1" hangingPunct="1">
              <a:buClr>
                <a:schemeClr val="tx1"/>
              </a:buClr>
              <a:defRPr/>
            </a:pPr>
            <a:r>
              <a:rPr lang="nl-NL" sz="2400" dirty="0">
                <a:latin typeface="Trebuchet MS" panose="020B0603020202020204" pitchFamily="34" charset="0"/>
              </a:rPr>
              <a:t>Contact houden met naaste die erg moe is en </a:t>
            </a:r>
            <a:br>
              <a:rPr lang="nl-NL" sz="2400" dirty="0">
                <a:latin typeface="Trebuchet MS" panose="020B0603020202020204" pitchFamily="34" charset="0"/>
              </a:rPr>
            </a:br>
            <a:r>
              <a:rPr lang="nl-NL" sz="2400" dirty="0">
                <a:latin typeface="Trebuchet MS" panose="020B0603020202020204" pitchFamily="34" charset="0"/>
              </a:rPr>
              <a:t>die even rust/afstand neemt </a:t>
            </a:r>
          </a:p>
          <a:p>
            <a:pPr>
              <a:buClr>
                <a:schemeClr val="tx1"/>
              </a:buClr>
              <a:defRPr/>
            </a:pPr>
            <a:r>
              <a:rPr lang="nl-NL" sz="2400" dirty="0">
                <a:latin typeface="Trebuchet MS" panose="020B0603020202020204" pitchFamily="34" charset="0"/>
              </a:rPr>
              <a:t>Wat betekent het voor u dat u naaste</a:t>
            </a:r>
            <a:br>
              <a:rPr lang="nl-NL" sz="2400" dirty="0">
                <a:latin typeface="Trebuchet MS" panose="020B0603020202020204" pitchFamily="34" charset="0"/>
              </a:rPr>
            </a:br>
            <a:r>
              <a:rPr lang="nl-NL" sz="2400" dirty="0">
                <a:latin typeface="Trebuchet MS" panose="020B0603020202020204" pitchFamily="34" charset="0"/>
              </a:rPr>
              <a:t>hier woont? </a:t>
            </a:r>
          </a:p>
          <a:p>
            <a:pPr eaLnBrk="1" hangingPunct="1">
              <a:buClr>
                <a:schemeClr val="tx1"/>
              </a:buClr>
              <a:defRPr/>
            </a:pPr>
            <a:r>
              <a:rPr lang="nl-NL" sz="2400" dirty="0">
                <a:latin typeface="Trebuchet MS" panose="020B0603020202020204" pitchFamily="34" charset="0"/>
              </a:rPr>
              <a:t>Draagkracht en draaglast in balans houden.</a:t>
            </a:r>
          </a:p>
          <a:p>
            <a:pPr marL="0" indent="0">
              <a:buNone/>
              <a:defRPr/>
            </a:pPr>
            <a:endParaRPr lang="nl-NL" sz="1400" dirty="0"/>
          </a:p>
          <a:p>
            <a:pPr eaLnBrk="1" hangingPunct="1">
              <a:defRPr/>
            </a:pPr>
            <a:endParaRPr lang="nl-NL" dirty="0">
              <a:ea typeface="+mn-ea"/>
            </a:endParaRPr>
          </a:p>
        </p:txBody>
      </p:sp>
      <p:pic>
        <p:nvPicPr>
          <p:cNvPr id="45061"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495770" y="5339823"/>
            <a:ext cx="2033588" cy="135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82637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el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algn="l" eaLnBrk="1" hangingPunct="1"/>
            <a:r>
              <a:rPr lang="nl-NL" altLang="nl-NL" dirty="0">
                <a:latin typeface="Trebuchet MS" panose="020B0603020202020204" pitchFamily="34" charset="0"/>
              </a:rPr>
              <a:t>Uitnodigen </a:t>
            </a:r>
          </a:p>
        </p:txBody>
      </p:sp>
      <p:pic>
        <p:nvPicPr>
          <p:cNvPr id="50179"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464426" y="115889"/>
            <a:ext cx="2994025" cy="2001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0180" name="Tijdelijke aanduiding voor inhoud 2"/>
          <p:cNvSpPr>
            <a:spLocks noGrp="1"/>
          </p:cNvSpPr>
          <p:nvPr>
            <p:ph idx="1"/>
          </p:nvPr>
        </p:nvSpPr>
        <p:spPr bwMode="auto">
          <a:xfrm>
            <a:off x="2351584" y="2280279"/>
            <a:ext cx="8229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eaLnBrk="1" hangingPunct="1"/>
            <a:r>
              <a:rPr lang="nl-NL" altLang="nl-NL" sz="2400" dirty="0">
                <a:solidFill>
                  <a:srgbClr val="000000"/>
                </a:solidFill>
                <a:latin typeface="Trebuchet MS" panose="020B0603020202020204" pitchFamily="34" charset="0"/>
              </a:rPr>
              <a:t>Denk in mogelijkheden! </a:t>
            </a:r>
          </a:p>
          <a:p>
            <a:pPr eaLnBrk="1" hangingPunct="1"/>
            <a:r>
              <a:rPr lang="nl-NL" altLang="nl-NL" sz="2400" dirty="0">
                <a:solidFill>
                  <a:srgbClr val="000000"/>
                </a:solidFill>
                <a:latin typeface="Trebuchet MS" panose="020B0603020202020204" pitchFamily="34" charset="0"/>
              </a:rPr>
              <a:t>Wat vindt u belangrijk, wat wilt u blijven doen?</a:t>
            </a:r>
          </a:p>
          <a:p>
            <a:pPr eaLnBrk="1" hangingPunct="1"/>
            <a:r>
              <a:rPr lang="nl-NL" altLang="nl-NL" sz="2400" dirty="0">
                <a:solidFill>
                  <a:srgbClr val="000000"/>
                </a:solidFill>
                <a:latin typeface="Trebuchet MS" panose="020B0603020202020204" pitchFamily="34" charset="0"/>
              </a:rPr>
              <a:t>Wat vindt u moeilijk en kunnen we u bij helpen?</a:t>
            </a:r>
          </a:p>
          <a:p>
            <a:pPr eaLnBrk="1" hangingPunct="1"/>
            <a:r>
              <a:rPr lang="nl-NL" altLang="nl-NL" sz="2400" dirty="0">
                <a:solidFill>
                  <a:srgbClr val="000000"/>
                </a:solidFill>
                <a:latin typeface="Trebuchet MS" panose="020B0603020202020204" pitchFamily="34" charset="0"/>
              </a:rPr>
              <a:t>Oog hebben: om samen leuke dingen te kunnen blijven doen als familie en bewoner</a:t>
            </a:r>
          </a:p>
          <a:p>
            <a:pPr eaLnBrk="1" hangingPunct="1"/>
            <a:r>
              <a:rPr lang="nl-NL" altLang="nl-NL" sz="2400" dirty="0">
                <a:solidFill>
                  <a:srgbClr val="000000"/>
                </a:solidFill>
                <a:latin typeface="Trebuchet MS" panose="020B0603020202020204" pitchFamily="34" charset="0"/>
              </a:rPr>
              <a:t>Aansluiten bij kwaliteiten van familieleden</a:t>
            </a:r>
          </a:p>
          <a:p>
            <a:pPr eaLnBrk="1" hangingPunct="1"/>
            <a:r>
              <a:rPr lang="nl-NL" altLang="nl-NL" sz="2400" dirty="0">
                <a:solidFill>
                  <a:srgbClr val="000000"/>
                </a:solidFill>
                <a:latin typeface="Trebuchet MS" panose="020B0603020202020204" pitchFamily="34" charset="0"/>
              </a:rPr>
              <a:t>Maak gebruik van spontane momenten </a:t>
            </a:r>
          </a:p>
          <a:p>
            <a:pPr eaLnBrk="1" hangingPunct="1"/>
            <a:r>
              <a:rPr lang="nl-NL" altLang="nl-NL" sz="2400" dirty="0">
                <a:solidFill>
                  <a:srgbClr val="000000"/>
                </a:solidFill>
                <a:latin typeface="Trebuchet MS" panose="020B0603020202020204" pitchFamily="34" charset="0"/>
              </a:rPr>
              <a:t>Het gaat om de kleine dingen</a:t>
            </a:r>
          </a:p>
          <a:p>
            <a:pPr eaLnBrk="1" hangingPunct="1"/>
            <a:endParaRPr lang="nl-NL" altLang="nl-NL" sz="2400" dirty="0">
              <a:solidFill>
                <a:srgbClr val="000000"/>
              </a:solidFill>
            </a:endParaRPr>
          </a:p>
          <a:p>
            <a:pPr eaLnBrk="1" hangingPunct="1">
              <a:buFontTx/>
              <a:buNone/>
            </a:pPr>
            <a:endParaRPr lang="nl-NL" altLang="nl-NL" dirty="0">
              <a:solidFill>
                <a:srgbClr val="000000"/>
              </a:solidFill>
            </a:endParaRPr>
          </a:p>
        </p:txBody>
      </p:sp>
    </p:spTree>
    <p:extLst>
      <p:ext uri="{BB962C8B-B14F-4D97-AF65-F5344CB8AC3E}">
        <p14:creationId xmlns:p14="http://schemas.microsoft.com/office/powerpoint/2010/main" val="28038359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015287" y="3264663"/>
            <a:ext cx="2585854" cy="14006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jdelijke aanduiding voor inhoud 2"/>
          <p:cNvSpPr>
            <a:spLocks noGrp="1"/>
          </p:cNvSpPr>
          <p:nvPr>
            <p:ph idx="1"/>
          </p:nvPr>
        </p:nvSpPr>
        <p:spPr>
          <a:xfrm>
            <a:off x="2423592" y="2221351"/>
            <a:ext cx="8693150" cy="5393903"/>
          </a:xfrm>
        </p:spPr>
        <p:txBody>
          <a:bodyPr/>
          <a:lstStyle/>
          <a:p>
            <a:pPr eaLnBrk="1" hangingPunct="1">
              <a:defRPr/>
            </a:pPr>
            <a:r>
              <a:rPr lang="nl-NL" dirty="0">
                <a:latin typeface="Trebuchet MS" panose="020B0603020202020204" pitchFamily="34" charset="0"/>
              </a:rPr>
              <a:t>Klussenbord</a:t>
            </a:r>
          </a:p>
          <a:p>
            <a:pPr eaLnBrk="1" hangingPunct="1">
              <a:defRPr/>
            </a:pPr>
            <a:r>
              <a:rPr lang="nl-NL" dirty="0" err="1">
                <a:latin typeface="Trebuchet MS" panose="020B0603020202020204" pitchFamily="34" charset="0"/>
              </a:rPr>
              <a:t>Kastendag</a:t>
            </a:r>
            <a:endParaRPr lang="nl-NL" dirty="0">
              <a:latin typeface="Trebuchet MS" panose="020B0603020202020204" pitchFamily="34" charset="0"/>
            </a:endParaRPr>
          </a:p>
          <a:p>
            <a:pPr eaLnBrk="1" hangingPunct="1">
              <a:defRPr/>
            </a:pPr>
            <a:r>
              <a:rPr lang="nl-NL" dirty="0">
                <a:latin typeface="Trebuchet MS" panose="020B0603020202020204" pitchFamily="34" charset="0"/>
              </a:rPr>
              <a:t>Koken voor de groep </a:t>
            </a:r>
          </a:p>
          <a:p>
            <a:pPr eaLnBrk="1" hangingPunct="1">
              <a:defRPr/>
            </a:pPr>
            <a:r>
              <a:rPr lang="nl-NL" dirty="0">
                <a:latin typeface="Trebuchet MS" panose="020B0603020202020204" pitchFamily="34" charset="0"/>
              </a:rPr>
              <a:t>Samen tuin inrichtingen</a:t>
            </a:r>
          </a:p>
          <a:p>
            <a:pPr eaLnBrk="1" hangingPunct="1">
              <a:defRPr/>
            </a:pPr>
            <a:r>
              <a:rPr lang="nl-NL" dirty="0" err="1">
                <a:latin typeface="Trebuchet MS" panose="020B0603020202020204" pitchFamily="34" charset="0"/>
              </a:rPr>
              <a:t>Sfeer+activiteiten</a:t>
            </a:r>
            <a:r>
              <a:rPr lang="nl-NL" dirty="0">
                <a:latin typeface="Trebuchet MS" panose="020B0603020202020204" pitchFamily="34" charset="0"/>
              </a:rPr>
              <a:t> speciale dagen: sint-kerst-</a:t>
            </a:r>
            <a:r>
              <a:rPr lang="nl-NL" dirty="0" err="1">
                <a:latin typeface="Trebuchet MS" panose="020B0603020202020204" pitchFamily="34" charset="0"/>
              </a:rPr>
              <a:t>pasen</a:t>
            </a:r>
            <a:endParaRPr lang="nl-NL" dirty="0">
              <a:latin typeface="Trebuchet MS" panose="020B0603020202020204" pitchFamily="34" charset="0"/>
            </a:endParaRPr>
          </a:p>
          <a:p>
            <a:pPr eaLnBrk="1" hangingPunct="1">
              <a:defRPr/>
            </a:pPr>
            <a:r>
              <a:rPr lang="nl-NL" dirty="0">
                <a:latin typeface="Trebuchet MS" panose="020B0603020202020204" pitchFamily="34" charset="0"/>
              </a:rPr>
              <a:t>(Achter)Kleinkinderen mogen hun schoen zetten</a:t>
            </a:r>
          </a:p>
          <a:p>
            <a:pPr eaLnBrk="1" hangingPunct="1">
              <a:defRPr/>
            </a:pPr>
            <a:r>
              <a:rPr lang="nl-NL" dirty="0">
                <a:latin typeface="Trebuchet MS" panose="020B0603020202020204" pitchFamily="34" charset="0"/>
              </a:rPr>
              <a:t>Contacten in de buurt / scholen</a:t>
            </a:r>
          </a:p>
          <a:p>
            <a:pPr eaLnBrk="1" hangingPunct="1">
              <a:defRPr/>
            </a:pPr>
            <a:r>
              <a:rPr lang="nl-NL" dirty="0">
                <a:latin typeface="Trebuchet MS" panose="020B0603020202020204" pitchFamily="34" charset="0"/>
              </a:rPr>
              <a:t>Muziek muziekvereniging van kleinkind</a:t>
            </a:r>
          </a:p>
          <a:p>
            <a:pPr eaLnBrk="1" hangingPunct="1">
              <a:defRPr/>
            </a:pPr>
            <a:r>
              <a:rPr lang="nl-NL" dirty="0">
                <a:latin typeface="Trebuchet MS" panose="020B0603020202020204" pitchFamily="34" charset="0"/>
              </a:rPr>
              <a:t>Activiteitencommissie familie </a:t>
            </a:r>
          </a:p>
          <a:p>
            <a:pPr eaLnBrk="1" hangingPunct="1">
              <a:defRPr/>
            </a:pPr>
            <a:r>
              <a:rPr lang="en-US" dirty="0" err="1">
                <a:latin typeface="Trebuchet MS" panose="020B0603020202020204" pitchFamily="34" charset="0"/>
              </a:rPr>
              <a:t>Samen</a:t>
            </a:r>
            <a:r>
              <a:rPr lang="en-US" dirty="0">
                <a:latin typeface="Trebuchet MS" panose="020B0603020202020204" pitchFamily="34" charset="0"/>
              </a:rPr>
              <a:t> BBQ, </a:t>
            </a:r>
            <a:r>
              <a:rPr lang="en-US" dirty="0" err="1">
                <a:latin typeface="Trebuchet MS" panose="020B0603020202020204" pitchFamily="34" charset="0"/>
              </a:rPr>
              <a:t>foto’s</a:t>
            </a:r>
            <a:r>
              <a:rPr lang="en-US" dirty="0">
                <a:latin typeface="Trebuchet MS" panose="020B0603020202020204" pitchFamily="34" charset="0"/>
              </a:rPr>
              <a:t> </a:t>
            </a:r>
            <a:r>
              <a:rPr lang="en-US" dirty="0" err="1">
                <a:latin typeface="Trebuchet MS" panose="020B0603020202020204" pitchFamily="34" charset="0"/>
              </a:rPr>
              <a:t>maken</a:t>
            </a:r>
            <a:endParaRPr lang="en-US" dirty="0">
              <a:latin typeface="Trebuchet MS" panose="020B0603020202020204" pitchFamily="34" charset="0"/>
            </a:endParaRPr>
          </a:p>
          <a:p>
            <a:pPr eaLnBrk="1" hangingPunct="1">
              <a:defRPr/>
            </a:pPr>
            <a:r>
              <a:rPr lang="nl-NL" dirty="0">
                <a:latin typeface="Trebuchet MS" panose="020B0603020202020204" pitchFamily="34" charset="0"/>
              </a:rPr>
              <a:t>Uitstapjes, </a:t>
            </a:r>
            <a:r>
              <a:rPr lang="en-US" dirty="0">
                <a:latin typeface="Trebuchet MS" panose="020B0603020202020204" pitchFamily="34" charset="0"/>
              </a:rPr>
              <a:t>de </a:t>
            </a:r>
            <a:r>
              <a:rPr lang="en-US" dirty="0" err="1">
                <a:latin typeface="Trebuchet MS" panose="020B0603020202020204" pitchFamily="34" charset="0"/>
              </a:rPr>
              <a:t>markt</a:t>
            </a:r>
            <a:r>
              <a:rPr lang="en-US" dirty="0">
                <a:latin typeface="Trebuchet MS" panose="020B0603020202020204" pitchFamily="34" charset="0"/>
              </a:rPr>
              <a:t> </a:t>
            </a:r>
            <a:r>
              <a:rPr lang="en-US" dirty="0" err="1">
                <a:latin typeface="Trebuchet MS" panose="020B0603020202020204" pitchFamily="34" charset="0"/>
              </a:rPr>
              <a:t>etc</a:t>
            </a:r>
            <a:endParaRPr lang="en-US" dirty="0">
              <a:latin typeface="Trebuchet MS" panose="020B0603020202020204" pitchFamily="34" charset="0"/>
            </a:endParaRPr>
          </a:p>
          <a:p>
            <a:pPr eaLnBrk="1" hangingPunct="1">
              <a:defRPr/>
            </a:pPr>
            <a:r>
              <a:rPr lang="en-US" dirty="0" err="1">
                <a:latin typeface="Trebuchet MS" panose="020B0603020202020204" pitchFamily="34" charset="0"/>
              </a:rPr>
              <a:t>Poezenkamer</a:t>
            </a:r>
            <a:endParaRPr lang="nl-NL" dirty="0">
              <a:latin typeface="Trebuchet MS" panose="020B0603020202020204" pitchFamily="34" charset="0"/>
            </a:endParaRPr>
          </a:p>
        </p:txBody>
      </p:sp>
      <p:sp>
        <p:nvSpPr>
          <p:cNvPr id="57348" name="Titel 1"/>
          <p:cNvSpPr>
            <a:spLocks noGrp="1"/>
          </p:cNvSpPr>
          <p:nvPr>
            <p:ph type="title"/>
          </p:nvPr>
        </p:nvSpPr>
        <p:spPr bwMode="auto">
          <a:xfrm>
            <a:off x="2607128" y="514219"/>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eaLnBrk="1" hangingPunct="1"/>
            <a:r>
              <a:rPr lang="nl-NL" altLang="nl-NL" dirty="0">
                <a:latin typeface="Trebuchet MS" panose="020B0603020202020204" pitchFamily="34" charset="0"/>
              </a:rPr>
              <a:t>Voorbeelden uit de praktijk</a:t>
            </a:r>
          </a:p>
        </p:txBody>
      </p:sp>
      <p:pic>
        <p:nvPicPr>
          <p:cNvPr id="57349" name="Afbeelding 3"/>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8535138" y="4576438"/>
            <a:ext cx="2301591" cy="166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852517" y="1782809"/>
            <a:ext cx="2952750" cy="10398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Afbeelding 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220275" y="2403913"/>
            <a:ext cx="1557337" cy="1041400"/>
          </a:xfrm>
          <a:prstGeom prst="rect">
            <a:avLst/>
          </a:prstGeom>
          <a:ln>
            <a:noFill/>
          </a:ln>
          <a:effectLst>
            <a:outerShdw blurRad="292100" dist="139700" dir="2700000" algn="tl" rotWithShape="0">
              <a:srgbClr val="333333">
                <a:alpha val="65000"/>
              </a:srgbClr>
            </a:outerShdw>
          </a:effectLst>
        </p:spPr>
      </p:pic>
      <p:pic>
        <p:nvPicPr>
          <p:cNvPr id="7" name="Afbeelding 6"/>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777611" y="1959705"/>
            <a:ext cx="1813858" cy="1294939"/>
          </a:xfrm>
          <a:prstGeom prst="rect">
            <a:avLst/>
          </a:prstGeom>
          <a:ln>
            <a:noFill/>
          </a:ln>
          <a:effectLst>
            <a:outerShdw blurRad="292100" dist="139700" dir="2700000" algn="tl" rotWithShape="0">
              <a:srgbClr val="333333">
                <a:alpha val="65000"/>
              </a:srgbClr>
            </a:outerShdw>
          </a:effectLst>
        </p:spPr>
      </p:pic>
      <p:pic>
        <p:nvPicPr>
          <p:cNvPr id="4" name="Afbeelding 3"/>
          <p:cNvPicPr>
            <a:picLocks noChangeAspect="1"/>
          </p:cNvPicPr>
          <p:nvPr/>
        </p:nvPicPr>
        <p:blipFill>
          <a:blip r:embed="rId8"/>
          <a:stretch>
            <a:fillRect/>
          </a:stretch>
        </p:blipFill>
        <p:spPr>
          <a:xfrm>
            <a:off x="7036663" y="5093884"/>
            <a:ext cx="1957251" cy="1589347"/>
          </a:xfrm>
          <a:prstGeom prst="rect">
            <a:avLst/>
          </a:prstGeom>
          <a:ln>
            <a:noFill/>
          </a:ln>
          <a:effectLst>
            <a:outerShdw blurRad="292100" dist="139700" dir="2700000" algn="tl" rotWithShape="0">
              <a:srgbClr val="333333">
                <a:alpha val="65000"/>
              </a:srgbClr>
            </a:outerShdw>
          </a:effectLst>
        </p:spPr>
      </p:pic>
      <p:pic>
        <p:nvPicPr>
          <p:cNvPr id="2" name="Afbeelding 1"/>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805267" y="5549358"/>
            <a:ext cx="1700808" cy="113387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469271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el 1"/>
          <p:cNvSpPr>
            <a:spLocks noGrp="1"/>
          </p:cNvSpPr>
          <p:nvPr>
            <p:ph type="title"/>
          </p:nvPr>
        </p:nvSpPr>
        <p:spPr bwMode="auto">
          <a:xfrm>
            <a:off x="2495600" y="54868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eaLnBrk="1" hangingPunct="1"/>
            <a:r>
              <a:rPr lang="nl-NL" altLang="nl-NL" dirty="0">
                <a:latin typeface="Trebuchet MS" panose="020B0603020202020204" pitchFamily="34" charset="0"/>
              </a:rPr>
              <a:t>Participeren</a:t>
            </a:r>
          </a:p>
        </p:txBody>
      </p:sp>
      <p:sp>
        <p:nvSpPr>
          <p:cNvPr id="58371" name="Tijdelijke aanduiding voor inhoud 3"/>
          <p:cNvSpPr>
            <a:spLocks noGrp="1"/>
          </p:cNvSpPr>
          <p:nvPr>
            <p:ph idx="1"/>
          </p:nvPr>
        </p:nvSpPr>
        <p:spPr bwMode="auto">
          <a:xfrm>
            <a:off x="911424" y="1967012"/>
            <a:ext cx="10369152" cy="452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eaLnBrk="1" hangingPunct="1"/>
            <a:r>
              <a:rPr lang="nl-NL" altLang="nl-NL" sz="2800" dirty="0">
                <a:solidFill>
                  <a:srgbClr val="000000"/>
                </a:solidFill>
                <a:latin typeface="Trebuchet MS" panose="020B0603020202020204" pitchFamily="34" charset="0"/>
              </a:rPr>
              <a:t>Gelijkwaardige samenwerking vanuit verschillende rollen en verantwoordelijkheden</a:t>
            </a:r>
          </a:p>
          <a:p>
            <a:pPr eaLnBrk="1" hangingPunct="1"/>
            <a:r>
              <a:rPr lang="nl-NL" altLang="nl-NL" sz="2800" dirty="0">
                <a:solidFill>
                  <a:srgbClr val="000000"/>
                </a:solidFill>
                <a:latin typeface="Trebuchet MS" panose="020B0603020202020204" pitchFamily="34" charset="0"/>
              </a:rPr>
              <a:t>Erkenning en waardering</a:t>
            </a:r>
          </a:p>
          <a:p>
            <a:pPr eaLnBrk="1" hangingPunct="1">
              <a:buFontTx/>
              <a:buNone/>
            </a:pPr>
            <a:endParaRPr lang="nl-NL" altLang="nl-NL" sz="2800" dirty="0">
              <a:solidFill>
                <a:srgbClr val="000000"/>
              </a:solidFill>
              <a:latin typeface="Trebuchet MS" panose="020B0603020202020204" pitchFamily="34" charset="0"/>
            </a:endParaRPr>
          </a:p>
          <a:p>
            <a:pPr eaLnBrk="1" hangingPunct="1">
              <a:buFontTx/>
              <a:buNone/>
            </a:pPr>
            <a:endParaRPr lang="nl-NL" altLang="nl-NL" sz="2800" dirty="0">
              <a:solidFill>
                <a:srgbClr val="000000"/>
              </a:solidFill>
              <a:latin typeface="Trebuchet MS" panose="020B0603020202020204" pitchFamily="34" charset="0"/>
            </a:endParaRPr>
          </a:p>
          <a:p>
            <a:pPr eaLnBrk="1" hangingPunct="1">
              <a:buFontTx/>
              <a:buNone/>
            </a:pPr>
            <a:r>
              <a:rPr lang="nl-NL" altLang="nl-NL" sz="2800" dirty="0">
                <a:solidFill>
                  <a:srgbClr val="7030A0"/>
                </a:solidFill>
                <a:latin typeface="Trebuchet MS" panose="020B0603020202020204" pitchFamily="34" charset="0"/>
              </a:rPr>
              <a:t>Vul aan: </a:t>
            </a:r>
          </a:p>
          <a:p>
            <a:pPr eaLnBrk="1" hangingPunct="1">
              <a:buFontTx/>
              <a:buNone/>
            </a:pPr>
            <a:r>
              <a:rPr lang="nl-NL" altLang="nl-NL" sz="2800" dirty="0">
                <a:solidFill>
                  <a:srgbClr val="000000"/>
                </a:solidFill>
                <a:latin typeface="Trebuchet MS" panose="020B0603020202020204" pitchFamily="34" charset="0"/>
              </a:rPr>
              <a:t>Een leuke manier om familieleden en vrijwilligers</a:t>
            </a:r>
            <a:br>
              <a:rPr lang="nl-NL" altLang="nl-NL" sz="2800" dirty="0">
                <a:solidFill>
                  <a:srgbClr val="000000"/>
                </a:solidFill>
                <a:latin typeface="Trebuchet MS" panose="020B0603020202020204" pitchFamily="34" charset="0"/>
              </a:rPr>
            </a:br>
            <a:r>
              <a:rPr lang="nl-NL" altLang="nl-NL" sz="2800" dirty="0">
                <a:solidFill>
                  <a:srgbClr val="000000"/>
                </a:solidFill>
                <a:latin typeface="Trebuchet MS" panose="020B0603020202020204" pitchFamily="34" charset="0"/>
              </a:rPr>
              <a:t> te waarderen is ………</a:t>
            </a:r>
          </a:p>
        </p:txBody>
      </p:sp>
      <p:pic>
        <p:nvPicPr>
          <p:cNvPr id="58372"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696400" y="4630294"/>
            <a:ext cx="2232025" cy="2232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86979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250651" y="1903215"/>
            <a:ext cx="2259456" cy="28355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9394" name="Titel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eaLnBrk="1" hangingPunct="1"/>
            <a:r>
              <a:rPr lang="nl-NL" altLang="nl-NL" sz="3600" dirty="0">
                <a:latin typeface="Trebuchet MS" panose="020B0603020202020204" pitchFamily="34" charset="0"/>
              </a:rPr>
              <a:t>Aan de slag met Coup op de werkvloer</a:t>
            </a:r>
          </a:p>
        </p:txBody>
      </p:sp>
      <p:sp>
        <p:nvSpPr>
          <p:cNvPr id="3" name="Tijdelijke aanduiding voor inhoud 2"/>
          <p:cNvSpPr>
            <a:spLocks noGrp="1"/>
          </p:cNvSpPr>
          <p:nvPr>
            <p:ph idx="1"/>
          </p:nvPr>
        </p:nvSpPr>
        <p:spPr>
          <a:xfrm>
            <a:off x="1343473" y="1844824"/>
            <a:ext cx="6942320" cy="2952328"/>
          </a:xfrm>
        </p:spPr>
        <p:txBody>
          <a:bodyPr/>
          <a:lstStyle/>
          <a:p>
            <a:pPr marL="0" indent="0">
              <a:buNone/>
              <a:defRPr/>
            </a:pPr>
            <a:endParaRPr lang="nl-NL" sz="2800" dirty="0">
              <a:latin typeface="Trebuchet MS" panose="020B0603020202020204" pitchFamily="34" charset="0"/>
            </a:endParaRPr>
          </a:p>
          <a:p>
            <a:pPr marL="514350" indent="-514350">
              <a:buFont typeface="+mj-lt"/>
              <a:buAutoNum type="arabicPeriod"/>
              <a:defRPr/>
            </a:pPr>
            <a:r>
              <a:rPr lang="nl-NL" sz="2800" dirty="0">
                <a:latin typeface="Trebuchet MS" panose="020B0603020202020204" pitchFamily="34" charset="0"/>
              </a:rPr>
              <a:t>Oefen: maak eens </a:t>
            </a:r>
            <a:r>
              <a:rPr lang="nl-NL" sz="2800" cap="all" dirty="0">
                <a:solidFill>
                  <a:schemeClr val="accent2">
                    <a:lumMod val="60000"/>
                    <a:lumOff val="40000"/>
                  </a:schemeClr>
                </a:solidFill>
                <a:latin typeface="Trebuchet MS" panose="020B0603020202020204" pitchFamily="34" charset="0"/>
              </a:rPr>
              <a:t>c</a:t>
            </a:r>
            <a:r>
              <a:rPr lang="nl-NL" sz="2800" dirty="0">
                <a:latin typeface="Trebuchet MS" panose="020B0603020202020204" pitchFamily="34" charset="0"/>
              </a:rPr>
              <a:t>ontact, heb </a:t>
            </a:r>
            <a:r>
              <a:rPr lang="nl-NL" sz="2800" cap="all" dirty="0">
                <a:solidFill>
                  <a:schemeClr val="accent2">
                    <a:lumMod val="60000"/>
                    <a:lumOff val="40000"/>
                  </a:schemeClr>
                </a:solidFill>
                <a:latin typeface="Trebuchet MS" panose="020B0603020202020204" pitchFamily="34" charset="0"/>
              </a:rPr>
              <a:t>o</a:t>
            </a:r>
            <a:r>
              <a:rPr lang="nl-NL" sz="2800" dirty="0">
                <a:latin typeface="Trebuchet MS" panose="020B0603020202020204" pitchFamily="34" charset="0"/>
              </a:rPr>
              <a:t>og voor, nodig </a:t>
            </a:r>
            <a:r>
              <a:rPr lang="nl-NL" sz="2800" cap="all" dirty="0">
                <a:solidFill>
                  <a:schemeClr val="accent2">
                    <a:lumMod val="60000"/>
                    <a:lumOff val="40000"/>
                  </a:schemeClr>
                </a:solidFill>
                <a:latin typeface="Trebuchet MS" panose="020B0603020202020204" pitchFamily="34" charset="0"/>
              </a:rPr>
              <a:t>u</a:t>
            </a:r>
            <a:r>
              <a:rPr lang="nl-NL" sz="2800" dirty="0">
                <a:latin typeface="Trebuchet MS" panose="020B0603020202020204" pitchFamily="34" charset="0"/>
              </a:rPr>
              <a:t>it en geef waardering bij </a:t>
            </a:r>
            <a:r>
              <a:rPr lang="nl-NL" sz="2800" cap="all" dirty="0">
                <a:solidFill>
                  <a:schemeClr val="accent2">
                    <a:lumMod val="60000"/>
                    <a:lumOff val="40000"/>
                  </a:schemeClr>
                </a:solidFill>
                <a:latin typeface="Trebuchet MS" panose="020B0603020202020204" pitchFamily="34" charset="0"/>
              </a:rPr>
              <a:t>p</a:t>
            </a:r>
            <a:r>
              <a:rPr lang="nl-NL" sz="2800" dirty="0">
                <a:latin typeface="Trebuchet MS" panose="020B0603020202020204" pitchFamily="34" charset="0"/>
              </a:rPr>
              <a:t>articipatie </a:t>
            </a:r>
          </a:p>
        </p:txBody>
      </p:sp>
      <p:sp>
        <p:nvSpPr>
          <p:cNvPr id="5" name="Tijdelijke aanduiding voor inhoud 2"/>
          <p:cNvSpPr txBox="1">
            <a:spLocks/>
          </p:cNvSpPr>
          <p:nvPr/>
        </p:nvSpPr>
        <p:spPr>
          <a:xfrm>
            <a:off x="1343473" y="4293096"/>
            <a:ext cx="8703761" cy="2220686"/>
          </a:xfrm>
          <a:prstGeom prst="rect">
            <a:avLst/>
          </a:prstGeom>
        </p:spPr>
        <p:txBody>
          <a:bodyPr vert="horz"/>
          <a:lstStyle>
            <a:lvl1pPr marL="342900" indent="-342900" algn="l" rtl="0" eaLnBrk="0" fontAlgn="base" hangingPunct="0">
              <a:spcBef>
                <a:spcPct val="20000"/>
              </a:spcBef>
              <a:spcAft>
                <a:spcPct val="0"/>
              </a:spcAft>
              <a:buClr>
                <a:schemeClr val="tx2"/>
              </a:buClr>
              <a:buChar char="•"/>
              <a:defRPr sz="3200">
                <a:solidFill>
                  <a:schemeClr val="accent4"/>
                </a:solidFill>
                <a:latin typeface="+mn-lt"/>
                <a:ea typeface="ＭＳ Ｐゴシック" panose="020B0600070205080204" pitchFamily="34" charset="-128"/>
                <a:cs typeface="+mn-cs"/>
              </a:defRPr>
            </a:lvl1pPr>
            <a:lvl2pPr marL="742950" indent="-285750" algn="l" rtl="0" eaLnBrk="0" fontAlgn="base" hangingPunct="0">
              <a:spcBef>
                <a:spcPct val="20000"/>
              </a:spcBef>
              <a:spcAft>
                <a:spcPct val="0"/>
              </a:spcAft>
              <a:buClr>
                <a:schemeClr val="tx2"/>
              </a:buClr>
              <a:buChar char="–"/>
              <a:defRPr sz="2800">
                <a:solidFill>
                  <a:schemeClr val="accent4"/>
                </a:solidFill>
                <a:latin typeface="+mn-lt"/>
                <a:ea typeface="ＭＳ Ｐゴシック" panose="020B0600070205080204" pitchFamily="34" charset="-128"/>
              </a:defRPr>
            </a:lvl2pPr>
            <a:lvl3pPr marL="1143000" indent="-228600" algn="l" rtl="0" eaLnBrk="0" fontAlgn="base" hangingPunct="0">
              <a:spcBef>
                <a:spcPct val="20000"/>
              </a:spcBef>
              <a:spcAft>
                <a:spcPct val="0"/>
              </a:spcAft>
              <a:buClr>
                <a:schemeClr val="tx2"/>
              </a:buClr>
              <a:buChar char="•"/>
              <a:defRPr sz="2400">
                <a:solidFill>
                  <a:schemeClr val="accent4"/>
                </a:solidFill>
                <a:latin typeface="+mn-lt"/>
                <a:ea typeface="ＭＳ Ｐゴシック" panose="020B0600070205080204" pitchFamily="34" charset="-128"/>
              </a:defRPr>
            </a:lvl3pPr>
            <a:lvl4pPr marL="1600200" indent="-228600" algn="l" rtl="0" eaLnBrk="0" fontAlgn="base" hangingPunct="0">
              <a:spcBef>
                <a:spcPct val="20000"/>
              </a:spcBef>
              <a:spcAft>
                <a:spcPct val="0"/>
              </a:spcAft>
              <a:buClr>
                <a:schemeClr val="tx2"/>
              </a:buClr>
              <a:buChar char="–"/>
              <a:defRPr sz="2000">
                <a:solidFill>
                  <a:schemeClr val="accent4"/>
                </a:solidFill>
                <a:latin typeface="+mn-lt"/>
                <a:ea typeface="ＭＳ Ｐゴシック" panose="020B0600070205080204" pitchFamily="34" charset="-128"/>
              </a:defRPr>
            </a:lvl4pPr>
            <a:lvl5pPr marL="2057400" indent="-228600" algn="l" rtl="0" eaLnBrk="0" fontAlgn="base" hangingPunct="0">
              <a:spcBef>
                <a:spcPct val="20000"/>
              </a:spcBef>
              <a:spcAft>
                <a:spcPct val="0"/>
              </a:spcAft>
              <a:buClr>
                <a:schemeClr val="tx2"/>
              </a:buClr>
              <a:buChar char="»"/>
              <a:defRPr sz="2000">
                <a:solidFill>
                  <a:schemeClr val="accent4"/>
                </a:solidFill>
                <a:latin typeface="+mn-lt"/>
                <a:ea typeface="ＭＳ Ｐゴシック" panose="020B0600070205080204" pitchFamily="34" charset="-128"/>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indent="0" eaLnBrk="1" hangingPunct="1">
              <a:buNone/>
              <a:defRPr/>
            </a:pPr>
            <a:r>
              <a:rPr lang="nl-NL" sz="2400" kern="0" dirty="0">
                <a:solidFill>
                  <a:srgbClr val="00B0F0"/>
                </a:solidFill>
                <a:latin typeface="Trebuchet MS" panose="020B0603020202020204" pitchFamily="34" charset="0"/>
                <a:cs typeface="+mj-cs"/>
              </a:rPr>
              <a:t>Voorbereiding dag 2:</a:t>
            </a:r>
          </a:p>
          <a:p>
            <a:pPr marL="514350" indent="-514350" eaLnBrk="1" hangingPunct="1">
              <a:buFont typeface="+mj-lt"/>
              <a:buAutoNum type="arabicPeriod"/>
              <a:defRPr/>
            </a:pPr>
            <a:r>
              <a:rPr lang="nl-NL" sz="2400" kern="0" dirty="0">
                <a:solidFill>
                  <a:schemeClr val="tx1"/>
                </a:solidFill>
                <a:latin typeface="Trebuchet MS" panose="020B0603020202020204" pitchFamily="34" charset="0"/>
                <a:ea typeface="+mn-ea"/>
              </a:rPr>
              <a:t>Vul </a:t>
            </a:r>
            <a:r>
              <a:rPr lang="nl-NL" sz="2400" kern="0" dirty="0">
                <a:solidFill>
                  <a:schemeClr val="tx1"/>
                </a:solidFill>
                <a:latin typeface="Trebuchet MS" panose="020B0603020202020204" pitchFamily="34" charset="0"/>
              </a:rPr>
              <a:t>‘mijn ervaringen met Coup in de praktijk’ in</a:t>
            </a:r>
          </a:p>
          <a:p>
            <a:pPr marL="514350" indent="-514350" eaLnBrk="1" hangingPunct="1">
              <a:buFont typeface="+mj-lt"/>
              <a:buAutoNum type="arabicPeriod"/>
              <a:defRPr/>
            </a:pPr>
            <a:r>
              <a:rPr lang="nl-NL" sz="2400" b="1" kern="0" dirty="0">
                <a:solidFill>
                  <a:schemeClr val="tx1"/>
                </a:solidFill>
                <a:latin typeface="Trebuchet MS" panose="020B0603020202020204" pitchFamily="34" charset="0"/>
                <a:ea typeface="+mn-ea"/>
              </a:rPr>
              <a:t>Neem 1 goed voorbeeld van Samenwerken met familie mee (succesfactor) en 1 situatie die stroef verloopt. (wat maakt het lastig/werkt tegen)?</a:t>
            </a:r>
          </a:p>
        </p:txBody>
      </p:sp>
    </p:spTree>
    <p:extLst>
      <p:ext uri="{BB962C8B-B14F-4D97-AF65-F5344CB8AC3E}">
        <p14:creationId xmlns:p14="http://schemas.microsoft.com/office/powerpoint/2010/main" val="36326765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A3FB06-BB1F-4A5B-AAA2-4572E0524483}"/>
              </a:ext>
            </a:extLst>
          </p:cNvPr>
          <p:cNvSpPr>
            <a:spLocks noGrp="1"/>
          </p:cNvSpPr>
          <p:nvPr>
            <p:ph type="title"/>
          </p:nvPr>
        </p:nvSpPr>
        <p:spPr>
          <a:xfrm>
            <a:off x="1415376" y="502226"/>
            <a:ext cx="7704960" cy="1123434"/>
          </a:xfrm>
        </p:spPr>
        <p:txBody>
          <a:bodyPr/>
          <a:lstStyle/>
          <a:p>
            <a:r>
              <a:rPr lang="nl-NL" dirty="0">
                <a:latin typeface="Trebuchet MS" panose="020B0603020202020204" pitchFamily="34" charset="0"/>
              </a:rPr>
              <a:t>Evaluatie en vooruitblik: Tips en Tops</a:t>
            </a:r>
          </a:p>
        </p:txBody>
      </p:sp>
      <p:sp>
        <p:nvSpPr>
          <p:cNvPr id="3" name="Tijdelijke aanduiding voor inhoud 2">
            <a:extLst>
              <a:ext uri="{FF2B5EF4-FFF2-40B4-BE49-F238E27FC236}">
                <a16:creationId xmlns:a16="http://schemas.microsoft.com/office/drawing/2014/main" id="{4B216360-D3B4-44A6-8395-B52B828261A5}"/>
              </a:ext>
            </a:extLst>
          </p:cNvPr>
          <p:cNvSpPr>
            <a:spLocks noGrp="1"/>
          </p:cNvSpPr>
          <p:nvPr>
            <p:ph idx="1"/>
          </p:nvPr>
        </p:nvSpPr>
        <p:spPr>
          <a:xfrm>
            <a:off x="1271464" y="1916832"/>
            <a:ext cx="9696000" cy="3960000"/>
          </a:xfrm>
        </p:spPr>
        <p:txBody>
          <a:bodyPr/>
          <a:lstStyle/>
          <a:p>
            <a:pPr>
              <a:defRPr/>
            </a:pPr>
            <a:r>
              <a:rPr lang="nl-NL" sz="2400" dirty="0">
                <a:latin typeface="Trebuchet MS" panose="020B0603020202020204" pitchFamily="34" charset="0"/>
              </a:rPr>
              <a:t>Hoe heb je de training ervaren?</a:t>
            </a:r>
          </a:p>
          <a:p>
            <a:pPr>
              <a:defRPr/>
            </a:pPr>
            <a:r>
              <a:rPr lang="nl-NL" sz="2400" dirty="0">
                <a:latin typeface="Trebuchet MS" panose="020B0603020202020204" pitchFamily="34" charset="0"/>
              </a:rPr>
              <a:t>Wat heb je er van geleerd?</a:t>
            </a:r>
          </a:p>
          <a:p>
            <a:pPr marL="0" indent="0">
              <a:buNone/>
              <a:defRPr/>
            </a:pPr>
            <a:endParaRPr lang="nl-NL" sz="2400" dirty="0">
              <a:latin typeface="Trebuchet MS" panose="020B0603020202020204" pitchFamily="34" charset="0"/>
            </a:endParaRPr>
          </a:p>
          <a:p>
            <a:pPr marL="0" indent="0">
              <a:buNone/>
              <a:defRPr/>
            </a:pPr>
            <a:r>
              <a:rPr lang="nl-NL" sz="2400" b="1" dirty="0">
                <a:latin typeface="Trebuchet MS" panose="020B0603020202020204" pitchFamily="34" charset="0"/>
              </a:rPr>
              <a:t>Vooruitblik Dagdeel 2</a:t>
            </a:r>
          </a:p>
          <a:p>
            <a:pPr>
              <a:defRPr/>
            </a:pPr>
            <a:r>
              <a:rPr lang="nl-NL" sz="2400" dirty="0">
                <a:latin typeface="Trebuchet MS" panose="020B0603020202020204" pitchFamily="34" charset="0"/>
              </a:rPr>
              <a:t>In het tweede dagdeel gaat het om intervisie en  reflectie op de werkpraktijk met praktische suggesties/handvatten voor verdere aanpak. </a:t>
            </a:r>
          </a:p>
          <a:p>
            <a:pPr>
              <a:defRPr/>
            </a:pPr>
            <a:r>
              <a:rPr lang="nl-NL" sz="2400" dirty="0">
                <a:latin typeface="Trebuchet MS" panose="020B0603020202020204" pitchFamily="34" charset="0"/>
              </a:rPr>
              <a:t>Wat wil je nog leren?</a:t>
            </a:r>
          </a:p>
          <a:p>
            <a:pPr marL="0" indent="0">
              <a:buNone/>
              <a:defRPr/>
            </a:pPr>
            <a:endParaRPr lang="nl-NL" sz="2400" dirty="0">
              <a:latin typeface="Trebuchet MS" panose="020B0603020202020204" pitchFamily="34" charset="0"/>
            </a:endParaRPr>
          </a:p>
          <a:p>
            <a:pPr>
              <a:defRPr/>
            </a:pPr>
            <a:r>
              <a:rPr lang="nl-NL" sz="2400" dirty="0">
                <a:latin typeface="Trebuchet MS" panose="020B0603020202020204" pitchFamily="34" charset="0"/>
              </a:rPr>
              <a:t>Heb je tips en tops?</a:t>
            </a:r>
          </a:p>
        </p:txBody>
      </p:sp>
      <p:sp>
        <p:nvSpPr>
          <p:cNvPr id="4" name="Tijdelijke aanduiding voor dianummer 3">
            <a:extLst>
              <a:ext uri="{FF2B5EF4-FFF2-40B4-BE49-F238E27FC236}">
                <a16:creationId xmlns:a16="http://schemas.microsoft.com/office/drawing/2014/main" id="{572C244C-49AE-471F-A9DD-C8B0903E7371}"/>
              </a:ext>
            </a:extLst>
          </p:cNvPr>
          <p:cNvSpPr>
            <a:spLocks noGrp="1"/>
          </p:cNvSpPr>
          <p:nvPr>
            <p:ph type="sldNum" sz="quarter" idx="12"/>
          </p:nvPr>
        </p:nvSpPr>
        <p:spPr/>
        <p:txBody>
          <a:bodyPr/>
          <a:lstStyle/>
          <a:p>
            <a:fld id="{1336C48C-F87C-4E4B-81EF-5027B17D1F61}" type="slidenum">
              <a:rPr lang="nl-NL" noProof="1" smtClean="0"/>
              <a:pPr/>
              <a:t>29</a:t>
            </a:fld>
            <a:endParaRPr lang="nl-NL" noProof="1"/>
          </a:p>
        </p:txBody>
      </p:sp>
      <p:pic>
        <p:nvPicPr>
          <p:cNvPr id="5" name="Afbeelding 3">
            <a:extLst>
              <a:ext uri="{FF2B5EF4-FFF2-40B4-BE49-F238E27FC236}">
                <a16:creationId xmlns:a16="http://schemas.microsoft.com/office/drawing/2014/main" id="{BB10545F-3E81-40AC-9B7A-7D8370F84C2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264352" y="199820"/>
            <a:ext cx="2736428" cy="3193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14275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7968208" y="546759"/>
            <a:ext cx="4006925" cy="2450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el 4"/>
          <p:cNvSpPr txBox="1">
            <a:spLocks noGrp="1"/>
          </p:cNvSpPr>
          <p:nvPr>
            <p:ph type="title"/>
          </p:nvPr>
        </p:nvSpPr>
        <p:spPr>
          <a:xfrm>
            <a:off x="2639616" y="548681"/>
            <a:ext cx="8424936" cy="538609"/>
          </a:xfrm>
          <a:prstGeom prst="rect">
            <a:avLst/>
          </a:prstGeom>
          <a:noFill/>
        </p:spPr>
        <p:txBody>
          <a:bodyPr wrap="square" rtlCol="0">
            <a:spAutoFit/>
          </a:bodyPr>
          <a:lstStyle/>
          <a:p>
            <a:r>
              <a:rPr lang="nl-NL" dirty="0">
                <a:latin typeface="Trebuchet MS" panose="020B0603020202020204" pitchFamily="34" charset="0"/>
              </a:rPr>
              <a:t>Korte kennismaking</a:t>
            </a:r>
          </a:p>
        </p:txBody>
      </p:sp>
      <p:sp>
        <p:nvSpPr>
          <p:cNvPr id="2" name="Tijdelijke aanduiding voor inhoud 1"/>
          <p:cNvSpPr>
            <a:spLocks noGrp="1"/>
          </p:cNvSpPr>
          <p:nvPr>
            <p:ph idx="1"/>
          </p:nvPr>
        </p:nvSpPr>
        <p:spPr>
          <a:xfrm>
            <a:off x="911424" y="2060848"/>
            <a:ext cx="8892480" cy="4525963"/>
          </a:xfrm>
        </p:spPr>
        <p:txBody>
          <a:bodyPr/>
          <a:lstStyle/>
          <a:p>
            <a:pPr>
              <a:buClr>
                <a:schemeClr val="tx1"/>
              </a:buClr>
            </a:pPr>
            <a:r>
              <a:rPr lang="nl-NL" sz="2400" dirty="0">
                <a:latin typeface="Trebuchet MS" panose="020B0603020202020204" pitchFamily="34" charset="0"/>
              </a:rPr>
              <a:t>Ik ben …. </a:t>
            </a:r>
          </a:p>
          <a:p>
            <a:pPr>
              <a:buClr>
                <a:schemeClr val="tx1"/>
              </a:buClr>
            </a:pPr>
            <a:r>
              <a:rPr lang="nl-NL" sz="2400" dirty="0">
                <a:latin typeface="Trebuchet MS" panose="020B0603020202020204" pitchFamily="34" charset="0"/>
              </a:rPr>
              <a:t>ik werk als …. </a:t>
            </a:r>
          </a:p>
          <a:p>
            <a:pPr marL="0" indent="0">
              <a:buClr>
                <a:schemeClr val="tx1"/>
              </a:buClr>
              <a:buNone/>
            </a:pPr>
            <a:r>
              <a:rPr lang="en-US" sz="2400" b="1" dirty="0" err="1">
                <a:solidFill>
                  <a:srgbClr val="00B0F0"/>
                </a:solidFill>
                <a:latin typeface="Trebuchet MS" panose="020B0603020202020204" pitchFamily="34" charset="0"/>
                <a:ea typeface="+mj-ea"/>
                <a:cs typeface="+mj-cs"/>
              </a:rPr>
              <a:t>Stel</a:t>
            </a:r>
            <a:r>
              <a:rPr lang="en-US" sz="2400" b="1" dirty="0">
                <a:solidFill>
                  <a:srgbClr val="00B0F0"/>
                </a:solidFill>
                <a:latin typeface="Trebuchet MS" panose="020B0603020202020204" pitchFamily="34" charset="0"/>
                <a:ea typeface="+mj-ea"/>
                <a:cs typeface="+mj-cs"/>
              </a:rPr>
              <a:t>, je bent </a:t>
            </a:r>
            <a:r>
              <a:rPr lang="en-US" sz="2400" b="1" dirty="0" err="1">
                <a:solidFill>
                  <a:srgbClr val="00B0F0"/>
                </a:solidFill>
                <a:latin typeface="Trebuchet MS" panose="020B0603020202020204" pitchFamily="34" charset="0"/>
                <a:ea typeface="+mj-ea"/>
                <a:cs typeface="+mj-cs"/>
              </a:rPr>
              <a:t>naaste</a:t>
            </a:r>
            <a:r>
              <a:rPr lang="en-US" sz="2400" b="1" dirty="0">
                <a:solidFill>
                  <a:srgbClr val="00B0F0"/>
                </a:solidFill>
                <a:latin typeface="Trebuchet MS" panose="020B0603020202020204" pitchFamily="34" charset="0"/>
                <a:ea typeface="+mj-ea"/>
                <a:cs typeface="+mj-cs"/>
              </a:rPr>
              <a:t> van </a:t>
            </a:r>
            <a:r>
              <a:rPr lang="en-US" sz="2400" b="1" dirty="0" err="1">
                <a:solidFill>
                  <a:srgbClr val="00B0F0"/>
                </a:solidFill>
                <a:latin typeface="Trebuchet MS" panose="020B0603020202020204" pitchFamily="34" charset="0"/>
                <a:ea typeface="+mj-ea"/>
                <a:cs typeface="+mj-cs"/>
              </a:rPr>
              <a:t>een</a:t>
            </a:r>
            <a:r>
              <a:rPr lang="en-US" sz="2400" b="1" dirty="0">
                <a:solidFill>
                  <a:srgbClr val="00B0F0"/>
                </a:solidFill>
                <a:latin typeface="Trebuchet MS" panose="020B0603020202020204" pitchFamily="34" charset="0"/>
                <a:ea typeface="+mj-ea"/>
                <a:cs typeface="+mj-cs"/>
              </a:rPr>
              <a:t> </a:t>
            </a:r>
            <a:r>
              <a:rPr lang="en-US" sz="2400" b="1" dirty="0" err="1">
                <a:solidFill>
                  <a:srgbClr val="00B0F0"/>
                </a:solidFill>
                <a:latin typeface="Trebuchet MS" panose="020B0603020202020204" pitchFamily="34" charset="0"/>
                <a:ea typeface="+mj-ea"/>
                <a:cs typeface="+mj-cs"/>
              </a:rPr>
              <a:t>bewoner</a:t>
            </a:r>
            <a:r>
              <a:rPr lang="en-US" sz="2400" b="1" dirty="0">
                <a:solidFill>
                  <a:srgbClr val="00B0F0"/>
                </a:solidFill>
                <a:latin typeface="Trebuchet MS" panose="020B0603020202020204" pitchFamily="34" charset="0"/>
                <a:ea typeface="+mj-ea"/>
                <a:cs typeface="+mj-cs"/>
              </a:rPr>
              <a:t> </a:t>
            </a:r>
            <a:r>
              <a:rPr lang="en-US" sz="2400" b="1" dirty="0" err="1">
                <a:solidFill>
                  <a:srgbClr val="00B0F0"/>
                </a:solidFill>
                <a:latin typeface="Trebuchet MS" panose="020B0603020202020204" pitchFamily="34" charset="0"/>
                <a:ea typeface="+mj-ea"/>
                <a:cs typeface="+mj-cs"/>
              </a:rPr>
              <a:t>bij</a:t>
            </a:r>
            <a:r>
              <a:rPr lang="en-US" sz="2400" b="1" dirty="0">
                <a:solidFill>
                  <a:srgbClr val="00B0F0"/>
                </a:solidFill>
                <a:latin typeface="Trebuchet MS" panose="020B0603020202020204" pitchFamily="34" charset="0"/>
                <a:ea typeface="+mj-ea"/>
                <a:cs typeface="+mj-cs"/>
              </a:rPr>
              <a:t> </a:t>
            </a:r>
            <a:r>
              <a:rPr lang="en-US" sz="2400" b="1" dirty="0" err="1">
                <a:solidFill>
                  <a:srgbClr val="00B0F0"/>
                </a:solidFill>
                <a:latin typeface="Trebuchet MS" panose="020B0603020202020204" pitchFamily="34" charset="0"/>
                <a:ea typeface="+mj-ea"/>
                <a:cs typeface="+mj-cs"/>
              </a:rPr>
              <a:t>Cordaan</a:t>
            </a:r>
            <a:r>
              <a:rPr lang="en-US" sz="2400" b="1" dirty="0">
                <a:solidFill>
                  <a:srgbClr val="00B0F0"/>
                </a:solidFill>
                <a:latin typeface="Trebuchet MS" panose="020B0603020202020204" pitchFamily="34" charset="0"/>
                <a:ea typeface="+mj-ea"/>
                <a:cs typeface="+mj-cs"/>
              </a:rPr>
              <a:t>: </a:t>
            </a:r>
            <a:endParaRPr lang="nl-NL" sz="2400" b="1" dirty="0">
              <a:solidFill>
                <a:srgbClr val="00B0F0"/>
              </a:solidFill>
              <a:latin typeface="Trebuchet MS" panose="020B0603020202020204" pitchFamily="34" charset="0"/>
              <a:ea typeface="+mj-ea"/>
              <a:cs typeface="+mj-cs"/>
            </a:endParaRPr>
          </a:p>
          <a:p>
            <a:pPr>
              <a:buClr>
                <a:schemeClr val="tx1"/>
              </a:buClr>
            </a:pPr>
            <a:r>
              <a:rPr lang="nl-NL" sz="2400" dirty="0">
                <a:latin typeface="Trebuchet MS" panose="020B0603020202020204" pitchFamily="34" charset="0"/>
              </a:rPr>
              <a:t>Mijn grootste wens als naaste zou dan zijn…  </a:t>
            </a:r>
          </a:p>
          <a:p>
            <a:pPr>
              <a:buClr>
                <a:schemeClr val="tx1"/>
              </a:buClr>
            </a:pPr>
            <a:endParaRPr lang="nl-NL" sz="2400" dirty="0">
              <a:latin typeface="Trebuchet MS" panose="020B0603020202020204" pitchFamily="34" charset="0"/>
            </a:endParaRPr>
          </a:p>
          <a:p>
            <a:pPr marL="0" indent="0">
              <a:buNone/>
            </a:pPr>
            <a:endParaRPr lang="en-US" sz="2800" dirty="0">
              <a:solidFill>
                <a:schemeClr val="bg2"/>
              </a:solidFill>
              <a:latin typeface="Trebuchet MS" panose="020B0603020202020204" pitchFamily="34" charset="0"/>
            </a:endParaRPr>
          </a:p>
          <a:p>
            <a:endParaRPr lang="nl-NL" sz="1400" dirty="0">
              <a:solidFill>
                <a:schemeClr val="bg2"/>
              </a:solidFill>
            </a:endParaRPr>
          </a:p>
        </p:txBody>
      </p:sp>
      <p:pic>
        <p:nvPicPr>
          <p:cNvPr id="4" name="Afbeelding 3">
            <a:extLst>
              <a:ext uri="{FF2B5EF4-FFF2-40B4-BE49-F238E27FC236}">
                <a16:creationId xmlns:a16="http://schemas.microsoft.com/office/drawing/2014/main" id="{7FDA857C-7F59-4EB4-BD63-BB7BD3C93CA7}"/>
              </a:ext>
            </a:extLst>
          </p:cNvPr>
          <p:cNvPicPr>
            <a:picLocks noChangeAspect="1"/>
          </p:cNvPicPr>
          <p:nvPr/>
        </p:nvPicPr>
        <p:blipFill>
          <a:blip r:embed="rId4"/>
          <a:stretch>
            <a:fillRect/>
          </a:stretch>
        </p:blipFill>
        <p:spPr>
          <a:xfrm>
            <a:off x="8696845" y="3410173"/>
            <a:ext cx="3447827" cy="3447827"/>
          </a:xfrm>
          <a:prstGeom prst="rect">
            <a:avLst/>
          </a:prstGeom>
        </p:spPr>
      </p:pic>
    </p:spTree>
    <p:extLst>
      <p:ext uri="{BB962C8B-B14F-4D97-AF65-F5344CB8AC3E}">
        <p14:creationId xmlns:p14="http://schemas.microsoft.com/office/powerpoint/2010/main" val="11393226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el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eaLnBrk="1" hangingPunct="1"/>
            <a:r>
              <a:rPr lang="nl-NL" altLang="nl-NL" b="1" dirty="0">
                <a:solidFill>
                  <a:srgbClr val="92D050"/>
                </a:solidFill>
                <a:latin typeface="Trebuchet MS" panose="020B0603020202020204" pitchFamily="34" charset="0"/>
              </a:rPr>
              <a:t>Meer informatie </a:t>
            </a:r>
          </a:p>
        </p:txBody>
      </p:sp>
      <p:sp>
        <p:nvSpPr>
          <p:cNvPr id="25603" name="Tijdelijke aanduiding voor inhoud 2"/>
          <p:cNvSpPr>
            <a:spLocks noGrp="1"/>
          </p:cNvSpPr>
          <p:nvPr>
            <p:ph idx="1"/>
          </p:nvPr>
        </p:nvSpPr>
        <p:spPr bwMode="auto">
          <a:xfrm>
            <a:off x="1151709" y="2332037"/>
            <a:ext cx="9484941" cy="45259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eaLnBrk="1" hangingPunct="1">
              <a:buClr>
                <a:schemeClr val="tx1"/>
              </a:buClr>
              <a:defRPr/>
            </a:pPr>
            <a:r>
              <a:rPr lang="nl-NL" altLang="nl-NL" sz="2800" dirty="0">
                <a:solidFill>
                  <a:srgbClr val="000000"/>
                </a:solidFill>
                <a:latin typeface="Trebuchet MS" panose="020B0603020202020204" pitchFamily="34" charset="0"/>
              </a:rPr>
              <a:t>Mantelzorg, familieparticipatie en vrijwilligerswerk in de zorg op </a:t>
            </a:r>
            <a:r>
              <a:rPr lang="nl-NL" altLang="nl-NL" sz="2800" dirty="0">
                <a:solidFill>
                  <a:srgbClr val="000000"/>
                </a:solidFill>
                <a:latin typeface="Trebuchet MS" panose="020B0603020202020204" pitchFamily="34" charset="0"/>
                <a:hlinkClick r:id="rId3"/>
              </a:rPr>
              <a:t>www.zorgvoorbeter.nl</a:t>
            </a:r>
            <a:r>
              <a:rPr lang="nl-NL" altLang="nl-NL" sz="2800" dirty="0">
                <a:solidFill>
                  <a:srgbClr val="000000"/>
                </a:solidFill>
                <a:latin typeface="Trebuchet MS" panose="020B0603020202020204" pitchFamily="34" charset="0"/>
              </a:rPr>
              <a:t> </a:t>
            </a:r>
          </a:p>
          <a:p>
            <a:pPr marL="0" indent="0" eaLnBrk="1" hangingPunct="1">
              <a:buClr>
                <a:schemeClr val="tx1"/>
              </a:buClr>
              <a:buNone/>
              <a:defRPr/>
            </a:pPr>
            <a:endParaRPr lang="nl-NL" altLang="nl-NL" sz="2000" dirty="0">
              <a:solidFill>
                <a:srgbClr val="000000"/>
              </a:solidFill>
              <a:latin typeface="Trebuchet MS" panose="020B0603020202020204" pitchFamily="34" charset="0"/>
            </a:endParaRPr>
          </a:p>
          <a:p>
            <a:pPr eaLnBrk="1" hangingPunct="1">
              <a:defRPr/>
            </a:pPr>
            <a:endParaRPr lang="nl-NL" altLang="nl-NL" sz="2000" dirty="0">
              <a:solidFill>
                <a:srgbClr val="000000"/>
              </a:solidFill>
            </a:endParaRPr>
          </a:p>
          <a:p>
            <a:pPr marL="0" indent="0">
              <a:buNone/>
              <a:defRPr/>
            </a:pPr>
            <a:br>
              <a:rPr lang="nl-NL" sz="2000" dirty="0"/>
            </a:br>
            <a:endParaRPr lang="nl-NL" sz="2000" dirty="0"/>
          </a:p>
          <a:p>
            <a:pPr eaLnBrk="1" hangingPunct="1">
              <a:defRPr/>
            </a:pPr>
            <a:endParaRPr lang="nl-NL" altLang="nl-NL" sz="2000" dirty="0">
              <a:solidFill>
                <a:srgbClr val="000000"/>
              </a:solidFill>
            </a:endParaRPr>
          </a:p>
        </p:txBody>
      </p:sp>
      <p:pic>
        <p:nvPicPr>
          <p:cNvPr id="3" name="Afbeelding 2">
            <a:extLst>
              <a:ext uri="{FF2B5EF4-FFF2-40B4-BE49-F238E27FC236}">
                <a16:creationId xmlns:a16="http://schemas.microsoft.com/office/drawing/2014/main" id="{8221224B-319C-4D04-BB01-5EFE9211BEF9}"/>
              </a:ext>
            </a:extLst>
          </p:cNvPr>
          <p:cNvPicPr>
            <a:picLocks noChangeAspect="1"/>
          </p:cNvPicPr>
          <p:nvPr/>
        </p:nvPicPr>
        <p:blipFill>
          <a:blip r:embed="rId4"/>
          <a:stretch>
            <a:fillRect/>
          </a:stretch>
        </p:blipFill>
        <p:spPr>
          <a:xfrm>
            <a:off x="1503994" y="3717032"/>
            <a:ext cx="4499238" cy="2993395"/>
          </a:xfrm>
          <a:prstGeom prst="rect">
            <a:avLst/>
          </a:prstGeom>
        </p:spPr>
      </p:pic>
      <p:pic>
        <p:nvPicPr>
          <p:cNvPr id="5" name="Afbeelding 4">
            <a:extLst>
              <a:ext uri="{FF2B5EF4-FFF2-40B4-BE49-F238E27FC236}">
                <a16:creationId xmlns:a16="http://schemas.microsoft.com/office/drawing/2014/main" id="{5A1692A6-ED84-4749-9982-D51FDE8DF5E0}"/>
              </a:ext>
            </a:extLst>
          </p:cNvPr>
          <p:cNvPicPr>
            <a:picLocks noChangeAspect="1"/>
          </p:cNvPicPr>
          <p:nvPr/>
        </p:nvPicPr>
        <p:blipFill>
          <a:blip r:embed="rId5"/>
          <a:stretch>
            <a:fillRect/>
          </a:stretch>
        </p:blipFill>
        <p:spPr>
          <a:xfrm>
            <a:off x="6381733" y="3782972"/>
            <a:ext cx="4290476" cy="2861514"/>
          </a:xfrm>
          <a:prstGeom prst="rect">
            <a:avLst/>
          </a:prstGeom>
        </p:spPr>
      </p:pic>
      <p:pic>
        <p:nvPicPr>
          <p:cNvPr id="6" name="Afbeelding 5">
            <a:extLst>
              <a:ext uri="{FF2B5EF4-FFF2-40B4-BE49-F238E27FC236}">
                <a16:creationId xmlns:a16="http://schemas.microsoft.com/office/drawing/2014/main" id="{7C448257-1048-4B94-96C8-C34C0A2C68B4}"/>
              </a:ext>
            </a:extLst>
          </p:cNvPr>
          <p:cNvPicPr>
            <a:picLocks noChangeAspect="1"/>
          </p:cNvPicPr>
          <p:nvPr/>
        </p:nvPicPr>
        <p:blipFill>
          <a:blip r:embed="rId6"/>
          <a:stretch>
            <a:fillRect/>
          </a:stretch>
        </p:blipFill>
        <p:spPr>
          <a:xfrm>
            <a:off x="8526971" y="42342"/>
            <a:ext cx="3041637" cy="2289696"/>
          </a:xfrm>
          <a:prstGeom prst="rect">
            <a:avLst/>
          </a:prstGeom>
        </p:spPr>
      </p:pic>
    </p:spTree>
    <p:extLst>
      <p:ext uri="{BB962C8B-B14F-4D97-AF65-F5344CB8AC3E}">
        <p14:creationId xmlns:p14="http://schemas.microsoft.com/office/powerpoint/2010/main" val="637403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1"/>
          <p:cNvSpPr>
            <a:spLocks noGrp="1"/>
          </p:cNvSpPr>
          <p:nvPr>
            <p:ph type="title"/>
          </p:nvPr>
        </p:nvSpPr>
        <p:spPr bwMode="auto">
          <a:xfrm>
            <a:off x="1956114" y="548680"/>
            <a:ext cx="8229600" cy="7920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r>
              <a:rPr lang="nl-NL" altLang="nl-NL" dirty="0"/>
              <a:t>      </a:t>
            </a:r>
            <a:r>
              <a:rPr lang="nl-NL" altLang="nl-NL" dirty="0">
                <a:latin typeface="Trebuchet MS" panose="020B0603020202020204" pitchFamily="34" charset="0"/>
              </a:rPr>
              <a:t>Waarom de COUP?</a:t>
            </a:r>
            <a:br>
              <a:rPr lang="nl-NL" altLang="nl-NL" dirty="0">
                <a:solidFill>
                  <a:srgbClr val="000000"/>
                </a:solidFill>
              </a:rPr>
            </a:br>
            <a:endParaRPr lang="nl-NL" altLang="nl-NL" dirty="0"/>
          </a:p>
        </p:txBody>
      </p:sp>
      <p:sp>
        <p:nvSpPr>
          <p:cNvPr id="15363" name="Tijdelijke aanduiding voor inhoud 2"/>
          <p:cNvSpPr>
            <a:spLocks noGrp="1"/>
          </p:cNvSpPr>
          <p:nvPr>
            <p:ph idx="1"/>
          </p:nvPr>
        </p:nvSpPr>
        <p:spPr bwMode="auto">
          <a:xfrm>
            <a:off x="1273628" y="1200058"/>
            <a:ext cx="8229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eaLnBrk="1" hangingPunct="1"/>
            <a:endParaRPr lang="nl-NL" altLang="nl-NL" dirty="0">
              <a:solidFill>
                <a:srgbClr val="000000"/>
              </a:solidFill>
            </a:endParaRPr>
          </a:p>
          <a:p>
            <a:pPr eaLnBrk="1" hangingPunct="1"/>
            <a:endParaRPr lang="nl-NL" altLang="nl-NL" dirty="0">
              <a:solidFill>
                <a:srgbClr val="000000"/>
              </a:solidFill>
              <a:latin typeface="Trebuchet MS" panose="020B0603020202020204" pitchFamily="34" charset="0"/>
            </a:endParaRPr>
          </a:p>
          <a:p>
            <a:pPr marL="0" indent="0">
              <a:buNone/>
            </a:pPr>
            <a:r>
              <a:rPr lang="nl-NL" altLang="nl-NL" sz="2400" dirty="0">
                <a:solidFill>
                  <a:srgbClr val="000000"/>
                </a:solidFill>
                <a:latin typeface="Trebuchet MS" panose="020B0603020202020204" pitchFamily="34" charset="0"/>
              </a:rPr>
              <a:t>Vernieuwend zorgen: </a:t>
            </a:r>
          </a:p>
          <a:p>
            <a:pPr lvl="1"/>
            <a:r>
              <a:rPr lang="nl-NL" altLang="nl-NL" sz="2000" dirty="0">
                <a:solidFill>
                  <a:srgbClr val="000000"/>
                </a:solidFill>
                <a:latin typeface="Trebuchet MS" panose="020B0603020202020204" pitchFamily="34" charset="0"/>
              </a:rPr>
              <a:t>Visie </a:t>
            </a:r>
            <a:r>
              <a:rPr lang="nl-NL" altLang="nl-NL" sz="2000" dirty="0" err="1">
                <a:solidFill>
                  <a:srgbClr val="000000"/>
                </a:solidFill>
                <a:latin typeface="Trebuchet MS" panose="020B0603020202020204" pitchFamily="34" charset="0"/>
              </a:rPr>
              <a:t>Cordaan</a:t>
            </a:r>
            <a:r>
              <a:rPr lang="nl-NL" altLang="nl-NL" sz="2000" dirty="0">
                <a:solidFill>
                  <a:srgbClr val="000000"/>
                </a:solidFill>
                <a:latin typeface="Trebuchet MS" panose="020B0603020202020204" pitchFamily="34" charset="0"/>
              </a:rPr>
              <a:t> op samenspel</a:t>
            </a:r>
          </a:p>
          <a:p>
            <a:pPr lvl="1" eaLnBrk="1" hangingPunct="1">
              <a:buClr>
                <a:schemeClr val="tx1"/>
              </a:buClr>
            </a:pPr>
            <a:r>
              <a:rPr lang="nl-NL" altLang="nl-NL" sz="2000" dirty="0">
                <a:solidFill>
                  <a:srgbClr val="000000"/>
                </a:solidFill>
                <a:latin typeface="Trebuchet MS" panose="020B0603020202020204" pitchFamily="34" charset="0"/>
              </a:rPr>
              <a:t>Regie over eigen leven en welbevinden van bewoner is leidend </a:t>
            </a:r>
          </a:p>
          <a:p>
            <a:pPr lvl="1" eaLnBrk="1" hangingPunct="1">
              <a:buClr>
                <a:schemeClr val="tx1"/>
              </a:buClr>
            </a:pPr>
            <a:r>
              <a:rPr lang="nl-NL" altLang="nl-NL" sz="2000" dirty="0">
                <a:solidFill>
                  <a:srgbClr val="000000"/>
                </a:solidFill>
                <a:latin typeface="Trebuchet MS" panose="020B0603020202020204" pitchFamily="34" charset="0"/>
              </a:rPr>
              <a:t>Persoonsgerichte zorg: liefdevolle aandacht en zorg</a:t>
            </a:r>
            <a:br>
              <a:rPr lang="nl-NL" altLang="nl-NL" sz="2000" dirty="0">
                <a:solidFill>
                  <a:srgbClr val="000000"/>
                </a:solidFill>
                <a:latin typeface="Trebuchet MS" panose="020B0603020202020204" pitchFamily="34" charset="0"/>
              </a:rPr>
            </a:br>
            <a:r>
              <a:rPr lang="nl-NL" altLang="nl-NL" sz="2000" dirty="0">
                <a:solidFill>
                  <a:srgbClr val="000000"/>
                </a:solidFill>
                <a:latin typeface="Trebuchet MS" panose="020B0603020202020204" pitchFamily="34" charset="0"/>
              </a:rPr>
              <a:t>past zich aan, aan de bewoner en speelt in op diens behoefte</a:t>
            </a:r>
          </a:p>
          <a:p>
            <a:pPr lvl="1" eaLnBrk="1" hangingPunct="1">
              <a:buClr>
                <a:schemeClr val="tx1"/>
              </a:buClr>
            </a:pPr>
            <a:r>
              <a:rPr lang="nl-NL" altLang="nl-NL" sz="2000" dirty="0">
                <a:solidFill>
                  <a:srgbClr val="000000"/>
                </a:solidFill>
                <a:latin typeface="Trebuchet MS" panose="020B0603020202020204" pitchFamily="34" charset="0"/>
              </a:rPr>
              <a:t>Meer samen met familie</a:t>
            </a:r>
          </a:p>
          <a:p>
            <a:pPr lvl="1" eaLnBrk="1" hangingPunct="1">
              <a:buClr>
                <a:schemeClr val="tx1"/>
              </a:buClr>
            </a:pPr>
            <a:r>
              <a:rPr lang="nl-NL" altLang="nl-NL" sz="2000" dirty="0">
                <a:solidFill>
                  <a:srgbClr val="000000"/>
                </a:solidFill>
                <a:latin typeface="Trebuchet MS" panose="020B0603020202020204" pitchFamily="34" charset="0"/>
              </a:rPr>
              <a:t>Samenwerken formele en informele zorg in de driehoek</a:t>
            </a:r>
          </a:p>
          <a:p>
            <a:pPr lvl="1" eaLnBrk="1" hangingPunct="1">
              <a:buClr>
                <a:schemeClr val="tx1"/>
              </a:buClr>
            </a:pPr>
            <a:endParaRPr lang="nl-NL" altLang="nl-NL" sz="2000" dirty="0">
              <a:solidFill>
                <a:srgbClr val="000000"/>
              </a:solidFill>
              <a:latin typeface="Trebuchet MS" panose="020B0603020202020204" pitchFamily="34" charset="0"/>
            </a:endParaRPr>
          </a:p>
          <a:p>
            <a:pPr marL="0" indent="0">
              <a:buNone/>
            </a:pPr>
            <a:r>
              <a:rPr lang="en-US" altLang="nl-NL" sz="2400" dirty="0" err="1">
                <a:solidFill>
                  <a:schemeClr val="accent2"/>
                </a:solidFill>
                <a:latin typeface="Trebuchet MS" panose="020B0603020202020204" pitchFamily="34" charset="0"/>
              </a:rPr>
              <a:t>Dit</a:t>
            </a:r>
            <a:r>
              <a:rPr lang="en-US" altLang="nl-NL" sz="2400" dirty="0">
                <a:solidFill>
                  <a:schemeClr val="accent2"/>
                </a:solidFill>
                <a:latin typeface="Trebuchet MS" panose="020B0603020202020204" pitchFamily="34" charset="0"/>
              </a:rPr>
              <a:t> </a:t>
            </a:r>
            <a:r>
              <a:rPr lang="en-US" altLang="nl-NL" sz="2400" dirty="0" err="1">
                <a:solidFill>
                  <a:schemeClr val="accent2"/>
                </a:solidFill>
                <a:latin typeface="Trebuchet MS" panose="020B0603020202020204" pitchFamily="34" charset="0"/>
              </a:rPr>
              <a:t>vereist</a:t>
            </a:r>
            <a:r>
              <a:rPr lang="en-US" altLang="nl-NL" sz="2400" dirty="0">
                <a:solidFill>
                  <a:schemeClr val="accent2"/>
                </a:solidFill>
                <a:latin typeface="Trebuchet MS" panose="020B0603020202020204" pitchFamily="34" charset="0"/>
              </a:rPr>
              <a:t> </a:t>
            </a:r>
            <a:r>
              <a:rPr lang="en-US" altLang="nl-NL" sz="2400" dirty="0" err="1">
                <a:solidFill>
                  <a:schemeClr val="accent2"/>
                </a:solidFill>
                <a:latin typeface="Trebuchet MS" panose="020B0603020202020204" pitchFamily="34" charset="0"/>
              </a:rPr>
              <a:t>een</a:t>
            </a:r>
            <a:r>
              <a:rPr lang="en-US" altLang="nl-NL" sz="2400" dirty="0">
                <a:solidFill>
                  <a:schemeClr val="accent2"/>
                </a:solidFill>
                <a:latin typeface="Trebuchet MS" panose="020B0603020202020204" pitchFamily="34" charset="0"/>
              </a:rPr>
              <a:t> </a:t>
            </a:r>
            <a:r>
              <a:rPr lang="en-US" altLang="nl-NL" sz="2400" dirty="0" err="1">
                <a:solidFill>
                  <a:schemeClr val="accent2"/>
                </a:solidFill>
                <a:latin typeface="Trebuchet MS" panose="020B0603020202020204" pitchFamily="34" charset="0"/>
              </a:rPr>
              <a:t>andere</a:t>
            </a:r>
            <a:r>
              <a:rPr lang="en-US" altLang="nl-NL" sz="2400" dirty="0">
                <a:solidFill>
                  <a:schemeClr val="accent2"/>
                </a:solidFill>
                <a:latin typeface="Trebuchet MS" panose="020B0603020202020204" pitchFamily="34" charset="0"/>
              </a:rPr>
              <a:t> </a:t>
            </a:r>
            <a:r>
              <a:rPr lang="en-US" altLang="nl-NL" sz="2400" dirty="0" err="1">
                <a:solidFill>
                  <a:schemeClr val="accent2"/>
                </a:solidFill>
                <a:latin typeface="Trebuchet MS" panose="020B0603020202020204" pitchFamily="34" charset="0"/>
              </a:rPr>
              <a:t>werkwijze</a:t>
            </a:r>
            <a:r>
              <a:rPr lang="en-US" altLang="nl-NL" sz="2400" dirty="0">
                <a:solidFill>
                  <a:schemeClr val="accent2"/>
                </a:solidFill>
                <a:latin typeface="Trebuchet MS" panose="020B0603020202020204" pitchFamily="34" charset="0"/>
              </a:rPr>
              <a:t> </a:t>
            </a:r>
            <a:r>
              <a:rPr lang="en-US" altLang="nl-NL" sz="2400" dirty="0" err="1">
                <a:solidFill>
                  <a:schemeClr val="accent2"/>
                </a:solidFill>
                <a:latin typeface="Trebuchet MS" panose="020B0603020202020204" pitchFamily="34" charset="0"/>
              </a:rPr>
              <a:t>en</a:t>
            </a:r>
            <a:r>
              <a:rPr lang="en-US" altLang="nl-NL" sz="2400" dirty="0">
                <a:solidFill>
                  <a:schemeClr val="accent2"/>
                </a:solidFill>
                <a:latin typeface="Trebuchet MS" panose="020B0603020202020204" pitchFamily="34" charset="0"/>
              </a:rPr>
              <a:t> </a:t>
            </a:r>
            <a:r>
              <a:rPr lang="en-US" altLang="nl-NL" sz="2400" dirty="0" err="1">
                <a:solidFill>
                  <a:schemeClr val="accent2"/>
                </a:solidFill>
                <a:latin typeface="Trebuchet MS" panose="020B0603020202020204" pitchFamily="34" charset="0"/>
              </a:rPr>
              <a:t>houding</a:t>
            </a:r>
            <a:r>
              <a:rPr lang="en-US" altLang="nl-NL" sz="2400" dirty="0">
                <a:solidFill>
                  <a:schemeClr val="accent2"/>
                </a:solidFill>
                <a:latin typeface="Trebuchet MS" panose="020B0603020202020204" pitchFamily="34" charset="0"/>
              </a:rPr>
              <a:t>: </a:t>
            </a:r>
          </a:p>
          <a:p>
            <a:pPr marL="0" indent="0">
              <a:buNone/>
            </a:pPr>
            <a:r>
              <a:rPr lang="en-US" altLang="nl-NL" sz="2400" dirty="0">
                <a:solidFill>
                  <a:schemeClr val="accent2"/>
                </a:solidFill>
                <a:latin typeface="Trebuchet MS" panose="020B0603020202020204" pitchFamily="34" charset="0"/>
              </a:rPr>
              <a:t>van “</a:t>
            </a:r>
            <a:r>
              <a:rPr lang="en-US" altLang="nl-NL" sz="2400" dirty="0" err="1">
                <a:solidFill>
                  <a:schemeClr val="accent2"/>
                </a:solidFill>
                <a:latin typeface="Trebuchet MS" panose="020B0603020202020204" pitchFamily="34" charset="0"/>
              </a:rPr>
              <a:t>zorgen</a:t>
            </a:r>
            <a:r>
              <a:rPr lang="en-US" altLang="nl-NL" sz="2400" dirty="0">
                <a:solidFill>
                  <a:schemeClr val="accent2"/>
                </a:solidFill>
                <a:latin typeface="Trebuchet MS" panose="020B0603020202020204" pitchFamily="34" charset="0"/>
              </a:rPr>
              <a:t> </a:t>
            </a:r>
            <a:r>
              <a:rPr lang="en-US" altLang="nl-NL" sz="2400" dirty="0" err="1">
                <a:solidFill>
                  <a:schemeClr val="accent2"/>
                </a:solidFill>
                <a:latin typeface="Trebuchet MS" panose="020B0603020202020204" pitchFamily="34" charset="0"/>
              </a:rPr>
              <a:t>voor</a:t>
            </a:r>
            <a:r>
              <a:rPr lang="en-US" altLang="nl-NL" sz="2400" dirty="0">
                <a:solidFill>
                  <a:schemeClr val="accent2"/>
                </a:solidFill>
                <a:latin typeface="Trebuchet MS" panose="020B0603020202020204" pitchFamily="34" charset="0"/>
              </a:rPr>
              <a:t>” </a:t>
            </a:r>
            <a:r>
              <a:rPr lang="en-US" altLang="nl-NL" sz="2400" dirty="0" err="1">
                <a:solidFill>
                  <a:schemeClr val="accent2"/>
                </a:solidFill>
                <a:latin typeface="Trebuchet MS" panose="020B0603020202020204" pitchFamily="34" charset="0"/>
              </a:rPr>
              <a:t>naar</a:t>
            </a:r>
            <a:r>
              <a:rPr lang="en-US" altLang="nl-NL" sz="2400" dirty="0">
                <a:solidFill>
                  <a:schemeClr val="accent2"/>
                </a:solidFill>
                <a:latin typeface="Trebuchet MS" panose="020B0603020202020204" pitchFamily="34" charset="0"/>
              </a:rPr>
              <a:t> “</a:t>
            </a:r>
            <a:r>
              <a:rPr lang="en-US" altLang="nl-NL" sz="2400" dirty="0" err="1">
                <a:solidFill>
                  <a:schemeClr val="accent2"/>
                </a:solidFill>
                <a:latin typeface="Trebuchet MS" panose="020B0603020202020204" pitchFamily="34" charset="0"/>
              </a:rPr>
              <a:t>zorgen</a:t>
            </a:r>
            <a:r>
              <a:rPr lang="en-US" altLang="nl-NL" sz="2400" dirty="0">
                <a:solidFill>
                  <a:schemeClr val="accent2"/>
                </a:solidFill>
                <a:latin typeface="Trebuchet MS" panose="020B0603020202020204" pitchFamily="34" charset="0"/>
              </a:rPr>
              <a:t> </a:t>
            </a:r>
            <a:r>
              <a:rPr lang="en-US" altLang="nl-NL" sz="2400" dirty="0" err="1">
                <a:solidFill>
                  <a:schemeClr val="accent2"/>
                </a:solidFill>
                <a:latin typeface="Trebuchet MS" panose="020B0603020202020204" pitchFamily="34" charset="0"/>
              </a:rPr>
              <a:t>dat</a:t>
            </a:r>
            <a:r>
              <a:rPr lang="en-US" altLang="nl-NL" sz="2400" dirty="0">
                <a:solidFill>
                  <a:schemeClr val="accent2"/>
                </a:solidFill>
                <a:latin typeface="Trebuchet MS" panose="020B0603020202020204" pitchFamily="34" charset="0"/>
              </a:rPr>
              <a:t>” en “</a:t>
            </a:r>
            <a:r>
              <a:rPr lang="en-US" altLang="nl-NL" sz="2400" dirty="0" err="1">
                <a:solidFill>
                  <a:schemeClr val="accent2"/>
                </a:solidFill>
                <a:latin typeface="Trebuchet MS" panose="020B0603020202020204" pitchFamily="34" charset="0"/>
              </a:rPr>
              <a:t>samen</a:t>
            </a:r>
            <a:r>
              <a:rPr lang="en-US" altLang="nl-NL" sz="2400" dirty="0">
                <a:solidFill>
                  <a:schemeClr val="accent2"/>
                </a:solidFill>
                <a:latin typeface="Trebuchet MS" panose="020B0603020202020204" pitchFamily="34" charset="0"/>
              </a:rPr>
              <a:t> </a:t>
            </a:r>
            <a:r>
              <a:rPr lang="en-US" altLang="nl-NL" sz="2400" dirty="0" err="1">
                <a:solidFill>
                  <a:schemeClr val="accent2"/>
                </a:solidFill>
                <a:latin typeface="Trebuchet MS" panose="020B0603020202020204" pitchFamily="34" charset="0"/>
              </a:rPr>
              <a:t>zorgen</a:t>
            </a:r>
            <a:r>
              <a:rPr lang="en-US" altLang="nl-NL" sz="2400" dirty="0">
                <a:solidFill>
                  <a:schemeClr val="accent2"/>
                </a:solidFill>
                <a:latin typeface="Trebuchet MS" panose="020B0603020202020204" pitchFamily="34" charset="0"/>
              </a:rPr>
              <a:t> met </a:t>
            </a:r>
            <a:r>
              <a:rPr lang="en-US" altLang="nl-NL" sz="2400" dirty="0" err="1">
                <a:solidFill>
                  <a:schemeClr val="accent2"/>
                </a:solidFill>
                <a:latin typeface="Trebuchet MS" panose="020B0603020202020204" pitchFamily="34" charset="0"/>
              </a:rPr>
              <a:t>mantelzorgers</a:t>
            </a:r>
            <a:r>
              <a:rPr lang="en-US" altLang="nl-NL" sz="2400" dirty="0">
                <a:solidFill>
                  <a:schemeClr val="accent2"/>
                </a:solidFill>
                <a:latin typeface="Trebuchet MS" panose="020B0603020202020204" pitchFamily="34" charset="0"/>
              </a:rPr>
              <a:t>, </a:t>
            </a:r>
            <a:r>
              <a:rPr lang="en-US" altLang="nl-NL" sz="2400" dirty="0" err="1">
                <a:solidFill>
                  <a:schemeClr val="accent2"/>
                </a:solidFill>
                <a:latin typeface="Trebuchet MS" panose="020B0603020202020204" pitchFamily="34" charset="0"/>
              </a:rPr>
              <a:t>familie</a:t>
            </a:r>
            <a:r>
              <a:rPr lang="en-US" altLang="nl-NL" sz="2400" dirty="0">
                <a:solidFill>
                  <a:schemeClr val="accent2"/>
                </a:solidFill>
                <a:latin typeface="Trebuchet MS" panose="020B0603020202020204" pitchFamily="34" charset="0"/>
              </a:rPr>
              <a:t> en </a:t>
            </a:r>
            <a:r>
              <a:rPr lang="en-US" altLang="nl-NL" sz="2400" dirty="0" err="1">
                <a:solidFill>
                  <a:schemeClr val="accent2"/>
                </a:solidFill>
                <a:latin typeface="Trebuchet MS" panose="020B0603020202020204" pitchFamily="34" charset="0"/>
              </a:rPr>
              <a:t>vrijwilligers</a:t>
            </a:r>
            <a:r>
              <a:rPr lang="en-US" altLang="nl-NL" sz="2400" dirty="0">
                <a:solidFill>
                  <a:schemeClr val="accent2"/>
                </a:solidFill>
                <a:latin typeface="Trebuchet MS" panose="020B0603020202020204" pitchFamily="34" charset="0"/>
              </a:rPr>
              <a:t>”. </a:t>
            </a:r>
            <a:br>
              <a:rPr lang="en-US" altLang="nl-NL" sz="2400" dirty="0">
                <a:solidFill>
                  <a:srgbClr val="000000"/>
                </a:solidFill>
                <a:latin typeface="Trebuchet MS" panose="020B0603020202020204" pitchFamily="34" charset="0"/>
              </a:rPr>
            </a:br>
            <a:endParaRPr lang="nl-NL" altLang="nl-NL" sz="2400" dirty="0">
              <a:solidFill>
                <a:srgbClr val="000000"/>
              </a:solidFill>
              <a:latin typeface="Trebuchet MS" panose="020B0603020202020204" pitchFamily="34" charset="0"/>
            </a:endParaRPr>
          </a:p>
          <a:p>
            <a:pPr lvl="1" eaLnBrk="1" hangingPunct="1"/>
            <a:endParaRPr lang="nl-NL" altLang="nl-NL" dirty="0">
              <a:solidFill>
                <a:srgbClr val="000000"/>
              </a:solidFill>
            </a:endParaRPr>
          </a:p>
        </p:txBody>
      </p:sp>
      <p:pic>
        <p:nvPicPr>
          <p:cNvPr id="15364"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672565">
            <a:off x="8982670" y="4002682"/>
            <a:ext cx="3411654" cy="2915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7" name="Afbeelding 1"/>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8731816" y="1218995"/>
            <a:ext cx="3548063" cy="354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7664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887F52-848C-443C-9F04-877DE1C2B708}"/>
              </a:ext>
            </a:extLst>
          </p:cNvPr>
          <p:cNvSpPr>
            <a:spLocks noGrp="1"/>
          </p:cNvSpPr>
          <p:nvPr>
            <p:ph type="title"/>
          </p:nvPr>
        </p:nvSpPr>
        <p:spPr>
          <a:xfrm>
            <a:off x="2500341" y="509914"/>
            <a:ext cx="7886700" cy="994172"/>
          </a:xfrm>
        </p:spPr>
        <p:txBody>
          <a:bodyPr>
            <a:normAutofit/>
          </a:bodyPr>
          <a:lstStyle/>
          <a:p>
            <a:r>
              <a:rPr lang="nl-NL" dirty="0">
                <a:latin typeface="Trebuchet MS" panose="020B0603020202020204" pitchFamily="34" charset="0"/>
                <a:ea typeface="+mn-ea"/>
                <a:cs typeface="+mn-cs"/>
              </a:rPr>
              <a:t>Wat is informele zorg?</a:t>
            </a:r>
          </a:p>
        </p:txBody>
      </p:sp>
      <p:sp>
        <p:nvSpPr>
          <p:cNvPr id="3" name="Tijdelijke aanduiding voor inhoud 2">
            <a:extLst>
              <a:ext uri="{FF2B5EF4-FFF2-40B4-BE49-F238E27FC236}">
                <a16:creationId xmlns:a16="http://schemas.microsoft.com/office/drawing/2014/main" id="{D86CDE6D-D2F3-416F-B2FD-EDFA90FF6227}"/>
              </a:ext>
            </a:extLst>
          </p:cNvPr>
          <p:cNvSpPr>
            <a:spLocks noGrp="1"/>
          </p:cNvSpPr>
          <p:nvPr>
            <p:ph idx="1"/>
          </p:nvPr>
        </p:nvSpPr>
        <p:spPr>
          <a:xfrm>
            <a:off x="1199456" y="2132856"/>
            <a:ext cx="6561154" cy="3838654"/>
          </a:xfrm>
        </p:spPr>
        <p:txBody>
          <a:bodyPr>
            <a:noAutofit/>
          </a:bodyPr>
          <a:lstStyle/>
          <a:p>
            <a:pPr marL="0" indent="0">
              <a:buNone/>
            </a:pPr>
            <a:r>
              <a:rPr lang="nl-NL" sz="2000" dirty="0">
                <a:latin typeface="Trebuchet MS" panose="020B0603020202020204" pitchFamily="34" charset="0"/>
              </a:rPr>
              <a:t>Informele zorg verwijst naar zorg en ondersteuning die wordt verleend door mantelzorgers, familieleden, buren, vrienden en vrijwilligers aan mensen die zorg en ondersteuning nodig hebben, zonder daarvoor aanspraak te maken op betaling van loon.</a:t>
            </a:r>
          </a:p>
          <a:p>
            <a:pPr marL="0" indent="0">
              <a:buNone/>
            </a:pPr>
            <a:endParaRPr lang="nl-NL" sz="2000" dirty="0">
              <a:latin typeface="Trebuchet MS" panose="020B0603020202020204" pitchFamily="34" charset="0"/>
            </a:endParaRPr>
          </a:p>
          <a:p>
            <a:pPr marL="0" indent="0">
              <a:buNone/>
            </a:pPr>
            <a:r>
              <a:rPr lang="nl-NL" sz="2000" dirty="0">
                <a:latin typeface="Trebuchet MS" panose="020B0603020202020204" pitchFamily="34" charset="0"/>
              </a:rPr>
              <a:t>Informele zorg is als term vaak gebruikt in relatie tot formele zorg. We onderscheiden drie vormen van informele zorg:</a:t>
            </a:r>
          </a:p>
          <a:p>
            <a:pPr marL="0" indent="0">
              <a:buNone/>
            </a:pPr>
            <a:r>
              <a:rPr lang="nl-NL" sz="2000" dirty="0">
                <a:latin typeface="Trebuchet MS" panose="020B0603020202020204" pitchFamily="34" charset="0"/>
              </a:rPr>
              <a:t>1. mantelzorg</a:t>
            </a:r>
          </a:p>
          <a:p>
            <a:pPr marL="0" indent="0">
              <a:buNone/>
            </a:pPr>
            <a:r>
              <a:rPr lang="nl-NL" sz="2000" dirty="0">
                <a:latin typeface="Trebuchet MS" panose="020B0603020202020204" pitchFamily="34" charset="0"/>
              </a:rPr>
              <a:t>2. familie- en netwerkparticipatie</a:t>
            </a:r>
          </a:p>
          <a:p>
            <a:pPr marL="0" indent="0">
              <a:buNone/>
            </a:pPr>
            <a:r>
              <a:rPr lang="nl-NL" sz="2000" dirty="0">
                <a:latin typeface="Trebuchet MS" panose="020B0603020202020204" pitchFamily="34" charset="0"/>
              </a:rPr>
              <a:t>3. vrijwilligerswerk in de zorg</a:t>
            </a:r>
          </a:p>
        </p:txBody>
      </p:sp>
      <p:pic>
        <p:nvPicPr>
          <p:cNvPr id="7" name="Picture 2">
            <a:extLst>
              <a:ext uri="{FF2B5EF4-FFF2-40B4-BE49-F238E27FC236}">
                <a16:creationId xmlns:a16="http://schemas.microsoft.com/office/drawing/2014/main" id="{5F0427B5-9BCA-42D9-A1E7-3D99C85D381F}"/>
              </a:ext>
            </a:extLst>
          </p:cNvPr>
          <p:cNvPicPr>
            <a:picLocks noChangeAspect="1" noChangeArrowheads="1"/>
          </p:cNvPicPr>
          <p:nvPr/>
        </p:nvPicPr>
        <p:blipFill>
          <a:blip r:embed="rId3"/>
          <a:srcRect/>
          <a:stretch>
            <a:fillRect/>
          </a:stretch>
        </p:blipFill>
        <p:spPr bwMode="auto">
          <a:xfrm>
            <a:off x="7968208" y="1916832"/>
            <a:ext cx="2304256" cy="1603422"/>
          </a:xfrm>
          <a:prstGeom prst="rect">
            <a:avLst/>
          </a:prstGeom>
          <a:ln>
            <a:noFill/>
          </a:ln>
          <a:effectLst>
            <a:outerShdw blurRad="292100" dist="139700" dir="2700000" algn="tl" rotWithShape="0">
              <a:srgbClr val="333333">
                <a:alpha val="65000"/>
              </a:srgbClr>
            </a:outerShdw>
          </a:effectLst>
          <a:extLst/>
        </p:spPr>
      </p:pic>
      <p:pic>
        <p:nvPicPr>
          <p:cNvPr id="8" name="Picture 3">
            <a:extLst>
              <a:ext uri="{FF2B5EF4-FFF2-40B4-BE49-F238E27FC236}">
                <a16:creationId xmlns:a16="http://schemas.microsoft.com/office/drawing/2014/main" id="{D651DAEE-E357-41A9-BB1D-5978FCAF07CA}"/>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717487" y="3933000"/>
            <a:ext cx="1584176" cy="1798308"/>
          </a:xfrm>
          <a:prstGeom prst="rect">
            <a:avLst/>
          </a:prstGeom>
          <a:ln>
            <a:noFill/>
          </a:ln>
          <a:effectLst>
            <a:outerShdw blurRad="292100" dist="139700" dir="2700000" algn="tl" rotWithShape="0">
              <a:srgbClr val="333333">
                <a:alpha val="65000"/>
              </a:srgbClr>
            </a:outerShdw>
          </a:effectLst>
          <a:extLst/>
        </p:spPr>
      </p:pic>
    </p:spTree>
    <p:extLst>
      <p:ext uri="{BB962C8B-B14F-4D97-AF65-F5344CB8AC3E}">
        <p14:creationId xmlns:p14="http://schemas.microsoft.com/office/powerpoint/2010/main" val="3690691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E69CC9-CCFB-495D-8960-69E26195877E}"/>
              </a:ext>
            </a:extLst>
          </p:cNvPr>
          <p:cNvSpPr>
            <a:spLocks noGrp="1"/>
          </p:cNvSpPr>
          <p:nvPr>
            <p:ph type="title"/>
          </p:nvPr>
        </p:nvSpPr>
        <p:spPr/>
        <p:txBody>
          <a:bodyPr/>
          <a:lstStyle/>
          <a:p>
            <a:r>
              <a:rPr lang="nl-NL" dirty="0">
                <a:latin typeface="Trebuchet MS" panose="020B0603020202020204" pitchFamily="34" charset="0"/>
              </a:rPr>
              <a:t>Mantelzorg</a:t>
            </a:r>
          </a:p>
        </p:txBody>
      </p:sp>
      <p:sp>
        <p:nvSpPr>
          <p:cNvPr id="3" name="Tijdelijke aanduiding voor inhoud 2">
            <a:extLst>
              <a:ext uri="{FF2B5EF4-FFF2-40B4-BE49-F238E27FC236}">
                <a16:creationId xmlns:a16="http://schemas.microsoft.com/office/drawing/2014/main" id="{A021C25B-CBEF-4AC5-ADDF-4A998AE50ADA}"/>
              </a:ext>
            </a:extLst>
          </p:cNvPr>
          <p:cNvSpPr>
            <a:spLocks noGrp="1"/>
          </p:cNvSpPr>
          <p:nvPr>
            <p:ph idx="1"/>
          </p:nvPr>
        </p:nvSpPr>
        <p:spPr>
          <a:xfrm>
            <a:off x="1271464" y="2033920"/>
            <a:ext cx="9361040" cy="3960000"/>
          </a:xfrm>
        </p:spPr>
        <p:txBody>
          <a:bodyPr/>
          <a:lstStyle/>
          <a:p>
            <a:pPr marL="0" indent="0">
              <a:lnSpc>
                <a:spcPct val="100000"/>
              </a:lnSpc>
              <a:buNone/>
            </a:pPr>
            <a:r>
              <a:rPr lang="nl-NL" sz="2000" dirty="0">
                <a:latin typeface="Trebuchet MS" panose="020B0603020202020204" pitchFamily="34" charset="0"/>
              </a:rPr>
              <a:t>Mantelzorg is alle hulp aan een hulpbehoevende door iemand uit diens directe sociale omgeving. </a:t>
            </a:r>
          </a:p>
          <a:p>
            <a:pPr marL="0" indent="0">
              <a:lnSpc>
                <a:spcPct val="100000"/>
              </a:lnSpc>
              <a:buNone/>
            </a:pPr>
            <a:endParaRPr lang="nl-NL" sz="2000" dirty="0">
              <a:latin typeface="Trebuchet MS" panose="020B0603020202020204" pitchFamily="34" charset="0"/>
            </a:endParaRPr>
          </a:p>
          <a:p>
            <a:pPr marL="0" indent="0">
              <a:buNone/>
            </a:pPr>
            <a:r>
              <a:rPr lang="nl-NL" sz="2000" dirty="0">
                <a:latin typeface="Trebuchet MS" panose="020B0603020202020204" pitchFamily="34" charset="0"/>
              </a:rPr>
              <a:t>Het kan daarbij gaan om huisgenoten zoals de partner, een hulpbehoevend kind of een inwonende ouder, maar ook om andere familie, vrienden, collega’s of buren. </a:t>
            </a:r>
          </a:p>
          <a:p>
            <a:pPr marL="0" indent="0">
              <a:buNone/>
            </a:pPr>
            <a:endParaRPr lang="nl-NL" sz="2000" dirty="0">
              <a:latin typeface="Trebuchet MS" panose="020B0603020202020204" pitchFamily="34" charset="0"/>
            </a:endParaRPr>
          </a:p>
          <a:p>
            <a:pPr marL="0" indent="0">
              <a:buNone/>
            </a:pPr>
            <a:r>
              <a:rPr lang="nl-NL" sz="2000" dirty="0">
                <a:latin typeface="Trebuchet MS" panose="020B0603020202020204" pitchFamily="34" charset="0"/>
              </a:rPr>
              <a:t>Het betreft een brede insteek van hulp, niet alleen huishoudelijke hulp, persoonlijke verzorging of verpleegkundige hulp, maar bijvoorbeeld ook hulp bij vervoer, administratieve hulp of emotionele steun.</a:t>
            </a:r>
          </a:p>
          <a:p>
            <a:pPr marL="0" indent="0">
              <a:buNone/>
            </a:pPr>
            <a:endParaRPr lang="nl-NL" sz="2000" dirty="0">
              <a:latin typeface="Trebuchet MS" panose="020B0603020202020204" pitchFamily="34" charset="0"/>
            </a:endParaRPr>
          </a:p>
          <a:p>
            <a:pPr marL="0" indent="0">
              <a:buNone/>
            </a:pPr>
            <a:r>
              <a:rPr lang="nl-NL" sz="2000" dirty="0">
                <a:latin typeface="Trebuchet MS" panose="020B0603020202020204" pitchFamily="34" charset="0"/>
              </a:rPr>
              <a:t>Mantelzorg houdt niet op bij verhuizing van de zorgvrager</a:t>
            </a:r>
            <a:br>
              <a:rPr lang="nl-NL" sz="2000" dirty="0">
                <a:latin typeface="Trebuchet MS" panose="020B0603020202020204" pitchFamily="34" charset="0"/>
              </a:rPr>
            </a:br>
            <a:r>
              <a:rPr lang="nl-NL" sz="2000" dirty="0">
                <a:latin typeface="Trebuchet MS" panose="020B0603020202020204" pitchFamily="34" charset="0"/>
              </a:rPr>
              <a:t>naar een zorgorganisatie. </a:t>
            </a:r>
          </a:p>
        </p:txBody>
      </p:sp>
      <p:sp>
        <p:nvSpPr>
          <p:cNvPr id="4" name="Tijdelijke aanduiding voor dianummer 3">
            <a:extLst>
              <a:ext uri="{FF2B5EF4-FFF2-40B4-BE49-F238E27FC236}">
                <a16:creationId xmlns:a16="http://schemas.microsoft.com/office/drawing/2014/main" id="{92D8C654-98F9-4EC2-BBD4-F14E56EB5DD8}"/>
              </a:ext>
            </a:extLst>
          </p:cNvPr>
          <p:cNvSpPr>
            <a:spLocks noGrp="1"/>
          </p:cNvSpPr>
          <p:nvPr>
            <p:ph type="sldNum" sz="quarter" idx="12"/>
          </p:nvPr>
        </p:nvSpPr>
        <p:spPr/>
        <p:txBody>
          <a:bodyPr/>
          <a:lstStyle/>
          <a:p>
            <a:fld id="{1336C48C-F87C-4E4B-81EF-5027B17D1F61}" type="slidenum">
              <a:rPr lang="nl-NL" noProof="1" smtClean="0"/>
              <a:pPr/>
              <a:t>6</a:t>
            </a:fld>
            <a:endParaRPr lang="nl-NL" noProof="1"/>
          </a:p>
        </p:txBody>
      </p:sp>
      <p:pic>
        <p:nvPicPr>
          <p:cNvPr id="5" name="Afbeelding 4">
            <a:extLst>
              <a:ext uri="{FF2B5EF4-FFF2-40B4-BE49-F238E27FC236}">
                <a16:creationId xmlns:a16="http://schemas.microsoft.com/office/drawing/2014/main" id="{D4B8567B-6AE6-4D7F-A511-E8F97AF4CE94}"/>
              </a:ext>
            </a:extLst>
          </p:cNvPr>
          <p:cNvPicPr>
            <a:picLocks noChangeAspect="1"/>
          </p:cNvPicPr>
          <p:nvPr/>
        </p:nvPicPr>
        <p:blipFill>
          <a:blip r:embed="rId3"/>
          <a:stretch>
            <a:fillRect/>
          </a:stretch>
        </p:blipFill>
        <p:spPr>
          <a:xfrm>
            <a:off x="8472264" y="5498631"/>
            <a:ext cx="3272036" cy="1012387"/>
          </a:xfrm>
          <a:prstGeom prst="rect">
            <a:avLst/>
          </a:prstGeom>
        </p:spPr>
      </p:pic>
    </p:spTree>
    <p:extLst>
      <p:ext uri="{BB962C8B-B14F-4D97-AF65-F5344CB8AC3E}">
        <p14:creationId xmlns:p14="http://schemas.microsoft.com/office/powerpoint/2010/main" val="23113521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E69CC9-CCFB-495D-8960-69E26195877E}"/>
              </a:ext>
            </a:extLst>
          </p:cNvPr>
          <p:cNvSpPr>
            <a:spLocks noGrp="1"/>
          </p:cNvSpPr>
          <p:nvPr>
            <p:ph type="title"/>
          </p:nvPr>
        </p:nvSpPr>
        <p:spPr/>
        <p:txBody>
          <a:bodyPr/>
          <a:lstStyle/>
          <a:p>
            <a:r>
              <a:rPr lang="nl-NL" dirty="0">
                <a:latin typeface="Trebuchet MS" panose="020B0603020202020204" pitchFamily="34" charset="0"/>
              </a:rPr>
              <a:t>Familie- en netwerkparticipatie: Sociaal netwerk van familie, buren en vrienden</a:t>
            </a:r>
          </a:p>
        </p:txBody>
      </p:sp>
      <p:sp>
        <p:nvSpPr>
          <p:cNvPr id="3" name="Tijdelijke aanduiding voor inhoud 2">
            <a:extLst>
              <a:ext uri="{FF2B5EF4-FFF2-40B4-BE49-F238E27FC236}">
                <a16:creationId xmlns:a16="http://schemas.microsoft.com/office/drawing/2014/main" id="{A021C25B-CBEF-4AC5-ADDF-4A998AE50ADA}"/>
              </a:ext>
            </a:extLst>
          </p:cNvPr>
          <p:cNvSpPr>
            <a:spLocks noGrp="1"/>
          </p:cNvSpPr>
          <p:nvPr>
            <p:ph idx="1"/>
          </p:nvPr>
        </p:nvSpPr>
        <p:spPr/>
        <p:txBody>
          <a:bodyPr/>
          <a:lstStyle/>
          <a:p>
            <a:pPr marL="0" indent="0">
              <a:buNone/>
            </a:pPr>
            <a:r>
              <a:rPr lang="nl-NL" sz="2400" dirty="0">
                <a:latin typeface="Trebuchet MS" panose="020B0603020202020204" pitchFamily="34" charset="0"/>
              </a:rPr>
              <a:t>Minder intensieve en/of onregelmatige zorg en ondersteuning</a:t>
            </a:r>
          </a:p>
          <a:p>
            <a:pPr marL="0" indent="0">
              <a:buNone/>
            </a:pPr>
            <a:r>
              <a:rPr lang="nl-NL" sz="2400" dirty="0">
                <a:latin typeface="Trebuchet MS" panose="020B0603020202020204" pitchFamily="34" charset="0"/>
              </a:rPr>
              <a:t>die familieleden en/of andere bekenden uit het sociale netwerk bieden aan naaste waar ze persoonlijke relatie mee</a:t>
            </a:r>
          </a:p>
          <a:p>
            <a:pPr marL="0" indent="0">
              <a:buNone/>
            </a:pPr>
            <a:r>
              <a:rPr lang="nl-NL" sz="2400" dirty="0">
                <a:latin typeface="Trebuchet MS" panose="020B0603020202020204" pitchFamily="34" charset="0"/>
              </a:rPr>
              <a:t>onderhouden. Of aan de mantelzorger, zodat deze voor de</a:t>
            </a:r>
          </a:p>
          <a:p>
            <a:pPr marL="0" indent="0">
              <a:buNone/>
            </a:pPr>
            <a:r>
              <a:rPr lang="nl-NL" sz="2400" dirty="0">
                <a:latin typeface="Trebuchet MS" panose="020B0603020202020204" pitchFamily="34" charset="0"/>
              </a:rPr>
              <a:t>naaste kan zorgen.</a:t>
            </a:r>
          </a:p>
          <a:p>
            <a:pPr marL="0" indent="0">
              <a:buNone/>
            </a:pPr>
            <a:endParaRPr lang="nl-NL" dirty="0">
              <a:latin typeface="Trebuchet MS" panose="020B0603020202020204" pitchFamily="34" charset="0"/>
            </a:endParaRPr>
          </a:p>
          <a:p>
            <a:pPr marL="0" indent="0">
              <a:buNone/>
            </a:pPr>
            <a:endParaRPr lang="nl-NL" dirty="0">
              <a:latin typeface="Trebuchet MS" panose="020B0603020202020204" pitchFamily="34" charset="0"/>
            </a:endParaRPr>
          </a:p>
        </p:txBody>
      </p:sp>
      <p:sp>
        <p:nvSpPr>
          <p:cNvPr id="4" name="Tijdelijke aanduiding voor dianummer 3">
            <a:extLst>
              <a:ext uri="{FF2B5EF4-FFF2-40B4-BE49-F238E27FC236}">
                <a16:creationId xmlns:a16="http://schemas.microsoft.com/office/drawing/2014/main" id="{92D8C654-98F9-4EC2-BBD4-F14E56EB5DD8}"/>
              </a:ext>
            </a:extLst>
          </p:cNvPr>
          <p:cNvSpPr>
            <a:spLocks noGrp="1"/>
          </p:cNvSpPr>
          <p:nvPr>
            <p:ph type="sldNum" sz="quarter" idx="12"/>
          </p:nvPr>
        </p:nvSpPr>
        <p:spPr/>
        <p:txBody>
          <a:bodyPr/>
          <a:lstStyle/>
          <a:p>
            <a:fld id="{1336C48C-F87C-4E4B-81EF-5027B17D1F61}" type="slidenum">
              <a:rPr lang="nl-NL" noProof="1" smtClean="0"/>
              <a:pPr/>
              <a:t>7</a:t>
            </a:fld>
            <a:endParaRPr lang="nl-NL" noProof="1"/>
          </a:p>
        </p:txBody>
      </p:sp>
      <p:pic>
        <p:nvPicPr>
          <p:cNvPr id="5" name="Afbeelding 4">
            <a:extLst>
              <a:ext uri="{FF2B5EF4-FFF2-40B4-BE49-F238E27FC236}">
                <a16:creationId xmlns:a16="http://schemas.microsoft.com/office/drawing/2014/main" id="{A38BB900-2DFC-4337-A932-0386E03EDF01}"/>
              </a:ext>
            </a:extLst>
          </p:cNvPr>
          <p:cNvPicPr>
            <a:picLocks noChangeAspect="1"/>
          </p:cNvPicPr>
          <p:nvPr/>
        </p:nvPicPr>
        <p:blipFill>
          <a:blip r:embed="rId3"/>
          <a:stretch>
            <a:fillRect/>
          </a:stretch>
        </p:blipFill>
        <p:spPr>
          <a:xfrm>
            <a:off x="5375920" y="4330867"/>
            <a:ext cx="4401294" cy="2092640"/>
          </a:xfrm>
          <a:prstGeom prst="rect">
            <a:avLst/>
          </a:prstGeom>
        </p:spPr>
      </p:pic>
    </p:spTree>
    <p:extLst>
      <p:ext uri="{BB962C8B-B14F-4D97-AF65-F5344CB8AC3E}">
        <p14:creationId xmlns:p14="http://schemas.microsoft.com/office/powerpoint/2010/main" val="42380346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E69CC9-CCFB-495D-8960-69E26195877E}"/>
              </a:ext>
            </a:extLst>
          </p:cNvPr>
          <p:cNvSpPr>
            <a:spLocks noGrp="1"/>
          </p:cNvSpPr>
          <p:nvPr>
            <p:ph type="title"/>
          </p:nvPr>
        </p:nvSpPr>
        <p:spPr/>
        <p:txBody>
          <a:bodyPr/>
          <a:lstStyle/>
          <a:p>
            <a:r>
              <a:rPr lang="nl-NL" dirty="0">
                <a:latin typeface="Trebuchet MS" panose="020B0603020202020204" pitchFamily="34" charset="0"/>
              </a:rPr>
              <a:t>Vrijwilligerswerk in de zorg bij </a:t>
            </a:r>
            <a:r>
              <a:rPr lang="nl-NL" dirty="0" err="1">
                <a:latin typeface="Trebuchet MS" panose="020B0603020202020204" pitchFamily="34" charset="0"/>
              </a:rPr>
              <a:t>Cordaan</a:t>
            </a:r>
            <a:r>
              <a:rPr lang="nl-NL" dirty="0">
                <a:latin typeface="Trebuchet MS" panose="020B0603020202020204" pitchFamily="34" charset="0"/>
              </a:rPr>
              <a:t> </a:t>
            </a:r>
          </a:p>
        </p:txBody>
      </p:sp>
      <p:sp>
        <p:nvSpPr>
          <p:cNvPr id="3" name="Tijdelijke aanduiding voor inhoud 2">
            <a:extLst>
              <a:ext uri="{FF2B5EF4-FFF2-40B4-BE49-F238E27FC236}">
                <a16:creationId xmlns:a16="http://schemas.microsoft.com/office/drawing/2014/main" id="{A021C25B-CBEF-4AC5-ADDF-4A998AE50ADA}"/>
              </a:ext>
            </a:extLst>
          </p:cNvPr>
          <p:cNvSpPr>
            <a:spLocks noGrp="1"/>
          </p:cNvSpPr>
          <p:nvPr>
            <p:ph idx="1"/>
          </p:nvPr>
        </p:nvSpPr>
        <p:spPr>
          <a:xfrm>
            <a:off x="1271464" y="2132856"/>
            <a:ext cx="10081120" cy="3960000"/>
          </a:xfrm>
        </p:spPr>
        <p:txBody>
          <a:bodyPr/>
          <a:lstStyle/>
          <a:p>
            <a:pPr marL="0" indent="0">
              <a:buNone/>
            </a:pPr>
            <a:r>
              <a:rPr lang="nl-NL" sz="2200" dirty="0">
                <a:latin typeface="Trebuchet MS" panose="020B0603020202020204" pitchFamily="34" charset="0"/>
              </a:rPr>
              <a:t>Vrijwilligers die onbetaald en onverplicht werkzaamheden verrichten in georganiseerd verband voor anderen die zorg en ondersteuning nodig hebben en met wie ze – bij de start – geen persoonlijke relatie hebben. </a:t>
            </a:r>
          </a:p>
          <a:p>
            <a:r>
              <a:rPr lang="nl-NL" sz="2200" dirty="0">
                <a:latin typeface="Trebuchet MS" panose="020B0603020202020204" pitchFamily="34" charset="0"/>
              </a:rPr>
              <a:t>Vrijwilligers Plus (voor bewoners met dementie)</a:t>
            </a:r>
          </a:p>
          <a:p>
            <a:r>
              <a:rPr lang="nl-NL" sz="2200" dirty="0">
                <a:latin typeface="Trebuchet MS" panose="020B0603020202020204" pitchFamily="34" charset="0"/>
              </a:rPr>
              <a:t>Vrijwilligers VPTZ (voor bewoners in de laatste levensfase)</a:t>
            </a:r>
          </a:p>
          <a:p>
            <a:r>
              <a:rPr lang="nl-NL" sz="2200" dirty="0">
                <a:latin typeface="Trebuchet MS" panose="020B0603020202020204" pitchFamily="34" charset="0"/>
              </a:rPr>
              <a:t>Vrijwilligers: 1 op 1 maatjes; activiteiten/maaltijden</a:t>
            </a:r>
            <a:br>
              <a:rPr lang="nl-NL" sz="2200" dirty="0">
                <a:latin typeface="Trebuchet MS" panose="020B0603020202020204" pitchFamily="34" charset="0"/>
              </a:rPr>
            </a:br>
            <a:r>
              <a:rPr lang="nl-NL" sz="2200" dirty="0">
                <a:latin typeface="Trebuchet MS" panose="020B0603020202020204" pitchFamily="34" charset="0"/>
              </a:rPr>
              <a:t>op de woongroep; algemene activiteiten, dagbesteding</a:t>
            </a:r>
          </a:p>
          <a:p>
            <a:r>
              <a:rPr lang="nl-NL" sz="2200" dirty="0">
                <a:latin typeface="Trebuchet MS" panose="020B0603020202020204" pitchFamily="34" charset="0"/>
              </a:rPr>
              <a:t>Maatschappelijk betrokken vrijwilligers vanuit bedrijven </a:t>
            </a:r>
          </a:p>
          <a:p>
            <a:r>
              <a:rPr lang="nl-NL" sz="2200" dirty="0">
                <a:latin typeface="Trebuchet MS" panose="020B0603020202020204" pitchFamily="34" charset="0"/>
              </a:rPr>
              <a:t>Eenmalig vrijwilligerswerk door groepen b.v. NL doet, Serve </a:t>
            </a:r>
            <a:r>
              <a:rPr lang="nl-NL" sz="2200" dirty="0" err="1">
                <a:latin typeface="Trebuchet MS" panose="020B0603020202020204" pitchFamily="34" charset="0"/>
              </a:rPr>
              <a:t>the</a:t>
            </a:r>
            <a:r>
              <a:rPr lang="nl-NL" sz="2200" dirty="0">
                <a:latin typeface="Trebuchet MS" panose="020B0603020202020204" pitchFamily="34" charset="0"/>
              </a:rPr>
              <a:t> </a:t>
            </a:r>
            <a:r>
              <a:rPr lang="nl-NL" sz="2200" dirty="0" err="1">
                <a:latin typeface="Trebuchet MS" panose="020B0603020202020204" pitchFamily="34" charset="0"/>
              </a:rPr>
              <a:t>city</a:t>
            </a:r>
            <a:endParaRPr lang="nl-NL" sz="2200" dirty="0">
              <a:latin typeface="Trebuchet MS" panose="020B0603020202020204" pitchFamily="34" charset="0"/>
            </a:endParaRPr>
          </a:p>
        </p:txBody>
      </p:sp>
      <p:sp>
        <p:nvSpPr>
          <p:cNvPr id="4" name="Tijdelijke aanduiding voor dianummer 3">
            <a:extLst>
              <a:ext uri="{FF2B5EF4-FFF2-40B4-BE49-F238E27FC236}">
                <a16:creationId xmlns:a16="http://schemas.microsoft.com/office/drawing/2014/main" id="{92D8C654-98F9-4EC2-BBD4-F14E56EB5DD8}"/>
              </a:ext>
            </a:extLst>
          </p:cNvPr>
          <p:cNvSpPr>
            <a:spLocks noGrp="1"/>
          </p:cNvSpPr>
          <p:nvPr>
            <p:ph type="sldNum" sz="quarter" idx="12"/>
          </p:nvPr>
        </p:nvSpPr>
        <p:spPr/>
        <p:txBody>
          <a:bodyPr/>
          <a:lstStyle/>
          <a:p>
            <a:fld id="{1336C48C-F87C-4E4B-81EF-5027B17D1F61}" type="slidenum">
              <a:rPr lang="nl-NL" noProof="1" smtClean="0"/>
              <a:pPr/>
              <a:t>8</a:t>
            </a:fld>
            <a:endParaRPr lang="nl-NL" noProof="1"/>
          </a:p>
        </p:txBody>
      </p:sp>
      <p:pic>
        <p:nvPicPr>
          <p:cNvPr id="5" name="Afbeelding 4">
            <a:extLst>
              <a:ext uri="{FF2B5EF4-FFF2-40B4-BE49-F238E27FC236}">
                <a16:creationId xmlns:a16="http://schemas.microsoft.com/office/drawing/2014/main" id="{2C5FFA8F-5892-4E6C-98D4-1B3958C410C0}"/>
              </a:ext>
            </a:extLst>
          </p:cNvPr>
          <p:cNvPicPr>
            <a:picLocks noChangeAspect="1"/>
          </p:cNvPicPr>
          <p:nvPr/>
        </p:nvPicPr>
        <p:blipFill>
          <a:blip r:embed="rId3"/>
          <a:stretch>
            <a:fillRect/>
          </a:stretch>
        </p:blipFill>
        <p:spPr>
          <a:xfrm>
            <a:off x="8976320" y="3068960"/>
            <a:ext cx="2934882" cy="2308464"/>
          </a:xfrm>
          <a:prstGeom prst="rect">
            <a:avLst/>
          </a:prstGeom>
        </p:spPr>
      </p:pic>
    </p:spTree>
    <p:extLst>
      <p:ext uri="{BB962C8B-B14F-4D97-AF65-F5344CB8AC3E}">
        <p14:creationId xmlns:p14="http://schemas.microsoft.com/office/powerpoint/2010/main" val="2881966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E69CC9-CCFB-495D-8960-69E26195877E}"/>
              </a:ext>
            </a:extLst>
          </p:cNvPr>
          <p:cNvSpPr>
            <a:spLocks noGrp="1"/>
          </p:cNvSpPr>
          <p:nvPr>
            <p:ph type="title"/>
          </p:nvPr>
        </p:nvSpPr>
        <p:spPr/>
        <p:txBody>
          <a:bodyPr/>
          <a:lstStyle/>
          <a:p>
            <a:r>
              <a:rPr lang="nl-NL" dirty="0">
                <a:latin typeface="Trebuchet MS" panose="020B0603020202020204" pitchFamily="34" charset="0"/>
              </a:rPr>
              <a:t>Coördinator Vrijwilligerswerk en Handboek Vrijwilligerswerk </a:t>
            </a:r>
          </a:p>
        </p:txBody>
      </p:sp>
      <p:sp>
        <p:nvSpPr>
          <p:cNvPr id="3" name="Tijdelijke aanduiding voor inhoud 2">
            <a:extLst>
              <a:ext uri="{FF2B5EF4-FFF2-40B4-BE49-F238E27FC236}">
                <a16:creationId xmlns:a16="http://schemas.microsoft.com/office/drawing/2014/main" id="{A021C25B-CBEF-4AC5-ADDF-4A998AE50ADA}"/>
              </a:ext>
            </a:extLst>
          </p:cNvPr>
          <p:cNvSpPr>
            <a:spLocks noGrp="1"/>
          </p:cNvSpPr>
          <p:nvPr>
            <p:ph idx="1"/>
          </p:nvPr>
        </p:nvSpPr>
        <p:spPr>
          <a:xfrm>
            <a:off x="1271464" y="2132856"/>
            <a:ext cx="10153128" cy="3960000"/>
          </a:xfrm>
        </p:spPr>
        <p:txBody>
          <a:bodyPr/>
          <a:lstStyle/>
          <a:p>
            <a:pPr marL="0" indent="0">
              <a:buNone/>
            </a:pPr>
            <a:r>
              <a:rPr lang="nl-NL" sz="2200" dirty="0">
                <a:latin typeface="Trebuchet MS" panose="020B0603020202020204" pitchFamily="34" charset="0"/>
              </a:rPr>
              <a:t>De kerntaken van de coördinator Vrijwilligerswerk zijn het organiseren, coördineren en ontwikkelen van het vrijwilligerswerk. </a:t>
            </a:r>
          </a:p>
          <a:p>
            <a:pPr marL="0" indent="0">
              <a:buNone/>
            </a:pPr>
            <a:br>
              <a:rPr lang="nl-NL" sz="2200" dirty="0">
                <a:latin typeface="Trebuchet MS" panose="020B0603020202020204" pitchFamily="34" charset="0"/>
              </a:rPr>
            </a:br>
            <a:r>
              <a:rPr lang="nl-NL" sz="2200" dirty="0">
                <a:latin typeface="Trebuchet MS" panose="020B0603020202020204" pitchFamily="34" charset="0"/>
              </a:rPr>
              <a:t>Vrijwilligers zijn onderdeel van het team. Het welkom heten, begeleiden van de vrijwilligers gebeurt door de contactpersoon op de afdeling/woongroep. </a:t>
            </a:r>
            <a:br>
              <a:rPr lang="nl-NL" sz="2200" dirty="0">
                <a:latin typeface="Trebuchet MS" panose="020B0603020202020204" pitchFamily="34" charset="0"/>
              </a:rPr>
            </a:br>
            <a:endParaRPr lang="nl-NL" sz="2200" dirty="0">
              <a:latin typeface="Trebuchet MS" panose="020B0603020202020204" pitchFamily="34" charset="0"/>
            </a:endParaRPr>
          </a:p>
          <a:p>
            <a:pPr marL="0" indent="0">
              <a:buNone/>
            </a:pPr>
            <a:r>
              <a:rPr lang="nl-NL" sz="2200" dirty="0">
                <a:latin typeface="Trebuchet MS" panose="020B0603020202020204" pitchFamily="34" charset="0"/>
              </a:rPr>
              <a:t>Het Handboek Vrijwilligerswerk (op Intranet)biedt informatie over het beleid  en afspraken omtrent vrijwilligerswerk.</a:t>
            </a:r>
          </a:p>
          <a:p>
            <a:pPr marL="0" indent="0">
              <a:buNone/>
            </a:pPr>
            <a:endParaRPr lang="nl-NL" sz="2200" dirty="0">
              <a:latin typeface="Trebuchet MS" panose="020B0603020202020204" pitchFamily="34" charset="0"/>
            </a:endParaRPr>
          </a:p>
          <a:p>
            <a:pPr marL="0" indent="0">
              <a:buNone/>
            </a:pPr>
            <a:r>
              <a:rPr lang="nl-NL" sz="2200" dirty="0">
                <a:latin typeface="Trebuchet MS" panose="020B0603020202020204" pitchFamily="34" charset="0"/>
              </a:rPr>
              <a:t>De Gids Informele zorg van </a:t>
            </a:r>
            <a:r>
              <a:rPr lang="nl-NL" sz="2200" dirty="0" err="1">
                <a:latin typeface="Trebuchet MS" panose="020B0603020202020204" pitchFamily="34" charset="0"/>
              </a:rPr>
              <a:t>Cordaan</a:t>
            </a:r>
            <a:r>
              <a:rPr lang="nl-NL" sz="2200" dirty="0">
                <a:latin typeface="Trebuchet MS" panose="020B0603020202020204" pitchFamily="34" charset="0"/>
              </a:rPr>
              <a:t>/Prisma/Markant met praktische informatie. </a:t>
            </a:r>
          </a:p>
          <a:p>
            <a:pPr marL="0" indent="0">
              <a:buNone/>
            </a:pPr>
            <a:endParaRPr lang="nl-NL" sz="2200" dirty="0">
              <a:latin typeface="Trebuchet MS" panose="020B0603020202020204" pitchFamily="34" charset="0"/>
            </a:endParaRPr>
          </a:p>
        </p:txBody>
      </p:sp>
      <p:sp>
        <p:nvSpPr>
          <p:cNvPr id="4" name="Tijdelijke aanduiding voor dianummer 3">
            <a:extLst>
              <a:ext uri="{FF2B5EF4-FFF2-40B4-BE49-F238E27FC236}">
                <a16:creationId xmlns:a16="http://schemas.microsoft.com/office/drawing/2014/main" id="{92D8C654-98F9-4EC2-BBD4-F14E56EB5DD8}"/>
              </a:ext>
            </a:extLst>
          </p:cNvPr>
          <p:cNvSpPr>
            <a:spLocks noGrp="1"/>
          </p:cNvSpPr>
          <p:nvPr>
            <p:ph type="sldNum" sz="quarter" idx="12"/>
          </p:nvPr>
        </p:nvSpPr>
        <p:spPr/>
        <p:txBody>
          <a:bodyPr/>
          <a:lstStyle/>
          <a:p>
            <a:fld id="{1336C48C-F87C-4E4B-81EF-5027B17D1F61}" type="slidenum">
              <a:rPr lang="nl-NL" noProof="1" smtClean="0"/>
              <a:pPr/>
              <a:t>9</a:t>
            </a:fld>
            <a:endParaRPr lang="nl-NL" noProof="1"/>
          </a:p>
        </p:txBody>
      </p:sp>
    </p:spTree>
    <p:extLst>
      <p:ext uri="{BB962C8B-B14F-4D97-AF65-F5344CB8AC3E}">
        <p14:creationId xmlns:p14="http://schemas.microsoft.com/office/powerpoint/2010/main" val="406555451"/>
      </p:ext>
    </p:extLst>
  </p:cSld>
  <p:clrMapOvr>
    <a:masterClrMapping/>
  </p:clrMapOvr>
</p:sld>
</file>

<file path=ppt/theme/theme1.xml><?xml version="1.0" encoding="utf-8"?>
<a:theme xmlns:a="http://schemas.openxmlformats.org/drawingml/2006/main" name="Vilans (DinPro)">
  <a:themeElements>
    <a:clrScheme name="Kleuren Vilans PP">
      <a:dk1>
        <a:sysClr val="windowText" lastClr="000000"/>
      </a:dk1>
      <a:lt1>
        <a:sysClr val="window" lastClr="FFFFFF"/>
      </a:lt1>
      <a:dk2>
        <a:srgbClr val="878787"/>
      </a:dk2>
      <a:lt2>
        <a:srgbClr val="FFFFFF"/>
      </a:lt2>
      <a:accent1>
        <a:srgbClr val="C3C800"/>
      </a:accent1>
      <a:accent2>
        <a:srgbClr val="009FE3"/>
      </a:accent2>
      <a:accent3>
        <a:srgbClr val="008A89"/>
      </a:accent3>
      <a:accent4>
        <a:srgbClr val="003882"/>
      </a:accent4>
      <a:accent5>
        <a:srgbClr val="59A627"/>
      </a:accent5>
      <a:accent6>
        <a:srgbClr val="613670"/>
      </a:accent6>
      <a:hlink>
        <a:srgbClr val="000000"/>
      </a:hlink>
      <a:folHlink>
        <a:srgbClr val="000000"/>
      </a:folHlink>
    </a:clrScheme>
    <a:fontScheme name="Fonts Vilans DinPro">
      <a:majorFont>
        <a:latin typeface="DINPro-Regular"/>
        <a:ea typeface=""/>
        <a:cs typeface=""/>
      </a:majorFont>
      <a:minorFont>
        <a:latin typeface="DINPro-Light"/>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9525">
          <a:solidFill>
            <a:schemeClr val="tx1"/>
          </a:solidFill>
        </a:ln>
      </a:spPr>
      <a:bodyPr rtlCol="0" anchor="t"/>
      <a:lstStyle>
        <a:defPP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nSpc>
            <a:spcPct val="120000"/>
          </a:lnSpc>
          <a:defRPr dirty="0"/>
        </a:defPPr>
      </a:lstStyle>
    </a:txDef>
  </a:objectDefaults>
  <a:extraClrSchemeLst/>
  <a:custClrLst>
    <a:custClr name="groen">
      <a:srgbClr val="C3C800"/>
    </a:custClr>
    <a:custClr name="blauw">
      <a:srgbClr val="009FE3"/>
    </a:custClr>
    <a:custClr name="turqoise">
      <a:srgbClr val="008A89"/>
    </a:custClr>
    <a:custClr name="Donker blauw">
      <a:srgbClr val="003882"/>
    </a:custClr>
    <a:custClr name="appelgroen">
      <a:srgbClr val="59A627"/>
    </a:custClr>
    <a:custClr name="paars">
      <a:srgbClr val="613670"/>
    </a:custClr>
    <a:custClr name="grijs tabel">
      <a:srgbClr val="9D9D9C"/>
    </a:custClr>
    <a:custClr name="rood">
      <a:srgbClr val="E63E49"/>
    </a:custClr>
    <a:custClr name="roze">
      <a:srgbClr val="E2007A"/>
    </a:custClr>
  </a:custClrLst>
  <a:extLst>
    <a:ext uri="{05A4C25C-085E-4340-85A3-A5531E510DB2}">
      <thm15:themeFamily xmlns:thm15="http://schemas.microsoft.com/office/thememl/2012/main" name="PowerPoint-presentatie Vilans.pptx" id="{50083EE4-589C-486C-B53C-9FF75C6F8610}" vid="{71ABCEF3-C54D-4106-8152-34ADD5716BCA}"/>
    </a:ext>
  </a:extLst>
</a:theme>
</file>

<file path=ppt/theme/theme2.xml><?xml version="1.0" encoding="utf-8"?>
<a:theme xmlns:a="http://schemas.openxmlformats.org/drawingml/2006/main" name="Office-thema">
  <a:themeElements>
    <a:clrScheme name="Kleuren Vilans PP">
      <a:dk1>
        <a:sysClr val="windowText" lastClr="000000"/>
      </a:dk1>
      <a:lt1>
        <a:sysClr val="window" lastClr="FFFFFF"/>
      </a:lt1>
      <a:dk2>
        <a:srgbClr val="878787"/>
      </a:dk2>
      <a:lt2>
        <a:srgbClr val="FFFFFF"/>
      </a:lt2>
      <a:accent1>
        <a:srgbClr val="C3C800"/>
      </a:accent1>
      <a:accent2>
        <a:srgbClr val="009FE3"/>
      </a:accent2>
      <a:accent3>
        <a:srgbClr val="008A89"/>
      </a:accent3>
      <a:accent4>
        <a:srgbClr val="003882"/>
      </a:accent4>
      <a:accent5>
        <a:srgbClr val="59A627"/>
      </a:accent5>
      <a:accent6>
        <a:srgbClr val="613670"/>
      </a:accent6>
      <a:hlink>
        <a:srgbClr val="000000"/>
      </a:hlink>
      <a:folHlink>
        <a:srgbClr val="000000"/>
      </a:folHlink>
    </a:clrScheme>
    <a:fontScheme name="Fonts Vilans DinPro">
      <a:majorFont>
        <a:latin typeface="DINPro-Regular"/>
        <a:ea typeface=""/>
        <a:cs typeface=""/>
      </a:majorFont>
      <a:minorFont>
        <a:latin typeface="DINPro-Light"/>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Kleuren Vilans PP">
      <a:dk1>
        <a:sysClr val="windowText" lastClr="000000"/>
      </a:dk1>
      <a:lt1>
        <a:sysClr val="window" lastClr="FFFFFF"/>
      </a:lt1>
      <a:dk2>
        <a:srgbClr val="878787"/>
      </a:dk2>
      <a:lt2>
        <a:srgbClr val="FFFFFF"/>
      </a:lt2>
      <a:accent1>
        <a:srgbClr val="C3C800"/>
      </a:accent1>
      <a:accent2>
        <a:srgbClr val="009FE3"/>
      </a:accent2>
      <a:accent3>
        <a:srgbClr val="008A89"/>
      </a:accent3>
      <a:accent4>
        <a:srgbClr val="003882"/>
      </a:accent4>
      <a:accent5>
        <a:srgbClr val="59A627"/>
      </a:accent5>
      <a:accent6>
        <a:srgbClr val="613670"/>
      </a:accent6>
      <a:hlink>
        <a:srgbClr val="000000"/>
      </a:hlink>
      <a:folHlink>
        <a:srgbClr val="000000"/>
      </a:folHlink>
    </a:clrScheme>
    <a:fontScheme name="Fonts Vilans DinPro">
      <a:majorFont>
        <a:latin typeface="DINPro-Regular"/>
        <a:ea typeface=""/>
        <a:cs typeface=""/>
      </a:majorFont>
      <a:minorFont>
        <a:latin typeface="DINPro-Light"/>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Sjabloon Vilans 2016 Vilans</Template>
  <TotalTime>1667</TotalTime>
  <Words>4144</Words>
  <Application>Microsoft Office PowerPoint</Application>
  <PresentationFormat>Breedbeeld</PresentationFormat>
  <Paragraphs>422</Paragraphs>
  <Slides>30</Slides>
  <Notes>30</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30</vt:i4>
      </vt:variant>
    </vt:vector>
  </HeadingPairs>
  <TitlesOfParts>
    <vt:vector size="38" baseType="lpstr">
      <vt:lpstr>MS PGothic</vt:lpstr>
      <vt:lpstr>MS PGothic</vt:lpstr>
      <vt:lpstr>Arial</vt:lpstr>
      <vt:lpstr>DINPro-Light</vt:lpstr>
      <vt:lpstr>DINPro-Regular</vt:lpstr>
      <vt:lpstr>Trebuchet MS</vt:lpstr>
      <vt:lpstr>Wingdings</vt:lpstr>
      <vt:lpstr>Vilans (DinPro)</vt:lpstr>
      <vt:lpstr>                  Coup op de werkvloer  dag 1 voor persoonlijk begeleiders Cordaan ouderenzorg </vt:lpstr>
      <vt:lpstr>Programma</vt:lpstr>
      <vt:lpstr>Korte kennismaking</vt:lpstr>
      <vt:lpstr>      Waarom de COUP? </vt:lpstr>
      <vt:lpstr>Wat is informele zorg?</vt:lpstr>
      <vt:lpstr>Mantelzorg</vt:lpstr>
      <vt:lpstr>Familie- en netwerkparticipatie: Sociaal netwerk van familie, buren en vrienden</vt:lpstr>
      <vt:lpstr>Vrijwilligerswerk in de zorg bij Cordaan </vt:lpstr>
      <vt:lpstr>Coördinator Vrijwilligerswerk en Handboek Vrijwilligerswerk </vt:lpstr>
      <vt:lpstr>Hulpmethoden bij de samenwerking met informele zorg</vt:lpstr>
      <vt:lpstr>WIFA-model: vrijwilligers of HART</vt:lpstr>
      <vt:lpstr>Wat doe je al op de activiteiten van de  WIFA (of HART)? </vt:lpstr>
      <vt:lpstr>SOFA-model:  Rollen van familieleden</vt:lpstr>
      <vt:lpstr>Wat doe jij al op de activiteiten van  de SOFA? </vt:lpstr>
      <vt:lpstr>Verbinding vrijwilligers en sociaal netwerk: voor elkaar van betekenis zijn en elkaar kennen </vt:lpstr>
      <vt:lpstr>Samenspel in de driehoek </vt:lpstr>
      <vt:lpstr>Meerwaarde: van de  investering in tijd en aandacht</vt:lpstr>
      <vt:lpstr>Wat betekent samenwerken met informele zorg voor mijn dagelijks werk? </vt:lpstr>
      <vt:lpstr>Tijd voor een COUP C = Contact leggen en houden</vt:lpstr>
      <vt:lpstr>Contactmomenten:</vt:lpstr>
      <vt:lpstr>Help familie, netwerk met uitspreken van hun verwachtingen, wensen en grenzen</vt:lpstr>
      <vt:lpstr>PowerPoint-presentatie</vt:lpstr>
      <vt:lpstr>Mogelijkheid om het contact te verbreden en te versterken; Ecogram: sociaal netwerk in kaart </vt:lpstr>
      <vt:lpstr>Ondersteunen:  Oog hebben voor naasten</vt:lpstr>
      <vt:lpstr>Uitnodigen </vt:lpstr>
      <vt:lpstr>Voorbeelden uit de praktijk</vt:lpstr>
      <vt:lpstr>Participeren</vt:lpstr>
      <vt:lpstr>Aan de slag met Coup op de werkvloer</vt:lpstr>
      <vt:lpstr>Evaluatie en vooruitblik: Tips en Tops</vt:lpstr>
      <vt:lpstr>Meer informatie </vt:lpstr>
    </vt:vector>
  </TitlesOfParts>
  <Manager/>
  <Company>Stichting Sekondant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subject/>
  <dc:creator>Ginkel, Hilda van</dc:creator>
  <cp:keywords/>
  <dc:description>Sjabloonversie: 2.0 - 3 maart 2016_x000d_
ontwerp: Enof_x000d_
Sjablonen: www.joulesunlimited.nl</dc:description>
  <cp:lastModifiedBy>Jong, Yvonne de</cp:lastModifiedBy>
  <cp:revision>170</cp:revision>
  <cp:lastPrinted>2018-08-22T13:43:49Z</cp:lastPrinted>
  <dcterms:created xsi:type="dcterms:W3CDTF">2016-05-18T08:39:51Z</dcterms:created>
  <dcterms:modified xsi:type="dcterms:W3CDTF">2018-08-22T15:15:33Z</dcterms:modified>
  <cp:category/>
</cp:coreProperties>
</file>