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8"/>
  </p:notesMasterIdLst>
  <p:handoutMasterIdLst>
    <p:handoutMasterId r:id="rId9"/>
  </p:handoutMasterIdLst>
  <p:sldIdLst>
    <p:sldId id="266" r:id="rId6"/>
    <p:sldId id="268" r:id="rId7"/>
  </p:sldIdLst>
  <p:sldSz cx="6858000" cy="9906000" type="A4"/>
  <p:notesSz cx="68199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C1DB"/>
    <a:srgbClr val="009880"/>
    <a:srgbClr val="158B70"/>
    <a:srgbClr val="C9EBF3"/>
    <a:srgbClr val="D9F1F7"/>
    <a:srgbClr val="031FB1"/>
    <a:srgbClr val="012CC2"/>
    <a:srgbClr val="39B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0" d="100"/>
          <a:sy n="60" d="100"/>
        </p:scale>
        <p:origin x="2558" y="3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20B059-00C4-3531-FE54-81FE25991A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73C04-FB6F-2CF2-0A1D-0E66D6698C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074963-F43A-4BC4-98C1-18C39C91607B}" type="datetimeFigureOut">
              <a:rPr lang="en-US"/>
              <a:pPr>
                <a:defRPr/>
              </a:pPr>
              <a:t>9/9/2022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3C102-0737-F7D4-9D08-59D9025AC7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D815C-165D-7665-7145-F9482B9F4E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12FB3D-55F5-41D9-86BA-04645EDEE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B21EA7-2635-3172-9196-1EAC6C11A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662EA-E0C2-87D9-21AB-FDB81965DB1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D2394F-2700-4986-83FD-5A6CB033DF49}" type="datetimeFigureOut">
              <a:rPr lang="en-US"/>
              <a:pPr>
                <a:defRPr/>
              </a:pPr>
              <a:t>9/9/2022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6522742-007A-12A0-2B03-710014D29E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22488" y="744538"/>
            <a:ext cx="25765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1" rIns="91406" bIns="4570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56C10FF-090A-502A-A375-C04DCB7AC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2625" y="4718050"/>
            <a:ext cx="5454650" cy="4468813"/>
          </a:xfrm>
          <a:prstGeom prst="rect">
            <a:avLst/>
          </a:prstGeom>
        </p:spPr>
        <p:txBody>
          <a:bodyPr vert="horz" lIns="91406" tIns="45701" rIns="91406" bIns="4570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8CB1D-1986-DC8B-4960-B890881CD7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38F96-2F34-DA27-CD53-2679E4301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91478F-ADC7-47BA-89AC-EED695D23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AEB45A8-3B19-E895-7E68-286B78B60A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A48043AC-739B-C223-7ADC-03EBE6352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8D9F3DD2-C6A3-F799-C249-19FDA059FD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fld id="{691DE950-F45B-44A0-BD8B-3E1BB5AF3953}" type="slidenum">
              <a:rPr lang="en-US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en-US" altLang="nl-B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1B3EFE4D-5B2F-960A-7368-DB46F1B7AC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3723A41-6973-3F53-EB41-C1DAEC989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2CD4B637-3647-AA49-4511-10095DD75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fld id="{4E67DADE-D2A1-4297-A9FA-22A4F8C7AEB8}" type="slidenum">
              <a:rPr lang="en-US" altLang="nl-BE" smtClean="0">
                <a:solidFill>
                  <a:srgbClr val="000000"/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t>2</a:t>
            </a:fld>
            <a:endParaRPr lang="en-US" altLang="nl-B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29791-F15B-8B25-0128-E0F63197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F4023-2237-4D38-83F7-6B28D34613CA}" type="datetimeFigureOut">
              <a:rPr lang="en-US"/>
              <a:pPr>
                <a:defRPr/>
              </a:pPr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B03CB-49D5-ADE7-C912-3BE19971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AA3EB-E90D-8424-EDBC-A765DA98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43FD-29AC-46A4-8F7E-5922DDA02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4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64BD0-F9CD-5EE4-F1D9-F7FB60D46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3143-E46C-476F-A844-1929D0591CE5}" type="datetimeFigureOut">
              <a:rPr lang="en-US"/>
              <a:pPr>
                <a:defRPr/>
              </a:pPr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E687D-60FE-88B5-4EBA-4B17BDD8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350E7-8EF8-095C-4D86-8D7AE228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4092-A58C-4F90-A5A4-8C86E442D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3095C-A380-AF56-AD93-623B8693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BCC9-6711-4EFC-9BF5-870197ACFB5E}" type="datetimeFigureOut">
              <a:rPr lang="en-US"/>
              <a:pPr>
                <a:defRPr/>
              </a:pPr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235E6-6AAA-0F0A-8C01-A427747E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D48AF-7DAF-6AFA-CCB6-58D399DC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A962-7FE1-4A1B-B2EF-A4B630564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7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0BF8B-5F00-D4AC-BA23-EF8EE972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0EAC-6896-4D42-9B1A-32F90D1BED0D}" type="datetimeFigureOut">
              <a:rPr lang="en-US"/>
              <a:pPr>
                <a:defRPr/>
              </a:pPr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0218D-A88B-0FC0-5C1D-B959BE2C8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CDF8B-FE23-5C3A-2DAA-BA4CDD87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12677-4127-4492-8522-FAA81C5C6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8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64D39-6AF3-787C-AD05-519B10D2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F419-4392-4D8D-9BB9-F0D0D59B8241}" type="datetimeFigureOut">
              <a:rPr lang="en-US"/>
              <a:pPr>
                <a:defRPr/>
              </a:pPr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C2B76-BD69-B0A5-7175-0A8D775A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2E500-9DB1-37FE-9FED-76B1B183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56E60-7B7B-46CD-BD09-01B355AC0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6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BF44F2-FE7A-130A-70EB-FA06012F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999F7-7A64-44E1-ACE2-35B39E5FA490}" type="datetimeFigureOut">
              <a:rPr lang="en-US"/>
              <a:pPr>
                <a:defRPr/>
              </a:pPr>
              <a:t>9/9/2022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5F24B5-C263-397B-ACB4-8B3CAE35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64EC45-526F-D7CA-86FA-FA7FB4AC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5457B-C9EF-407E-8CA2-A552BA430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3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554BE7-2413-3E02-0614-BB136DC1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8CE7-7747-415E-AD2A-877B141875E3}" type="datetimeFigureOut">
              <a:rPr lang="en-US"/>
              <a:pPr>
                <a:defRPr/>
              </a:pPr>
              <a:t>9/9/2022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6FCD1E-9C11-33F5-A5E6-C7C3499F2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27A588-4D6C-88D5-3B34-0A4D881B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ACDE5-EF5D-4306-95AD-DCDFA2629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1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A6F8DB7-E479-2329-ED18-EDD6E1D7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F2E5-F608-4CA5-BA8D-E73937EA8365}" type="datetimeFigureOut">
              <a:rPr lang="en-US"/>
              <a:pPr>
                <a:defRPr/>
              </a:pPr>
              <a:t>9/9/2022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DFA392C-AA14-D521-2695-F7755648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A49AB3-93F5-8472-8D22-D3CBB465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DA0D-1062-4139-A29E-87517CC42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EF0CDE-EB42-2933-569C-D0CF35A6F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2DE6-7C5A-44F6-90E9-A55CE1CD8E98}" type="datetimeFigureOut">
              <a:rPr lang="en-US"/>
              <a:pPr>
                <a:defRPr/>
              </a:pPr>
              <a:t>9/9/2022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56CD3C-1012-98D9-D8BC-56EAE8F34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F1AD56-2770-B24F-2C9B-7C75D317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7DF5F-88B1-445B-8830-241EC6595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5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0BD53D-6FDC-5B3E-652C-80ABE26B9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A317A-E85D-4CB4-AA38-158CFD079ABA}" type="datetimeFigureOut">
              <a:rPr lang="en-US"/>
              <a:pPr>
                <a:defRPr/>
              </a:pPr>
              <a:t>9/9/2022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88CAB4-5E15-8F36-CADB-60897157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ED28D6-68BC-E9AB-1CDE-A4D1C07F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6A152-868B-4453-9149-79ED833C5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F234C7-C97A-38C4-64E7-C1EB00CB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68F0-74FF-48C9-A65D-98F6FBFB80E7}" type="datetimeFigureOut">
              <a:rPr lang="en-US"/>
              <a:pPr>
                <a:defRPr/>
              </a:pPr>
              <a:t>9/9/2022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497EA5-E69A-C20B-5F30-71E14149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DA075F-2B0C-81FB-8FFD-1529D246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CA32-8F44-4586-ADA9-7AB158ECA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6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FD202B-C079-F3BE-04A2-BE560806D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8CB8FD1-2AA1-9092-4E01-DA131E11A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text styles</a:t>
            </a:r>
          </a:p>
          <a:p>
            <a:pPr lvl="1"/>
            <a:r>
              <a:rPr lang="en-US" altLang="nl-BE"/>
              <a:t>Second level</a:t>
            </a:r>
          </a:p>
          <a:p>
            <a:pPr lvl="2"/>
            <a:r>
              <a:rPr lang="en-US" altLang="nl-BE"/>
              <a:t>Third level</a:t>
            </a:r>
          </a:p>
          <a:p>
            <a:pPr lvl="3"/>
            <a:r>
              <a:rPr lang="en-US" altLang="nl-BE"/>
              <a:t>Fourth level</a:t>
            </a:r>
          </a:p>
          <a:p>
            <a:pPr lvl="4"/>
            <a:r>
              <a:rPr lang="en-US" altLang="nl-B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4504D-EE5E-5694-0A69-D88286205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784D4-8F80-487A-BBF7-E5DDEB338D56}" type="datetimeFigureOut">
              <a:rPr lang="en-US"/>
              <a:pPr>
                <a:defRPr/>
              </a:pPr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D80D-392E-23AB-0667-6792060E9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FA694-ADEF-8A9E-AAB1-958FFA7C6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62D8BA-29B4-4694-8D76-E0B888C05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>
            <a:extLst>
              <a:ext uri="{FF2B5EF4-FFF2-40B4-BE49-F238E27FC236}">
                <a16:creationId xmlns:a16="http://schemas.microsoft.com/office/drawing/2014/main" id="{8823FFB7-CBBE-21AA-9656-2EDD695BB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8" t="8125" r="2211" b="1575"/>
          <a:stretch>
            <a:fillRect/>
          </a:stretch>
        </p:blipFill>
        <p:spPr bwMode="auto">
          <a:xfrm>
            <a:off x="0" y="1639888"/>
            <a:ext cx="3095625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84F46CD4-DF0E-E48B-C326-C1C6F92F6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15398"/>
              </p:ext>
            </p:extLst>
          </p:nvPr>
        </p:nvGraphicFramePr>
        <p:xfrm>
          <a:off x="325438" y="5384800"/>
          <a:ext cx="6199187" cy="3992120"/>
        </p:xfrm>
        <a:graphic>
          <a:graphicData uri="http://schemas.openxmlformats.org/drawingml/2006/table">
            <a:tbl>
              <a:tblPr/>
              <a:tblGrid>
                <a:gridCol w="820737">
                  <a:extLst>
                    <a:ext uri="{9D8B030D-6E8A-4147-A177-3AD203B41FA5}">
                      <a16:colId xmlns:a16="http://schemas.microsoft.com/office/drawing/2014/main" val="2165599467"/>
                    </a:ext>
                  </a:extLst>
                </a:gridCol>
                <a:gridCol w="5378450">
                  <a:extLst>
                    <a:ext uri="{9D8B030D-6E8A-4147-A177-3AD203B41FA5}">
                      <a16:colId xmlns:a16="http://schemas.microsoft.com/office/drawing/2014/main" val="1226693768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B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DAG 01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131786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158B70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12.00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8B7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Ontvangst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8B7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op de GC Europe Campus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8B7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58B7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lunch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02808"/>
                  </a:ext>
                </a:extLst>
              </a:tr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158B70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13.00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8B7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Presentatie</a:t>
                      </a:r>
                      <a:endParaRPr kumimoji="0" lang="en-US" altLang="nl-BE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58B70"/>
                        </a:solidFill>
                        <a:effectLst/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Overzicht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van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composietrestauratiematerialen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voor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het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restaureren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van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subgingivale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caviteiten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met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directe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restauraties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090924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158B70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14.00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Koffiepauze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540968"/>
                  </a:ext>
                </a:extLst>
              </a:tr>
              <a:tr h="590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158B70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14.30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Demo &amp; hands-on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Kl II-</a:t>
                      </a:r>
                      <a:r>
                        <a:rPr kumimoji="0" lang="en-US" altLang="nl-B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restauratie</a:t>
                      </a:r>
                      <a:r>
                        <a:rPr kumimoji="0" lang="en-US" altLang="nl-B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met </a:t>
                      </a:r>
                      <a:r>
                        <a:rPr kumimoji="0" lang="en-US" altLang="nl-B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diepe</a:t>
                      </a:r>
                      <a:r>
                        <a:rPr kumimoji="0" lang="en-US" altLang="nl-B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marges</a:t>
                      </a:r>
                      <a:r>
                        <a:rPr kumimoji="0" lang="en-US" altLang="nl-B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Isolatietechnieken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met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rubberdam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worden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toegepast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om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een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directe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approximale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restauratie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in de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praktijk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uit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voeren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. Er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wordt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gebruik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gemaakt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van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vezelversterkte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flowable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composiet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packable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composiet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met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hoge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eigenschappen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. De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nadruk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ligt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op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een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droog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veld,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een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goede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connectie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een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correcte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morfologie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een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goed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contactpunt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een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correct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emergentieprofiel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59385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158B70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16.00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8B7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Presentatie</a:t>
                      </a:r>
                      <a:endParaRPr kumimoji="0" lang="en-US" altLang="nl-BE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58B70"/>
                        </a:solidFill>
                        <a:effectLst/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Overzicht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van de </a:t>
                      </a:r>
                      <a:r>
                        <a:rPr kumimoji="0" lang="en-US" altLang="nl-B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materialen</a:t>
                      </a:r>
                      <a:r>
                        <a:rPr kumimoji="0" lang="en-US" altLang="nl-B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voor</a:t>
                      </a:r>
                      <a:r>
                        <a:rPr kumimoji="0" lang="en-US" altLang="nl-B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indirecte</a:t>
                      </a:r>
                      <a:r>
                        <a:rPr kumimoji="0" lang="en-US" altLang="nl-B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restauraties</a:t>
                      </a:r>
                      <a:r>
                        <a:rPr kumimoji="0" lang="en-US" altLang="nl-B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Eigenschappen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indicaties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Deep margin elevation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modern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ontwerp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voor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preparatie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van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onlays</a:t>
                      </a:r>
                      <a:endParaRPr kumimoji="0" lang="en-US" altLang="nl-BE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nl-BE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731129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158B70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17.00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Einde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van de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eerste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dag</a:t>
                      </a:r>
                      <a:endParaRPr kumimoji="0" lang="en-US" altLang="nl-BE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9880"/>
                        </a:solidFill>
                        <a:effectLst/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483391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nl-BE" sz="1000" b="1" i="0" u="none" strike="noStrike" cap="none" normalizeH="0" baseline="0">
                        <a:ln>
                          <a:noFill/>
                        </a:ln>
                        <a:solidFill>
                          <a:srgbClr val="51C1DF"/>
                        </a:solidFill>
                        <a:effectLst/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nl-BE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51C1DF"/>
                        </a:solidFill>
                        <a:effectLst/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837351"/>
                  </a:ext>
                </a:extLst>
              </a:tr>
            </a:tbl>
          </a:graphicData>
        </a:graphic>
      </p:graphicFrame>
      <p:pic>
        <p:nvPicPr>
          <p:cNvPr id="4116" name="Picture 2" descr="Red stamp Images, Stock Photos &amp; Vectors | Shutterstock">
            <a:extLst>
              <a:ext uri="{FF2B5EF4-FFF2-40B4-BE49-F238E27FC236}">
                <a16:creationId xmlns:a16="http://schemas.microsoft.com/office/drawing/2014/main" id="{83AE6ACC-7DD6-E728-B84E-D21B33766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t="13139" r="5905" b="17612"/>
          <a:stretch>
            <a:fillRect/>
          </a:stretch>
        </p:blipFill>
        <p:spPr bwMode="auto">
          <a:xfrm>
            <a:off x="4724400" y="1198563"/>
            <a:ext cx="21605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E592A2-F884-3FAF-B783-7FBB3816DAD6}"/>
              </a:ext>
            </a:extLst>
          </p:cNvPr>
          <p:cNvCxnSpPr>
            <a:cxnSpLocks/>
          </p:cNvCxnSpPr>
          <p:nvPr/>
        </p:nvCxnSpPr>
        <p:spPr>
          <a:xfrm>
            <a:off x="95250" y="5114925"/>
            <a:ext cx="6624638" cy="0"/>
          </a:xfrm>
          <a:prstGeom prst="line">
            <a:avLst/>
          </a:prstGeom>
          <a:ln w="3175">
            <a:solidFill>
              <a:srgbClr val="0098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8" name="Picture 8" descr="GC Pattern&amp;line.jpg">
            <a:extLst>
              <a:ext uri="{FF2B5EF4-FFF2-40B4-BE49-F238E27FC236}">
                <a16:creationId xmlns:a16="http://schemas.microsoft.com/office/drawing/2014/main" id="{61702A60-416C-248D-BF67-2A2ECF639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2"/>
          <a:stretch>
            <a:fillRect/>
          </a:stretch>
        </p:blipFill>
        <p:spPr bwMode="auto">
          <a:xfrm>
            <a:off x="1951038" y="0"/>
            <a:ext cx="49069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6" descr="GC EUROPE CAMPUS-10cm.gif">
            <a:extLst>
              <a:ext uri="{FF2B5EF4-FFF2-40B4-BE49-F238E27FC236}">
                <a16:creationId xmlns:a16="http://schemas.microsoft.com/office/drawing/2014/main" id="{5F4027A9-7328-8521-4A68-F53B4AB00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t="11903" r="4689" b="11339"/>
          <a:stretch>
            <a:fillRect/>
          </a:stretch>
        </p:blipFill>
        <p:spPr bwMode="auto">
          <a:xfrm>
            <a:off x="363538" y="188913"/>
            <a:ext cx="1412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BC1960DD-8B32-A25B-DF05-E79015D68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88" y="631825"/>
            <a:ext cx="5761037" cy="1169988"/>
          </a:xfrm>
        </p:spPr>
        <p:txBody>
          <a:bodyPr/>
          <a:lstStyle/>
          <a:p>
            <a:pPr>
              <a:spcAft>
                <a:spcPts val="1813"/>
              </a:spcAft>
            </a:pPr>
            <a:r>
              <a:rPr lang="en-US" altLang="nl-BE" sz="1800" b="1" dirty="0">
                <a:solidFill>
                  <a:srgbClr val="51C1DB"/>
                </a:solidFill>
                <a:latin typeface="Avenir Next LT Pro Light" panose="020B0304020202020204" pitchFamily="34" charset="0"/>
              </a:rPr>
              <a:t>DME voor </a:t>
            </a:r>
            <a:r>
              <a:rPr lang="en-US" altLang="nl-BE" sz="1800" b="1" dirty="0" err="1">
                <a:solidFill>
                  <a:srgbClr val="51C1DB"/>
                </a:solidFill>
                <a:latin typeface="Avenir Next LT Pro Light" panose="020B0304020202020204" pitchFamily="34" charset="0"/>
              </a:rPr>
              <a:t>directe</a:t>
            </a:r>
            <a:r>
              <a:rPr lang="en-US" altLang="nl-BE" sz="1800" b="1" dirty="0">
                <a:solidFill>
                  <a:srgbClr val="51C1DB"/>
                </a:solidFill>
                <a:latin typeface="Avenir Next LT Pro Light" panose="020B0304020202020204" pitchFamily="34" charset="0"/>
              </a:rPr>
              <a:t> of </a:t>
            </a:r>
            <a:r>
              <a:rPr lang="en-US" altLang="nl-BE" sz="1800" b="1" dirty="0" err="1">
                <a:solidFill>
                  <a:srgbClr val="51C1DB"/>
                </a:solidFill>
                <a:latin typeface="Avenir Next LT Pro Light" panose="020B0304020202020204" pitchFamily="34" charset="0"/>
              </a:rPr>
              <a:t>indirecte</a:t>
            </a:r>
            <a:r>
              <a:rPr lang="en-US" altLang="nl-BE" sz="1800" b="1" dirty="0">
                <a:solidFill>
                  <a:srgbClr val="51C1DB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800" b="1" dirty="0" err="1">
                <a:solidFill>
                  <a:srgbClr val="51C1DB"/>
                </a:solidFill>
                <a:latin typeface="Avenir Next LT Pro Light" panose="020B0304020202020204" pitchFamily="34" charset="0"/>
              </a:rPr>
              <a:t>restauraties</a:t>
            </a:r>
            <a:r>
              <a:rPr lang="en-US" altLang="nl-BE" sz="1800" b="1" dirty="0">
                <a:solidFill>
                  <a:srgbClr val="51C1DB"/>
                </a:solidFill>
                <a:latin typeface="Avenir Next LT Pro Light" panose="020B0304020202020204" pitchFamily="34" charset="0"/>
              </a:rPr>
              <a:t>.</a:t>
            </a:r>
            <a:br>
              <a:rPr lang="en-US" altLang="nl-BE" sz="1800" b="1" dirty="0">
                <a:solidFill>
                  <a:srgbClr val="51C1DB"/>
                </a:solidFill>
                <a:latin typeface="Avenir Next LT Pro Light" panose="020B0304020202020204" pitchFamily="34" charset="0"/>
              </a:rPr>
            </a:br>
            <a:r>
              <a:rPr lang="en-US" altLang="nl-BE" sz="1800" b="1" dirty="0" err="1">
                <a:solidFill>
                  <a:srgbClr val="51C1DB"/>
                </a:solidFill>
                <a:latin typeface="Avenir Next LT Pro Light" panose="020B0304020202020204" pitchFamily="34" charset="0"/>
              </a:rPr>
              <a:t>Een</a:t>
            </a:r>
            <a:r>
              <a:rPr lang="en-US" altLang="nl-BE" sz="1800" b="1" dirty="0">
                <a:solidFill>
                  <a:srgbClr val="51C1DB"/>
                </a:solidFill>
                <a:latin typeface="Avenir Next LT Pro Light" panose="020B0304020202020204" pitchFamily="34" charset="0"/>
              </a:rPr>
              <a:t> complete workflow voor </a:t>
            </a:r>
            <a:r>
              <a:rPr lang="en-US" altLang="nl-BE" sz="1800" b="1" dirty="0" err="1">
                <a:solidFill>
                  <a:srgbClr val="51C1DB"/>
                </a:solidFill>
                <a:latin typeface="Avenir Next LT Pro Light" panose="020B0304020202020204" pitchFamily="34" charset="0"/>
              </a:rPr>
              <a:t>moderne</a:t>
            </a:r>
            <a:r>
              <a:rPr lang="en-US" altLang="nl-BE" sz="1800" b="1" dirty="0">
                <a:solidFill>
                  <a:srgbClr val="51C1DB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800" b="1" dirty="0" err="1">
                <a:solidFill>
                  <a:srgbClr val="51C1DB"/>
                </a:solidFill>
                <a:latin typeface="Avenir Next LT Pro Light" panose="020B0304020202020204" pitchFamily="34" charset="0"/>
              </a:rPr>
              <a:t>preparatie</a:t>
            </a:r>
            <a:r>
              <a:rPr lang="en-US" altLang="nl-BE" sz="1800" b="1" dirty="0">
                <a:solidFill>
                  <a:srgbClr val="51C1DB"/>
                </a:solidFill>
                <a:latin typeface="Avenir Next LT Pro Light" panose="020B0304020202020204" pitchFamily="34" charset="0"/>
              </a:rPr>
              <a:t> van </a:t>
            </a:r>
            <a:r>
              <a:rPr lang="en-US" altLang="nl-BE" sz="1800" b="1" dirty="0" err="1">
                <a:solidFill>
                  <a:srgbClr val="51C1DB"/>
                </a:solidFill>
                <a:latin typeface="Avenir Next LT Pro Light" panose="020B0304020202020204" pitchFamily="34" charset="0"/>
              </a:rPr>
              <a:t>onlays</a:t>
            </a:r>
            <a:endParaRPr lang="en-US" altLang="nl-BE" sz="1800" b="1" dirty="0">
              <a:solidFill>
                <a:srgbClr val="51C1DB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A387E4F-7B51-569F-62E8-783BDF88B32D}"/>
              </a:ext>
            </a:extLst>
          </p:cNvPr>
          <p:cNvSpPr txBox="1">
            <a:spLocks/>
          </p:cNvSpPr>
          <p:nvPr/>
        </p:nvSpPr>
        <p:spPr bwMode="auto">
          <a:xfrm>
            <a:off x="115888" y="1639888"/>
            <a:ext cx="49069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nl-BE" sz="1600">
                <a:solidFill>
                  <a:srgbClr val="7F7F7F"/>
                </a:solidFill>
                <a:latin typeface="Avenir Next LT Pro Light" panose="020B0304020202020204" pitchFamily="34" charset="0"/>
              </a:rPr>
              <a:t>met</a:t>
            </a:r>
            <a:r>
              <a:rPr lang="en-US" altLang="nl-BE" sz="2000" b="1">
                <a:solidFill>
                  <a:srgbClr val="7F7F7F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2400" b="1">
                <a:solidFill>
                  <a:srgbClr val="7F7F7F"/>
                </a:solidFill>
                <a:latin typeface="Avenir Next LT Pro Light" panose="020B0304020202020204" pitchFamily="34" charset="0"/>
              </a:rPr>
              <a:t>Simone Moretto &amp;</a:t>
            </a:r>
            <a:r>
              <a:rPr lang="en-US" altLang="nl-BE" sz="2000" b="1">
                <a:solidFill>
                  <a:srgbClr val="7F7F7F"/>
                </a:solidFill>
                <a:latin typeface="Avenir Next LT Pro Light" panose="020B03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nl-BE" sz="2000" b="1">
                <a:solidFill>
                  <a:srgbClr val="7F7F7F"/>
                </a:solidFill>
                <a:latin typeface="Avenir Next LT Pro Light" panose="020B0304020202020204" pitchFamily="34" charset="0"/>
              </a:rPr>
              <a:t>   Adriano Teixeira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696CD7F-9283-B728-CB7C-D091EC5948FF}"/>
              </a:ext>
            </a:extLst>
          </p:cNvPr>
          <p:cNvSpPr txBox="1">
            <a:spLocks/>
          </p:cNvSpPr>
          <p:nvPr/>
        </p:nvSpPr>
        <p:spPr>
          <a:xfrm rot="20762754">
            <a:off x="4795838" y="1465263"/>
            <a:ext cx="1952625" cy="6477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nl-BE" sz="1400" b="1" dirty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Datum van de cursus,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A552F-2723-F0DC-4B07-F1CCFA55B175}"/>
              </a:ext>
            </a:extLst>
          </p:cNvPr>
          <p:cNvSpPr txBox="1"/>
          <p:nvPr/>
        </p:nvSpPr>
        <p:spPr>
          <a:xfrm>
            <a:off x="128588" y="2360613"/>
            <a:ext cx="6613525" cy="319491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  <a:spcAft>
                <a:spcPts val="600"/>
              </a:spcAft>
              <a:buSzPct val="100000"/>
            </a:pP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Tijdens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deze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anderhalve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dag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durende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workshop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bespreken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we de complete workflow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voor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esthetische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oplossingen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met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directe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indirecte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restauraties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bij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SUBGINGIVALE CAVITEITEN.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SzPct val="100000"/>
            </a:pP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Op de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eerste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dag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beginnen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we met de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vervaardiging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van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directe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proximale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restauratie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met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behulp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van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drie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verschillende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composieten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,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hooggevuld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flowable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composiet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,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vezelversterkt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composiet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packable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composiet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met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hoge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eigenschappen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, op basis van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schoon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droog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werkveld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SzPct val="100000"/>
            </a:pP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De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tweede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dag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zal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gericht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zijn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op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indirecte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restauratie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van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subgingivale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caviteit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met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onlay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SzPct val="100000"/>
            </a:pP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We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bespreken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preparatieontwerp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,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materiaalselectie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,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karakterisering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cementeren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toepasbaar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voor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de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conventionele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of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digitale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workflow.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Ook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bespreken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we hoe u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modern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preparatieontwerp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voor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onlays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kunt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realiseren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, met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richtlijnen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voor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deep margin elevation, om het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prepareren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van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marges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de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cementeerprocedure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in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moeilijke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gevallen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te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vergemakkelijken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.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Daarom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zullen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we de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verschillende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restauratiematerialen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hun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indicaties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voor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elke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klinische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situatie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in detail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bespreken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. De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nadruk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zal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liggen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op het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gebruik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van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lithiumdisilicaat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CAD/CAM-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blokken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de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voltooiing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karakterisering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daarvan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. We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zullen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oefenen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hoe we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esthetische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indirecte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restauraties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kunnen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bereiken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met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eenvoudige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polijst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- of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inkleurtechniek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SzPct val="100000"/>
            </a:pP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Het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programma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zal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een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sessie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wijden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aan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de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isolatie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met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rubberdam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,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nuttig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voor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directe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of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indirecte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1000" dirty="0" err="1">
                <a:solidFill>
                  <a:srgbClr val="404040"/>
                </a:solidFill>
                <a:latin typeface="Avenir Next LT Pro Light" panose="020B0304020202020204" pitchFamily="34" charset="0"/>
              </a:rPr>
              <a:t>restauraties</a:t>
            </a:r>
            <a:r>
              <a:rPr lang="en-US" altLang="nl-BE" sz="1000" dirty="0">
                <a:solidFill>
                  <a:srgbClr val="404040"/>
                </a:solidFill>
                <a:latin typeface="Avenir Next LT Pro Light" panose="020B0304020202020204" pitchFamily="34" charset="0"/>
              </a:rPr>
              <a:t>.</a:t>
            </a:r>
          </a:p>
        </p:txBody>
      </p:sp>
      <p:pic>
        <p:nvPicPr>
          <p:cNvPr id="4124" name="Picture 27" descr="GC Logo - large.gif">
            <a:extLst>
              <a:ext uri="{FF2B5EF4-FFF2-40B4-BE49-F238E27FC236}">
                <a16:creationId xmlns:a16="http://schemas.microsoft.com/office/drawing/2014/main" id="{4BE1D576-0692-CA97-A36B-624E34E03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9418638"/>
            <a:ext cx="14128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d stamp Images, Stock Photos &amp; Vectors | Shutterstock">
            <a:extLst>
              <a:ext uri="{FF2B5EF4-FFF2-40B4-BE49-F238E27FC236}">
                <a16:creationId xmlns:a16="http://schemas.microsoft.com/office/drawing/2014/main" id="{0DA51488-84C5-FD4D-E3AD-07C002F9F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t="13139" r="5905" b="17612"/>
          <a:stretch>
            <a:fillRect/>
          </a:stretch>
        </p:blipFill>
        <p:spPr bwMode="auto">
          <a:xfrm>
            <a:off x="4724400" y="1198563"/>
            <a:ext cx="21605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B8B1F0-0EC7-688E-3466-8CEB8089A7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2639" t="1575" r="2211" b="8126"/>
          <a:stretch/>
        </p:blipFill>
        <p:spPr>
          <a:xfrm flipH="1" flipV="1">
            <a:off x="3761656" y="2615319"/>
            <a:ext cx="3096344" cy="7162217"/>
          </a:xfrm>
          <a:prstGeom prst="rect">
            <a:avLst/>
          </a:prstGeom>
        </p:spPr>
      </p:pic>
      <p:grpSp>
        <p:nvGrpSpPr>
          <p:cNvPr id="6148" name="Group 29">
            <a:extLst>
              <a:ext uri="{FF2B5EF4-FFF2-40B4-BE49-F238E27FC236}">
                <a16:creationId xmlns:a16="http://schemas.microsoft.com/office/drawing/2014/main" id="{DFACA812-B6AD-EF71-4EBF-9AC1DB16D9C1}"/>
              </a:ext>
            </a:extLst>
          </p:cNvPr>
          <p:cNvGrpSpPr>
            <a:grpSpLocks/>
          </p:cNvGrpSpPr>
          <p:nvPr/>
        </p:nvGrpSpPr>
        <p:grpSpPr bwMode="auto">
          <a:xfrm>
            <a:off x="1951038" y="0"/>
            <a:ext cx="4906962" cy="9777413"/>
            <a:chOff x="1950436" y="0"/>
            <a:chExt cx="4907564" cy="9025335"/>
          </a:xfrm>
        </p:grpSpPr>
        <p:pic>
          <p:nvPicPr>
            <p:cNvPr id="6187" name="Picture 8" descr="GC Pattern&amp;line.jpg">
              <a:extLst>
                <a:ext uri="{FF2B5EF4-FFF2-40B4-BE49-F238E27FC236}">
                  <a16:creationId xmlns:a16="http://schemas.microsoft.com/office/drawing/2014/main" id="{0316C396-FEDB-B32A-5DB4-9B5118E04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22"/>
            <a:stretch>
              <a:fillRect/>
            </a:stretch>
          </p:blipFill>
          <p:spPr bwMode="auto">
            <a:xfrm>
              <a:off x="1950436" y="0"/>
              <a:ext cx="4907564" cy="827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8" name="Picture 27" descr="GC Logo - large.gif">
              <a:extLst>
                <a:ext uri="{FF2B5EF4-FFF2-40B4-BE49-F238E27FC236}">
                  <a16:creationId xmlns:a16="http://schemas.microsoft.com/office/drawing/2014/main" id="{51881D4B-28DB-B6E1-3C70-0C80CEF30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804" y="8693333"/>
              <a:ext cx="1412776" cy="33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988F17E-42DD-2BB2-70C5-AA263F8611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797" t="1575" r="23990" b="74012"/>
          <a:stretch/>
        </p:blipFill>
        <p:spPr>
          <a:xfrm rot="16200000" flipV="1">
            <a:off x="-909685" y="6633810"/>
            <a:ext cx="3786477" cy="1936405"/>
          </a:xfrm>
          <a:prstGeom prst="rect">
            <a:avLst/>
          </a:prstGeom>
        </p:spPr>
      </p:pic>
      <p:pic>
        <p:nvPicPr>
          <p:cNvPr id="6150" name="Picture 26" descr="GC EUROPE CAMPUS-10cm.gif">
            <a:extLst>
              <a:ext uri="{FF2B5EF4-FFF2-40B4-BE49-F238E27FC236}">
                <a16:creationId xmlns:a16="http://schemas.microsoft.com/office/drawing/2014/main" id="{D9C3C868-B62A-53CA-1141-5C4F9B12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t="11903" r="4689" b="11339"/>
          <a:stretch>
            <a:fillRect/>
          </a:stretch>
        </p:blipFill>
        <p:spPr bwMode="auto">
          <a:xfrm>
            <a:off x="363538" y="188913"/>
            <a:ext cx="1412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7461C0A-6D45-4ACC-9366-6BFA6062A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24020"/>
              </p:ext>
            </p:extLst>
          </p:nvPr>
        </p:nvGraphicFramePr>
        <p:xfrm>
          <a:off x="266700" y="2724150"/>
          <a:ext cx="5683250" cy="4387788"/>
        </p:xfrm>
        <a:graphic>
          <a:graphicData uri="http://schemas.openxmlformats.org/drawingml/2006/table">
            <a:tbl>
              <a:tblPr/>
              <a:tblGrid>
                <a:gridCol w="750888">
                  <a:extLst>
                    <a:ext uri="{9D8B030D-6E8A-4147-A177-3AD203B41FA5}">
                      <a16:colId xmlns:a16="http://schemas.microsoft.com/office/drawing/2014/main" val="903048750"/>
                    </a:ext>
                  </a:extLst>
                </a:gridCol>
                <a:gridCol w="4932362">
                  <a:extLst>
                    <a:ext uri="{9D8B030D-6E8A-4147-A177-3AD203B41FA5}">
                      <a16:colId xmlns:a16="http://schemas.microsoft.com/office/drawing/2014/main" val="2268463929"/>
                    </a:ext>
                  </a:extLst>
                </a:gridCol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nl-BE" sz="1200" b="0" i="0" u="none" strike="noStrike" cap="none" normalizeH="0" baseline="0">
                        <a:ln>
                          <a:noFill/>
                        </a:ln>
                        <a:solidFill>
                          <a:srgbClr val="009880"/>
                        </a:solidFill>
                        <a:effectLst/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DAG 02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859206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08.45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Ontvangst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op de GC Europe Campus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150086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09.00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Demo &amp; hands-on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Deep Margin Elevation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Concepten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beoefening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van de </a:t>
                      </a:r>
                      <a:r>
                        <a:rPr kumimoji="0" lang="en-US" altLang="nl-B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voorbereiding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temporisatie</a:t>
                      </a:r>
                      <a:endParaRPr kumimoji="0" lang="en-US" altLang="nl-BE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venir Next LT Pro Light" panose="020B03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051530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10.30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Demo &amp; hands-on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Eenvoudig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efficiënt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polijstprotocol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van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een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CAD/CAM-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restauratie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met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lithiumdisilicaat</a:t>
                      </a:r>
                      <a:endParaRPr kumimoji="0" lang="en-US" altLang="nl-BE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en-US" altLang="nl-B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Inkleuren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karakteriseren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van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een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lithiumdisilicaatkroon</a:t>
                      </a:r>
                      <a:endParaRPr kumimoji="0" lang="en-US" altLang="nl-BE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813875"/>
                  </a:ext>
                </a:extLst>
              </a:tr>
              <a:tr h="227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13.00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737659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13.45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Demo &amp; hands-on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Conclusies van de LiSi-kronen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194627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14.30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Besprekingen</a:t>
                      </a:r>
                      <a:endParaRPr kumimoji="0" lang="en-US" altLang="nl-BE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9880"/>
                        </a:solidFill>
                        <a:effectLst/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Cementeeroplossingen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: het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juiste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protocol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voor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elk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substraat</a:t>
                      </a:r>
                      <a:endParaRPr kumimoji="0" lang="en-US" altLang="nl-BE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247780"/>
                  </a:ext>
                </a:extLst>
              </a:tr>
              <a:tr h="60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15.45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Demo &amp; hands-on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Snelle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efficiënte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plaatsing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van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rubberdam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stapsgewijze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richtlijnen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voor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adhesief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cementeren</a:t>
                      </a:r>
                      <a:endParaRPr kumimoji="0" lang="en-US" altLang="nl-BE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nl-BE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150884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 Light" panose="020B0304020202020204" pitchFamily="34" charset="0"/>
                          <a:cs typeface="Arial" panose="020B0604020202020204" pitchFamily="34" charset="0"/>
                        </a:rPr>
                        <a:t>17.00</a:t>
                      </a: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Einde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van de cursus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kumimoji="0" lang="en-US" altLang="nl-B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nl-B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880"/>
                          </a:solidFill>
                          <a:effectLst/>
                          <a:latin typeface="Avenir Next LT Pro" panose="020B0504020202020204" pitchFamily="34" charset="0"/>
                          <a:cs typeface="Arial" panose="020B0604020202020204" pitchFamily="34" charset="0"/>
                        </a:rPr>
                        <a:t>certificaten</a:t>
                      </a:r>
                      <a:endParaRPr kumimoji="0" lang="en-US" altLang="nl-BE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9880"/>
                        </a:solidFill>
                        <a:effectLst/>
                        <a:latin typeface="Avenir Next LT Pro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4" marR="6429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585701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E1A0C509-39D8-1845-4057-41D7E1A1E65D}"/>
              </a:ext>
            </a:extLst>
          </p:cNvPr>
          <p:cNvSpPr/>
          <p:nvPr/>
        </p:nvSpPr>
        <p:spPr>
          <a:xfrm>
            <a:off x="650875" y="7840663"/>
            <a:ext cx="1193800" cy="1144587"/>
          </a:xfrm>
          <a:prstGeom prst="ellipse">
            <a:avLst/>
          </a:prstGeom>
          <a:noFill/>
          <a:ln w="3175">
            <a:solidFill>
              <a:srgbClr val="51C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n>
                <a:solidFill>
                  <a:srgbClr val="0CA878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665B8D-F77A-DEFD-079A-5CFE477B5779}"/>
              </a:ext>
            </a:extLst>
          </p:cNvPr>
          <p:cNvSpPr/>
          <p:nvPr/>
        </p:nvSpPr>
        <p:spPr>
          <a:xfrm>
            <a:off x="5145088" y="7840663"/>
            <a:ext cx="1236662" cy="1144587"/>
          </a:xfrm>
          <a:prstGeom prst="ellipse">
            <a:avLst/>
          </a:prstGeom>
          <a:noFill/>
          <a:ln w="3175">
            <a:solidFill>
              <a:srgbClr val="51C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n>
                <a:solidFill>
                  <a:srgbClr val="0CA878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827056-C190-0E28-9246-E7DF35C0D085}"/>
              </a:ext>
            </a:extLst>
          </p:cNvPr>
          <p:cNvSpPr/>
          <p:nvPr/>
        </p:nvSpPr>
        <p:spPr>
          <a:xfrm>
            <a:off x="2138363" y="7840663"/>
            <a:ext cx="1236662" cy="1144587"/>
          </a:xfrm>
          <a:prstGeom prst="ellipse">
            <a:avLst/>
          </a:prstGeom>
          <a:noFill/>
          <a:ln w="3175">
            <a:solidFill>
              <a:srgbClr val="51C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n>
                <a:solidFill>
                  <a:srgbClr val="0CA878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8445FCF-6B6B-2587-BC37-7DCC41EB4A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/>
          <a:srcRect l="-889" t="-911" r="30909" b="911"/>
          <a:stretch/>
        </p:blipFill>
        <p:spPr>
          <a:xfrm rot="10800000">
            <a:off x="2152771" y="7859187"/>
            <a:ext cx="1193463" cy="1133910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16FA807-3913-C62A-1C09-A4CA8DF08BB0}"/>
              </a:ext>
            </a:extLst>
          </p:cNvPr>
          <p:cNvSpPr/>
          <p:nvPr/>
        </p:nvSpPr>
        <p:spPr>
          <a:xfrm>
            <a:off x="3684588" y="7840663"/>
            <a:ext cx="1236662" cy="1144587"/>
          </a:xfrm>
          <a:prstGeom prst="ellipse">
            <a:avLst/>
          </a:prstGeom>
          <a:noFill/>
          <a:ln w="3175">
            <a:solidFill>
              <a:srgbClr val="51C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n>
                <a:solidFill>
                  <a:srgbClr val="0CA878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175" name="Bild 3">
            <a:extLst>
              <a:ext uri="{FF2B5EF4-FFF2-40B4-BE49-F238E27FC236}">
                <a16:creationId xmlns:a16="http://schemas.microsoft.com/office/drawing/2014/main" id="{0758E2E8-D07D-CCD9-14F4-A68EB874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8121650"/>
            <a:ext cx="11017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6" name="TextBox 31">
            <a:extLst>
              <a:ext uri="{FF2B5EF4-FFF2-40B4-BE49-F238E27FC236}">
                <a16:creationId xmlns:a16="http://schemas.microsoft.com/office/drawing/2014/main" id="{A39652BE-FB3C-3A3E-712D-4063E9274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8978900"/>
            <a:ext cx="11207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US" altLang="nl-BE" sz="900">
                <a:solidFill>
                  <a:srgbClr val="51C1DB"/>
                </a:solidFill>
                <a:latin typeface="Avenir Next LT Pro" panose="020B0504020202020204" pitchFamily="34" charset="0"/>
              </a:rPr>
              <a:t>Polijsten</a:t>
            </a:r>
          </a:p>
        </p:txBody>
      </p:sp>
      <p:sp>
        <p:nvSpPr>
          <p:cNvPr id="6177" name="TextBox 32">
            <a:extLst>
              <a:ext uri="{FF2B5EF4-FFF2-40B4-BE49-F238E27FC236}">
                <a16:creationId xmlns:a16="http://schemas.microsoft.com/office/drawing/2014/main" id="{3BB96A08-35C0-0141-D1B8-D149E29BA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8975725"/>
            <a:ext cx="11191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US" altLang="nl-BE" sz="900" dirty="0" err="1">
                <a:solidFill>
                  <a:srgbClr val="51C1DB"/>
                </a:solidFill>
                <a:latin typeface="Avenir Next LT Pro" panose="020B0504020202020204" pitchFamily="34" charset="0"/>
              </a:rPr>
              <a:t>Inkleuren</a:t>
            </a:r>
            <a:endParaRPr lang="en-US" altLang="nl-BE" sz="900" dirty="0">
              <a:solidFill>
                <a:srgbClr val="51C1D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178" name="TextBox 33">
            <a:extLst>
              <a:ext uri="{FF2B5EF4-FFF2-40B4-BE49-F238E27FC236}">
                <a16:creationId xmlns:a16="http://schemas.microsoft.com/office/drawing/2014/main" id="{9AEB133C-4086-6529-5F2C-747C0F706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8982075"/>
            <a:ext cx="11191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US" altLang="nl-BE" sz="900">
                <a:solidFill>
                  <a:srgbClr val="51C1DB"/>
                </a:solidFill>
                <a:latin typeface="Avenir Next LT Pro" panose="020B0504020202020204" pitchFamily="34" charset="0"/>
              </a:rPr>
              <a:t>Isoleren</a:t>
            </a:r>
          </a:p>
        </p:txBody>
      </p:sp>
      <p:sp>
        <p:nvSpPr>
          <p:cNvPr id="6179" name="TextBox 34">
            <a:extLst>
              <a:ext uri="{FF2B5EF4-FFF2-40B4-BE49-F238E27FC236}">
                <a16:creationId xmlns:a16="http://schemas.microsoft.com/office/drawing/2014/main" id="{C97A4128-320A-3636-DFD6-00F81C729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225" y="8975725"/>
            <a:ext cx="11191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US" altLang="nl-BE" sz="900">
                <a:solidFill>
                  <a:srgbClr val="51C1DB"/>
                </a:solidFill>
                <a:latin typeface="Avenir Next LT Pro" panose="020B0504020202020204" pitchFamily="34" charset="0"/>
              </a:rPr>
              <a:t>Uitharden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6608240-38CA-90B6-B9D8-667745870F81}"/>
              </a:ext>
            </a:extLst>
          </p:cNvPr>
          <p:cNvCxnSpPr/>
          <p:nvPr/>
        </p:nvCxnSpPr>
        <p:spPr>
          <a:xfrm>
            <a:off x="115888" y="2576513"/>
            <a:ext cx="6408737" cy="0"/>
          </a:xfrm>
          <a:prstGeom prst="line">
            <a:avLst/>
          </a:prstGeom>
          <a:ln w="3175">
            <a:solidFill>
              <a:srgbClr val="0098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solation-molar1.jpg" descr="isolation-molar1.jpg">
            <a:extLst>
              <a:ext uri="{FF2B5EF4-FFF2-40B4-BE49-F238E27FC236}">
                <a16:creationId xmlns:a16="http://schemas.microsoft.com/office/drawing/2014/main" id="{FBAE5D06-719F-A433-36BC-F11E5883A85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010" t="-894" r="22432" b="-792"/>
          <a:stretch/>
        </p:blipFill>
        <p:spPr>
          <a:xfrm>
            <a:off x="3743798" y="7880089"/>
            <a:ext cx="1113020" cy="1106087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" name="Picture 2" descr="A picture containing tool&#10;&#10;Description automatically generated">
            <a:extLst>
              <a:ext uri="{FF2B5EF4-FFF2-40B4-BE49-F238E27FC236}">
                <a16:creationId xmlns:a16="http://schemas.microsoft.com/office/drawing/2014/main" id="{AF58C790-8D3F-9574-096A-8940976B3F5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11151" r="12131"/>
          <a:stretch/>
        </p:blipFill>
        <p:spPr>
          <a:xfrm>
            <a:off x="5156134" y="7856828"/>
            <a:ext cx="1183914" cy="1128619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3782E5B7-8A75-ABB8-C36B-DC8CE2146209}"/>
              </a:ext>
            </a:extLst>
          </p:cNvPr>
          <p:cNvSpPr txBox="1">
            <a:spLocks/>
          </p:cNvSpPr>
          <p:nvPr/>
        </p:nvSpPr>
        <p:spPr bwMode="auto">
          <a:xfrm>
            <a:off x="115888" y="1639888"/>
            <a:ext cx="49069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nl-BE" sz="1600">
                <a:solidFill>
                  <a:srgbClr val="7F7F7F"/>
                </a:solidFill>
                <a:latin typeface="Avenir Next LT Pro Light" panose="020B0304020202020204" pitchFamily="34" charset="0"/>
              </a:rPr>
              <a:t>met</a:t>
            </a:r>
            <a:r>
              <a:rPr lang="en-US" altLang="nl-BE" sz="2000" b="1">
                <a:solidFill>
                  <a:srgbClr val="7F7F7F"/>
                </a:solidFill>
                <a:latin typeface="Avenir Next LT Pro Light" panose="020B0304020202020204" pitchFamily="34" charset="0"/>
              </a:rPr>
              <a:t> </a:t>
            </a:r>
            <a:r>
              <a:rPr lang="en-US" altLang="nl-BE" sz="2400" b="1">
                <a:solidFill>
                  <a:srgbClr val="7F7F7F"/>
                </a:solidFill>
                <a:latin typeface="Avenir Next LT Pro Light" panose="020B0304020202020204" pitchFamily="34" charset="0"/>
              </a:rPr>
              <a:t>Simone Moretto &amp;</a:t>
            </a:r>
            <a:r>
              <a:rPr lang="en-US" altLang="nl-BE" sz="2000" b="1">
                <a:solidFill>
                  <a:srgbClr val="7F7F7F"/>
                </a:solidFill>
                <a:latin typeface="Avenir Next LT Pro Light" panose="020B03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nl-BE" sz="2000" b="1">
                <a:solidFill>
                  <a:srgbClr val="7F7F7F"/>
                </a:solidFill>
                <a:latin typeface="Avenir Next LT Pro Light" panose="020B0304020202020204" pitchFamily="34" charset="0"/>
              </a:rPr>
              <a:t>   Adriano Teixeira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44F727-792C-4F06-A410-8A86BEA58029}"/>
              </a:ext>
            </a:extLst>
          </p:cNvPr>
          <p:cNvCxnSpPr/>
          <p:nvPr/>
        </p:nvCxnSpPr>
        <p:spPr>
          <a:xfrm>
            <a:off x="115888" y="7761288"/>
            <a:ext cx="6408737" cy="0"/>
          </a:xfrm>
          <a:prstGeom prst="line">
            <a:avLst/>
          </a:prstGeom>
          <a:ln w="3175">
            <a:solidFill>
              <a:srgbClr val="0098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ubtitle 2">
            <a:extLst>
              <a:ext uri="{FF2B5EF4-FFF2-40B4-BE49-F238E27FC236}">
                <a16:creationId xmlns:a16="http://schemas.microsoft.com/office/drawing/2014/main" id="{B5379F80-5DFC-5FA9-8959-931F1F1B8D83}"/>
              </a:ext>
            </a:extLst>
          </p:cNvPr>
          <p:cNvSpPr txBox="1">
            <a:spLocks/>
          </p:cNvSpPr>
          <p:nvPr/>
        </p:nvSpPr>
        <p:spPr>
          <a:xfrm rot="20762754">
            <a:off x="4795838" y="1465263"/>
            <a:ext cx="1952625" cy="6477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nl-BE" sz="14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Datum van de cursus, 2022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253E450B-3947-A108-321D-34C3048C627C}"/>
              </a:ext>
            </a:extLst>
          </p:cNvPr>
          <p:cNvSpPr txBox="1">
            <a:spLocks/>
          </p:cNvSpPr>
          <p:nvPr/>
        </p:nvSpPr>
        <p:spPr bwMode="auto">
          <a:xfrm>
            <a:off x="115888" y="631825"/>
            <a:ext cx="576103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813"/>
              </a:spcAft>
              <a:buFont typeface="Arial" panose="020B0604020202020204" pitchFamily="34" charset="0"/>
              <a:buNone/>
            </a:pPr>
            <a:r>
              <a:rPr lang="en-US" altLang="nl-BE" sz="1800" b="1">
                <a:solidFill>
                  <a:srgbClr val="51C1DB"/>
                </a:solidFill>
                <a:latin typeface="Avenir Next LT Pro Light" panose="020B0304020202020204" pitchFamily="34" charset="0"/>
              </a:rPr>
              <a:t>DME voor directe of indirecte restauraties.</a:t>
            </a:r>
            <a:br>
              <a:rPr lang="en-US" altLang="nl-BE" sz="1800" b="1">
                <a:solidFill>
                  <a:srgbClr val="51C1DB"/>
                </a:solidFill>
                <a:latin typeface="Avenir Next LT Pro Light" panose="020B0304020202020204" pitchFamily="34" charset="0"/>
              </a:rPr>
            </a:br>
            <a:r>
              <a:rPr lang="en-US" altLang="nl-BE" sz="1800" b="1">
                <a:solidFill>
                  <a:srgbClr val="51C1DB"/>
                </a:solidFill>
                <a:latin typeface="Avenir Next LT Pro Light" panose="020B0304020202020204" pitchFamily="34" charset="0"/>
              </a:rPr>
              <a:t>Een complete workflow voor moderne preparatie van onlays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Application xmlns="http://www.sap.com/cof/ao/powerpoint/application">
  <com.sap.ip.bi.pioneer>
    <Version>4</Version>
    <AAO_Revision>2.3.1.59180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Application xmlns="http://www.sap.com/cof/powerpoint/application">
  <Version>2</Version>
  <Revision>2.3.1.59180</Revision>
</Applicatio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68AEEA634BAF4A9752F13A4C61C5D3" ma:contentTypeVersion="16" ma:contentTypeDescription="Een nieuw document maken." ma:contentTypeScope="" ma:versionID="baac159d1181ca42428be0e579f16c1b">
  <xsd:schema xmlns:xsd="http://www.w3.org/2001/XMLSchema" xmlns:xs="http://www.w3.org/2001/XMLSchema" xmlns:p="http://schemas.microsoft.com/office/2006/metadata/properties" xmlns:ns2="aee7ba5a-555f-4306-aea8-ed349815291f" xmlns:ns3="7f604376-5e4a-4dc8-ba75-e3063ba2afa8" targetNamespace="http://schemas.microsoft.com/office/2006/metadata/properties" ma:root="true" ma:fieldsID="ffa8e3ce4991ca67457c64f765735318" ns2:_="" ns3:_="">
    <xsd:import namespace="aee7ba5a-555f-4306-aea8-ed349815291f"/>
    <xsd:import namespace="7f604376-5e4a-4dc8-ba75-e3063ba2af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7ba5a-555f-4306-aea8-ed34981529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b10fa51-4d5b-4a9a-b320-160be18964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04376-5e4a-4dc8-ba75-e3063ba2afa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ddd6cd-fc74-4260-96be-defcc854475f}" ma:internalName="TaxCatchAll" ma:showField="CatchAllData" ma:web="7f604376-5e4a-4dc8-ba75-e3063ba2af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17E037-B3ED-42A5-AACB-433C2F7EEE4E}">
  <ds:schemaRefs>
    <ds:schemaRef ds:uri="http://www.sap.com/cof/ao/powerpoint/application"/>
  </ds:schemaRefs>
</ds:datastoreItem>
</file>

<file path=customXml/itemProps2.xml><?xml version="1.0" encoding="utf-8"?>
<ds:datastoreItem xmlns:ds="http://schemas.openxmlformats.org/officeDocument/2006/customXml" ds:itemID="{C6E22D61-940A-4C1F-BC44-C5A368859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F65210-09CF-4908-A327-8F34DE50CF7A}">
  <ds:schemaRefs>
    <ds:schemaRef ds:uri="http://www.sap.com/cof/powerpoint/application"/>
  </ds:schemaRefs>
</ds:datastoreItem>
</file>

<file path=customXml/itemProps4.xml><?xml version="1.0" encoding="utf-8"?>
<ds:datastoreItem xmlns:ds="http://schemas.openxmlformats.org/officeDocument/2006/customXml" ds:itemID="{0187D9E8-C8B6-4AF7-BD3A-F79DDDD28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e7ba5a-555f-4306-aea8-ed349815291f"/>
    <ds:schemaRef ds:uri="7f604376-5e4a-4dc8-ba75-e3063ba2a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A4 Paper (210x297 mm)</PresentationFormat>
  <Paragraphs>62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Avenir Next LT Pro</vt:lpstr>
      <vt:lpstr>Avenir Next LT Pro Light</vt:lpstr>
      <vt:lpstr>Calibri</vt:lpstr>
      <vt:lpstr>Wingdings</vt:lpstr>
      <vt:lpstr>Office Theme</vt:lpstr>
      <vt:lpstr>DME voor directe of indirecte restauraties. Een complete workflow voor moderne preparatie van onlays</vt:lpstr>
      <vt:lpstr>PowerPoint Presentation</vt:lpstr>
    </vt:vector>
  </TitlesOfParts>
  <Company>GC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smoretto</dc:creator>
  <cp:lastModifiedBy>Pierco, Iris</cp:lastModifiedBy>
  <cp:revision>361</cp:revision>
  <cp:lastPrinted>2018-01-16T13:12:12Z</cp:lastPrinted>
  <dcterms:created xsi:type="dcterms:W3CDTF">2016-01-21T14:54:35Z</dcterms:created>
  <dcterms:modified xsi:type="dcterms:W3CDTF">2022-09-09T13:18:17Z</dcterms:modified>
</cp:coreProperties>
</file>