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4"/>
  </p:sldMasterIdLst>
  <p:notesMasterIdLst>
    <p:notesMasterId r:id="rId36"/>
  </p:notesMasterIdLst>
  <p:sldIdLst>
    <p:sldId id="256" r:id="rId5"/>
    <p:sldId id="300" r:id="rId6"/>
    <p:sldId id="302" r:id="rId7"/>
    <p:sldId id="304" r:id="rId8"/>
    <p:sldId id="306" r:id="rId9"/>
    <p:sldId id="274" r:id="rId10"/>
    <p:sldId id="277" r:id="rId11"/>
    <p:sldId id="280" r:id="rId12"/>
    <p:sldId id="279" r:id="rId13"/>
    <p:sldId id="281" r:id="rId14"/>
    <p:sldId id="263" r:id="rId15"/>
    <p:sldId id="282" r:id="rId16"/>
    <p:sldId id="264" r:id="rId17"/>
    <p:sldId id="283" r:id="rId18"/>
    <p:sldId id="284" r:id="rId19"/>
    <p:sldId id="286" r:id="rId20"/>
    <p:sldId id="285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5" r:id="rId29"/>
    <p:sldId id="296" r:id="rId30"/>
    <p:sldId id="297" r:id="rId31"/>
    <p:sldId id="298" r:id="rId32"/>
    <p:sldId id="270" r:id="rId33"/>
    <p:sldId id="299" r:id="rId34"/>
    <p:sldId id="259" r:id="rId35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idi Strijker" initials="HS" lastIdx="1" clrIdx="0">
    <p:extLst>
      <p:ext uri="{19B8F6BF-5375-455C-9EA6-DF929625EA0E}">
        <p15:presenceInfo xmlns:p15="http://schemas.microsoft.com/office/powerpoint/2012/main" userId="S-1-5-21-1008482028-4209006698-633878152-11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78637" autoAdjust="0"/>
  </p:normalViewPr>
  <p:slideViewPr>
    <p:cSldViewPr snapToGrid="0">
      <p:cViewPr varScale="1">
        <p:scale>
          <a:sx n="53" d="100"/>
          <a:sy n="53" d="100"/>
        </p:scale>
        <p:origin x="132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908415-24C1-4525-B5CE-2B56095038F8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B577A7E6-ADB4-4EB5-A462-2730AD910291}">
      <dgm:prSet phldrT="[Tekst]"/>
      <dgm:spPr/>
      <dgm:t>
        <a:bodyPr/>
        <a:lstStyle/>
        <a:p>
          <a:r>
            <a:rPr lang="nl-NL" dirty="0"/>
            <a:t>HZD</a:t>
          </a:r>
        </a:p>
        <a:p>
          <a:r>
            <a:rPr lang="nl-NL" dirty="0"/>
            <a:t>9.4 %</a:t>
          </a:r>
        </a:p>
        <a:p>
          <a:r>
            <a:rPr lang="nl-NL" dirty="0"/>
            <a:t>2.549</a:t>
          </a:r>
        </a:p>
      </dgm:t>
    </dgm:pt>
    <dgm:pt modelId="{3F843B71-40B3-4950-A252-B4F63CCE1116}" type="parTrans" cxnId="{41A9B431-8AA3-4B2B-8407-F651D142126C}">
      <dgm:prSet/>
      <dgm:spPr/>
      <dgm:t>
        <a:bodyPr/>
        <a:lstStyle/>
        <a:p>
          <a:endParaRPr lang="nl-NL"/>
        </a:p>
      </dgm:t>
    </dgm:pt>
    <dgm:pt modelId="{55AA42C9-47E2-485A-AF10-E9DE85649493}" type="sibTrans" cxnId="{41A9B431-8AA3-4B2B-8407-F651D142126C}">
      <dgm:prSet/>
      <dgm:spPr/>
      <dgm:t>
        <a:bodyPr/>
        <a:lstStyle/>
        <a:p>
          <a:endParaRPr lang="nl-NL"/>
        </a:p>
      </dgm:t>
    </dgm:pt>
    <dgm:pt modelId="{9B7E7F33-61A9-48A3-9A2A-E86F12C9A4D7}">
      <dgm:prSet phldrT="[Tekst]"/>
      <dgm:spPr/>
      <dgm:t>
        <a:bodyPr/>
        <a:lstStyle/>
        <a:p>
          <a:r>
            <a:rPr lang="nl-NL" dirty="0"/>
            <a:t>Hoogeveen</a:t>
          </a:r>
        </a:p>
        <a:p>
          <a:r>
            <a:rPr lang="nl-NL" dirty="0"/>
            <a:t>11.7 % (395)</a:t>
          </a:r>
        </a:p>
      </dgm:t>
    </dgm:pt>
    <dgm:pt modelId="{FE1AB72D-FAE6-4FA7-A25C-7DF4796384FE}" type="parTrans" cxnId="{4D9C3A1B-CE12-49A3-BA20-A62674DE17AA}">
      <dgm:prSet/>
      <dgm:spPr/>
      <dgm:t>
        <a:bodyPr/>
        <a:lstStyle/>
        <a:p>
          <a:endParaRPr lang="nl-NL"/>
        </a:p>
      </dgm:t>
    </dgm:pt>
    <dgm:pt modelId="{43DD36B6-BFF2-4E19-B8FF-729E072FFD90}" type="sibTrans" cxnId="{4D9C3A1B-CE12-49A3-BA20-A62674DE17AA}">
      <dgm:prSet/>
      <dgm:spPr/>
      <dgm:t>
        <a:bodyPr/>
        <a:lstStyle/>
        <a:p>
          <a:endParaRPr lang="nl-NL"/>
        </a:p>
      </dgm:t>
    </dgm:pt>
    <dgm:pt modelId="{6F2F2A20-FC04-4C4C-9EAB-6A3FE3EF892F}">
      <dgm:prSet phldrT="[Tekst]"/>
      <dgm:spPr/>
      <dgm:t>
        <a:bodyPr/>
        <a:lstStyle/>
        <a:p>
          <a:r>
            <a:rPr lang="nl-NL" dirty="0"/>
            <a:t>Meppel</a:t>
          </a:r>
        </a:p>
        <a:p>
          <a:r>
            <a:rPr lang="nl-NL" dirty="0"/>
            <a:t>8.9 % (522)</a:t>
          </a:r>
        </a:p>
      </dgm:t>
    </dgm:pt>
    <dgm:pt modelId="{DF485F54-8AA7-4042-9274-B3333D07EC40}" type="parTrans" cxnId="{588FC350-0272-41F3-BAD9-839E7CBB8B87}">
      <dgm:prSet/>
      <dgm:spPr/>
      <dgm:t>
        <a:bodyPr/>
        <a:lstStyle/>
        <a:p>
          <a:endParaRPr lang="nl-NL"/>
        </a:p>
      </dgm:t>
    </dgm:pt>
    <dgm:pt modelId="{57847541-EE07-4132-B912-3055879564F3}" type="sibTrans" cxnId="{588FC350-0272-41F3-BAD9-839E7CBB8B87}">
      <dgm:prSet/>
      <dgm:spPr/>
      <dgm:t>
        <a:bodyPr/>
        <a:lstStyle/>
        <a:p>
          <a:endParaRPr lang="nl-NL"/>
        </a:p>
      </dgm:t>
    </dgm:pt>
    <dgm:pt modelId="{F5AF41C8-BE7C-4006-A135-1FA635B30194}">
      <dgm:prSet phldrT="[Tekst]"/>
      <dgm:spPr/>
      <dgm:t>
        <a:bodyPr/>
        <a:lstStyle/>
        <a:p>
          <a:r>
            <a:rPr lang="nl-NL" dirty="0"/>
            <a:t>Assen</a:t>
          </a:r>
        </a:p>
        <a:p>
          <a:r>
            <a:rPr lang="nl-NL" dirty="0"/>
            <a:t>8.9 % (704)</a:t>
          </a:r>
        </a:p>
      </dgm:t>
    </dgm:pt>
    <dgm:pt modelId="{ECF80313-C4AA-4F0E-8A99-7401D0E60DC3}" type="parTrans" cxnId="{10B2A55D-9038-4D27-B8FD-D784687920CE}">
      <dgm:prSet/>
      <dgm:spPr/>
      <dgm:t>
        <a:bodyPr/>
        <a:lstStyle/>
        <a:p>
          <a:endParaRPr lang="nl-NL"/>
        </a:p>
      </dgm:t>
    </dgm:pt>
    <dgm:pt modelId="{77186531-147E-49C2-B997-0FDB50B18647}" type="sibTrans" cxnId="{10B2A55D-9038-4D27-B8FD-D784687920CE}">
      <dgm:prSet/>
      <dgm:spPr/>
      <dgm:t>
        <a:bodyPr/>
        <a:lstStyle/>
        <a:p>
          <a:endParaRPr lang="nl-NL"/>
        </a:p>
      </dgm:t>
    </dgm:pt>
    <dgm:pt modelId="{A4511783-8F72-4EEB-952A-CD8A49189E96}">
      <dgm:prSet phldrT="[Tekst]" custT="1"/>
      <dgm:spPr/>
      <dgm:t>
        <a:bodyPr/>
        <a:lstStyle/>
        <a:p>
          <a:r>
            <a:rPr lang="nl-NL" sz="3200" b="1" dirty="0">
              <a:solidFill>
                <a:srgbClr val="FF0000"/>
              </a:solidFill>
            </a:rPr>
            <a:t>Emmen</a:t>
          </a:r>
        </a:p>
        <a:p>
          <a:r>
            <a:rPr lang="nl-NL" sz="3200" b="1" dirty="0">
              <a:solidFill>
                <a:srgbClr val="FF0000"/>
              </a:solidFill>
            </a:rPr>
            <a:t>9.3 % (928)</a:t>
          </a:r>
        </a:p>
      </dgm:t>
    </dgm:pt>
    <dgm:pt modelId="{4C2E8486-6EAB-4E8E-973D-C6BB1F89CBFA}" type="parTrans" cxnId="{6A48FBE9-98C1-4D19-9E3D-1335C928BEE3}">
      <dgm:prSet/>
      <dgm:spPr/>
      <dgm:t>
        <a:bodyPr/>
        <a:lstStyle/>
        <a:p>
          <a:endParaRPr lang="nl-NL"/>
        </a:p>
      </dgm:t>
    </dgm:pt>
    <dgm:pt modelId="{E2DBEC05-87FE-49F1-8141-EE39ED833DA6}" type="sibTrans" cxnId="{6A48FBE9-98C1-4D19-9E3D-1335C928BEE3}">
      <dgm:prSet/>
      <dgm:spPr/>
      <dgm:t>
        <a:bodyPr/>
        <a:lstStyle/>
        <a:p>
          <a:endParaRPr lang="nl-NL"/>
        </a:p>
      </dgm:t>
    </dgm:pt>
    <dgm:pt modelId="{7AC62E2C-281A-471F-A279-53A0165ED7AF}" type="pres">
      <dgm:prSet presAssocID="{88908415-24C1-4525-B5CE-2B56095038F8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6663F1F-DAEC-4AA1-B83F-C4C2FBFBB859}" type="pres">
      <dgm:prSet presAssocID="{88908415-24C1-4525-B5CE-2B56095038F8}" presName="matrix" presStyleCnt="0"/>
      <dgm:spPr/>
    </dgm:pt>
    <dgm:pt modelId="{DD5EA86F-D3AA-4CCD-8DF5-888ECDEA45C5}" type="pres">
      <dgm:prSet presAssocID="{88908415-24C1-4525-B5CE-2B56095038F8}" presName="tile1" presStyleLbl="node1" presStyleIdx="0" presStyleCnt="4"/>
      <dgm:spPr/>
    </dgm:pt>
    <dgm:pt modelId="{67753408-28F3-46BC-B2CE-0D7C5155E555}" type="pres">
      <dgm:prSet presAssocID="{88908415-24C1-4525-B5CE-2B56095038F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E598B5B-7739-409E-964E-AEF3672219A0}" type="pres">
      <dgm:prSet presAssocID="{88908415-24C1-4525-B5CE-2B56095038F8}" presName="tile2" presStyleLbl="node1" presStyleIdx="1" presStyleCnt="4" custLinFactNeighborY="1287"/>
      <dgm:spPr/>
    </dgm:pt>
    <dgm:pt modelId="{066F15C4-9C99-4EBE-AC5F-6B661C4BC9E4}" type="pres">
      <dgm:prSet presAssocID="{88908415-24C1-4525-B5CE-2B56095038F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10C52A7-EAB1-42EF-A5E3-05D69FD8AAD5}" type="pres">
      <dgm:prSet presAssocID="{88908415-24C1-4525-B5CE-2B56095038F8}" presName="tile3" presStyleLbl="node1" presStyleIdx="2" presStyleCnt="4"/>
      <dgm:spPr/>
    </dgm:pt>
    <dgm:pt modelId="{9E8AE16F-D469-461B-B27E-550532E10E45}" type="pres">
      <dgm:prSet presAssocID="{88908415-24C1-4525-B5CE-2B56095038F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1B0617D-4811-40AF-AADB-9707A6B0D33B}" type="pres">
      <dgm:prSet presAssocID="{88908415-24C1-4525-B5CE-2B56095038F8}" presName="tile4" presStyleLbl="node1" presStyleIdx="3" presStyleCnt="4"/>
      <dgm:spPr/>
    </dgm:pt>
    <dgm:pt modelId="{96CBB7DB-4FA0-4032-8B94-99C2AF66E89E}" type="pres">
      <dgm:prSet presAssocID="{88908415-24C1-4525-B5CE-2B56095038F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0B56B59-C0D5-42D8-9C54-83500FFC5A30}" type="pres">
      <dgm:prSet presAssocID="{88908415-24C1-4525-B5CE-2B56095038F8}" presName="centerTile" presStyleLbl="fgShp" presStyleIdx="0" presStyleCnt="1" custScaleX="115357" custScaleY="134036" custLinFactNeighborX="0" custLinFactNeighborY="7181">
        <dgm:presLayoutVars>
          <dgm:chMax val="0"/>
          <dgm:chPref val="0"/>
        </dgm:presLayoutVars>
      </dgm:prSet>
      <dgm:spPr/>
    </dgm:pt>
  </dgm:ptLst>
  <dgm:cxnLst>
    <dgm:cxn modelId="{4D9C3A1B-CE12-49A3-BA20-A62674DE17AA}" srcId="{B577A7E6-ADB4-4EB5-A462-2730AD910291}" destId="{9B7E7F33-61A9-48A3-9A2A-E86F12C9A4D7}" srcOrd="0" destOrd="0" parTransId="{FE1AB72D-FAE6-4FA7-A25C-7DF4796384FE}" sibTransId="{43DD36B6-BFF2-4E19-B8FF-729E072FFD90}"/>
    <dgm:cxn modelId="{41A9B431-8AA3-4B2B-8407-F651D142126C}" srcId="{88908415-24C1-4525-B5CE-2B56095038F8}" destId="{B577A7E6-ADB4-4EB5-A462-2730AD910291}" srcOrd="0" destOrd="0" parTransId="{3F843B71-40B3-4950-A252-B4F63CCE1116}" sibTransId="{55AA42C9-47E2-485A-AF10-E9DE85649493}"/>
    <dgm:cxn modelId="{10B2A55D-9038-4D27-B8FD-D784687920CE}" srcId="{B577A7E6-ADB4-4EB5-A462-2730AD910291}" destId="{F5AF41C8-BE7C-4006-A135-1FA635B30194}" srcOrd="2" destOrd="0" parTransId="{ECF80313-C4AA-4F0E-8A99-7401D0E60DC3}" sibTransId="{77186531-147E-49C2-B997-0FDB50B18647}"/>
    <dgm:cxn modelId="{D6EF445F-7A74-486E-B1DB-7BD7215F4460}" type="presOf" srcId="{6F2F2A20-FC04-4C4C-9EAB-6A3FE3EF892F}" destId="{EE598B5B-7739-409E-964E-AEF3672219A0}" srcOrd="0" destOrd="0" presId="urn:microsoft.com/office/officeart/2005/8/layout/matrix1"/>
    <dgm:cxn modelId="{F8348349-EA52-476C-ADB1-61C5F8A647A3}" type="presOf" srcId="{B577A7E6-ADB4-4EB5-A462-2730AD910291}" destId="{70B56B59-C0D5-42D8-9C54-83500FFC5A30}" srcOrd="0" destOrd="0" presId="urn:microsoft.com/office/officeart/2005/8/layout/matrix1"/>
    <dgm:cxn modelId="{011F914F-6C0D-417E-BEBF-DFC856CB787E}" type="presOf" srcId="{9B7E7F33-61A9-48A3-9A2A-E86F12C9A4D7}" destId="{67753408-28F3-46BC-B2CE-0D7C5155E555}" srcOrd="1" destOrd="0" presId="urn:microsoft.com/office/officeart/2005/8/layout/matrix1"/>
    <dgm:cxn modelId="{6AFC8F70-51B8-4D83-9A2A-032C1DFC75A1}" type="presOf" srcId="{88908415-24C1-4525-B5CE-2B56095038F8}" destId="{7AC62E2C-281A-471F-A279-53A0165ED7AF}" srcOrd="0" destOrd="0" presId="urn:microsoft.com/office/officeart/2005/8/layout/matrix1"/>
    <dgm:cxn modelId="{588FC350-0272-41F3-BAD9-839E7CBB8B87}" srcId="{B577A7E6-ADB4-4EB5-A462-2730AD910291}" destId="{6F2F2A20-FC04-4C4C-9EAB-6A3FE3EF892F}" srcOrd="1" destOrd="0" parTransId="{DF485F54-8AA7-4042-9274-B3333D07EC40}" sibTransId="{57847541-EE07-4132-B912-3055879564F3}"/>
    <dgm:cxn modelId="{C301A687-0AF6-4989-942D-53F85D7F2152}" type="presOf" srcId="{F5AF41C8-BE7C-4006-A135-1FA635B30194}" destId="{410C52A7-EAB1-42EF-A5E3-05D69FD8AAD5}" srcOrd="0" destOrd="0" presId="urn:microsoft.com/office/officeart/2005/8/layout/matrix1"/>
    <dgm:cxn modelId="{7142208E-3F32-482A-BA02-FCEC22948AE1}" type="presOf" srcId="{A4511783-8F72-4EEB-952A-CD8A49189E96}" destId="{96CBB7DB-4FA0-4032-8B94-99C2AF66E89E}" srcOrd="1" destOrd="0" presId="urn:microsoft.com/office/officeart/2005/8/layout/matrix1"/>
    <dgm:cxn modelId="{EEA13D93-16BF-4F13-96D9-CAA2FCA1FEEB}" type="presOf" srcId="{9B7E7F33-61A9-48A3-9A2A-E86F12C9A4D7}" destId="{DD5EA86F-D3AA-4CCD-8DF5-888ECDEA45C5}" srcOrd="0" destOrd="0" presId="urn:microsoft.com/office/officeart/2005/8/layout/matrix1"/>
    <dgm:cxn modelId="{A1BDD9BB-E1A9-42B9-9F2B-56DB641F0A9F}" type="presOf" srcId="{F5AF41C8-BE7C-4006-A135-1FA635B30194}" destId="{9E8AE16F-D469-461B-B27E-550532E10E45}" srcOrd="1" destOrd="0" presId="urn:microsoft.com/office/officeart/2005/8/layout/matrix1"/>
    <dgm:cxn modelId="{FE4EFBCE-124E-4ECD-88A1-66DC54CED350}" type="presOf" srcId="{A4511783-8F72-4EEB-952A-CD8A49189E96}" destId="{81B0617D-4811-40AF-AADB-9707A6B0D33B}" srcOrd="0" destOrd="0" presId="urn:microsoft.com/office/officeart/2005/8/layout/matrix1"/>
    <dgm:cxn modelId="{C57310E7-A1AB-4877-BDF3-28F251C82375}" type="presOf" srcId="{6F2F2A20-FC04-4C4C-9EAB-6A3FE3EF892F}" destId="{066F15C4-9C99-4EBE-AC5F-6B661C4BC9E4}" srcOrd="1" destOrd="0" presId="urn:microsoft.com/office/officeart/2005/8/layout/matrix1"/>
    <dgm:cxn modelId="{6A48FBE9-98C1-4D19-9E3D-1335C928BEE3}" srcId="{B577A7E6-ADB4-4EB5-A462-2730AD910291}" destId="{A4511783-8F72-4EEB-952A-CD8A49189E96}" srcOrd="3" destOrd="0" parTransId="{4C2E8486-6EAB-4E8E-973D-C6BB1F89CBFA}" sibTransId="{E2DBEC05-87FE-49F1-8141-EE39ED833DA6}"/>
    <dgm:cxn modelId="{2087624B-81BB-420F-8B9E-A4A8C4BAC971}" type="presParOf" srcId="{7AC62E2C-281A-471F-A279-53A0165ED7AF}" destId="{F6663F1F-DAEC-4AA1-B83F-C4C2FBFBB859}" srcOrd="0" destOrd="0" presId="urn:microsoft.com/office/officeart/2005/8/layout/matrix1"/>
    <dgm:cxn modelId="{ED160BA8-B82C-4B3E-B9EB-0B281C5E5564}" type="presParOf" srcId="{F6663F1F-DAEC-4AA1-B83F-C4C2FBFBB859}" destId="{DD5EA86F-D3AA-4CCD-8DF5-888ECDEA45C5}" srcOrd="0" destOrd="0" presId="urn:microsoft.com/office/officeart/2005/8/layout/matrix1"/>
    <dgm:cxn modelId="{14BCEC82-7159-4A62-8146-4702B9B424A5}" type="presParOf" srcId="{F6663F1F-DAEC-4AA1-B83F-C4C2FBFBB859}" destId="{67753408-28F3-46BC-B2CE-0D7C5155E555}" srcOrd="1" destOrd="0" presId="urn:microsoft.com/office/officeart/2005/8/layout/matrix1"/>
    <dgm:cxn modelId="{B35BF6C9-B7C7-4C78-8BDB-021793E6FD99}" type="presParOf" srcId="{F6663F1F-DAEC-4AA1-B83F-C4C2FBFBB859}" destId="{EE598B5B-7739-409E-964E-AEF3672219A0}" srcOrd="2" destOrd="0" presId="urn:microsoft.com/office/officeart/2005/8/layout/matrix1"/>
    <dgm:cxn modelId="{4BAC7847-BC2F-4FC6-928A-C2B099CE4983}" type="presParOf" srcId="{F6663F1F-DAEC-4AA1-B83F-C4C2FBFBB859}" destId="{066F15C4-9C99-4EBE-AC5F-6B661C4BC9E4}" srcOrd="3" destOrd="0" presId="urn:microsoft.com/office/officeart/2005/8/layout/matrix1"/>
    <dgm:cxn modelId="{18407176-7BD8-40C2-97C8-8D073CAECB8F}" type="presParOf" srcId="{F6663F1F-DAEC-4AA1-B83F-C4C2FBFBB859}" destId="{410C52A7-EAB1-42EF-A5E3-05D69FD8AAD5}" srcOrd="4" destOrd="0" presId="urn:microsoft.com/office/officeart/2005/8/layout/matrix1"/>
    <dgm:cxn modelId="{6837D797-FB24-49DF-BA64-8D8FDFD67EA0}" type="presParOf" srcId="{F6663F1F-DAEC-4AA1-B83F-C4C2FBFBB859}" destId="{9E8AE16F-D469-461B-B27E-550532E10E45}" srcOrd="5" destOrd="0" presId="urn:microsoft.com/office/officeart/2005/8/layout/matrix1"/>
    <dgm:cxn modelId="{716B4224-1F1E-4F03-89BB-EDFB908ECC44}" type="presParOf" srcId="{F6663F1F-DAEC-4AA1-B83F-C4C2FBFBB859}" destId="{81B0617D-4811-40AF-AADB-9707A6B0D33B}" srcOrd="6" destOrd="0" presId="urn:microsoft.com/office/officeart/2005/8/layout/matrix1"/>
    <dgm:cxn modelId="{58FE6390-86CC-44E1-8AC8-9D44DCD52E57}" type="presParOf" srcId="{F6663F1F-DAEC-4AA1-B83F-C4C2FBFBB859}" destId="{96CBB7DB-4FA0-4032-8B94-99C2AF66E89E}" srcOrd="7" destOrd="0" presId="urn:microsoft.com/office/officeart/2005/8/layout/matrix1"/>
    <dgm:cxn modelId="{88472C79-450C-478B-81A0-598DC26B1535}" type="presParOf" srcId="{7AC62E2C-281A-471F-A279-53A0165ED7AF}" destId="{70B56B59-C0D5-42D8-9C54-83500FFC5A3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5EA86F-D3AA-4CCD-8DF5-888ECDEA45C5}">
      <dsp:nvSpPr>
        <dsp:cNvPr id="0" name=""/>
        <dsp:cNvSpPr/>
      </dsp:nvSpPr>
      <dsp:spPr>
        <a:xfrm rot="16200000">
          <a:off x="745848" y="-745848"/>
          <a:ext cx="2210171" cy="370186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Hoogeveen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11.7 % (395)</a:t>
          </a:r>
        </a:p>
      </dsp:txBody>
      <dsp:txXfrm rot="5400000">
        <a:off x="-1" y="1"/>
        <a:ext cx="3701868" cy="1657628"/>
      </dsp:txXfrm>
    </dsp:sp>
    <dsp:sp modelId="{EE598B5B-7739-409E-964E-AEF3672219A0}">
      <dsp:nvSpPr>
        <dsp:cNvPr id="0" name=""/>
        <dsp:cNvSpPr/>
      </dsp:nvSpPr>
      <dsp:spPr>
        <a:xfrm>
          <a:off x="3701868" y="28444"/>
          <a:ext cx="3701868" cy="221017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Meppel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8.9 % (522)</a:t>
          </a:r>
        </a:p>
      </dsp:txBody>
      <dsp:txXfrm>
        <a:off x="3701868" y="28444"/>
        <a:ext cx="3701868" cy="1657628"/>
      </dsp:txXfrm>
    </dsp:sp>
    <dsp:sp modelId="{410C52A7-EAB1-42EF-A5E3-05D69FD8AAD5}">
      <dsp:nvSpPr>
        <dsp:cNvPr id="0" name=""/>
        <dsp:cNvSpPr/>
      </dsp:nvSpPr>
      <dsp:spPr>
        <a:xfrm rot="10800000">
          <a:off x="0" y="2210171"/>
          <a:ext cx="3701868" cy="221017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Assen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8.9 % (704)</a:t>
          </a:r>
        </a:p>
      </dsp:txBody>
      <dsp:txXfrm rot="10800000">
        <a:off x="0" y="2762714"/>
        <a:ext cx="3701868" cy="1657628"/>
      </dsp:txXfrm>
    </dsp:sp>
    <dsp:sp modelId="{81B0617D-4811-40AF-AADB-9707A6B0D33B}">
      <dsp:nvSpPr>
        <dsp:cNvPr id="0" name=""/>
        <dsp:cNvSpPr/>
      </dsp:nvSpPr>
      <dsp:spPr>
        <a:xfrm rot="5400000">
          <a:off x="4447717" y="1464323"/>
          <a:ext cx="2210171" cy="370186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b="1" kern="1200" dirty="0">
              <a:solidFill>
                <a:srgbClr val="FF0000"/>
              </a:solidFill>
            </a:rPr>
            <a:t>Emmen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b="1" kern="1200" dirty="0">
              <a:solidFill>
                <a:srgbClr val="FF0000"/>
              </a:solidFill>
            </a:rPr>
            <a:t>9.3 % (928)</a:t>
          </a:r>
        </a:p>
      </dsp:txBody>
      <dsp:txXfrm rot="-5400000">
        <a:off x="3701868" y="2762714"/>
        <a:ext cx="3701868" cy="1657628"/>
      </dsp:txXfrm>
    </dsp:sp>
    <dsp:sp modelId="{70B56B59-C0D5-42D8-9C54-83500FFC5A30}">
      <dsp:nvSpPr>
        <dsp:cNvPr id="0" name=""/>
        <dsp:cNvSpPr/>
      </dsp:nvSpPr>
      <dsp:spPr>
        <a:xfrm>
          <a:off x="2420759" y="1548921"/>
          <a:ext cx="2562218" cy="1481212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HZD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9.4 %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2.549</a:t>
          </a:r>
        </a:p>
      </dsp:txBody>
      <dsp:txXfrm>
        <a:off x="2493066" y="1621228"/>
        <a:ext cx="2417604" cy="1336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2E544-757F-4EF0-B2ED-B389B857D651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45940-5B9A-4AC3-AAF4-411A1E13A8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2608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45940-5B9A-4AC3-AAF4-411A1E13A81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1748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45940-5B9A-4AC3-AAF4-411A1E13A81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5508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45940-5B9A-4AC3-AAF4-411A1E13A81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6555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rgbClr val="00A3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0620C3A-EC5B-466E-8E1C-C2AC29F65779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FC9F09D-A332-41D8-A69E-718DF12837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1984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rgbClr val="00A3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20C3A-EC5B-466E-8E1C-C2AC29F65779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F09D-A332-41D8-A69E-718DF12837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2811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rgbClr val="00A3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0620C3A-EC5B-466E-8E1C-C2AC29F65779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FC9F09D-A332-41D8-A69E-718DF12837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6678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614"/>
              </a:lnSpc>
            </a:pPr>
            <a:r>
              <a:rPr spc="-30" dirty="0"/>
              <a:t>2</a:t>
            </a:r>
            <a:r>
              <a:rPr spc="-40" dirty="0"/>
              <a:t>0</a:t>
            </a:r>
            <a:r>
              <a:rPr spc="-30" dirty="0"/>
              <a:t>1</a:t>
            </a:r>
            <a:r>
              <a:rPr spc="-35" dirty="0"/>
              <a:t>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614"/>
              </a:lnSpc>
            </a:pPr>
            <a:r>
              <a:rPr spc="-30" dirty="0"/>
              <a:t>2</a:t>
            </a:r>
            <a:r>
              <a:rPr spc="-40" dirty="0"/>
              <a:t>0</a:t>
            </a:r>
            <a:r>
              <a:rPr spc="-30" dirty="0"/>
              <a:t>1</a:t>
            </a:r>
            <a:r>
              <a:rPr spc="-35" dirty="0"/>
              <a:t>8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128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rgbClr val="00A3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20C3A-EC5B-466E-8E1C-C2AC29F65779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5FC9F09D-A332-41D8-A69E-718DF12837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1458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00A3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0620C3A-EC5B-466E-8E1C-C2AC29F65779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FC9F09D-A332-41D8-A69E-718DF12837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7663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rgbClr val="00A3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20C3A-EC5B-466E-8E1C-C2AC29F65779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F09D-A332-41D8-A69E-718DF12837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015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rgbClr val="00A3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20C3A-EC5B-466E-8E1C-C2AC29F65779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F09D-A332-41D8-A69E-718DF12837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23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20C3A-EC5B-466E-8E1C-C2AC29F65779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F09D-A332-41D8-A69E-718DF12837AA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rgbClr val="00A3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039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20C3A-EC5B-466E-8E1C-C2AC29F65779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F09D-A332-41D8-A69E-718DF12837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865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rgbClr val="00A3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0620C3A-EC5B-466E-8E1C-C2AC29F65779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FC9F09D-A332-41D8-A69E-718DF12837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079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20C3A-EC5B-466E-8E1C-C2AC29F65779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F09D-A332-41D8-A69E-718DF12837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168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  <a:solidFill>
            <a:srgbClr val="00A3D4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C0620C3A-EC5B-466E-8E1C-C2AC29F65779}" type="datetimeFigureOut">
              <a:rPr lang="nl-NL" smtClean="0"/>
              <a:pPr/>
              <a:t>18-3-2019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5FC9F09D-A332-41D8-A69E-718DF12837A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3678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3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03B8FA-8224-4151-9AE8-A9EAAED559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Spiegelcijfers DM 2018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D505DE1-46BA-4777-B98B-003D9EE47E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1" y="5953020"/>
            <a:ext cx="10993546" cy="590321"/>
          </a:xfrm>
        </p:spPr>
        <p:txBody>
          <a:bodyPr/>
          <a:lstStyle/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79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9B8FBB-EF45-4668-AD7D-35ED5E8C2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Retinopathie &lt; 2 jaar en </a:t>
            </a:r>
            <a:r>
              <a:rPr lang="nl-NL" dirty="0" err="1"/>
              <a:t>Maculopathie</a:t>
            </a:r>
            <a:r>
              <a:rPr lang="nl-NL" dirty="0"/>
              <a:t> (Emmen)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FE22AB0-1355-492F-B889-5B9788574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43" y="2537081"/>
            <a:ext cx="11467421" cy="326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69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06551"/>
            <a:ext cx="11300460" cy="1259205"/>
          </a:xfrm>
          <a:prstGeom prst="rect">
            <a:avLst/>
          </a:prstGeom>
          <a:solidFill>
            <a:srgbClr val="00A2D3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4350">
              <a:latin typeface="Times New Roman"/>
              <a:cs typeface="Times New Roman"/>
            </a:endParaRPr>
          </a:p>
          <a:p>
            <a:pPr marL="226695">
              <a:lnSpc>
                <a:spcPct val="100000"/>
              </a:lnSpc>
            </a:pPr>
            <a:r>
              <a:rPr spc="-20" dirty="0"/>
              <a:t>VOETONDERZOEK</a:t>
            </a:r>
          </a:p>
        </p:txBody>
      </p:sp>
      <p:sp>
        <p:nvSpPr>
          <p:cNvPr id="3" name="object 3"/>
          <p:cNvSpPr/>
          <p:nvPr/>
        </p:nvSpPr>
        <p:spPr>
          <a:xfrm>
            <a:off x="8052816" y="5216652"/>
            <a:ext cx="321945" cy="0"/>
          </a:xfrm>
          <a:custGeom>
            <a:avLst/>
            <a:gdLst/>
            <a:ahLst/>
            <a:cxnLst/>
            <a:rect l="l" t="t" r="r" b="b"/>
            <a:pathLst>
              <a:path w="321945">
                <a:moveTo>
                  <a:pt x="0" y="0"/>
                </a:moveTo>
                <a:lnTo>
                  <a:pt x="32156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77911" y="5216652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9128" y="5216652"/>
            <a:ext cx="645160" cy="0"/>
          </a:xfrm>
          <a:custGeom>
            <a:avLst/>
            <a:gdLst/>
            <a:ahLst/>
            <a:cxnLst/>
            <a:rect l="l" t="t" r="r" b="b"/>
            <a:pathLst>
              <a:path w="645159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64223" y="5216652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07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25440" y="5216652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50535" y="5216652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07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11752" y="5216652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38371" y="5216652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98064" y="5216652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24683" y="5216652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07464" y="5216652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4">
                <a:moveTo>
                  <a:pt x="0" y="0"/>
                </a:moveTo>
                <a:lnTo>
                  <a:pt x="32308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52816" y="4856988"/>
            <a:ext cx="321945" cy="0"/>
          </a:xfrm>
          <a:custGeom>
            <a:avLst/>
            <a:gdLst/>
            <a:ahLst/>
            <a:cxnLst/>
            <a:rect l="l" t="t" r="r" b="b"/>
            <a:pathLst>
              <a:path w="321945">
                <a:moveTo>
                  <a:pt x="0" y="0"/>
                </a:moveTo>
                <a:lnTo>
                  <a:pt x="32156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77911" y="4856988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39128" y="4856988"/>
            <a:ext cx="645160" cy="0"/>
          </a:xfrm>
          <a:custGeom>
            <a:avLst/>
            <a:gdLst/>
            <a:ahLst/>
            <a:cxnLst/>
            <a:rect l="l" t="t" r="r" b="b"/>
            <a:pathLst>
              <a:path w="645159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64223" y="4856988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07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25440" y="4856988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50535" y="4856988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07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11752" y="4856988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38371" y="4856988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98064" y="4856988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24683" y="4856988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07464" y="4856988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4">
                <a:moveTo>
                  <a:pt x="0" y="0"/>
                </a:moveTo>
                <a:lnTo>
                  <a:pt x="32308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052816" y="4495800"/>
            <a:ext cx="321945" cy="0"/>
          </a:xfrm>
          <a:custGeom>
            <a:avLst/>
            <a:gdLst/>
            <a:ahLst/>
            <a:cxnLst/>
            <a:rect l="l" t="t" r="r" b="b"/>
            <a:pathLst>
              <a:path w="321945">
                <a:moveTo>
                  <a:pt x="0" y="0"/>
                </a:moveTo>
                <a:lnTo>
                  <a:pt x="32156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77911" y="4495800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39128" y="4495800"/>
            <a:ext cx="645160" cy="0"/>
          </a:xfrm>
          <a:custGeom>
            <a:avLst/>
            <a:gdLst/>
            <a:ahLst/>
            <a:cxnLst/>
            <a:rect l="l" t="t" r="r" b="b"/>
            <a:pathLst>
              <a:path w="645159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64223" y="4495800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07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25440" y="4495800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50535" y="4495800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07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11752" y="4495800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98064" y="4495800"/>
            <a:ext cx="1019810" cy="0"/>
          </a:xfrm>
          <a:custGeom>
            <a:avLst/>
            <a:gdLst/>
            <a:ahLst/>
            <a:cxnLst/>
            <a:rect l="l" t="t" r="r" b="b"/>
            <a:pathLst>
              <a:path w="1019810">
                <a:moveTo>
                  <a:pt x="0" y="0"/>
                </a:moveTo>
                <a:lnTo>
                  <a:pt x="101955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24683" y="4495800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07464" y="4495800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4">
                <a:moveTo>
                  <a:pt x="0" y="0"/>
                </a:moveTo>
                <a:lnTo>
                  <a:pt x="32308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052816" y="4136135"/>
            <a:ext cx="321945" cy="0"/>
          </a:xfrm>
          <a:custGeom>
            <a:avLst/>
            <a:gdLst/>
            <a:ahLst/>
            <a:cxnLst/>
            <a:rect l="l" t="t" r="r" b="b"/>
            <a:pathLst>
              <a:path w="321945">
                <a:moveTo>
                  <a:pt x="0" y="0"/>
                </a:moveTo>
                <a:lnTo>
                  <a:pt x="32156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677911" y="4136135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39128" y="4136135"/>
            <a:ext cx="645160" cy="0"/>
          </a:xfrm>
          <a:custGeom>
            <a:avLst/>
            <a:gdLst/>
            <a:ahLst/>
            <a:cxnLst/>
            <a:rect l="l" t="t" r="r" b="b"/>
            <a:pathLst>
              <a:path w="645159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64223" y="4136135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07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425440" y="4136135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50535" y="4136135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07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111752" y="4136135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98064" y="4136135"/>
            <a:ext cx="1019810" cy="0"/>
          </a:xfrm>
          <a:custGeom>
            <a:avLst/>
            <a:gdLst/>
            <a:ahLst/>
            <a:cxnLst/>
            <a:rect l="l" t="t" r="r" b="b"/>
            <a:pathLst>
              <a:path w="1019810">
                <a:moveTo>
                  <a:pt x="0" y="0"/>
                </a:moveTo>
                <a:lnTo>
                  <a:pt x="101955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424683" y="4136135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07464" y="4136135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4">
                <a:moveTo>
                  <a:pt x="0" y="0"/>
                </a:moveTo>
                <a:lnTo>
                  <a:pt x="32308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052816" y="3776471"/>
            <a:ext cx="321945" cy="0"/>
          </a:xfrm>
          <a:custGeom>
            <a:avLst/>
            <a:gdLst/>
            <a:ahLst/>
            <a:cxnLst/>
            <a:rect l="l" t="t" r="r" b="b"/>
            <a:pathLst>
              <a:path w="321945">
                <a:moveTo>
                  <a:pt x="0" y="0"/>
                </a:moveTo>
                <a:lnTo>
                  <a:pt x="32156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39128" y="3776471"/>
            <a:ext cx="1018540" cy="0"/>
          </a:xfrm>
          <a:custGeom>
            <a:avLst/>
            <a:gdLst/>
            <a:ahLst/>
            <a:cxnLst/>
            <a:rect l="l" t="t" r="r" b="b"/>
            <a:pathLst>
              <a:path w="1018540">
                <a:moveTo>
                  <a:pt x="0" y="0"/>
                </a:moveTo>
                <a:lnTo>
                  <a:pt x="101803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364223" y="3776471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07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050535" y="3776471"/>
            <a:ext cx="1019810" cy="0"/>
          </a:xfrm>
          <a:custGeom>
            <a:avLst/>
            <a:gdLst/>
            <a:ahLst/>
            <a:cxnLst/>
            <a:rect l="l" t="t" r="r" b="b"/>
            <a:pathLst>
              <a:path w="1019810">
                <a:moveTo>
                  <a:pt x="0" y="0"/>
                </a:moveTo>
                <a:lnTo>
                  <a:pt x="101955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798064" y="3776471"/>
            <a:ext cx="1958339" cy="0"/>
          </a:xfrm>
          <a:custGeom>
            <a:avLst/>
            <a:gdLst/>
            <a:ahLst/>
            <a:cxnLst/>
            <a:rect l="l" t="t" r="r" b="b"/>
            <a:pathLst>
              <a:path w="1958339">
                <a:moveTo>
                  <a:pt x="0" y="0"/>
                </a:moveTo>
                <a:lnTo>
                  <a:pt x="195833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07464" y="3776471"/>
            <a:ext cx="696595" cy="0"/>
          </a:xfrm>
          <a:custGeom>
            <a:avLst/>
            <a:gdLst/>
            <a:ahLst/>
            <a:cxnLst/>
            <a:rect l="l" t="t" r="r" b="b"/>
            <a:pathLst>
              <a:path w="696594">
                <a:moveTo>
                  <a:pt x="0" y="0"/>
                </a:moveTo>
                <a:lnTo>
                  <a:pt x="69646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739128" y="3415284"/>
            <a:ext cx="1635760" cy="0"/>
          </a:xfrm>
          <a:custGeom>
            <a:avLst/>
            <a:gdLst/>
            <a:ahLst/>
            <a:cxnLst/>
            <a:rect l="l" t="t" r="r" b="b"/>
            <a:pathLst>
              <a:path w="1635759">
                <a:moveTo>
                  <a:pt x="0" y="0"/>
                </a:moveTo>
                <a:lnTo>
                  <a:pt x="163525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050535" y="3415284"/>
            <a:ext cx="1394460" cy="0"/>
          </a:xfrm>
          <a:custGeom>
            <a:avLst/>
            <a:gdLst/>
            <a:ahLst/>
            <a:cxnLst/>
            <a:rect l="l" t="t" r="r" b="b"/>
            <a:pathLst>
              <a:path w="1394460">
                <a:moveTo>
                  <a:pt x="0" y="0"/>
                </a:moveTo>
                <a:lnTo>
                  <a:pt x="139446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07464" y="3415284"/>
            <a:ext cx="2948940" cy="0"/>
          </a:xfrm>
          <a:custGeom>
            <a:avLst/>
            <a:gdLst/>
            <a:ahLst/>
            <a:cxnLst/>
            <a:rect l="l" t="t" r="r" b="b"/>
            <a:pathLst>
              <a:path w="2948940">
                <a:moveTo>
                  <a:pt x="0" y="0"/>
                </a:moveTo>
                <a:lnTo>
                  <a:pt x="294894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739128" y="3055620"/>
            <a:ext cx="1635760" cy="0"/>
          </a:xfrm>
          <a:custGeom>
            <a:avLst/>
            <a:gdLst/>
            <a:ahLst/>
            <a:cxnLst/>
            <a:rect l="l" t="t" r="r" b="b"/>
            <a:pathLst>
              <a:path w="1635759">
                <a:moveTo>
                  <a:pt x="0" y="0"/>
                </a:moveTo>
                <a:lnTo>
                  <a:pt x="163525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807464" y="3055620"/>
            <a:ext cx="4638040" cy="0"/>
          </a:xfrm>
          <a:custGeom>
            <a:avLst/>
            <a:gdLst/>
            <a:ahLst/>
            <a:cxnLst/>
            <a:rect l="l" t="t" r="r" b="b"/>
            <a:pathLst>
              <a:path w="4638040">
                <a:moveTo>
                  <a:pt x="0" y="0"/>
                </a:moveTo>
                <a:lnTo>
                  <a:pt x="463753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807464" y="2695955"/>
            <a:ext cx="6567170" cy="0"/>
          </a:xfrm>
          <a:custGeom>
            <a:avLst/>
            <a:gdLst/>
            <a:ahLst/>
            <a:cxnLst/>
            <a:rect l="l" t="t" r="r" b="b"/>
            <a:pathLst>
              <a:path w="6567170">
                <a:moveTo>
                  <a:pt x="0" y="0"/>
                </a:moveTo>
                <a:lnTo>
                  <a:pt x="656691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30551" y="3776471"/>
            <a:ext cx="294640" cy="1800225"/>
          </a:xfrm>
          <a:custGeom>
            <a:avLst/>
            <a:gdLst/>
            <a:ahLst/>
            <a:cxnLst/>
            <a:rect l="l" t="t" r="r" b="b"/>
            <a:pathLst>
              <a:path w="294639" h="1800225">
                <a:moveTo>
                  <a:pt x="294131" y="0"/>
                </a:moveTo>
                <a:lnTo>
                  <a:pt x="0" y="0"/>
                </a:lnTo>
                <a:lnTo>
                  <a:pt x="0" y="1799843"/>
                </a:lnTo>
                <a:lnTo>
                  <a:pt x="294131" y="1799843"/>
                </a:lnTo>
                <a:lnTo>
                  <a:pt x="294131" y="0"/>
                </a:lnTo>
                <a:close/>
              </a:path>
            </a:pathLst>
          </a:custGeom>
          <a:solidFill>
            <a:srgbClr val="00A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442715" y="4658867"/>
            <a:ext cx="295910" cy="917575"/>
          </a:xfrm>
          <a:custGeom>
            <a:avLst/>
            <a:gdLst/>
            <a:ahLst/>
            <a:cxnLst/>
            <a:rect l="l" t="t" r="r" b="b"/>
            <a:pathLst>
              <a:path w="295910" h="917575">
                <a:moveTo>
                  <a:pt x="295656" y="0"/>
                </a:moveTo>
                <a:lnTo>
                  <a:pt x="0" y="0"/>
                </a:lnTo>
                <a:lnTo>
                  <a:pt x="0" y="917447"/>
                </a:lnTo>
                <a:lnTo>
                  <a:pt x="295656" y="917447"/>
                </a:lnTo>
                <a:lnTo>
                  <a:pt x="295656" y="0"/>
                </a:lnTo>
                <a:close/>
              </a:path>
            </a:pathLst>
          </a:custGeom>
          <a:solidFill>
            <a:srgbClr val="00A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756403" y="3343655"/>
            <a:ext cx="294640" cy="2232660"/>
          </a:xfrm>
          <a:custGeom>
            <a:avLst/>
            <a:gdLst/>
            <a:ahLst/>
            <a:cxnLst/>
            <a:rect l="l" t="t" r="r" b="b"/>
            <a:pathLst>
              <a:path w="294639" h="2232660">
                <a:moveTo>
                  <a:pt x="294132" y="0"/>
                </a:moveTo>
                <a:lnTo>
                  <a:pt x="0" y="0"/>
                </a:lnTo>
                <a:lnTo>
                  <a:pt x="0" y="2232660"/>
                </a:lnTo>
                <a:lnTo>
                  <a:pt x="294132" y="2232660"/>
                </a:lnTo>
                <a:lnTo>
                  <a:pt x="294132" y="0"/>
                </a:lnTo>
                <a:close/>
              </a:path>
            </a:pathLst>
          </a:custGeom>
          <a:solidFill>
            <a:srgbClr val="00A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070091" y="3631691"/>
            <a:ext cx="294640" cy="1945005"/>
          </a:xfrm>
          <a:custGeom>
            <a:avLst/>
            <a:gdLst/>
            <a:ahLst/>
            <a:cxnLst/>
            <a:rect l="l" t="t" r="r" b="b"/>
            <a:pathLst>
              <a:path w="294639" h="1945004">
                <a:moveTo>
                  <a:pt x="294132" y="0"/>
                </a:moveTo>
                <a:lnTo>
                  <a:pt x="0" y="0"/>
                </a:lnTo>
                <a:lnTo>
                  <a:pt x="0" y="1944624"/>
                </a:lnTo>
                <a:lnTo>
                  <a:pt x="294132" y="1944624"/>
                </a:lnTo>
                <a:lnTo>
                  <a:pt x="294132" y="0"/>
                </a:lnTo>
                <a:close/>
              </a:path>
            </a:pathLst>
          </a:custGeom>
          <a:solidFill>
            <a:srgbClr val="00A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383780" y="3992879"/>
            <a:ext cx="294640" cy="1583690"/>
          </a:xfrm>
          <a:custGeom>
            <a:avLst/>
            <a:gdLst/>
            <a:ahLst/>
            <a:cxnLst/>
            <a:rect l="l" t="t" r="r" b="b"/>
            <a:pathLst>
              <a:path w="294640" h="1583689">
                <a:moveTo>
                  <a:pt x="294131" y="0"/>
                </a:moveTo>
                <a:lnTo>
                  <a:pt x="0" y="0"/>
                </a:lnTo>
                <a:lnTo>
                  <a:pt x="0" y="1583436"/>
                </a:lnTo>
                <a:lnTo>
                  <a:pt x="294131" y="1583436"/>
                </a:lnTo>
                <a:lnTo>
                  <a:pt x="294131" y="0"/>
                </a:lnTo>
                <a:close/>
              </a:path>
            </a:pathLst>
          </a:custGeom>
          <a:solidFill>
            <a:srgbClr val="00A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503932" y="3613403"/>
            <a:ext cx="294640" cy="1963420"/>
          </a:xfrm>
          <a:custGeom>
            <a:avLst/>
            <a:gdLst/>
            <a:ahLst/>
            <a:cxnLst/>
            <a:rect l="l" t="t" r="r" b="b"/>
            <a:pathLst>
              <a:path w="294639" h="1963420">
                <a:moveTo>
                  <a:pt x="294131" y="0"/>
                </a:moveTo>
                <a:lnTo>
                  <a:pt x="0" y="0"/>
                </a:lnTo>
                <a:lnTo>
                  <a:pt x="0" y="1962912"/>
                </a:lnTo>
                <a:lnTo>
                  <a:pt x="294131" y="1962912"/>
                </a:lnTo>
                <a:lnTo>
                  <a:pt x="294131" y="0"/>
                </a:lnTo>
                <a:close/>
              </a:path>
            </a:pathLst>
          </a:custGeom>
          <a:solidFill>
            <a:srgbClr val="204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817620" y="3829811"/>
            <a:ext cx="294640" cy="1746885"/>
          </a:xfrm>
          <a:custGeom>
            <a:avLst/>
            <a:gdLst/>
            <a:ahLst/>
            <a:cxnLst/>
            <a:rect l="l" t="t" r="r" b="b"/>
            <a:pathLst>
              <a:path w="294639" h="1746885">
                <a:moveTo>
                  <a:pt x="294131" y="0"/>
                </a:moveTo>
                <a:lnTo>
                  <a:pt x="0" y="0"/>
                </a:lnTo>
                <a:lnTo>
                  <a:pt x="0" y="1746503"/>
                </a:lnTo>
                <a:lnTo>
                  <a:pt x="294131" y="1746503"/>
                </a:lnTo>
                <a:lnTo>
                  <a:pt x="294131" y="0"/>
                </a:lnTo>
                <a:close/>
              </a:path>
            </a:pathLst>
          </a:custGeom>
          <a:solidFill>
            <a:srgbClr val="204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131308" y="3901440"/>
            <a:ext cx="294640" cy="1675130"/>
          </a:xfrm>
          <a:custGeom>
            <a:avLst/>
            <a:gdLst/>
            <a:ahLst/>
            <a:cxnLst/>
            <a:rect l="l" t="t" r="r" b="b"/>
            <a:pathLst>
              <a:path w="294639" h="1675129">
                <a:moveTo>
                  <a:pt x="294131" y="0"/>
                </a:moveTo>
                <a:lnTo>
                  <a:pt x="0" y="0"/>
                </a:lnTo>
                <a:lnTo>
                  <a:pt x="0" y="1674876"/>
                </a:lnTo>
                <a:lnTo>
                  <a:pt x="294131" y="1674876"/>
                </a:lnTo>
                <a:lnTo>
                  <a:pt x="294131" y="0"/>
                </a:lnTo>
                <a:close/>
              </a:path>
            </a:pathLst>
          </a:custGeom>
          <a:solidFill>
            <a:srgbClr val="204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444996" y="3019044"/>
            <a:ext cx="294640" cy="2557780"/>
          </a:xfrm>
          <a:custGeom>
            <a:avLst/>
            <a:gdLst/>
            <a:ahLst/>
            <a:cxnLst/>
            <a:rect l="l" t="t" r="r" b="b"/>
            <a:pathLst>
              <a:path w="294640" h="2557779">
                <a:moveTo>
                  <a:pt x="294131" y="0"/>
                </a:moveTo>
                <a:lnTo>
                  <a:pt x="0" y="0"/>
                </a:lnTo>
                <a:lnTo>
                  <a:pt x="0" y="2557271"/>
                </a:lnTo>
                <a:lnTo>
                  <a:pt x="294131" y="2557271"/>
                </a:lnTo>
                <a:lnTo>
                  <a:pt x="294131" y="0"/>
                </a:lnTo>
                <a:close/>
              </a:path>
            </a:pathLst>
          </a:custGeom>
          <a:solidFill>
            <a:srgbClr val="204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757159" y="3668267"/>
            <a:ext cx="295910" cy="1908175"/>
          </a:xfrm>
          <a:custGeom>
            <a:avLst/>
            <a:gdLst/>
            <a:ahLst/>
            <a:cxnLst/>
            <a:rect l="l" t="t" r="r" b="b"/>
            <a:pathLst>
              <a:path w="295909" h="1908175">
                <a:moveTo>
                  <a:pt x="295656" y="0"/>
                </a:moveTo>
                <a:lnTo>
                  <a:pt x="0" y="0"/>
                </a:lnTo>
                <a:lnTo>
                  <a:pt x="0" y="1908048"/>
                </a:lnTo>
                <a:lnTo>
                  <a:pt x="295656" y="1908048"/>
                </a:lnTo>
                <a:lnTo>
                  <a:pt x="295656" y="0"/>
                </a:lnTo>
                <a:close/>
              </a:path>
            </a:pathLst>
          </a:custGeom>
          <a:solidFill>
            <a:srgbClr val="204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07464" y="5576315"/>
            <a:ext cx="6567170" cy="0"/>
          </a:xfrm>
          <a:custGeom>
            <a:avLst/>
            <a:gdLst/>
            <a:ahLst/>
            <a:cxnLst/>
            <a:rect l="l" t="t" r="r" b="b"/>
            <a:pathLst>
              <a:path w="6567170">
                <a:moveTo>
                  <a:pt x="0" y="0"/>
                </a:moveTo>
                <a:lnTo>
                  <a:pt x="656691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1384553" y="2574163"/>
            <a:ext cx="294640" cy="2730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8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8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8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6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8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4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8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2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8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7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8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7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6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7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4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991357" y="2185543"/>
            <a:ext cx="38455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215" dirty="0">
                <a:solidFill>
                  <a:srgbClr val="585858"/>
                </a:solidFill>
                <a:latin typeface="Trebuchet MS"/>
                <a:cs typeface="Trebuchet MS"/>
              </a:rPr>
              <a:t>%</a:t>
            </a:r>
            <a:r>
              <a:rPr sz="2000" spc="-16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Trebuchet MS"/>
                <a:cs typeface="Trebuchet MS"/>
              </a:rPr>
              <a:t>DM2</a:t>
            </a:r>
            <a:r>
              <a:rPr sz="2000" spc="-15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585858"/>
                </a:solidFill>
                <a:latin typeface="Trebuchet MS"/>
                <a:cs typeface="Trebuchet MS"/>
              </a:rPr>
              <a:t>patiënten</a:t>
            </a:r>
            <a:r>
              <a:rPr sz="2000" spc="-17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585858"/>
                </a:solidFill>
                <a:latin typeface="Trebuchet MS"/>
                <a:cs typeface="Trebuchet MS"/>
              </a:rPr>
              <a:t>met</a:t>
            </a:r>
            <a:r>
              <a:rPr sz="2000" spc="-17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00" dirty="0">
                <a:solidFill>
                  <a:srgbClr val="585858"/>
                </a:solidFill>
                <a:latin typeface="Trebuchet MS"/>
                <a:cs typeface="Trebuchet MS"/>
              </a:rPr>
              <a:t>voetonderzoek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4302252" y="6141720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60" h="111760">
                <a:moveTo>
                  <a:pt x="0" y="111251"/>
                </a:moveTo>
                <a:lnTo>
                  <a:pt x="111251" y="111251"/>
                </a:lnTo>
                <a:lnTo>
                  <a:pt x="111251" y="0"/>
                </a:lnTo>
                <a:lnTo>
                  <a:pt x="0" y="0"/>
                </a:lnTo>
                <a:lnTo>
                  <a:pt x="0" y="111251"/>
                </a:lnTo>
                <a:close/>
              </a:path>
            </a:pathLst>
          </a:custGeom>
          <a:solidFill>
            <a:srgbClr val="00A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021579" y="6141720"/>
            <a:ext cx="113030" cy="111760"/>
          </a:xfrm>
          <a:custGeom>
            <a:avLst/>
            <a:gdLst/>
            <a:ahLst/>
            <a:cxnLst/>
            <a:rect l="l" t="t" r="r" b="b"/>
            <a:pathLst>
              <a:path w="113029" h="111760">
                <a:moveTo>
                  <a:pt x="0" y="111251"/>
                </a:moveTo>
                <a:lnTo>
                  <a:pt x="112775" y="111251"/>
                </a:lnTo>
                <a:lnTo>
                  <a:pt x="112775" y="0"/>
                </a:lnTo>
                <a:lnTo>
                  <a:pt x="0" y="0"/>
                </a:lnTo>
                <a:lnTo>
                  <a:pt x="0" y="111251"/>
                </a:lnTo>
                <a:close/>
              </a:path>
            </a:pathLst>
          </a:custGeom>
          <a:solidFill>
            <a:srgbClr val="204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808226" y="4139946"/>
            <a:ext cx="6593205" cy="0"/>
          </a:xfrm>
          <a:custGeom>
            <a:avLst/>
            <a:gdLst/>
            <a:ahLst/>
            <a:cxnLst/>
            <a:rect l="l" t="t" r="r" b="b"/>
            <a:pathLst>
              <a:path w="6593205">
                <a:moveTo>
                  <a:pt x="0" y="0"/>
                </a:moveTo>
                <a:lnTo>
                  <a:pt x="6593205" y="0"/>
                </a:lnTo>
              </a:path>
            </a:pathLst>
          </a:custGeom>
          <a:ln w="28956">
            <a:solidFill>
              <a:srgbClr val="C4D9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1384553" y="5494426"/>
            <a:ext cx="2946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7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2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212594" y="5736209"/>
            <a:ext cx="5016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50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1600" spc="-30" dirty="0">
                <a:solidFill>
                  <a:srgbClr val="585858"/>
                </a:solidFill>
                <a:latin typeface="Trebuchet MS"/>
                <a:cs typeface="Trebuchet MS"/>
              </a:rPr>
              <a:t>s</a:t>
            </a:r>
            <a:r>
              <a:rPr sz="1600" spc="-45" dirty="0">
                <a:solidFill>
                  <a:srgbClr val="585858"/>
                </a:solidFill>
                <a:latin typeface="Trebuchet MS"/>
                <a:cs typeface="Trebuchet MS"/>
              </a:rPr>
              <a:t>s</a:t>
            </a:r>
            <a:r>
              <a:rPr sz="1600" spc="-70" dirty="0">
                <a:solidFill>
                  <a:srgbClr val="585858"/>
                </a:solidFill>
                <a:latin typeface="Trebuchet MS"/>
                <a:cs typeface="Trebuchet MS"/>
              </a:rPr>
              <a:t>en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451986" y="5736209"/>
            <a:ext cx="65214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60" dirty="0">
                <a:solidFill>
                  <a:srgbClr val="585858"/>
                </a:solidFill>
                <a:latin typeface="Trebuchet MS"/>
                <a:cs typeface="Trebuchet MS"/>
              </a:rPr>
              <a:t>E</a:t>
            </a:r>
            <a:r>
              <a:rPr sz="1600" spc="-85" dirty="0">
                <a:solidFill>
                  <a:srgbClr val="585858"/>
                </a:solidFill>
                <a:latin typeface="Trebuchet MS"/>
                <a:cs typeface="Trebuchet MS"/>
              </a:rPr>
              <a:t>m</a:t>
            </a:r>
            <a:r>
              <a:rPr sz="1600" spc="-65" dirty="0">
                <a:solidFill>
                  <a:srgbClr val="585858"/>
                </a:solidFill>
                <a:latin typeface="Trebuchet MS"/>
                <a:cs typeface="Trebuchet MS"/>
              </a:rPr>
              <a:t>men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764785" y="5736209"/>
            <a:ext cx="6534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40" dirty="0">
                <a:solidFill>
                  <a:srgbClr val="585858"/>
                </a:solidFill>
                <a:latin typeface="Trebuchet MS"/>
                <a:cs typeface="Trebuchet MS"/>
              </a:rPr>
              <a:t>Meppel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927852" y="5736209"/>
            <a:ext cx="95376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65" dirty="0">
                <a:solidFill>
                  <a:srgbClr val="585858"/>
                </a:solidFill>
                <a:latin typeface="Trebuchet MS"/>
                <a:cs typeface="Trebuchet MS"/>
              </a:rPr>
              <a:t>Hoogeveen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534402" y="5736209"/>
            <a:ext cx="3683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55" dirty="0">
                <a:solidFill>
                  <a:srgbClr val="585858"/>
                </a:solidFill>
                <a:latin typeface="Trebuchet MS"/>
                <a:cs typeface="Trebuchet MS"/>
              </a:rPr>
              <a:t>H</a:t>
            </a:r>
            <a:r>
              <a:rPr sz="1600" spc="-155" dirty="0">
                <a:solidFill>
                  <a:srgbClr val="585858"/>
                </a:solidFill>
                <a:latin typeface="Trebuchet MS"/>
                <a:cs typeface="Trebuchet MS"/>
              </a:rPr>
              <a:t>Z</a:t>
            </a:r>
            <a:r>
              <a:rPr sz="1600" spc="-15" dirty="0">
                <a:solidFill>
                  <a:srgbClr val="585858"/>
                </a:solidFill>
                <a:latin typeface="Trebuchet MS"/>
                <a:cs typeface="Trebuchet MS"/>
              </a:rPr>
              <a:t>D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452620" y="6091986"/>
            <a:ext cx="4375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0"/>
              </a:lnSpc>
            </a:pPr>
            <a:r>
              <a:rPr sz="1600" spc="-25" dirty="0">
                <a:solidFill>
                  <a:srgbClr val="585858"/>
                </a:solidFill>
                <a:latin typeface="Trebuchet MS"/>
                <a:cs typeface="Trebuchet MS"/>
              </a:rPr>
              <a:t>2</a:t>
            </a:r>
            <a:r>
              <a:rPr sz="1600" spc="-40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r>
              <a:rPr sz="1600" spc="-25" dirty="0">
                <a:solidFill>
                  <a:srgbClr val="585858"/>
                </a:solidFill>
                <a:latin typeface="Trebuchet MS"/>
                <a:cs typeface="Trebuchet MS"/>
              </a:rPr>
              <a:t>1</a:t>
            </a:r>
            <a:r>
              <a:rPr sz="1600" spc="-30" dirty="0">
                <a:solidFill>
                  <a:srgbClr val="585858"/>
                </a:solidFill>
                <a:latin typeface="Trebuchet MS"/>
                <a:cs typeface="Trebuchet MS"/>
              </a:rPr>
              <a:t>8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172836" y="6091986"/>
            <a:ext cx="4375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0"/>
              </a:lnSpc>
            </a:pPr>
            <a:r>
              <a:rPr sz="1600" spc="-25" dirty="0">
                <a:solidFill>
                  <a:srgbClr val="585858"/>
                </a:solidFill>
                <a:latin typeface="Trebuchet MS"/>
                <a:cs typeface="Trebuchet MS"/>
              </a:rPr>
              <a:t>2</a:t>
            </a:r>
            <a:r>
              <a:rPr sz="1600" spc="-40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r>
              <a:rPr sz="1600" spc="-25" dirty="0">
                <a:solidFill>
                  <a:srgbClr val="585858"/>
                </a:solidFill>
                <a:latin typeface="Trebuchet MS"/>
                <a:cs typeface="Trebuchet MS"/>
              </a:rPr>
              <a:t>1</a:t>
            </a:r>
            <a:r>
              <a:rPr sz="1600" spc="-30" dirty="0">
                <a:solidFill>
                  <a:srgbClr val="585858"/>
                </a:solidFill>
                <a:latin typeface="Trebuchet MS"/>
                <a:cs typeface="Trebuchet MS"/>
              </a:rPr>
              <a:t>9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9B8FBB-EF45-4668-AD7D-35ED5E8C2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Verdeling </a:t>
            </a:r>
            <a:r>
              <a:rPr lang="nl-NL" dirty="0" err="1"/>
              <a:t>Simm’s</a:t>
            </a:r>
            <a:r>
              <a:rPr lang="nl-NL" dirty="0"/>
              <a:t> en Zorgprofiel (Emmen)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0775711-20E0-46EB-B20C-F8C84FD69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664" y="1908462"/>
            <a:ext cx="5617745" cy="472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09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06551"/>
            <a:ext cx="11300460" cy="1259205"/>
          </a:xfrm>
          <a:prstGeom prst="rect">
            <a:avLst/>
          </a:prstGeom>
          <a:solidFill>
            <a:srgbClr val="00A2D3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4350">
              <a:latin typeface="Times New Roman"/>
              <a:cs typeface="Times New Roman"/>
            </a:endParaRPr>
          </a:p>
          <a:p>
            <a:pPr marL="226695">
              <a:lnSpc>
                <a:spcPct val="100000"/>
              </a:lnSpc>
            </a:pPr>
            <a:r>
              <a:rPr spc="-10" dirty="0"/>
              <a:t>HbA1c</a:t>
            </a:r>
            <a:r>
              <a:rPr spc="10" dirty="0"/>
              <a:t> </a:t>
            </a:r>
            <a:r>
              <a:rPr spc="-15" dirty="0"/>
              <a:t>BEPAALD</a:t>
            </a:r>
          </a:p>
        </p:txBody>
      </p:sp>
      <p:sp>
        <p:nvSpPr>
          <p:cNvPr id="3" name="object 3"/>
          <p:cNvSpPr/>
          <p:nvPr/>
        </p:nvSpPr>
        <p:spPr>
          <a:xfrm>
            <a:off x="7956804" y="5116067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5">
                <a:moveTo>
                  <a:pt x="0" y="0"/>
                </a:moveTo>
                <a:lnTo>
                  <a:pt x="32308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83423" y="5116067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43116" y="5116067"/>
            <a:ext cx="645160" cy="0"/>
          </a:xfrm>
          <a:custGeom>
            <a:avLst/>
            <a:gdLst/>
            <a:ahLst/>
            <a:cxnLst/>
            <a:rect l="l" t="t" r="r" b="b"/>
            <a:pathLst>
              <a:path w="645159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69735" y="5116067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29428" y="5116067"/>
            <a:ext cx="646430" cy="0"/>
          </a:xfrm>
          <a:custGeom>
            <a:avLst/>
            <a:gdLst/>
            <a:ahLst/>
            <a:cxnLst/>
            <a:rect l="l" t="t" r="r" b="b"/>
            <a:pathLst>
              <a:path w="646429">
                <a:moveTo>
                  <a:pt x="0" y="0"/>
                </a:moveTo>
                <a:lnTo>
                  <a:pt x="64617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56047" y="5116067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17264" y="5116067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42359" y="5116067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03576" y="5116067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28672" y="5116067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7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11451" y="5116067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4">
                <a:moveTo>
                  <a:pt x="0" y="0"/>
                </a:moveTo>
                <a:lnTo>
                  <a:pt x="32308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56804" y="4636008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5">
                <a:moveTo>
                  <a:pt x="0" y="0"/>
                </a:moveTo>
                <a:lnTo>
                  <a:pt x="32308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43116" y="4636008"/>
            <a:ext cx="1019810" cy="0"/>
          </a:xfrm>
          <a:custGeom>
            <a:avLst/>
            <a:gdLst/>
            <a:ahLst/>
            <a:cxnLst/>
            <a:rect l="l" t="t" r="r" b="b"/>
            <a:pathLst>
              <a:path w="1019809">
                <a:moveTo>
                  <a:pt x="0" y="0"/>
                </a:moveTo>
                <a:lnTo>
                  <a:pt x="101955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69735" y="4636008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29428" y="4636008"/>
            <a:ext cx="646430" cy="0"/>
          </a:xfrm>
          <a:custGeom>
            <a:avLst/>
            <a:gdLst/>
            <a:ahLst/>
            <a:cxnLst/>
            <a:rect l="l" t="t" r="r" b="b"/>
            <a:pathLst>
              <a:path w="646429">
                <a:moveTo>
                  <a:pt x="0" y="0"/>
                </a:moveTo>
                <a:lnTo>
                  <a:pt x="64617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56047" y="4636008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17264" y="4636008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03576" y="4636008"/>
            <a:ext cx="1018540" cy="0"/>
          </a:xfrm>
          <a:custGeom>
            <a:avLst/>
            <a:gdLst/>
            <a:ahLst/>
            <a:cxnLst/>
            <a:rect l="l" t="t" r="r" b="b"/>
            <a:pathLst>
              <a:path w="1018539">
                <a:moveTo>
                  <a:pt x="0" y="0"/>
                </a:moveTo>
                <a:lnTo>
                  <a:pt x="101803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28672" y="4636008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7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11451" y="4636008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4">
                <a:moveTo>
                  <a:pt x="0" y="0"/>
                </a:moveTo>
                <a:lnTo>
                  <a:pt x="32308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56804" y="4155947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5">
                <a:moveTo>
                  <a:pt x="0" y="0"/>
                </a:moveTo>
                <a:lnTo>
                  <a:pt x="32308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43116" y="4155947"/>
            <a:ext cx="1019810" cy="0"/>
          </a:xfrm>
          <a:custGeom>
            <a:avLst/>
            <a:gdLst/>
            <a:ahLst/>
            <a:cxnLst/>
            <a:rect l="l" t="t" r="r" b="b"/>
            <a:pathLst>
              <a:path w="1019809">
                <a:moveTo>
                  <a:pt x="0" y="0"/>
                </a:moveTo>
                <a:lnTo>
                  <a:pt x="101955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29428" y="4155947"/>
            <a:ext cx="1019810" cy="0"/>
          </a:xfrm>
          <a:custGeom>
            <a:avLst/>
            <a:gdLst/>
            <a:ahLst/>
            <a:cxnLst/>
            <a:rect l="l" t="t" r="r" b="b"/>
            <a:pathLst>
              <a:path w="1019810">
                <a:moveTo>
                  <a:pt x="0" y="0"/>
                </a:moveTo>
                <a:lnTo>
                  <a:pt x="101955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17264" y="4155947"/>
            <a:ext cx="1018540" cy="0"/>
          </a:xfrm>
          <a:custGeom>
            <a:avLst/>
            <a:gdLst/>
            <a:ahLst/>
            <a:cxnLst/>
            <a:rect l="l" t="t" r="r" b="b"/>
            <a:pathLst>
              <a:path w="1018539">
                <a:moveTo>
                  <a:pt x="0" y="0"/>
                </a:moveTo>
                <a:lnTo>
                  <a:pt x="101803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03576" y="4155947"/>
            <a:ext cx="1018540" cy="0"/>
          </a:xfrm>
          <a:custGeom>
            <a:avLst/>
            <a:gdLst/>
            <a:ahLst/>
            <a:cxnLst/>
            <a:rect l="l" t="t" r="r" b="b"/>
            <a:pathLst>
              <a:path w="1018539">
                <a:moveTo>
                  <a:pt x="0" y="0"/>
                </a:moveTo>
                <a:lnTo>
                  <a:pt x="101803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1451" y="4155947"/>
            <a:ext cx="696595" cy="0"/>
          </a:xfrm>
          <a:custGeom>
            <a:avLst/>
            <a:gdLst/>
            <a:ahLst/>
            <a:cxnLst/>
            <a:rect l="l" t="t" r="r" b="b"/>
            <a:pathLst>
              <a:path w="696594">
                <a:moveTo>
                  <a:pt x="0" y="0"/>
                </a:moveTo>
                <a:lnTo>
                  <a:pt x="69646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43116" y="3674364"/>
            <a:ext cx="1637030" cy="0"/>
          </a:xfrm>
          <a:custGeom>
            <a:avLst/>
            <a:gdLst/>
            <a:ahLst/>
            <a:cxnLst/>
            <a:rect l="l" t="t" r="r" b="b"/>
            <a:pathLst>
              <a:path w="1637029">
                <a:moveTo>
                  <a:pt x="0" y="0"/>
                </a:moveTo>
                <a:lnTo>
                  <a:pt x="163677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11451" y="3674364"/>
            <a:ext cx="4638040" cy="0"/>
          </a:xfrm>
          <a:custGeom>
            <a:avLst/>
            <a:gdLst/>
            <a:ahLst/>
            <a:cxnLst/>
            <a:rect l="l" t="t" r="r" b="b"/>
            <a:pathLst>
              <a:path w="4638040">
                <a:moveTo>
                  <a:pt x="0" y="0"/>
                </a:moveTo>
                <a:lnTo>
                  <a:pt x="463753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43116" y="3194304"/>
            <a:ext cx="1637030" cy="0"/>
          </a:xfrm>
          <a:custGeom>
            <a:avLst/>
            <a:gdLst/>
            <a:ahLst/>
            <a:cxnLst/>
            <a:rect l="l" t="t" r="r" b="b"/>
            <a:pathLst>
              <a:path w="1637029">
                <a:moveTo>
                  <a:pt x="0" y="0"/>
                </a:moveTo>
                <a:lnTo>
                  <a:pt x="163677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11451" y="3194304"/>
            <a:ext cx="4638040" cy="0"/>
          </a:xfrm>
          <a:custGeom>
            <a:avLst/>
            <a:gdLst/>
            <a:ahLst/>
            <a:cxnLst/>
            <a:rect l="l" t="t" r="r" b="b"/>
            <a:pathLst>
              <a:path w="4638040">
                <a:moveTo>
                  <a:pt x="0" y="0"/>
                </a:moveTo>
                <a:lnTo>
                  <a:pt x="463753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11451" y="2714244"/>
            <a:ext cx="6568440" cy="0"/>
          </a:xfrm>
          <a:custGeom>
            <a:avLst/>
            <a:gdLst/>
            <a:ahLst/>
            <a:cxnLst/>
            <a:rect l="l" t="t" r="r" b="b"/>
            <a:pathLst>
              <a:path w="6568440">
                <a:moveTo>
                  <a:pt x="0" y="0"/>
                </a:moveTo>
                <a:lnTo>
                  <a:pt x="656844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34539" y="4539996"/>
            <a:ext cx="294640" cy="1056640"/>
          </a:xfrm>
          <a:custGeom>
            <a:avLst/>
            <a:gdLst/>
            <a:ahLst/>
            <a:cxnLst/>
            <a:rect l="l" t="t" r="r" b="b"/>
            <a:pathLst>
              <a:path w="294639" h="1056639">
                <a:moveTo>
                  <a:pt x="294132" y="0"/>
                </a:moveTo>
                <a:lnTo>
                  <a:pt x="0" y="0"/>
                </a:lnTo>
                <a:lnTo>
                  <a:pt x="0" y="1056131"/>
                </a:lnTo>
                <a:lnTo>
                  <a:pt x="294132" y="1056131"/>
                </a:lnTo>
                <a:lnTo>
                  <a:pt x="294132" y="0"/>
                </a:lnTo>
                <a:close/>
              </a:path>
            </a:pathLst>
          </a:custGeom>
          <a:solidFill>
            <a:srgbClr val="00A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48228" y="4732020"/>
            <a:ext cx="294640" cy="864235"/>
          </a:xfrm>
          <a:custGeom>
            <a:avLst/>
            <a:gdLst/>
            <a:ahLst/>
            <a:cxnLst/>
            <a:rect l="l" t="t" r="r" b="b"/>
            <a:pathLst>
              <a:path w="294639" h="864235">
                <a:moveTo>
                  <a:pt x="294132" y="0"/>
                </a:moveTo>
                <a:lnTo>
                  <a:pt x="0" y="0"/>
                </a:lnTo>
                <a:lnTo>
                  <a:pt x="0" y="864107"/>
                </a:lnTo>
                <a:lnTo>
                  <a:pt x="294132" y="864107"/>
                </a:lnTo>
                <a:lnTo>
                  <a:pt x="294132" y="0"/>
                </a:lnTo>
                <a:close/>
              </a:path>
            </a:pathLst>
          </a:custGeom>
          <a:solidFill>
            <a:srgbClr val="00A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61915" y="4539996"/>
            <a:ext cx="294640" cy="1056640"/>
          </a:xfrm>
          <a:custGeom>
            <a:avLst/>
            <a:gdLst/>
            <a:ahLst/>
            <a:cxnLst/>
            <a:rect l="l" t="t" r="r" b="b"/>
            <a:pathLst>
              <a:path w="294639" h="1056639">
                <a:moveTo>
                  <a:pt x="294132" y="0"/>
                </a:moveTo>
                <a:lnTo>
                  <a:pt x="0" y="0"/>
                </a:lnTo>
                <a:lnTo>
                  <a:pt x="0" y="1056131"/>
                </a:lnTo>
                <a:lnTo>
                  <a:pt x="294132" y="1056131"/>
                </a:lnTo>
                <a:lnTo>
                  <a:pt x="294132" y="0"/>
                </a:lnTo>
                <a:close/>
              </a:path>
            </a:pathLst>
          </a:custGeom>
          <a:solidFill>
            <a:srgbClr val="00A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975603" y="4539996"/>
            <a:ext cx="294640" cy="1056640"/>
          </a:xfrm>
          <a:custGeom>
            <a:avLst/>
            <a:gdLst/>
            <a:ahLst/>
            <a:cxnLst/>
            <a:rect l="l" t="t" r="r" b="b"/>
            <a:pathLst>
              <a:path w="294639" h="1056639">
                <a:moveTo>
                  <a:pt x="294132" y="0"/>
                </a:moveTo>
                <a:lnTo>
                  <a:pt x="0" y="0"/>
                </a:lnTo>
                <a:lnTo>
                  <a:pt x="0" y="1056131"/>
                </a:lnTo>
                <a:lnTo>
                  <a:pt x="294132" y="1056131"/>
                </a:lnTo>
                <a:lnTo>
                  <a:pt x="294132" y="0"/>
                </a:lnTo>
                <a:close/>
              </a:path>
            </a:pathLst>
          </a:custGeom>
          <a:solidFill>
            <a:srgbClr val="00A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87768" y="4636008"/>
            <a:ext cx="295910" cy="960119"/>
          </a:xfrm>
          <a:custGeom>
            <a:avLst/>
            <a:gdLst/>
            <a:ahLst/>
            <a:cxnLst/>
            <a:rect l="l" t="t" r="r" b="b"/>
            <a:pathLst>
              <a:path w="295909" h="960120">
                <a:moveTo>
                  <a:pt x="295655" y="0"/>
                </a:moveTo>
                <a:lnTo>
                  <a:pt x="0" y="0"/>
                </a:lnTo>
                <a:lnTo>
                  <a:pt x="0" y="960120"/>
                </a:lnTo>
                <a:lnTo>
                  <a:pt x="295655" y="960120"/>
                </a:lnTo>
                <a:lnTo>
                  <a:pt x="295655" y="0"/>
                </a:lnTo>
                <a:close/>
              </a:path>
            </a:pathLst>
          </a:custGeom>
          <a:solidFill>
            <a:srgbClr val="00A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07920" y="3770376"/>
            <a:ext cx="295910" cy="1826260"/>
          </a:xfrm>
          <a:custGeom>
            <a:avLst/>
            <a:gdLst/>
            <a:ahLst/>
            <a:cxnLst/>
            <a:rect l="l" t="t" r="r" b="b"/>
            <a:pathLst>
              <a:path w="295910" h="1826260">
                <a:moveTo>
                  <a:pt x="295656" y="0"/>
                </a:moveTo>
                <a:lnTo>
                  <a:pt x="0" y="0"/>
                </a:lnTo>
                <a:lnTo>
                  <a:pt x="0" y="1825752"/>
                </a:lnTo>
                <a:lnTo>
                  <a:pt x="295656" y="1825752"/>
                </a:lnTo>
                <a:lnTo>
                  <a:pt x="295656" y="0"/>
                </a:lnTo>
                <a:close/>
              </a:path>
            </a:pathLst>
          </a:custGeom>
          <a:solidFill>
            <a:srgbClr val="204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1608" y="3674364"/>
            <a:ext cx="295910" cy="1922145"/>
          </a:xfrm>
          <a:custGeom>
            <a:avLst/>
            <a:gdLst/>
            <a:ahLst/>
            <a:cxnLst/>
            <a:rect l="l" t="t" r="r" b="b"/>
            <a:pathLst>
              <a:path w="295910" h="1922145">
                <a:moveTo>
                  <a:pt x="295655" y="0"/>
                </a:moveTo>
                <a:lnTo>
                  <a:pt x="0" y="0"/>
                </a:lnTo>
                <a:lnTo>
                  <a:pt x="0" y="1921764"/>
                </a:lnTo>
                <a:lnTo>
                  <a:pt x="295655" y="1921764"/>
                </a:lnTo>
                <a:lnTo>
                  <a:pt x="295655" y="0"/>
                </a:lnTo>
                <a:close/>
              </a:path>
            </a:pathLst>
          </a:custGeom>
          <a:solidFill>
            <a:srgbClr val="204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35296" y="3819144"/>
            <a:ext cx="294640" cy="1777364"/>
          </a:xfrm>
          <a:custGeom>
            <a:avLst/>
            <a:gdLst/>
            <a:ahLst/>
            <a:cxnLst/>
            <a:rect l="l" t="t" r="r" b="b"/>
            <a:pathLst>
              <a:path w="294639" h="1777364">
                <a:moveTo>
                  <a:pt x="294131" y="0"/>
                </a:moveTo>
                <a:lnTo>
                  <a:pt x="0" y="0"/>
                </a:lnTo>
                <a:lnTo>
                  <a:pt x="0" y="1776984"/>
                </a:lnTo>
                <a:lnTo>
                  <a:pt x="294131" y="1776984"/>
                </a:lnTo>
                <a:lnTo>
                  <a:pt x="294131" y="0"/>
                </a:lnTo>
                <a:close/>
              </a:path>
            </a:pathLst>
          </a:custGeom>
          <a:solidFill>
            <a:srgbClr val="204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48984" y="3147060"/>
            <a:ext cx="294640" cy="2449195"/>
          </a:xfrm>
          <a:custGeom>
            <a:avLst/>
            <a:gdLst/>
            <a:ahLst/>
            <a:cxnLst/>
            <a:rect l="l" t="t" r="r" b="b"/>
            <a:pathLst>
              <a:path w="294640" h="2449195">
                <a:moveTo>
                  <a:pt x="294132" y="0"/>
                </a:moveTo>
                <a:lnTo>
                  <a:pt x="0" y="0"/>
                </a:lnTo>
                <a:lnTo>
                  <a:pt x="0" y="2449067"/>
                </a:lnTo>
                <a:lnTo>
                  <a:pt x="294132" y="2449067"/>
                </a:lnTo>
                <a:lnTo>
                  <a:pt x="294132" y="0"/>
                </a:lnTo>
                <a:close/>
              </a:path>
            </a:pathLst>
          </a:custGeom>
          <a:solidFill>
            <a:srgbClr val="204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662671" y="3674364"/>
            <a:ext cx="294640" cy="1922145"/>
          </a:xfrm>
          <a:custGeom>
            <a:avLst/>
            <a:gdLst/>
            <a:ahLst/>
            <a:cxnLst/>
            <a:rect l="l" t="t" r="r" b="b"/>
            <a:pathLst>
              <a:path w="294640" h="1922145">
                <a:moveTo>
                  <a:pt x="294131" y="0"/>
                </a:moveTo>
                <a:lnTo>
                  <a:pt x="0" y="0"/>
                </a:lnTo>
                <a:lnTo>
                  <a:pt x="0" y="1921764"/>
                </a:lnTo>
                <a:lnTo>
                  <a:pt x="294131" y="1921764"/>
                </a:lnTo>
                <a:lnTo>
                  <a:pt x="294131" y="0"/>
                </a:lnTo>
                <a:close/>
              </a:path>
            </a:pathLst>
          </a:custGeom>
          <a:solidFill>
            <a:srgbClr val="204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11451" y="5596128"/>
            <a:ext cx="6568440" cy="0"/>
          </a:xfrm>
          <a:custGeom>
            <a:avLst/>
            <a:gdLst/>
            <a:ahLst/>
            <a:cxnLst/>
            <a:rect l="l" t="t" r="r" b="b"/>
            <a:pathLst>
              <a:path w="6568440">
                <a:moveTo>
                  <a:pt x="0" y="0"/>
                </a:moveTo>
                <a:lnTo>
                  <a:pt x="656844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1289050" y="2593340"/>
            <a:ext cx="294640" cy="2610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9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6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9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5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9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4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9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3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9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2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9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1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652141" y="2204466"/>
            <a:ext cx="43332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215" dirty="0">
                <a:solidFill>
                  <a:srgbClr val="585858"/>
                </a:solidFill>
                <a:latin typeface="Trebuchet MS"/>
                <a:cs typeface="Trebuchet MS"/>
              </a:rPr>
              <a:t>%</a:t>
            </a:r>
            <a:r>
              <a:rPr sz="2000" spc="-16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Trebuchet MS"/>
                <a:cs typeface="Trebuchet MS"/>
              </a:rPr>
              <a:t>DM2</a:t>
            </a:r>
            <a:r>
              <a:rPr sz="2000" spc="-15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585858"/>
                </a:solidFill>
                <a:latin typeface="Trebuchet MS"/>
                <a:cs typeface="Trebuchet MS"/>
              </a:rPr>
              <a:t>patiënten</a:t>
            </a:r>
            <a:r>
              <a:rPr sz="2000" spc="-17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60" dirty="0">
                <a:solidFill>
                  <a:srgbClr val="585858"/>
                </a:solidFill>
                <a:latin typeface="Trebuchet MS"/>
                <a:cs typeface="Trebuchet MS"/>
              </a:rPr>
              <a:t>bij </a:t>
            </a:r>
            <a:r>
              <a:rPr sz="2000" spc="-110" dirty="0">
                <a:solidFill>
                  <a:srgbClr val="585858"/>
                </a:solidFill>
                <a:latin typeface="Trebuchet MS"/>
                <a:cs typeface="Trebuchet MS"/>
              </a:rPr>
              <a:t>wie</a:t>
            </a:r>
            <a:r>
              <a:rPr sz="2000" spc="-16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80" dirty="0">
                <a:solidFill>
                  <a:srgbClr val="585858"/>
                </a:solidFill>
                <a:latin typeface="Trebuchet MS"/>
                <a:cs typeface="Trebuchet MS"/>
              </a:rPr>
              <a:t>HbA1c</a:t>
            </a:r>
            <a:r>
              <a:rPr sz="2000" spc="-16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00" dirty="0">
                <a:solidFill>
                  <a:srgbClr val="585858"/>
                </a:solidFill>
                <a:latin typeface="Trebuchet MS"/>
                <a:cs typeface="Trebuchet MS"/>
              </a:rPr>
              <a:t>bepaald</a:t>
            </a:r>
            <a:r>
              <a:rPr sz="2000" spc="-17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585858"/>
                </a:solidFill>
                <a:latin typeface="Trebuchet MS"/>
                <a:cs typeface="Trebuchet MS"/>
              </a:rPr>
              <a:t>is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206240" y="6160008"/>
            <a:ext cx="113030" cy="113030"/>
          </a:xfrm>
          <a:custGeom>
            <a:avLst/>
            <a:gdLst/>
            <a:ahLst/>
            <a:cxnLst/>
            <a:rect l="l" t="t" r="r" b="b"/>
            <a:pathLst>
              <a:path w="113029" h="113029">
                <a:moveTo>
                  <a:pt x="0" y="112775"/>
                </a:moveTo>
                <a:lnTo>
                  <a:pt x="112775" y="112775"/>
                </a:lnTo>
                <a:lnTo>
                  <a:pt x="112775" y="0"/>
                </a:lnTo>
                <a:lnTo>
                  <a:pt x="0" y="0"/>
                </a:lnTo>
                <a:lnTo>
                  <a:pt x="0" y="112775"/>
                </a:lnTo>
                <a:close/>
              </a:path>
            </a:pathLst>
          </a:custGeom>
          <a:solidFill>
            <a:srgbClr val="00A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927091" y="6160008"/>
            <a:ext cx="111760" cy="113030"/>
          </a:xfrm>
          <a:custGeom>
            <a:avLst/>
            <a:gdLst/>
            <a:ahLst/>
            <a:cxnLst/>
            <a:rect l="l" t="t" r="r" b="b"/>
            <a:pathLst>
              <a:path w="111760" h="113029">
                <a:moveTo>
                  <a:pt x="0" y="112775"/>
                </a:moveTo>
                <a:lnTo>
                  <a:pt x="111251" y="112775"/>
                </a:lnTo>
                <a:lnTo>
                  <a:pt x="111251" y="0"/>
                </a:lnTo>
                <a:lnTo>
                  <a:pt x="0" y="0"/>
                </a:lnTo>
                <a:lnTo>
                  <a:pt x="0" y="112775"/>
                </a:lnTo>
                <a:close/>
              </a:path>
            </a:pathLst>
          </a:custGeom>
          <a:solidFill>
            <a:srgbClr val="204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1289050" y="5513628"/>
            <a:ext cx="2946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9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117598" y="5755106"/>
            <a:ext cx="5016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50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1600" spc="-30" dirty="0">
                <a:solidFill>
                  <a:srgbClr val="585858"/>
                </a:solidFill>
                <a:latin typeface="Trebuchet MS"/>
                <a:cs typeface="Trebuchet MS"/>
              </a:rPr>
              <a:t>s</a:t>
            </a:r>
            <a:r>
              <a:rPr sz="1600" spc="-45" dirty="0">
                <a:solidFill>
                  <a:srgbClr val="585858"/>
                </a:solidFill>
                <a:latin typeface="Trebuchet MS"/>
                <a:cs typeface="Trebuchet MS"/>
              </a:rPr>
              <a:t>s</a:t>
            </a:r>
            <a:r>
              <a:rPr sz="1600" spc="-70" dirty="0">
                <a:solidFill>
                  <a:srgbClr val="585858"/>
                </a:solidFill>
                <a:latin typeface="Trebuchet MS"/>
                <a:cs typeface="Trebuchet MS"/>
              </a:rPr>
              <a:t>en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356609" y="5755106"/>
            <a:ext cx="65214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60" dirty="0">
                <a:solidFill>
                  <a:srgbClr val="585858"/>
                </a:solidFill>
                <a:latin typeface="Trebuchet MS"/>
                <a:cs typeface="Trebuchet MS"/>
              </a:rPr>
              <a:t>E</a:t>
            </a:r>
            <a:r>
              <a:rPr sz="1600" spc="-85" dirty="0">
                <a:solidFill>
                  <a:srgbClr val="585858"/>
                </a:solidFill>
                <a:latin typeface="Trebuchet MS"/>
                <a:cs typeface="Trebuchet MS"/>
              </a:rPr>
              <a:t>m</a:t>
            </a:r>
            <a:r>
              <a:rPr sz="1600" spc="-65" dirty="0">
                <a:solidFill>
                  <a:srgbClr val="585858"/>
                </a:solidFill>
                <a:latin typeface="Trebuchet MS"/>
                <a:cs typeface="Trebuchet MS"/>
              </a:rPr>
              <a:t>men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669282" y="5755106"/>
            <a:ext cx="6534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40" dirty="0">
                <a:solidFill>
                  <a:srgbClr val="585858"/>
                </a:solidFill>
                <a:latin typeface="Trebuchet MS"/>
                <a:cs typeface="Trebuchet MS"/>
              </a:rPr>
              <a:t>Meppel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832728" y="5755106"/>
            <a:ext cx="95376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65" dirty="0">
                <a:solidFill>
                  <a:srgbClr val="585858"/>
                </a:solidFill>
                <a:latin typeface="Trebuchet MS"/>
                <a:cs typeface="Trebuchet MS"/>
              </a:rPr>
              <a:t>Hoogeveen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439406" y="5755106"/>
            <a:ext cx="3683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55" dirty="0">
                <a:solidFill>
                  <a:srgbClr val="585858"/>
                </a:solidFill>
                <a:latin typeface="Trebuchet MS"/>
                <a:cs typeface="Trebuchet MS"/>
              </a:rPr>
              <a:t>H</a:t>
            </a:r>
            <a:r>
              <a:rPr sz="1600" spc="-155" dirty="0">
                <a:solidFill>
                  <a:srgbClr val="585858"/>
                </a:solidFill>
                <a:latin typeface="Trebuchet MS"/>
                <a:cs typeface="Trebuchet MS"/>
              </a:rPr>
              <a:t>Z</a:t>
            </a:r>
            <a:r>
              <a:rPr sz="1600" spc="-15" dirty="0">
                <a:solidFill>
                  <a:srgbClr val="585858"/>
                </a:solidFill>
                <a:latin typeface="Trebuchet MS"/>
                <a:cs typeface="Trebuchet MS"/>
              </a:rPr>
              <a:t>D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357496" y="6111417"/>
            <a:ext cx="4375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30" dirty="0">
                <a:solidFill>
                  <a:srgbClr val="585858"/>
                </a:solidFill>
                <a:latin typeface="Trebuchet MS"/>
                <a:cs typeface="Trebuchet MS"/>
              </a:rPr>
              <a:t>2</a:t>
            </a:r>
            <a:r>
              <a:rPr sz="1600" spc="-40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r>
              <a:rPr sz="1600" spc="-30" dirty="0">
                <a:solidFill>
                  <a:srgbClr val="585858"/>
                </a:solidFill>
                <a:latin typeface="Trebuchet MS"/>
                <a:cs typeface="Trebuchet MS"/>
              </a:rPr>
              <a:t>1</a:t>
            </a:r>
            <a:r>
              <a:rPr sz="1600" spc="-35" dirty="0">
                <a:solidFill>
                  <a:srgbClr val="585858"/>
                </a:solidFill>
                <a:latin typeface="Trebuchet MS"/>
                <a:cs typeface="Trebuchet MS"/>
              </a:rPr>
              <a:t>8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077459" y="6111417"/>
            <a:ext cx="4375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30" dirty="0">
                <a:solidFill>
                  <a:srgbClr val="585858"/>
                </a:solidFill>
                <a:latin typeface="Trebuchet MS"/>
                <a:cs typeface="Trebuchet MS"/>
              </a:rPr>
              <a:t>2</a:t>
            </a:r>
            <a:r>
              <a:rPr sz="1600" spc="-40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r>
              <a:rPr sz="1600" spc="-30" dirty="0">
                <a:solidFill>
                  <a:srgbClr val="585858"/>
                </a:solidFill>
                <a:latin typeface="Trebuchet MS"/>
                <a:cs typeface="Trebuchet MS"/>
              </a:rPr>
              <a:t>1</a:t>
            </a:r>
            <a:r>
              <a:rPr sz="1600" spc="-35" dirty="0">
                <a:solidFill>
                  <a:srgbClr val="585858"/>
                </a:solidFill>
                <a:latin typeface="Trebuchet MS"/>
                <a:cs typeface="Trebuchet MS"/>
              </a:rPr>
              <a:t>9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9B8FBB-EF45-4668-AD7D-35ED5E8C2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Verdeling HBA1c alle leeftijden (Emmen)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5326C0A-C652-4230-AD59-D1632801B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021" y="2114550"/>
            <a:ext cx="6554704" cy="363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20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9B8FBB-EF45-4668-AD7D-35ED5E8C2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Verdeling HBA1c  (Emmen)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BFF8660-DF56-4317-B358-8EB8795D9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9" y="2438275"/>
            <a:ext cx="11736422" cy="329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02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06551"/>
            <a:ext cx="11300460" cy="1259205"/>
          </a:xfrm>
          <a:prstGeom prst="rect">
            <a:avLst/>
          </a:prstGeom>
          <a:solidFill>
            <a:srgbClr val="00A2D3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4350">
              <a:latin typeface="Times New Roman"/>
              <a:cs typeface="Times New Roman"/>
            </a:endParaRPr>
          </a:p>
          <a:p>
            <a:pPr marL="226695">
              <a:lnSpc>
                <a:spcPct val="100000"/>
              </a:lnSpc>
            </a:pPr>
            <a:r>
              <a:rPr spc="-5" dirty="0"/>
              <a:t>LDL </a:t>
            </a:r>
            <a:r>
              <a:rPr spc="-15" dirty="0"/>
              <a:t>BEPAALD </a:t>
            </a:r>
            <a:r>
              <a:rPr spc="-10" dirty="0"/>
              <a:t>&lt;5</a:t>
            </a:r>
            <a:r>
              <a:rPr spc="60" dirty="0"/>
              <a:t> </a:t>
            </a:r>
            <a:r>
              <a:rPr spc="-10" dirty="0"/>
              <a:t>JAAR</a:t>
            </a:r>
          </a:p>
        </p:txBody>
      </p:sp>
      <p:sp>
        <p:nvSpPr>
          <p:cNvPr id="3" name="object 3"/>
          <p:cNvSpPr/>
          <p:nvPr/>
        </p:nvSpPr>
        <p:spPr>
          <a:xfrm>
            <a:off x="7889747" y="5305044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5">
                <a:moveTo>
                  <a:pt x="0" y="0"/>
                </a:moveTo>
                <a:lnTo>
                  <a:pt x="323087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16368" y="5305044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77583" y="5305044"/>
            <a:ext cx="645160" cy="0"/>
          </a:xfrm>
          <a:custGeom>
            <a:avLst/>
            <a:gdLst/>
            <a:ahLst/>
            <a:cxnLst/>
            <a:rect l="l" t="t" r="r" b="b"/>
            <a:pathLst>
              <a:path w="645159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02679" y="5305044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63896" y="5305044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88991" y="5305044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50208" y="5305044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75303" y="5305044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0772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36520" y="5305044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2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61616" y="5305044"/>
            <a:ext cx="81280" cy="0"/>
          </a:xfrm>
          <a:custGeom>
            <a:avLst/>
            <a:gdLst/>
            <a:ahLst/>
            <a:cxnLst/>
            <a:rect l="l" t="t" r="r" b="b"/>
            <a:pathLst>
              <a:path w="81280">
                <a:moveTo>
                  <a:pt x="0" y="0"/>
                </a:moveTo>
                <a:lnTo>
                  <a:pt x="80771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45920" y="5305044"/>
            <a:ext cx="321945" cy="0"/>
          </a:xfrm>
          <a:custGeom>
            <a:avLst/>
            <a:gdLst/>
            <a:ahLst/>
            <a:cxnLst/>
            <a:rect l="l" t="t" r="r" b="b"/>
            <a:pathLst>
              <a:path w="321944">
                <a:moveTo>
                  <a:pt x="0" y="0"/>
                </a:moveTo>
                <a:lnTo>
                  <a:pt x="321563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89747" y="4985003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5">
                <a:moveTo>
                  <a:pt x="0" y="0"/>
                </a:moveTo>
                <a:lnTo>
                  <a:pt x="323087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16368" y="4985003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77583" y="4985003"/>
            <a:ext cx="645160" cy="0"/>
          </a:xfrm>
          <a:custGeom>
            <a:avLst/>
            <a:gdLst/>
            <a:ahLst/>
            <a:cxnLst/>
            <a:rect l="l" t="t" r="r" b="b"/>
            <a:pathLst>
              <a:path w="645159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02679" y="4985003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63896" y="4985003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88991" y="4985003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50208" y="4985003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75303" y="4985003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07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36520" y="4985003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61616" y="4985003"/>
            <a:ext cx="81280" cy="0"/>
          </a:xfrm>
          <a:custGeom>
            <a:avLst/>
            <a:gdLst/>
            <a:ahLst/>
            <a:cxnLst/>
            <a:rect l="l" t="t" r="r" b="b"/>
            <a:pathLst>
              <a:path w="81280">
                <a:moveTo>
                  <a:pt x="0" y="0"/>
                </a:moveTo>
                <a:lnTo>
                  <a:pt x="8077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45920" y="4985003"/>
            <a:ext cx="321945" cy="0"/>
          </a:xfrm>
          <a:custGeom>
            <a:avLst/>
            <a:gdLst/>
            <a:ahLst/>
            <a:cxnLst/>
            <a:rect l="l" t="t" r="r" b="b"/>
            <a:pathLst>
              <a:path w="321944">
                <a:moveTo>
                  <a:pt x="0" y="0"/>
                </a:moveTo>
                <a:lnTo>
                  <a:pt x="32156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889747" y="4663440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5">
                <a:moveTo>
                  <a:pt x="0" y="0"/>
                </a:moveTo>
                <a:lnTo>
                  <a:pt x="323087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16368" y="4663440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77583" y="4663440"/>
            <a:ext cx="645160" cy="0"/>
          </a:xfrm>
          <a:custGeom>
            <a:avLst/>
            <a:gdLst/>
            <a:ahLst/>
            <a:cxnLst/>
            <a:rect l="l" t="t" r="r" b="b"/>
            <a:pathLst>
              <a:path w="645159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02679" y="4663440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63896" y="4663440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88991" y="4663440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50208" y="4663440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75303" y="4663440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07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636520" y="4663440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45920" y="4663440"/>
            <a:ext cx="696595" cy="0"/>
          </a:xfrm>
          <a:custGeom>
            <a:avLst/>
            <a:gdLst/>
            <a:ahLst/>
            <a:cxnLst/>
            <a:rect l="l" t="t" r="r" b="b"/>
            <a:pathLst>
              <a:path w="696594">
                <a:moveTo>
                  <a:pt x="0" y="0"/>
                </a:moveTo>
                <a:lnTo>
                  <a:pt x="69646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889747" y="4343400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5">
                <a:moveTo>
                  <a:pt x="0" y="0"/>
                </a:moveTo>
                <a:lnTo>
                  <a:pt x="323087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77583" y="4343400"/>
            <a:ext cx="1018540" cy="0"/>
          </a:xfrm>
          <a:custGeom>
            <a:avLst/>
            <a:gdLst/>
            <a:ahLst/>
            <a:cxnLst/>
            <a:rect l="l" t="t" r="r" b="b"/>
            <a:pathLst>
              <a:path w="1018540">
                <a:moveTo>
                  <a:pt x="0" y="0"/>
                </a:moveTo>
                <a:lnTo>
                  <a:pt x="101803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02679" y="4343400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63896" y="4343400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75303" y="4343400"/>
            <a:ext cx="1393190" cy="0"/>
          </a:xfrm>
          <a:custGeom>
            <a:avLst/>
            <a:gdLst/>
            <a:ahLst/>
            <a:cxnLst/>
            <a:rect l="l" t="t" r="r" b="b"/>
            <a:pathLst>
              <a:path w="1393189">
                <a:moveTo>
                  <a:pt x="0" y="0"/>
                </a:moveTo>
                <a:lnTo>
                  <a:pt x="139293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36520" y="4343400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45920" y="4343400"/>
            <a:ext cx="696595" cy="0"/>
          </a:xfrm>
          <a:custGeom>
            <a:avLst/>
            <a:gdLst/>
            <a:ahLst/>
            <a:cxnLst/>
            <a:rect l="l" t="t" r="r" b="b"/>
            <a:pathLst>
              <a:path w="696594">
                <a:moveTo>
                  <a:pt x="0" y="0"/>
                </a:moveTo>
                <a:lnTo>
                  <a:pt x="69646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889747" y="4023359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5">
                <a:moveTo>
                  <a:pt x="0" y="0"/>
                </a:moveTo>
                <a:lnTo>
                  <a:pt x="323087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77583" y="4023359"/>
            <a:ext cx="1018540" cy="0"/>
          </a:xfrm>
          <a:custGeom>
            <a:avLst/>
            <a:gdLst/>
            <a:ahLst/>
            <a:cxnLst/>
            <a:rect l="l" t="t" r="r" b="b"/>
            <a:pathLst>
              <a:path w="1018540">
                <a:moveTo>
                  <a:pt x="0" y="0"/>
                </a:moveTo>
                <a:lnTo>
                  <a:pt x="101803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263896" y="4023359"/>
            <a:ext cx="1018540" cy="0"/>
          </a:xfrm>
          <a:custGeom>
            <a:avLst/>
            <a:gdLst/>
            <a:ahLst/>
            <a:cxnLst/>
            <a:rect l="l" t="t" r="r" b="b"/>
            <a:pathLst>
              <a:path w="1018539">
                <a:moveTo>
                  <a:pt x="0" y="0"/>
                </a:moveTo>
                <a:lnTo>
                  <a:pt x="101803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636520" y="4023359"/>
            <a:ext cx="2331720" cy="0"/>
          </a:xfrm>
          <a:custGeom>
            <a:avLst/>
            <a:gdLst/>
            <a:ahLst/>
            <a:cxnLst/>
            <a:rect l="l" t="t" r="r" b="b"/>
            <a:pathLst>
              <a:path w="2331720">
                <a:moveTo>
                  <a:pt x="0" y="0"/>
                </a:moveTo>
                <a:lnTo>
                  <a:pt x="233172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45920" y="4023359"/>
            <a:ext cx="696595" cy="0"/>
          </a:xfrm>
          <a:custGeom>
            <a:avLst/>
            <a:gdLst/>
            <a:ahLst/>
            <a:cxnLst/>
            <a:rect l="l" t="t" r="r" b="b"/>
            <a:pathLst>
              <a:path w="696594">
                <a:moveTo>
                  <a:pt x="0" y="0"/>
                </a:moveTo>
                <a:lnTo>
                  <a:pt x="69646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577583" y="3703320"/>
            <a:ext cx="1635760" cy="0"/>
          </a:xfrm>
          <a:custGeom>
            <a:avLst/>
            <a:gdLst/>
            <a:ahLst/>
            <a:cxnLst/>
            <a:rect l="l" t="t" r="r" b="b"/>
            <a:pathLst>
              <a:path w="1635759">
                <a:moveTo>
                  <a:pt x="0" y="0"/>
                </a:moveTo>
                <a:lnTo>
                  <a:pt x="163525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263896" y="3703320"/>
            <a:ext cx="1018540" cy="0"/>
          </a:xfrm>
          <a:custGeom>
            <a:avLst/>
            <a:gdLst/>
            <a:ahLst/>
            <a:cxnLst/>
            <a:rect l="l" t="t" r="r" b="b"/>
            <a:pathLst>
              <a:path w="1018539">
                <a:moveTo>
                  <a:pt x="0" y="0"/>
                </a:moveTo>
                <a:lnTo>
                  <a:pt x="101803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636520" y="3703320"/>
            <a:ext cx="2331720" cy="0"/>
          </a:xfrm>
          <a:custGeom>
            <a:avLst/>
            <a:gdLst/>
            <a:ahLst/>
            <a:cxnLst/>
            <a:rect l="l" t="t" r="r" b="b"/>
            <a:pathLst>
              <a:path w="2331720">
                <a:moveTo>
                  <a:pt x="0" y="0"/>
                </a:moveTo>
                <a:lnTo>
                  <a:pt x="233172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45920" y="3703320"/>
            <a:ext cx="696595" cy="0"/>
          </a:xfrm>
          <a:custGeom>
            <a:avLst/>
            <a:gdLst/>
            <a:ahLst/>
            <a:cxnLst/>
            <a:rect l="l" t="t" r="r" b="b"/>
            <a:pathLst>
              <a:path w="696594">
                <a:moveTo>
                  <a:pt x="0" y="0"/>
                </a:moveTo>
                <a:lnTo>
                  <a:pt x="69646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577583" y="3383279"/>
            <a:ext cx="1635760" cy="0"/>
          </a:xfrm>
          <a:custGeom>
            <a:avLst/>
            <a:gdLst/>
            <a:ahLst/>
            <a:cxnLst/>
            <a:rect l="l" t="t" r="r" b="b"/>
            <a:pathLst>
              <a:path w="1635759">
                <a:moveTo>
                  <a:pt x="0" y="0"/>
                </a:moveTo>
                <a:lnTo>
                  <a:pt x="163525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45920" y="3383279"/>
            <a:ext cx="4636135" cy="0"/>
          </a:xfrm>
          <a:custGeom>
            <a:avLst/>
            <a:gdLst/>
            <a:ahLst/>
            <a:cxnLst/>
            <a:rect l="l" t="t" r="r" b="b"/>
            <a:pathLst>
              <a:path w="4636135">
                <a:moveTo>
                  <a:pt x="0" y="0"/>
                </a:moveTo>
                <a:lnTo>
                  <a:pt x="463600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45920" y="3063239"/>
            <a:ext cx="6567170" cy="0"/>
          </a:xfrm>
          <a:custGeom>
            <a:avLst/>
            <a:gdLst/>
            <a:ahLst/>
            <a:cxnLst/>
            <a:rect l="l" t="t" r="r" b="b"/>
            <a:pathLst>
              <a:path w="6567170">
                <a:moveTo>
                  <a:pt x="0" y="0"/>
                </a:moveTo>
                <a:lnTo>
                  <a:pt x="656691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645920" y="2743200"/>
            <a:ext cx="6567170" cy="0"/>
          </a:xfrm>
          <a:custGeom>
            <a:avLst/>
            <a:gdLst/>
            <a:ahLst/>
            <a:cxnLst/>
            <a:rect l="l" t="t" r="r" b="b"/>
            <a:pathLst>
              <a:path w="6567170">
                <a:moveTo>
                  <a:pt x="0" y="0"/>
                </a:moveTo>
                <a:lnTo>
                  <a:pt x="656691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967483" y="4663440"/>
            <a:ext cx="294640" cy="962025"/>
          </a:xfrm>
          <a:custGeom>
            <a:avLst/>
            <a:gdLst/>
            <a:ahLst/>
            <a:cxnLst/>
            <a:rect l="l" t="t" r="r" b="b"/>
            <a:pathLst>
              <a:path w="294639" h="962025">
                <a:moveTo>
                  <a:pt x="294132" y="0"/>
                </a:moveTo>
                <a:lnTo>
                  <a:pt x="0" y="0"/>
                </a:lnTo>
                <a:lnTo>
                  <a:pt x="0" y="961644"/>
                </a:lnTo>
                <a:lnTo>
                  <a:pt x="294132" y="961644"/>
                </a:lnTo>
                <a:lnTo>
                  <a:pt x="294132" y="0"/>
                </a:lnTo>
                <a:close/>
              </a:path>
            </a:pathLst>
          </a:custGeom>
          <a:solidFill>
            <a:srgbClr val="00A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281171" y="4023359"/>
            <a:ext cx="294640" cy="1602105"/>
          </a:xfrm>
          <a:custGeom>
            <a:avLst/>
            <a:gdLst/>
            <a:ahLst/>
            <a:cxnLst/>
            <a:rect l="l" t="t" r="r" b="b"/>
            <a:pathLst>
              <a:path w="294639" h="1602104">
                <a:moveTo>
                  <a:pt x="294131" y="0"/>
                </a:moveTo>
                <a:lnTo>
                  <a:pt x="0" y="0"/>
                </a:lnTo>
                <a:lnTo>
                  <a:pt x="0" y="1601723"/>
                </a:lnTo>
                <a:lnTo>
                  <a:pt x="294131" y="1601723"/>
                </a:lnTo>
                <a:lnTo>
                  <a:pt x="294131" y="0"/>
                </a:lnTo>
                <a:close/>
              </a:path>
            </a:pathLst>
          </a:custGeom>
          <a:solidFill>
            <a:srgbClr val="00A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94859" y="4343400"/>
            <a:ext cx="294640" cy="1282065"/>
          </a:xfrm>
          <a:custGeom>
            <a:avLst/>
            <a:gdLst/>
            <a:ahLst/>
            <a:cxnLst/>
            <a:rect l="l" t="t" r="r" b="b"/>
            <a:pathLst>
              <a:path w="294639" h="1282064">
                <a:moveTo>
                  <a:pt x="294131" y="0"/>
                </a:moveTo>
                <a:lnTo>
                  <a:pt x="0" y="0"/>
                </a:lnTo>
                <a:lnTo>
                  <a:pt x="0" y="1281684"/>
                </a:lnTo>
                <a:lnTo>
                  <a:pt x="294131" y="1281684"/>
                </a:lnTo>
                <a:lnTo>
                  <a:pt x="294131" y="0"/>
                </a:lnTo>
                <a:close/>
              </a:path>
            </a:pathLst>
          </a:custGeom>
          <a:solidFill>
            <a:srgbClr val="00A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908547" y="4023359"/>
            <a:ext cx="294640" cy="1602105"/>
          </a:xfrm>
          <a:custGeom>
            <a:avLst/>
            <a:gdLst/>
            <a:ahLst/>
            <a:cxnLst/>
            <a:rect l="l" t="t" r="r" b="b"/>
            <a:pathLst>
              <a:path w="294639" h="1602104">
                <a:moveTo>
                  <a:pt x="294131" y="0"/>
                </a:moveTo>
                <a:lnTo>
                  <a:pt x="0" y="0"/>
                </a:lnTo>
                <a:lnTo>
                  <a:pt x="0" y="1601723"/>
                </a:lnTo>
                <a:lnTo>
                  <a:pt x="294131" y="1601723"/>
                </a:lnTo>
                <a:lnTo>
                  <a:pt x="294131" y="0"/>
                </a:lnTo>
                <a:close/>
              </a:path>
            </a:pathLst>
          </a:custGeom>
          <a:solidFill>
            <a:srgbClr val="00A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222235" y="4343400"/>
            <a:ext cx="294640" cy="1282065"/>
          </a:xfrm>
          <a:custGeom>
            <a:avLst/>
            <a:gdLst/>
            <a:ahLst/>
            <a:cxnLst/>
            <a:rect l="l" t="t" r="r" b="b"/>
            <a:pathLst>
              <a:path w="294640" h="1282064">
                <a:moveTo>
                  <a:pt x="294132" y="0"/>
                </a:moveTo>
                <a:lnTo>
                  <a:pt x="0" y="0"/>
                </a:lnTo>
                <a:lnTo>
                  <a:pt x="0" y="1281684"/>
                </a:lnTo>
                <a:lnTo>
                  <a:pt x="294132" y="1281684"/>
                </a:lnTo>
                <a:lnTo>
                  <a:pt x="294132" y="0"/>
                </a:lnTo>
                <a:close/>
              </a:path>
            </a:pathLst>
          </a:custGeom>
          <a:solidFill>
            <a:srgbClr val="00A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42388" y="3383279"/>
            <a:ext cx="294640" cy="2242185"/>
          </a:xfrm>
          <a:custGeom>
            <a:avLst/>
            <a:gdLst/>
            <a:ahLst/>
            <a:cxnLst/>
            <a:rect l="l" t="t" r="r" b="b"/>
            <a:pathLst>
              <a:path w="294639" h="2242185">
                <a:moveTo>
                  <a:pt x="294131" y="0"/>
                </a:moveTo>
                <a:lnTo>
                  <a:pt x="0" y="0"/>
                </a:lnTo>
                <a:lnTo>
                  <a:pt x="0" y="2241804"/>
                </a:lnTo>
                <a:lnTo>
                  <a:pt x="294131" y="2241804"/>
                </a:lnTo>
                <a:lnTo>
                  <a:pt x="294131" y="0"/>
                </a:lnTo>
                <a:close/>
              </a:path>
            </a:pathLst>
          </a:custGeom>
          <a:solidFill>
            <a:srgbClr val="204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656076" y="4343400"/>
            <a:ext cx="294640" cy="1282065"/>
          </a:xfrm>
          <a:custGeom>
            <a:avLst/>
            <a:gdLst/>
            <a:ahLst/>
            <a:cxnLst/>
            <a:rect l="l" t="t" r="r" b="b"/>
            <a:pathLst>
              <a:path w="294639" h="1282064">
                <a:moveTo>
                  <a:pt x="294132" y="0"/>
                </a:moveTo>
                <a:lnTo>
                  <a:pt x="0" y="0"/>
                </a:lnTo>
                <a:lnTo>
                  <a:pt x="0" y="1281684"/>
                </a:lnTo>
                <a:lnTo>
                  <a:pt x="294132" y="1281684"/>
                </a:lnTo>
                <a:lnTo>
                  <a:pt x="294132" y="0"/>
                </a:lnTo>
                <a:close/>
              </a:path>
            </a:pathLst>
          </a:custGeom>
          <a:solidFill>
            <a:srgbClr val="204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968240" y="3383279"/>
            <a:ext cx="295910" cy="2242185"/>
          </a:xfrm>
          <a:custGeom>
            <a:avLst/>
            <a:gdLst/>
            <a:ahLst/>
            <a:cxnLst/>
            <a:rect l="l" t="t" r="r" b="b"/>
            <a:pathLst>
              <a:path w="295910" h="2242185">
                <a:moveTo>
                  <a:pt x="295656" y="0"/>
                </a:moveTo>
                <a:lnTo>
                  <a:pt x="0" y="0"/>
                </a:lnTo>
                <a:lnTo>
                  <a:pt x="0" y="2241804"/>
                </a:lnTo>
                <a:lnTo>
                  <a:pt x="295656" y="2241804"/>
                </a:lnTo>
                <a:lnTo>
                  <a:pt x="295656" y="0"/>
                </a:lnTo>
                <a:close/>
              </a:path>
            </a:pathLst>
          </a:custGeom>
          <a:solidFill>
            <a:srgbClr val="204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281928" y="3063239"/>
            <a:ext cx="295910" cy="2562225"/>
          </a:xfrm>
          <a:custGeom>
            <a:avLst/>
            <a:gdLst/>
            <a:ahLst/>
            <a:cxnLst/>
            <a:rect l="l" t="t" r="r" b="b"/>
            <a:pathLst>
              <a:path w="295909" h="2562225">
                <a:moveTo>
                  <a:pt x="295655" y="0"/>
                </a:moveTo>
                <a:lnTo>
                  <a:pt x="0" y="0"/>
                </a:lnTo>
                <a:lnTo>
                  <a:pt x="0" y="2561844"/>
                </a:lnTo>
                <a:lnTo>
                  <a:pt x="295655" y="2561844"/>
                </a:lnTo>
                <a:lnTo>
                  <a:pt x="295655" y="0"/>
                </a:lnTo>
                <a:close/>
              </a:path>
            </a:pathLst>
          </a:custGeom>
          <a:solidFill>
            <a:srgbClr val="204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595616" y="3703320"/>
            <a:ext cx="294640" cy="1922145"/>
          </a:xfrm>
          <a:custGeom>
            <a:avLst/>
            <a:gdLst/>
            <a:ahLst/>
            <a:cxnLst/>
            <a:rect l="l" t="t" r="r" b="b"/>
            <a:pathLst>
              <a:path w="294640" h="1922145">
                <a:moveTo>
                  <a:pt x="294131" y="0"/>
                </a:moveTo>
                <a:lnTo>
                  <a:pt x="0" y="0"/>
                </a:lnTo>
                <a:lnTo>
                  <a:pt x="0" y="1921764"/>
                </a:lnTo>
                <a:lnTo>
                  <a:pt x="294131" y="1921763"/>
                </a:lnTo>
                <a:lnTo>
                  <a:pt x="294131" y="0"/>
                </a:lnTo>
                <a:close/>
              </a:path>
            </a:pathLst>
          </a:custGeom>
          <a:solidFill>
            <a:srgbClr val="204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645920" y="5625084"/>
            <a:ext cx="6567170" cy="0"/>
          </a:xfrm>
          <a:custGeom>
            <a:avLst/>
            <a:gdLst/>
            <a:ahLst/>
            <a:cxnLst/>
            <a:rect l="l" t="t" r="r" b="b"/>
            <a:pathLst>
              <a:path w="6567170">
                <a:moveTo>
                  <a:pt x="0" y="0"/>
                </a:moveTo>
                <a:lnTo>
                  <a:pt x="656691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1222654" y="2622041"/>
            <a:ext cx="294640" cy="2770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9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9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3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9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9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2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9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9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1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9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9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9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8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9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9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8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8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9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8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7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9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8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6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9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8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5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735072" y="2233041"/>
            <a:ext cx="40347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215" dirty="0">
                <a:solidFill>
                  <a:srgbClr val="585858"/>
                </a:solidFill>
                <a:latin typeface="Trebuchet MS"/>
                <a:cs typeface="Trebuchet MS"/>
              </a:rPr>
              <a:t>%</a:t>
            </a:r>
            <a:r>
              <a:rPr sz="2000" spc="-16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Trebuchet MS"/>
                <a:cs typeface="Trebuchet MS"/>
              </a:rPr>
              <a:t>DM2</a:t>
            </a:r>
            <a:r>
              <a:rPr sz="2000" spc="-15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585858"/>
                </a:solidFill>
                <a:latin typeface="Trebuchet MS"/>
                <a:cs typeface="Trebuchet MS"/>
              </a:rPr>
              <a:t>patiënten</a:t>
            </a:r>
            <a:r>
              <a:rPr sz="2000" spc="-18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60" dirty="0">
                <a:solidFill>
                  <a:srgbClr val="585858"/>
                </a:solidFill>
                <a:latin typeface="Trebuchet MS"/>
                <a:cs typeface="Trebuchet MS"/>
              </a:rPr>
              <a:t>bij </a:t>
            </a:r>
            <a:r>
              <a:rPr sz="2000" spc="-110" dirty="0">
                <a:solidFill>
                  <a:srgbClr val="585858"/>
                </a:solidFill>
                <a:latin typeface="Trebuchet MS"/>
                <a:cs typeface="Trebuchet MS"/>
              </a:rPr>
              <a:t>wie</a:t>
            </a:r>
            <a:r>
              <a:rPr sz="2000" spc="-16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20" dirty="0">
                <a:solidFill>
                  <a:srgbClr val="585858"/>
                </a:solidFill>
                <a:latin typeface="Trebuchet MS"/>
                <a:cs typeface="Trebuchet MS"/>
              </a:rPr>
              <a:t>LDL</a:t>
            </a:r>
            <a:r>
              <a:rPr sz="2000" spc="-15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585858"/>
                </a:solidFill>
                <a:latin typeface="Trebuchet MS"/>
                <a:cs typeface="Trebuchet MS"/>
              </a:rPr>
              <a:t>is</a:t>
            </a:r>
            <a:r>
              <a:rPr sz="2000" spc="-15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00" dirty="0">
                <a:solidFill>
                  <a:srgbClr val="585858"/>
                </a:solidFill>
                <a:latin typeface="Trebuchet MS"/>
                <a:cs typeface="Trebuchet MS"/>
              </a:rPr>
              <a:t>bepaald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140708" y="6188964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60" h="111760">
                <a:moveTo>
                  <a:pt x="0" y="111252"/>
                </a:moveTo>
                <a:lnTo>
                  <a:pt x="111251" y="111252"/>
                </a:lnTo>
                <a:lnTo>
                  <a:pt x="111251" y="0"/>
                </a:lnTo>
                <a:lnTo>
                  <a:pt x="0" y="0"/>
                </a:lnTo>
                <a:lnTo>
                  <a:pt x="0" y="111252"/>
                </a:lnTo>
                <a:close/>
              </a:path>
            </a:pathLst>
          </a:custGeom>
          <a:solidFill>
            <a:srgbClr val="00A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860035" y="6188964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60" h="111760">
                <a:moveTo>
                  <a:pt x="0" y="111252"/>
                </a:moveTo>
                <a:lnTo>
                  <a:pt x="111251" y="111252"/>
                </a:lnTo>
                <a:lnTo>
                  <a:pt x="111251" y="0"/>
                </a:lnTo>
                <a:lnTo>
                  <a:pt x="0" y="0"/>
                </a:lnTo>
                <a:lnTo>
                  <a:pt x="0" y="111252"/>
                </a:lnTo>
                <a:close/>
              </a:path>
            </a:pathLst>
          </a:custGeom>
          <a:solidFill>
            <a:srgbClr val="204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1222654" y="5542279"/>
            <a:ext cx="2946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9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8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4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050795" y="5783757"/>
            <a:ext cx="5016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50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1600" spc="-30" dirty="0">
                <a:solidFill>
                  <a:srgbClr val="585858"/>
                </a:solidFill>
                <a:latin typeface="Trebuchet MS"/>
                <a:cs typeface="Trebuchet MS"/>
              </a:rPr>
              <a:t>s</a:t>
            </a:r>
            <a:r>
              <a:rPr sz="1600" spc="-45" dirty="0">
                <a:solidFill>
                  <a:srgbClr val="585858"/>
                </a:solidFill>
                <a:latin typeface="Trebuchet MS"/>
                <a:cs typeface="Trebuchet MS"/>
              </a:rPr>
              <a:t>s</a:t>
            </a:r>
            <a:r>
              <a:rPr sz="1600" spc="-70" dirty="0">
                <a:solidFill>
                  <a:srgbClr val="585858"/>
                </a:solidFill>
                <a:latin typeface="Trebuchet MS"/>
                <a:cs typeface="Trebuchet MS"/>
              </a:rPr>
              <a:t>en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289808" y="5783757"/>
            <a:ext cx="65214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60" dirty="0">
                <a:solidFill>
                  <a:srgbClr val="585858"/>
                </a:solidFill>
                <a:latin typeface="Trebuchet MS"/>
                <a:cs typeface="Trebuchet MS"/>
              </a:rPr>
              <a:t>E</a:t>
            </a:r>
            <a:r>
              <a:rPr sz="1600" spc="-85" dirty="0">
                <a:solidFill>
                  <a:srgbClr val="585858"/>
                </a:solidFill>
                <a:latin typeface="Trebuchet MS"/>
                <a:cs typeface="Trebuchet MS"/>
              </a:rPr>
              <a:t>m</a:t>
            </a:r>
            <a:r>
              <a:rPr sz="1600" spc="-65" dirty="0">
                <a:solidFill>
                  <a:srgbClr val="585858"/>
                </a:solidFill>
                <a:latin typeface="Trebuchet MS"/>
                <a:cs typeface="Trebuchet MS"/>
              </a:rPr>
              <a:t>men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602860" y="5783757"/>
            <a:ext cx="6534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40" dirty="0">
                <a:solidFill>
                  <a:srgbClr val="585858"/>
                </a:solidFill>
                <a:latin typeface="Trebuchet MS"/>
                <a:cs typeface="Trebuchet MS"/>
              </a:rPr>
              <a:t>Meppel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766053" y="5783757"/>
            <a:ext cx="95376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65" dirty="0">
                <a:solidFill>
                  <a:srgbClr val="585858"/>
                </a:solidFill>
                <a:latin typeface="Trebuchet MS"/>
                <a:cs typeface="Trebuchet MS"/>
              </a:rPr>
              <a:t>Hoogeveen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372604" y="5783757"/>
            <a:ext cx="3683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55" dirty="0">
                <a:solidFill>
                  <a:srgbClr val="585858"/>
                </a:solidFill>
                <a:latin typeface="Trebuchet MS"/>
                <a:cs typeface="Trebuchet MS"/>
              </a:rPr>
              <a:t>H</a:t>
            </a:r>
            <a:r>
              <a:rPr sz="1600" spc="-155" dirty="0">
                <a:solidFill>
                  <a:srgbClr val="585858"/>
                </a:solidFill>
                <a:latin typeface="Trebuchet MS"/>
                <a:cs typeface="Trebuchet MS"/>
              </a:rPr>
              <a:t>Z</a:t>
            </a:r>
            <a:r>
              <a:rPr sz="1600" spc="-15" dirty="0">
                <a:solidFill>
                  <a:srgbClr val="585858"/>
                </a:solidFill>
                <a:latin typeface="Trebuchet MS"/>
                <a:cs typeface="Trebuchet MS"/>
              </a:rPr>
              <a:t>D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290821" y="6140069"/>
            <a:ext cx="4375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30" dirty="0">
                <a:solidFill>
                  <a:srgbClr val="585858"/>
                </a:solidFill>
                <a:latin typeface="Trebuchet MS"/>
                <a:cs typeface="Trebuchet MS"/>
              </a:rPr>
              <a:t>2</a:t>
            </a:r>
            <a:r>
              <a:rPr sz="1600" spc="-40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r>
              <a:rPr sz="1600" spc="-30" dirty="0">
                <a:solidFill>
                  <a:srgbClr val="585858"/>
                </a:solidFill>
                <a:latin typeface="Trebuchet MS"/>
                <a:cs typeface="Trebuchet MS"/>
              </a:rPr>
              <a:t>1</a:t>
            </a:r>
            <a:r>
              <a:rPr sz="1600" spc="-35" dirty="0">
                <a:solidFill>
                  <a:srgbClr val="585858"/>
                </a:solidFill>
                <a:latin typeface="Trebuchet MS"/>
                <a:cs typeface="Trebuchet MS"/>
              </a:rPr>
              <a:t>8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010658" y="6140069"/>
            <a:ext cx="4375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30" dirty="0">
                <a:solidFill>
                  <a:srgbClr val="585858"/>
                </a:solidFill>
                <a:latin typeface="Trebuchet MS"/>
                <a:cs typeface="Trebuchet MS"/>
              </a:rPr>
              <a:t>2</a:t>
            </a:r>
            <a:r>
              <a:rPr sz="1600" spc="-40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r>
              <a:rPr sz="1600" spc="-30" dirty="0">
                <a:solidFill>
                  <a:srgbClr val="585858"/>
                </a:solidFill>
                <a:latin typeface="Trebuchet MS"/>
                <a:cs typeface="Trebuchet MS"/>
              </a:rPr>
              <a:t>1</a:t>
            </a:r>
            <a:r>
              <a:rPr sz="1600" spc="-35" dirty="0">
                <a:solidFill>
                  <a:srgbClr val="585858"/>
                </a:solidFill>
                <a:latin typeface="Trebuchet MS"/>
                <a:cs typeface="Trebuchet MS"/>
              </a:rPr>
              <a:t>9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9B8FBB-EF45-4668-AD7D-35ED5E8C2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65753"/>
            <a:ext cx="11029616" cy="988332"/>
          </a:xfrm>
        </p:spPr>
        <p:txBody>
          <a:bodyPr/>
          <a:lstStyle/>
          <a:p>
            <a:r>
              <a:rPr lang="nl-NL" dirty="0"/>
              <a:t>Verdeling LDL (Emmen)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7916896-8E15-4823-8E53-B9680A25C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21" y="2295507"/>
            <a:ext cx="11794958" cy="366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94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9B8FBB-EF45-4668-AD7D-35ED5E8C2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65753"/>
            <a:ext cx="11029616" cy="988332"/>
          </a:xfrm>
        </p:spPr>
        <p:txBody>
          <a:bodyPr/>
          <a:lstStyle/>
          <a:p>
            <a:r>
              <a:rPr lang="nl-NL" dirty="0"/>
              <a:t>Behandeling LDL (Emmen)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8D66ACB-3C7C-41E9-8569-0C2DF55A0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23" y="2317582"/>
            <a:ext cx="11751177" cy="407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12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06551"/>
            <a:ext cx="11300460" cy="1259205"/>
          </a:xfrm>
          <a:prstGeom prst="rect">
            <a:avLst/>
          </a:prstGeom>
          <a:solidFill>
            <a:srgbClr val="00A2D3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4350">
              <a:latin typeface="Times New Roman"/>
              <a:cs typeface="Times New Roman"/>
            </a:endParaRPr>
          </a:p>
          <a:p>
            <a:pPr marL="226695">
              <a:lnSpc>
                <a:spcPct val="100000"/>
              </a:lnSpc>
            </a:pPr>
            <a:r>
              <a:rPr spc="-10" dirty="0"/>
              <a:t>URINEONDERZOEK</a:t>
            </a:r>
          </a:p>
        </p:txBody>
      </p:sp>
      <p:sp>
        <p:nvSpPr>
          <p:cNvPr id="3" name="object 3"/>
          <p:cNvSpPr/>
          <p:nvPr/>
        </p:nvSpPr>
        <p:spPr>
          <a:xfrm>
            <a:off x="7795259" y="5202935"/>
            <a:ext cx="321945" cy="0"/>
          </a:xfrm>
          <a:custGeom>
            <a:avLst/>
            <a:gdLst/>
            <a:ahLst/>
            <a:cxnLst/>
            <a:rect l="l" t="t" r="r" b="b"/>
            <a:pathLst>
              <a:path w="321945">
                <a:moveTo>
                  <a:pt x="0" y="0"/>
                </a:moveTo>
                <a:lnTo>
                  <a:pt x="32156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20356" y="5202935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07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81571" y="5202935"/>
            <a:ext cx="645160" cy="0"/>
          </a:xfrm>
          <a:custGeom>
            <a:avLst/>
            <a:gdLst/>
            <a:ahLst/>
            <a:cxnLst/>
            <a:rect l="l" t="t" r="r" b="b"/>
            <a:pathLst>
              <a:path w="645159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08191" y="5202935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67884" y="5202935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94503" y="5202935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54196" y="5202935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80815" y="5202935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40507" y="5202935"/>
            <a:ext cx="646430" cy="0"/>
          </a:xfrm>
          <a:custGeom>
            <a:avLst/>
            <a:gdLst/>
            <a:ahLst/>
            <a:cxnLst/>
            <a:rect l="l" t="t" r="r" b="b"/>
            <a:pathLst>
              <a:path w="646430">
                <a:moveTo>
                  <a:pt x="0" y="0"/>
                </a:moveTo>
                <a:lnTo>
                  <a:pt x="64617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67127" y="5202935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49908" y="5202935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4">
                <a:moveTo>
                  <a:pt x="0" y="0"/>
                </a:moveTo>
                <a:lnTo>
                  <a:pt x="323087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95259" y="4791455"/>
            <a:ext cx="321945" cy="0"/>
          </a:xfrm>
          <a:custGeom>
            <a:avLst/>
            <a:gdLst/>
            <a:ahLst/>
            <a:cxnLst/>
            <a:rect l="l" t="t" r="r" b="b"/>
            <a:pathLst>
              <a:path w="321945">
                <a:moveTo>
                  <a:pt x="0" y="0"/>
                </a:moveTo>
                <a:lnTo>
                  <a:pt x="32156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20356" y="4791455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07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81571" y="4791455"/>
            <a:ext cx="645160" cy="0"/>
          </a:xfrm>
          <a:custGeom>
            <a:avLst/>
            <a:gdLst/>
            <a:ahLst/>
            <a:cxnLst/>
            <a:rect l="l" t="t" r="r" b="b"/>
            <a:pathLst>
              <a:path w="645159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08191" y="4791455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67884" y="4791455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94503" y="4791455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54196" y="4791455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80815" y="4791455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40507" y="4791455"/>
            <a:ext cx="646430" cy="0"/>
          </a:xfrm>
          <a:custGeom>
            <a:avLst/>
            <a:gdLst/>
            <a:ahLst/>
            <a:cxnLst/>
            <a:rect l="l" t="t" r="r" b="b"/>
            <a:pathLst>
              <a:path w="646430">
                <a:moveTo>
                  <a:pt x="0" y="0"/>
                </a:moveTo>
                <a:lnTo>
                  <a:pt x="64617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67127" y="4791455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49908" y="4791455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4">
                <a:moveTo>
                  <a:pt x="0" y="0"/>
                </a:moveTo>
                <a:lnTo>
                  <a:pt x="323087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95259" y="4379976"/>
            <a:ext cx="321945" cy="0"/>
          </a:xfrm>
          <a:custGeom>
            <a:avLst/>
            <a:gdLst/>
            <a:ahLst/>
            <a:cxnLst/>
            <a:rect l="l" t="t" r="r" b="b"/>
            <a:pathLst>
              <a:path w="321945">
                <a:moveTo>
                  <a:pt x="0" y="0"/>
                </a:moveTo>
                <a:lnTo>
                  <a:pt x="32156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20356" y="4379976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07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81571" y="4379976"/>
            <a:ext cx="645160" cy="0"/>
          </a:xfrm>
          <a:custGeom>
            <a:avLst/>
            <a:gdLst/>
            <a:ahLst/>
            <a:cxnLst/>
            <a:rect l="l" t="t" r="r" b="b"/>
            <a:pathLst>
              <a:path w="645159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08191" y="4379976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67884" y="4379976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94503" y="4379976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54196" y="4379976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40507" y="4379976"/>
            <a:ext cx="1019810" cy="0"/>
          </a:xfrm>
          <a:custGeom>
            <a:avLst/>
            <a:gdLst/>
            <a:ahLst/>
            <a:cxnLst/>
            <a:rect l="l" t="t" r="r" b="b"/>
            <a:pathLst>
              <a:path w="1019810">
                <a:moveTo>
                  <a:pt x="0" y="0"/>
                </a:moveTo>
                <a:lnTo>
                  <a:pt x="101955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67127" y="4379976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49908" y="4379976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4">
                <a:moveTo>
                  <a:pt x="0" y="0"/>
                </a:moveTo>
                <a:lnTo>
                  <a:pt x="323087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95259" y="3968496"/>
            <a:ext cx="321945" cy="0"/>
          </a:xfrm>
          <a:custGeom>
            <a:avLst/>
            <a:gdLst/>
            <a:ahLst/>
            <a:cxnLst/>
            <a:rect l="l" t="t" r="r" b="b"/>
            <a:pathLst>
              <a:path w="321945">
                <a:moveTo>
                  <a:pt x="0" y="0"/>
                </a:moveTo>
                <a:lnTo>
                  <a:pt x="32156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481571" y="3968496"/>
            <a:ext cx="1019810" cy="0"/>
          </a:xfrm>
          <a:custGeom>
            <a:avLst/>
            <a:gdLst/>
            <a:ahLst/>
            <a:cxnLst/>
            <a:rect l="l" t="t" r="r" b="b"/>
            <a:pathLst>
              <a:path w="1019809">
                <a:moveTo>
                  <a:pt x="0" y="0"/>
                </a:moveTo>
                <a:lnTo>
                  <a:pt x="101955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08191" y="3968496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167884" y="3968496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94503" y="3968496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49908" y="3968496"/>
            <a:ext cx="2948940" cy="0"/>
          </a:xfrm>
          <a:custGeom>
            <a:avLst/>
            <a:gdLst/>
            <a:ahLst/>
            <a:cxnLst/>
            <a:rect l="l" t="t" r="r" b="b"/>
            <a:pathLst>
              <a:path w="2948940">
                <a:moveTo>
                  <a:pt x="0" y="0"/>
                </a:moveTo>
                <a:lnTo>
                  <a:pt x="294894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81571" y="3557015"/>
            <a:ext cx="1635760" cy="0"/>
          </a:xfrm>
          <a:custGeom>
            <a:avLst/>
            <a:gdLst/>
            <a:ahLst/>
            <a:cxnLst/>
            <a:rect l="l" t="t" r="r" b="b"/>
            <a:pathLst>
              <a:path w="1635759">
                <a:moveTo>
                  <a:pt x="0" y="0"/>
                </a:moveTo>
                <a:lnTo>
                  <a:pt x="163525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167884" y="3557015"/>
            <a:ext cx="1019810" cy="0"/>
          </a:xfrm>
          <a:custGeom>
            <a:avLst/>
            <a:gdLst/>
            <a:ahLst/>
            <a:cxnLst/>
            <a:rect l="l" t="t" r="r" b="b"/>
            <a:pathLst>
              <a:path w="1019810">
                <a:moveTo>
                  <a:pt x="0" y="0"/>
                </a:moveTo>
                <a:lnTo>
                  <a:pt x="101955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794503" y="3557015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49908" y="3557015"/>
            <a:ext cx="2948940" cy="0"/>
          </a:xfrm>
          <a:custGeom>
            <a:avLst/>
            <a:gdLst/>
            <a:ahLst/>
            <a:cxnLst/>
            <a:rect l="l" t="t" r="r" b="b"/>
            <a:pathLst>
              <a:path w="2948940">
                <a:moveTo>
                  <a:pt x="0" y="0"/>
                </a:moveTo>
                <a:lnTo>
                  <a:pt x="294894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481571" y="3145535"/>
            <a:ext cx="1635760" cy="0"/>
          </a:xfrm>
          <a:custGeom>
            <a:avLst/>
            <a:gdLst/>
            <a:ahLst/>
            <a:cxnLst/>
            <a:rect l="l" t="t" r="r" b="b"/>
            <a:pathLst>
              <a:path w="1635759">
                <a:moveTo>
                  <a:pt x="0" y="0"/>
                </a:moveTo>
                <a:lnTo>
                  <a:pt x="163525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49908" y="3145535"/>
            <a:ext cx="4638040" cy="0"/>
          </a:xfrm>
          <a:custGeom>
            <a:avLst/>
            <a:gdLst/>
            <a:ahLst/>
            <a:cxnLst/>
            <a:rect l="l" t="t" r="r" b="b"/>
            <a:pathLst>
              <a:path w="4638040">
                <a:moveTo>
                  <a:pt x="0" y="0"/>
                </a:moveTo>
                <a:lnTo>
                  <a:pt x="463753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49908" y="2734055"/>
            <a:ext cx="6567170" cy="0"/>
          </a:xfrm>
          <a:custGeom>
            <a:avLst/>
            <a:gdLst/>
            <a:ahLst/>
            <a:cxnLst/>
            <a:rect l="l" t="t" r="r" b="b"/>
            <a:pathLst>
              <a:path w="6567170">
                <a:moveTo>
                  <a:pt x="0" y="0"/>
                </a:moveTo>
                <a:lnTo>
                  <a:pt x="656691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872995" y="4319015"/>
            <a:ext cx="294640" cy="1295400"/>
          </a:xfrm>
          <a:custGeom>
            <a:avLst/>
            <a:gdLst/>
            <a:ahLst/>
            <a:cxnLst/>
            <a:rect l="l" t="t" r="r" b="b"/>
            <a:pathLst>
              <a:path w="294639" h="1295400">
                <a:moveTo>
                  <a:pt x="294131" y="0"/>
                </a:moveTo>
                <a:lnTo>
                  <a:pt x="0" y="0"/>
                </a:lnTo>
                <a:lnTo>
                  <a:pt x="0" y="1295399"/>
                </a:lnTo>
                <a:lnTo>
                  <a:pt x="294131" y="1295399"/>
                </a:lnTo>
                <a:lnTo>
                  <a:pt x="294131" y="0"/>
                </a:lnTo>
                <a:close/>
              </a:path>
            </a:pathLst>
          </a:custGeom>
          <a:solidFill>
            <a:srgbClr val="00A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86683" y="4503420"/>
            <a:ext cx="294640" cy="1111250"/>
          </a:xfrm>
          <a:custGeom>
            <a:avLst/>
            <a:gdLst/>
            <a:ahLst/>
            <a:cxnLst/>
            <a:rect l="l" t="t" r="r" b="b"/>
            <a:pathLst>
              <a:path w="294639" h="1111250">
                <a:moveTo>
                  <a:pt x="294131" y="0"/>
                </a:moveTo>
                <a:lnTo>
                  <a:pt x="0" y="0"/>
                </a:lnTo>
                <a:lnTo>
                  <a:pt x="0" y="1110995"/>
                </a:lnTo>
                <a:lnTo>
                  <a:pt x="294131" y="1110995"/>
                </a:lnTo>
                <a:lnTo>
                  <a:pt x="294131" y="0"/>
                </a:lnTo>
                <a:close/>
              </a:path>
            </a:pathLst>
          </a:custGeom>
          <a:solidFill>
            <a:srgbClr val="00A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498847" y="3494532"/>
            <a:ext cx="295910" cy="2120265"/>
          </a:xfrm>
          <a:custGeom>
            <a:avLst/>
            <a:gdLst/>
            <a:ahLst/>
            <a:cxnLst/>
            <a:rect l="l" t="t" r="r" b="b"/>
            <a:pathLst>
              <a:path w="295910" h="2120265">
                <a:moveTo>
                  <a:pt x="295655" y="0"/>
                </a:moveTo>
                <a:lnTo>
                  <a:pt x="0" y="0"/>
                </a:lnTo>
                <a:lnTo>
                  <a:pt x="0" y="2119883"/>
                </a:lnTo>
                <a:lnTo>
                  <a:pt x="295655" y="2119883"/>
                </a:lnTo>
                <a:lnTo>
                  <a:pt x="295655" y="0"/>
                </a:lnTo>
                <a:close/>
              </a:path>
            </a:pathLst>
          </a:custGeom>
          <a:solidFill>
            <a:srgbClr val="00A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812535" y="3906011"/>
            <a:ext cx="295910" cy="1708785"/>
          </a:xfrm>
          <a:custGeom>
            <a:avLst/>
            <a:gdLst/>
            <a:ahLst/>
            <a:cxnLst/>
            <a:rect l="l" t="t" r="r" b="b"/>
            <a:pathLst>
              <a:path w="295910" h="1708785">
                <a:moveTo>
                  <a:pt x="295655" y="0"/>
                </a:moveTo>
                <a:lnTo>
                  <a:pt x="0" y="0"/>
                </a:lnTo>
                <a:lnTo>
                  <a:pt x="0" y="1708403"/>
                </a:lnTo>
                <a:lnTo>
                  <a:pt x="295655" y="1708403"/>
                </a:lnTo>
                <a:lnTo>
                  <a:pt x="295655" y="0"/>
                </a:lnTo>
                <a:close/>
              </a:path>
            </a:pathLst>
          </a:custGeom>
          <a:solidFill>
            <a:srgbClr val="00A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126223" y="4154423"/>
            <a:ext cx="294640" cy="1460500"/>
          </a:xfrm>
          <a:custGeom>
            <a:avLst/>
            <a:gdLst/>
            <a:ahLst/>
            <a:cxnLst/>
            <a:rect l="l" t="t" r="r" b="b"/>
            <a:pathLst>
              <a:path w="294640" h="1460500">
                <a:moveTo>
                  <a:pt x="294131" y="0"/>
                </a:moveTo>
                <a:lnTo>
                  <a:pt x="0" y="0"/>
                </a:lnTo>
                <a:lnTo>
                  <a:pt x="0" y="1459992"/>
                </a:lnTo>
                <a:lnTo>
                  <a:pt x="294131" y="1459992"/>
                </a:lnTo>
                <a:lnTo>
                  <a:pt x="294131" y="0"/>
                </a:lnTo>
                <a:close/>
              </a:path>
            </a:pathLst>
          </a:custGeom>
          <a:solidFill>
            <a:srgbClr val="00A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46376" y="4154423"/>
            <a:ext cx="294640" cy="1460500"/>
          </a:xfrm>
          <a:custGeom>
            <a:avLst/>
            <a:gdLst/>
            <a:ahLst/>
            <a:cxnLst/>
            <a:rect l="l" t="t" r="r" b="b"/>
            <a:pathLst>
              <a:path w="294639" h="1460500">
                <a:moveTo>
                  <a:pt x="294131" y="0"/>
                </a:moveTo>
                <a:lnTo>
                  <a:pt x="0" y="0"/>
                </a:lnTo>
                <a:lnTo>
                  <a:pt x="0" y="1459992"/>
                </a:lnTo>
                <a:lnTo>
                  <a:pt x="294131" y="1459992"/>
                </a:lnTo>
                <a:lnTo>
                  <a:pt x="294131" y="0"/>
                </a:lnTo>
                <a:close/>
              </a:path>
            </a:pathLst>
          </a:custGeom>
          <a:solidFill>
            <a:srgbClr val="204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60064" y="4091940"/>
            <a:ext cx="294640" cy="1522730"/>
          </a:xfrm>
          <a:custGeom>
            <a:avLst/>
            <a:gdLst/>
            <a:ahLst/>
            <a:cxnLst/>
            <a:rect l="l" t="t" r="r" b="b"/>
            <a:pathLst>
              <a:path w="294639" h="1522729">
                <a:moveTo>
                  <a:pt x="294132" y="0"/>
                </a:moveTo>
                <a:lnTo>
                  <a:pt x="0" y="0"/>
                </a:lnTo>
                <a:lnTo>
                  <a:pt x="0" y="1522476"/>
                </a:lnTo>
                <a:lnTo>
                  <a:pt x="294132" y="1522476"/>
                </a:lnTo>
                <a:lnTo>
                  <a:pt x="294132" y="0"/>
                </a:lnTo>
                <a:close/>
              </a:path>
            </a:pathLst>
          </a:custGeom>
          <a:solidFill>
            <a:srgbClr val="204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873752" y="3412235"/>
            <a:ext cx="294640" cy="2202180"/>
          </a:xfrm>
          <a:custGeom>
            <a:avLst/>
            <a:gdLst/>
            <a:ahLst/>
            <a:cxnLst/>
            <a:rect l="l" t="t" r="r" b="b"/>
            <a:pathLst>
              <a:path w="294639" h="2202179">
                <a:moveTo>
                  <a:pt x="294132" y="0"/>
                </a:moveTo>
                <a:lnTo>
                  <a:pt x="0" y="0"/>
                </a:lnTo>
                <a:lnTo>
                  <a:pt x="0" y="2202179"/>
                </a:lnTo>
                <a:lnTo>
                  <a:pt x="294132" y="2202179"/>
                </a:lnTo>
                <a:lnTo>
                  <a:pt x="294132" y="0"/>
                </a:lnTo>
                <a:close/>
              </a:path>
            </a:pathLst>
          </a:custGeom>
          <a:solidFill>
            <a:srgbClr val="204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187440" y="3063239"/>
            <a:ext cx="294640" cy="2551430"/>
          </a:xfrm>
          <a:custGeom>
            <a:avLst/>
            <a:gdLst/>
            <a:ahLst/>
            <a:cxnLst/>
            <a:rect l="l" t="t" r="r" b="b"/>
            <a:pathLst>
              <a:path w="294639" h="2551429">
                <a:moveTo>
                  <a:pt x="294132" y="0"/>
                </a:moveTo>
                <a:lnTo>
                  <a:pt x="0" y="0"/>
                </a:lnTo>
                <a:lnTo>
                  <a:pt x="0" y="2551176"/>
                </a:lnTo>
                <a:lnTo>
                  <a:pt x="294132" y="2551176"/>
                </a:lnTo>
                <a:lnTo>
                  <a:pt x="294132" y="0"/>
                </a:lnTo>
                <a:close/>
              </a:path>
            </a:pathLst>
          </a:custGeom>
          <a:solidFill>
            <a:srgbClr val="204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501128" y="3823715"/>
            <a:ext cx="294640" cy="1790700"/>
          </a:xfrm>
          <a:custGeom>
            <a:avLst/>
            <a:gdLst/>
            <a:ahLst/>
            <a:cxnLst/>
            <a:rect l="l" t="t" r="r" b="b"/>
            <a:pathLst>
              <a:path w="294640" h="1790700">
                <a:moveTo>
                  <a:pt x="294131" y="0"/>
                </a:moveTo>
                <a:lnTo>
                  <a:pt x="0" y="0"/>
                </a:lnTo>
                <a:lnTo>
                  <a:pt x="0" y="1790700"/>
                </a:lnTo>
                <a:lnTo>
                  <a:pt x="294131" y="1790700"/>
                </a:lnTo>
                <a:lnTo>
                  <a:pt x="294131" y="0"/>
                </a:lnTo>
                <a:close/>
              </a:path>
            </a:pathLst>
          </a:custGeom>
          <a:solidFill>
            <a:srgbClr val="204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549908" y="5614415"/>
            <a:ext cx="6567170" cy="0"/>
          </a:xfrm>
          <a:custGeom>
            <a:avLst/>
            <a:gdLst/>
            <a:ahLst/>
            <a:cxnLst/>
            <a:rect l="l" t="t" r="r" b="b"/>
            <a:pathLst>
              <a:path w="6567170">
                <a:moveTo>
                  <a:pt x="0" y="0"/>
                </a:moveTo>
                <a:lnTo>
                  <a:pt x="656691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1127252" y="2612263"/>
            <a:ext cx="295275" cy="2679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9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8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8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8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6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8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4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8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2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8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20" dirty="0">
                <a:solidFill>
                  <a:srgbClr val="585858"/>
                </a:solidFill>
                <a:latin typeface="Trebuchet MS"/>
                <a:cs typeface="Trebuchet MS"/>
              </a:rPr>
              <a:t>7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8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0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691510" y="2223643"/>
            <a:ext cx="393255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215" dirty="0">
                <a:solidFill>
                  <a:srgbClr val="585858"/>
                </a:solidFill>
                <a:latin typeface="Trebuchet MS"/>
                <a:cs typeface="Trebuchet MS"/>
              </a:rPr>
              <a:t>%</a:t>
            </a:r>
            <a:r>
              <a:rPr sz="2000" spc="-17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Trebuchet MS"/>
                <a:cs typeface="Trebuchet MS"/>
              </a:rPr>
              <a:t>DM2</a:t>
            </a:r>
            <a:r>
              <a:rPr sz="2000" spc="-16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585858"/>
                </a:solidFill>
                <a:latin typeface="Trebuchet MS"/>
                <a:cs typeface="Trebuchet MS"/>
              </a:rPr>
              <a:t>patiënten</a:t>
            </a:r>
            <a:r>
              <a:rPr sz="2000" spc="-18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585858"/>
                </a:solidFill>
                <a:latin typeface="Trebuchet MS"/>
                <a:cs typeface="Trebuchet MS"/>
              </a:rPr>
              <a:t>met</a:t>
            </a:r>
            <a:r>
              <a:rPr sz="2000" spc="-17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90" dirty="0">
                <a:solidFill>
                  <a:srgbClr val="585858"/>
                </a:solidFill>
                <a:latin typeface="Trebuchet MS"/>
                <a:cs typeface="Trebuchet MS"/>
              </a:rPr>
              <a:t>urineonderzoek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044696" y="6179820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60" h="111760">
                <a:moveTo>
                  <a:pt x="0" y="111251"/>
                </a:moveTo>
                <a:lnTo>
                  <a:pt x="111251" y="111251"/>
                </a:lnTo>
                <a:lnTo>
                  <a:pt x="111251" y="0"/>
                </a:lnTo>
                <a:lnTo>
                  <a:pt x="0" y="0"/>
                </a:lnTo>
                <a:lnTo>
                  <a:pt x="0" y="111251"/>
                </a:lnTo>
                <a:close/>
              </a:path>
            </a:pathLst>
          </a:custGeom>
          <a:solidFill>
            <a:srgbClr val="00A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765547" y="6179820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60" h="111760">
                <a:moveTo>
                  <a:pt x="0" y="111251"/>
                </a:moveTo>
                <a:lnTo>
                  <a:pt x="111251" y="111251"/>
                </a:lnTo>
                <a:lnTo>
                  <a:pt x="111251" y="0"/>
                </a:lnTo>
                <a:lnTo>
                  <a:pt x="0" y="0"/>
                </a:lnTo>
                <a:lnTo>
                  <a:pt x="0" y="111251"/>
                </a:lnTo>
                <a:close/>
              </a:path>
            </a:pathLst>
          </a:custGeom>
          <a:solidFill>
            <a:srgbClr val="204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1127252" y="5532526"/>
            <a:ext cx="2946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7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6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955673" y="5774309"/>
            <a:ext cx="5016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50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1600" spc="-30" dirty="0">
                <a:solidFill>
                  <a:srgbClr val="585858"/>
                </a:solidFill>
                <a:latin typeface="Trebuchet MS"/>
                <a:cs typeface="Trebuchet MS"/>
              </a:rPr>
              <a:t>s</a:t>
            </a:r>
            <a:r>
              <a:rPr sz="1600" spc="-45" dirty="0">
                <a:solidFill>
                  <a:srgbClr val="585858"/>
                </a:solidFill>
                <a:latin typeface="Trebuchet MS"/>
                <a:cs typeface="Trebuchet MS"/>
              </a:rPr>
              <a:t>s</a:t>
            </a:r>
            <a:r>
              <a:rPr sz="1600" spc="-70" dirty="0">
                <a:solidFill>
                  <a:srgbClr val="585858"/>
                </a:solidFill>
                <a:latin typeface="Trebuchet MS"/>
                <a:cs typeface="Trebuchet MS"/>
              </a:rPr>
              <a:t>en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194685" y="5774309"/>
            <a:ext cx="65214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60" dirty="0">
                <a:solidFill>
                  <a:srgbClr val="585858"/>
                </a:solidFill>
                <a:latin typeface="Trebuchet MS"/>
                <a:cs typeface="Trebuchet MS"/>
              </a:rPr>
              <a:t>E</a:t>
            </a:r>
            <a:r>
              <a:rPr sz="1600" spc="-85" dirty="0">
                <a:solidFill>
                  <a:srgbClr val="585858"/>
                </a:solidFill>
                <a:latin typeface="Trebuchet MS"/>
                <a:cs typeface="Trebuchet MS"/>
              </a:rPr>
              <a:t>m</a:t>
            </a:r>
            <a:r>
              <a:rPr sz="1600" spc="-65" dirty="0">
                <a:solidFill>
                  <a:srgbClr val="585858"/>
                </a:solidFill>
                <a:latin typeface="Trebuchet MS"/>
                <a:cs typeface="Trebuchet MS"/>
              </a:rPr>
              <a:t>men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507484" y="5774309"/>
            <a:ext cx="6534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40" dirty="0">
                <a:solidFill>
                  <a:srgbClr val="585858"/>
                </a:solidFill>
                <a:latin typeface="Trebuchet MS"/>
                <a:cs typeface="Trebuchet MS"/>
              </a:rPr>
              <a:t>Meppel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670550" y="5774309"/>
            <a:ext cx="95376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65" dirty="0">
                <a:solidFill>
                  <a:srgbClr val="585858"/>
                </a:solidFill>
                <a:latin typeface="Trebuchet MS"/>
                <a:cs typeface="Trebuchet MS"/>
              </a:rPr>
              <a:t>Hoogeveen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277481" y="5774309"/>
            <a:ext cx="3683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55" dirty="0">
                <a:solidFill>
                  <a:srgbClr val="585858"/>
                </a:solidFill>
                <a:latin typeface="Trebuchet MS"/>
                <a:cs typeface="Trebuchet MS"/>
              </a:rPr>
              <a:t>H</a:t>
            </a:r>
            <a:r>
              <a:rPr sz="1600" spc="-155" dirty="0">
                <a:solidFill>
                  <a:srgbClr val="585858"/>
                </a:solidFill>
                <a:latin typeface="Trebuchet MS"/>
                <a:cs typeface="Trebuchet MS"/>
              </a:rPr>
              <a:t>Z</a:t>
            </a:r>
            <a:r>
              <a:rPr sz="1600" spc="-15" dirty="0">
                <a:solidFill>
                  <a:srgbClr val="585858"/>
                </a:solidFill>
                <a:latin typeface="Trebuchet MS"/>
                <a:cs typeface="Trebuchet MS"/>
              </a:rPr>
              <a:t>D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195317" y="6130620"/>
            <a:ext cx="4375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30" dirty="0">
                <a:solidFill>
                  <a:srgbClr val="585858"/>
                </a:solidFill>
                <a:latin typeface="Trebuchet MS"/>
                <a:cs typeface="Trebuchet MS"/>
              </a:rPr>
              <a:t>2</a:t>
            </a:r>
            <a:r>
              <a:rPr sz="1600" spc="-40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r>
              <a:rPr sz="1600" spc="-30" dirty="0">
                <a:solidFill>
                  <a:srgbClr val="585858"/>
                </a:solidFill>
                <a:latin typeface="Trebuchet MS"/>
                <a:cs typeface="Trebuchet MS"/>
              </a:rPr>
              <a:t>1</a:t>
            </a:r>
            <a:r>
              <a:rPr sz="1600" spc="-35" dirty="0">
                <a:solidFill>
                  <a:srgbClr val="585858"/>
                </a:solidFill>
                <a:latin typeface="Trebuchet MS"/>
                <a:cs typeface="Trebuchet MS"/>
              </a:rPr>
              <a:t>8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915661" y="6130620"/>
            <a:ext cx="4375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30" dirty="0">
                <a:solidFill>
                  <a:srgbClr val="585858"/>
                </a:solidFill>
                <a:latin typeface="Trebuchet MS"/>
                <a:cs typeface="Trebuchet MS"/>
              </a:rPr>
              <a:t>2</a:t>
            </a:r>
            <a:r>
              <a:rPr sz="1600" spc="-40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r>
              <a:rPr sz="1600" spc="-30" dirty="0">
                <a:solidFill>
                  <a:srgbClr val="585858"/>
                </a:solidFill>
                <a:latin typeface="Trebuchet MS"/>
                <a:cs typeface="Trebuchet MS"/>
              </a:rPr>
              <a:t>1</a:t>
            </a:r>
            <a:r>
              <a:rPr sz="1600" spc="-35" dirty="0">
                <a:solidFill>
                  <a:srgbClr val="585858"/>
                </a:solidFill>
                <a:latin typeface="Trebuchet MS"/>
                <a:cs typeface="Trebuchet MS"/>
              </a:rPr>
              <a:t>9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D0F68D-1EAC-4C94-A932-40004F4F0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253" y="744172"/>
            <a:ext cx="11029616" cy="988332"/>
          </a:xfrm>
        </p:spPr>
        <p:txBody>
          <a:bodyPr/>
          <a:lstStyle/>
          <a:p>
            <a:r>
              <a:rPr lang="nl-NL" dirty="0"/>
              <a:t>Populatie DM  </a:t>
            </a:r>
            <a:r>
              <a:rPr lang="nl-NL" sz="2000" dirty="0"/>
              <a:t>( in aantallen en %  t.o.v. van de zorggroep) 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73D713C6-2440-472F-AC03-D1D6C216F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264935"/>
              </p:ext>
            </p:extLst>
          </p:nvPr>
        </p:nvGraphicFramePr>
        <p:xfrm>
          <a:off x="1293223" y="2063931"/>
          <a:ext cx="9044415" cy="40886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86299">
                  <a:extLst>
                    <a:ext uri="{9D8B030D-6E8A-4147-A177-3AD203B41FA5}">
                      <a16:colId xmlns:a16="http://schemas.microsoft.com/office/drawing/2014/main" val="3254230993"/>
                    </a:ext>
                  </a:extLst>
                </a:gridCol>
                <a:gridCol w="2934530">
                  <a:extLst>
                    <a:ext uri="{9D8B030D-6E8A-4147-A177-3AD203B41FA5}">
                      <a16:colId xmlns:a16="http://schemas.microsoft.com/office/drawing/2014/main" val="1910119775"/>
                    </a:ext>
                  </a:extLst>
                </a:gridCol>
                <a:gridCol w="2623586">
                  <a:extLst>
                    <a:ext uri="{9D8B030D-6E8A-4147-A177-3AD203B41FA5}">
                      <a16:colId xmlns:a16="http://schemas.microsoft.com/office/drawing/2014/main" val="891183150"/>
                    </a:ext>
                  </a:extLst>
                </a:gridCol>
              </a:tblGrid>
              <a:tr h="710651">
                <a:tc>
                  <a:txBody>
                    <a:bodyPr/>
                    <a:lstStyle/>
                    <a:p>
                      <a:pPr algn="l" fontAlgn="b"/>
                      <a:r>
                        <a:rPr lang="nl-NL" sz="3200" u="none" strike="noStrike" dirty="0">
                          <a:effectLst/>
                          <a:latin typeface="+mj-lt"/>
                        </a:rPr>
                        <a:t> 130 praktijken </a:t>
                      </a:r>
                      <a:endParaRPr lang="nl-NL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DM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3200" b="0" u="none" strike="noStrike" dirty="0">
                          <a:effectLst/>
                          <a:latin typeface="+mj-lt"/>
                        </a:rPr>
                        <a:t>DM aantal</a:t>
                      </a:r>
                      <a:endParaRPr lang="nl-NL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2023978"/>
                  </a:ext>
                </a:extLst>
              </a:tr>
              <a:tr h="710651">
                <a:tc>
                  <a:txBody>
                    <a:bodyPr/>
                    <a:lstStyle/>
                    <a:p>
                      <a:pPr algn="l" fontAlgn="b"/>
                      <a:r>
                        <a:rPr lang="nl-NL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HZD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6.9 %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34.080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4711286"/>
                  </a:ext>
                </a:extLst>
              </a:tr>
              <a:tr h="710651">
                <a:tc>
                  <a:txBody>
                    <a:bodyPr/>
                    <a:lstStyle/>
                    <a:p>
                      <a:pPr algn="l" fontAlgn="b"/>
                      <a:r>
                        <a:rPr lang="nl-NL" sz="32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Emmen</a:t>
                      </a:r>
                      <a:endParaRPr lang="nl-NL" sz="3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32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7.9 %</a:t>
                      </a:r>
                      <a:endParaRPr lang="nl-NL" sz="3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12.293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19449828"/>
                  </a:ext>
                </a:extLst>
              </a:tr>
              <a:tr h="710651">
                <a:tc>
                  <a:txBody>
                    <a:bodyPr/>
                    <a:lstStyle/>
                    <a:p>
                      <a:pPr algn="l" fontAlgn="b"/>
                      <a:r>
                        <a:rPr lang="nl-NL" sz="3200" u="none" strike="noStrike" dirty="0">
                          <a:effectLst/>
                          <a:latin typeface="+mj-lt"/>
                        </a:rPr>
                        <a:t> Hoogeveen</a:t>
                      </a:r>
                      <a:endParaRPr lang="nl-NL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3200" u="none" strike="noStrike" dirty="0">
                          <a:effectLst/>
                          <a:latin typeface="+mj-lt"/>
                        </a:rPr>
                        <a:t>6.8 %</a:t>
                      </a:r>
                      <a:endParaRPr lang="nl-NL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4.525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0253054"/>
                  </a:ext>
                </a:extLst>
              </a:tr>
              <a:tr h="710651">
                <a:tc>
                  <a:txBody>
                    <a:bodyPr/>
                    <a:lstStyle/>
                    <a:p>
                      <a:pPr algn="l" fontAlgn="b"/>
                      <a:r>
                        <a:rPr lang="nl-NL" sz="3200" u="none" strike="noStrike" dirty="0">
                          <a:effectLst/>
                          <a:latin typeface="+mj-lt"/>
                        </a:rPr>
                        <a:t> Meppel</a:t>
                      </a:r>
                      <a:endParaRPr lang="nl-NL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3200" u="none" strike="noStrike" dirty="0">
                          <a:effectLst/>
                          <a:latin typeface="+mj-lt"/>
                        </a:rPr>
                        <a:t>6.2 %</a:t>
                      </a:r>
                      <a:endParaRPr lang="nl-NL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7.318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6308452"/>
                  </a:ext>
                </a:extLst>
              </a:tr>
              <a:tr h="535421">
                <a:tc>
                  <a:txBody>
                    <a:bodyPr/>
                    <a:lstStyle/>
                    <a:p>
                      <a:pPr algn="l" fontAlgn="b"/>
                      <a:r>
                        <a:rPr lang="nl-NL" sz="3200" u="none" strike="noStrike" dirty="0">
                          <a:effectLst/>
                          <a:latin typeface="+mj-lt"/>
                        </a:rPr>
                        <a:t> Assen</a:t>
                      </a:r>
                      <a:endParaRPr lang="nl-NL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3200" u="none" strike="noStrike" dirty="0">
                          <a:effectLst/>
                          <a:latin typeface="+mj-lt"/>
                        </a:rPr>
                        <a:t>6.5 %</a:t>
                      </a:r>
                      <a:endParaRPr lang="nl-NL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9.944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3891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6413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9B8FBB-EF45-4668-AD7D-35ED5E8C2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65753"/>
            <a:ext cx="11029616" cy="988332"/>
          </a:xfrm>
        </p:spPr>
        <p:txBody>
          <a:bodyPr/>
          <a:lstStyle/>
          <a:p>
            <a:r>
              <a:rPr lang="nl-NL" dirty="0"/>
              <a:t>Verdeling </a:t>
            </a:r>
            <a:r>
              <a:rPr lang="nl-NL" dirty="0" err="1"/>
              <a:t>Albuminurie</a:t>
            </a:r>
            <a:r>
              <a:rPr lang="nl-NL" dirty="0"/>
              <a:t> (Emmen)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52948FC-F606-404C-9E9D-80D00BD88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748" y="2268215"/>
            <a:ext cx="6954252" cy="382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74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9B8FBB-EF45-4668-AD7D-35ED5E8C2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65753"/>
            <a:ext cx="11029616" cy="988332"/>
          </a:xfrm>
        </p:spPr>
        <p:txBody>
          <a:bodyPr/>
          <a:lstStyle/>
          <a:p>
            <a:r>
              <a:rPr lang="nl-NL" dirty="0"/>
              <a:t>Behandeling </a:t>
            </a:r>
            <a:r>
              <a:rPr lang="nl-NL" dirty="0" err="1"/>
              <a:t>Albuminurie</a:t>
            </a:r>
            <a:r>
              <a:rPr lang="nl-NL" dirty="0"/>
              <a:t> (Emmen)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A29D9E0-3C1A-4C4B-A69B-308E8C929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07" y="2625493"/>
            <a:ext cx="11029616" cy="245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09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06551"/>
            <a:ext cx="11300460" cy="1259205"/>
          </a:xfrm>
          <a:prstGeom prst="rect">
            <a:avLst/>
          </a:prstGeom>
          <a:solidFill>
            <a:srgbClr val="00A2D3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4350">
              <a:latin typeface="Times New Roman"/>
              <a:cs typeface="Times New Roman"/>
            </a:endParaRPr>
          </a:p>
          <a:p>
            <a:pPr marL="226695">
              <a:lnSpc>
                <a:spcPct val="100000"/>
              </a:lnSpc>
            </a:pPr>
            <a:r>
              <a:rPr spc="-10" dirty="0"/>
              <a:t>BLOEDDRUK</a:t>
            </a:r>
            <a:r>
              <a:rPr spc="25" dirty="0"/>
              <a:t> </a:t>
            </a:r>
            <a:r>
              <a:rPr spc="-10" dirty="0"/>
              <a:t>GEMETEN</a:t>
            </a:r>
          </a:p>
        </p:txBody>
      </p:sp>
      <p:sp>
        <p:nvSpPr>
          <p:cNvPr id="3" name="object 3"/>
          <p:cNvSpPr/>
          <p:nvPr/>
        </p:nvSpPr>
        <p:spPr>
          <a:xfrm>
            <a:off x="7851647" y="5355335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5">
                <a:moveTo>
                  <a:pt x="0" y="0"/>
                </a:moveTo>
                <a:lnTo>
                  <a:pt x="323087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78268" y="5355335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39483" y="5355335"/>
            <a:ext cx="645160" cy="0"/>
          </a:xfrm>
          <a:custGeom>
            <a:avLst/>
            <a:gdLst/>
            <a:ahLst/>
            <a:cxnLst/>
            <a:rect l="l" t="t" r="r" b="b"/>
            <a:pathLst>
              <a:path w="645159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64579" y="5355335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25796" y="5355335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50891" y="5355335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12108" y="5355335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37203" y="5355335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0772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98420" y="5355335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2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23516" y="5355335"/>
            <a:ext cx="81280" cy="0"/>
          </a:xfrm>
          <a:custGeom>
            <a:avLst/>
            <a:gdLst/>
            <a:ahLst/>
            <a:cxnLst/>
            <a:rect l="l" t="t" r="r" b="b"/>
            <a:pathLst>
              <a:path w="81280">
                <a:moveTo>
                  <a:pt x="0" y="0"/>
                </a:moveTo>
                <a:lnTo>
                  <a:pt x="80771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07819" y="5355335"/>
            <a:ext cx="321945" cy="0"/>
          </a:xfrm>
          <a:custGeom>
            <a:avLst/>
            <a:gdLst/>
            <a:ahLst/>
            <a:cxnLst/>
            <a:rect l="l" t="t" r="r" b="b"/>
            <a:pathLst>
              <a:path w="321944">
                <a:moveTo>
                  <a:pt x="0" y="0"/>
                </a:moveTo>
                <a:lnTo>
                  <a:pt x="321563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51647" y="5067300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5">
                <a:moveTo>
                  <a:pt x="0" y="0"/>
                </a:moveTo>
                <a:lnTo>
                  <a:pt x="323087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78268" y="5067300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39483" y="5067300"/>
            <a:ext cx="645160" cy="0"/>
          </a:xfrm>
          <a:custGeom>
            <a:avLst/>
            <a:gdLst/>
            <a:ahLst/>
            <a:cxnLst/>
            <a:rect l="l" t="t" r="r" b="b"/>
            <a:pathLst>
              <a:path w="645159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64579" y="5067300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25796" y="5067300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50891" y="5067300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12108" y="5067300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37203" y="5067300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07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98420" y="5067300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23516" y="5067300"/>
            <a:ext cx="81280" cy="0"/>
          </a:xfrm>
          <a:custGeom>
            <a:avLst/>
            <a:gdLst/>
            <a:ahLst/>
            <a:cxnLst/>
            <a:rect l="l" t="t" r="r" b="b"/>
            <a:pathLst>
              <a:path w="81280">
                <a:moveTo>
                  <a:pt x="0" y="0"/>
                </a:moveTo>
                <a:lnTo>
                  <a:pt x="8077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07819" y="5067300"/>
            <a:ext cx="321945" cy="0"/>
          </a:xfrm>
          <a:custGeom>
            <a:avLst/>
            <a:gdLst/>
            <a:ahLst/>
            <a:cxnLst/>
            <a:rect l="l" t="t" r="r" b="b"/>
            <a:pathLst>
              <a:path w="321944">
                <a:moveTo>
                  <a:pt x="0" y="0"/>
                </a:moveTo>
                <a:lnTo>
                  <a:pt x="32156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851647" y="4779264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5">
                <a:moveTo>
                  <a:pt x="0" y="0"/>
                </a:moveTo>
                <a:lnTo>
                  <a:pt x="323087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78268" y="4779264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39483" y="4779264"/>
            <a:ext cx="645160" cy="0"/>
          </a:xfrm>
          <a:custGeom>
            <a:avLst/>
            <a:gdLst/>
            <a:ahLst/>
            <a:cxnLst/>
            <a:rect l="l" t="t" r="r" b="b"/>
            <a:pathLst>
              <a:path w="645159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64579" y="4779264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25796" y="4779264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50891" y="4779264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2108" y="4779264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37203" y="4779264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07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98420" y="4779264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223516" y="4779264"/>
            <a:ext cx="81280" cy="0"/>
          </a:xfrm>
          <a:custGeom>
            <a:avLst/>
            <a:gdLst/>
            <a:ahLst/>
            <a:cxnLst/>
            <a:rect l="l" t="t" r="r" b="b"/>
            <a:pathLst>
              <a:path w="81280">
                <a:moveTo>
                  <a:pt x="0" y="0"/>
                </a:moveTo>
                <a:lnTo>
                  <a:pt x="8077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07819" y="4779264"/>
            <a:ext cx="321945" cy="0"/>
          </a:xfrm>
          <a:custGeom>
            <a:avLst/>
            <a:gdLst/>
            <a:ahLst/>
            <a:cxnLst/>
            <a:rect l="l" t="t" r="r" b="b"/>
            <a:pathLst>
              <a:path w="321944">
                <a:moveTo>
                  <a:pt x="0" y="0"/>
                </a:moveTo>
                <a:lnTo>
                  <a:pt x="32156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851647" y="4491228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5">
                <a:moveTo>
                  <a:pt x="0" y="0"/>
                </a:moveTo>
                <a:lnTo>
                  <a:pt x="323087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478268" y="4491228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539483" y="4491228"/>
            <a:ext cx="645160" cy="0"/>
          </a:xfrm>
          <a:custGeom>
            <a:avLst/>
            <a:gdLst/>
            <a:ahLst/>
            <a:cxnLst/>
            <a:rect l="l" t="t" r="r" b="b"/>
            <a:pathLst>
              <a:path w="645159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64579" y="4491228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225796" y="4491228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850891" y="4491228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912108" y="4491228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98420" y="4491228"/>
            <a:ext cx="1019810" cy="0"/>
          </a:xfrm>
          <a:custGeom>
            <a:avLst/>
            <a:gdLst/>
            <a:ahLst/>
            <a:cxnLst/>
            <a:rect l="l" t="t" r="r" b="b"/>
            <a:pathLst>
              <a:path w="1019810">
                <a:moveTo>
                  <a:pt x="0" y="0"/>
                </a:moveTo>
                <a:lnTo>
                  <a:pt x="101955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223516" y="4491228"/>
            <a:ext cx="81280" cy="0"/>
          </a:xfrm>
          <a:custGeom>
            <a:avLst/>
            <a:gdLst/>
            <a:ahLst/>
            <a:cxnLst/>
            <a:rect l="l" t="t" r="r" b="b"/>
            <a:pathLst>
              <a:path w="81280">
                <a:moveTo>
                  <a:pt x="0" y="0"/>
                </a:moveTo>
                <a:lnTo>
                  <a:pt x="8077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07819" y="4491228"/>
            <a:ext cx="321945" cy="0"/>
          </a:xfrm>
          <a:custGeom>
            <a:avLst/>
            <a:gdLst/>
            <a:ahLst/>
            <a:cxnLst/>
            <a:rect l="l" t="t" r="r" b="b"/>
            <a:pathLst>
              <a:path w="321944">
                <a:moveTo>
                  <a:pt x="0" y="0"/>
                </a:moveTo>
                <a:lnTo>
                  <a:pt x="32156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851647" y="4203191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5">
                <a:moveTo>
                  <a:pt x="0" y="0"/>
                </a:moveTo>
                <a:lnTo>
                  <a:pt x="323087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478268" y="4203191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539483" y="4203191"/>
            <a:ext cx="645160" cy="0"/>
          </a:xfrm>
          <a:custGeom>
            <a:avLst/>
            <a:gdLst/>
            <a:ahLst/>
            <a:cxnLst/>
            <a:rect l="l" t="t" r="r" b="b"/>
            <a:pathLst>
              <a:path w="645159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164579" y="4203191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225796" y="4203191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850891" y="4203191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912108" y="4203191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98420" y="4203191"/>
            <a:ext cx="1019810" cy="0"/>
          </a:xfrm>
          <a:custGeom>
            <a:avLst/>
            <a:gdLst/>
            <a:ahLst/>
            <a:cxnLst/>
            <a:rect l="l" t="t" r="r" b="b"/>
            <a:pathLst>
              <a:path w="1019810">
                <a:moveTo>
                  <a:pt x="0" y="0"/>
                </a:moveTo>
                <a:lnTo>
                  <a:pt x="101955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23516" y="4203191"/>
            <a:ext cx="81280" cy="0"/>
          </a:xfrm>
          <a:custGeom>
            <a:avLst/>
            <a:gdLst/>
            <a:ahLst/>
            <a:cxnLst/>
            <a:rect l="l" t="t" r="r" b="b"/>
            <a:pathLst>
              <a:path w="81280">
                <a:moveTo>
                  <a:pt x="0" y="0"/>
                </a:moveTo>
                <a:lnTo>
                  <a:pt x="8077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607819" y="4203191"/>
            <a:ext cx="321945" cy="0"/>
          </a:xfrm>
          <a:custGeom>
            <a:avLst/>
            <a:gdLst/>
            <a:ahLst/>
            <a:cxnLst/>
            <a:rect l="l" t="t" r="r" b="b"/>
            <a:pathLst>
              <a:path w="321944">
                <a:moveTo>
                  <a:pt x="0" y="0"/>
                </a:moveTo>
                <a:lnTo>
                  <a:pt x="32156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851647" y="3915155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5">
                <a:moveTo>
                  <a:pt x="0" y="0"/>
                </a:moveTo>
                <a:lnTo>
                  <a:pt x="323087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539483" y="3915155"/>
            <a:ext cx="1018540" cy="0"/>
          </a:xfrm>
          <a:custGeom>
            <a:avLst/>
            <a:gdLst/>
            <a:ahLst/>
            <a:cxnLst/>
            <a:rect l="l" t="t" r="r" b="b"/>
            <a:pathLst>
              <a:path w="1018540">
                <a:moveTo>
                  <a:pt x="0" y="0"/>
                </a:moveTo>
                <a:lnTo>
                  <a:pt x="101803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164579" y="3915155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225796" y="3915155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850891" y="3915155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912108" y="3915155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598420" y="3915155"/>
            <a:ext cx="1019810" cy="0"/>
          </a:xfrm>
          <a:custGeom>
            <a:avLst/>
            <a:gdLst/>
            <a:ahLst/>
            <a:cxnLst/>
            <a:rect l="l" t="t" r="r" b="b"/>
            <a:pathLst>
              <a:path w="1019810">
                <a:moveTo>
                  <a:pt x="0" y="0"/>
                </a:moveTo>
                <a:lnTo>
                  <a:pt x="101955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23516" y="3915155"/>
            <a:ext cx="81280" cy="0"/>
          </a:xfrm>
          <a:custGeom>
            <a:avLst/>
            <a:gdLst/>
            <a:ahLst/>
            <a:cxnLst/>
            <a:rect l="l" t="t" r="r" b="b"/>
            <a:pathLst>
              <a:path w="81280">
                <a:moveTo>
                  <a:pt x="0" y="0"/>
                </a:moveTo>
                <a:lnTo>
                  <a:pt x="8077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07819" y="3915155"/>
            <a:ext cx="321945" cy="0"/>
          </a:xfrm>
          <a:custGeom>
            <a:avLst/>
            <a:gdLst/>
            <a:ahLst/>
            <a:cxnLst/>
            <a:rect l="l" t="t" r="r" b="b"/>
            <a:pathLst>
              <a:path w="321944">
                <a:moveTo>
                  <a:pt x="0" y="0"/>
                </a:moveTo>
                <a:lnTo>
                  <a:pt x="32156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851647" y="3627120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5">
                <a:moveTo>
                  <a:pt x="0" y="0"/>
                </a:moveTo>
                <a:lnTo>
                  <a:pt x="323087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539483" y="3627120"/>
            <a:ext cx="1018540" cy="0"/>
          </a:xfrm>
          <a:custGeom>
            <a:avLst/>
            <a:gdLst/>
            <a:ahLst/>
            <a:cxnLst/>
            <a:rect l="l" t="t" r="r" b="b"/>
            <a:pathLst>
              <a:path w="1018540">
                <a:moveTo>
                  <a:pt x="0" y="0"/>
                </a:moveTo>
                <a:lnTo>
                  <a:pt x="101803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225796" y="3627120"/>
            <a:ext cx="1018540" cy="0"/>
          </a:xfrm>
          <a:custGeom>
            <a:avLst/>
            <a:gdLst/>
            <a:ahLst/>
            <a:cxnLst/>
            <a:rect l="l" t="t" r="r" b="b"/>
            <a:pathLst>
              <a:path w="1018539">
                <a:moveTo>
                  <a:pt x="0" y="0"/>
                </a:moveTo>
                <a:lnTo>
                  <a:pt x="101803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850891" y="3627120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598420" y="3627120"/>
            <a:ext cx="1958339" cy="0"/>
          </a:xfrm>
          <a:custGeom>
            <a:avLst/>
            <a:gdLst/>
            <a:ahLst/>
            <a:cxnLst/>
            <a:rect l="l" t="t" r="r" b="b"/>
            <a:pathLst>
              <a:path w="1958339">
                <a:moveTo>
                  <a:pt x="0" y="0"/>
                </a:moveTo>
                <a:lnTo>
                  <a:pt x="195834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607819" y="3627120"/>
            <a:ext cx="696595" cy="0"/>
          </a:xfrm>
          <a:custGeom>
            <a:avLst/>
            <a:gdLst/>
            <a:ahLst/>
            <a:cxnLst/>
            <a:rect l="l" t="t" r="r" b="b"/>
            <a:pathLst>
              <a:path w="696594">
                <a:moveTo>
                  <a:pt x="0" y="0"/>
                </a:moveTo>
                <a:lnTo>
                  <a:pt x="69646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539483" y="3339084"/>
            <a:ext cx="1635760" cy="0"/>
          </a:xfrm>
          <a:custGeom>
            <a:avLst/>
            <a:gdLst/>
            <a:ahLst/>
            <a:cxnLst/>
            <a:rect l="l" t="t" r="r" b="b"/>
            <a:pathLst>
              <a:path w="1635759">
                <a:moveTo>
                  <a:pt x="0" y="0"/>
                </a:moveTo>
                <a:lnTo>
                  <a:pt x="163525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607819" y="3339084"/>
            <a:ext cx="4636135" cy="0"/>
          </a:xfrm>
          <a:custGeom>
            <a:avLst/>
            <a:gdLst/>
            <a:ahLst/>
            <a:cxnLst/>
            <a:rect l="l" t="t" r="r" b="b"/>
            <a:pathLst>
              <a:path w="4636135">
                <a:moveTo>
                  <a:pt x="0" y="0"/>
                </a:moveTo>
                <a:lnTo>
                  <a:pt x="463600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607819" y="3049523"/>
            <a:ext cx="6567170" cy="0"/>
          </a:xfrm>
          <a:custGeom>
            <a:avLst/>
            <a:gdLst/>
            <a:ahLst/>
            <a:cxnLst/>
            <a:rect l="l" t="t" r="r" b="b"/>
            <a:pathLst>
              <a:path w="6567170">
                <a:moveTo>
                  <a:pt x="0" y="0"/>
                </a:moveTo>
                <a:lnTo>
                  <a:pt x="656691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607819" y="2761488"/>
            <a:ext cx="6567170" cy="0"/>
          </a:xfrm>
          <a:custGeom>
            <a:avLst/>
            <a:gdLst/>
            <a:ahLst/>
            <a:cxnLst/>
            <a:rect l="l" t="t" r="r" b="b"/>
            <a:pathLst>
              <a:path w="6567170">
                <a:moveTo>
                  <a:pt x="0" y="0"/>
                </a:moveTo>
                <a:lnTo>
                  <a:pt x="656691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929383" y="3857244"/>
            <a:ext cx="294640" cy="1786255"/>
          </a:xfrm>
          <a:custGeom>
            <a:avLst/>
            <a:gdLst/>
            <a:ahLst/>
            <a:cxnLst/>
            <a:rect l="l" t="t" r="r" b="b"/>
            <a:pathLst>
              <a:path w="294639" h="1786254">
                <a:moveTo>
                  <a:pt x="294132" y="0"/>
                </a:moveTo>
                <a:lnTo>
                  <a:pt x="0" y="0"/>
                </a:lnTo>
                <a:lnTo>
                  <a:pt x="0" y="1786127"/>
                </a:lnTo>
                <a:lnTo>
                  <a:pt x="294132" y="1786127"/>
                </a:lnTo>
                <a:lnTo>
                  <a:pt x="294132" y="0"/>
                </a:lnTo>
                <a:close/>
              </a:path>
            </a:pathLst>
          </a:custGeom>
          <a:solidFill>
            <a:srgbClr val="00A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243072" y="4750308"/>
            <a:ext cx="294640" cy="893444"/>
          </a:xfrm>
          <a:custGeom>
            <a:avLst/>
            <a:gdLst/>
            <a:ahLst/>
            <a:cxnLst/>
            <a:rect l="l" t="t" r="r" b="b"/>
            <a:pathLst>
              <a:path w="294639" h="893445">
                <a:moveTo>
                  <a:pt x="294131" y="0"/>
                </a:moveTo>
                <a:lnTo>
                  <a:pt x="0" y="0"/>
                </a:lnTo>
                <a:lnTo>
                  <a:pt x="0" y="893064"/>
                </a:lnTo>
                <a:lnTo>
                  <a:pt x="294131" y="893064"/>
                </a:lnTo>
                <a:lnTo>
                  <a:pt x="294131" y="0"/>
                </a:lnTo>
                <a:close/>
              </a:path>
            </a:pathLst>
          </a:custGeom>
          <a:solidFill>
            <a:srgbClr val="00A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556759" y="3540252"/>
            <a:ext cx="294640" cy="2103120"/>
          </a:xfrm>
          <a:custGeom>
            <a:avLst/>
            <a:gdLst/>
            <a:ahLst/>
            <a:cxnLst/>
            <a:rect l="l" t="t" r="r" b="b"/>
            <a:pathLst>
              <a:path w="294639" h="2103120">
                <a:moveTo>
                  <a:pt x="294131" y="0"/>
                </a:moveTo>
                <a:lnTo>
                  <a:pt x="0" y="0"/>
                </a:lnTo>
                <a:lnTo>
                  <a:pt x="0" y="2103120"/>
                </a:lnTo>
                <a:lnTo>
                  <a:pt x="294131" y="2103120"/>
                </a:lnTo>
                <a:lnTo>
                  <a:pt x="294131" y="0"/>
                </a:lnTo>
                <a:close/>
              </a:path>
            </a:pathLst>
          </a:custGeom>
          <a:solidFill>
            <a:srgbClr val="00A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870447" y="3627120"/>
            <a:ext cx="294640" cy="2016760"/>
          </a:xfrm>
          <a:custGeom>
            <a:avLst/>
            <a:gdLst/>
            <a:ahLst/>
            <a:cxnLst/>
            <a:rect l="l" t="t" r="r" b="b"/>
            <a:pathLst>
              <a:path w="294639" h="2016760">
                <a:moveTo>
                  <a:pt x="294131" y="0"/>
                </a:moveTo>
                <a:lnTo>
                  <a:pt x="0" y="0"/>
                </a:lnTo>
                <a:lnTo>
                  <a:pt x="0" y="2016252"/>
                </a:lnTo>
                <a:lnTo>
                  <a:pt x="294131" y="2016251"/>
                </a:lnTo>
                <a:lnTo>
                  <a:pt x="294131" y="0"/>
                </a:lnTo>
                <a:close/>
              </a:path>
            </a:pathLst>
          </a:custGeom>
          <a:solidFill>
            <a:srgbClr val="00A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184135" y="4087367"/>
            <a:ext cx="294640" cy="1556385"/>
          </a:xfrm>
          <a:custGeom>
            <a:avLst/>
            <a:gdLst/>
            <a:ahLst/>
            <a:cxnLst/>
            <a:rect l="l" t="t" r="r" b="b"/>
            <a:pathLst>
              <a:path w="294640" h="1556385">
                <a:moveTo>
                  <a:pt x="294132" y="0"/>
                </a:moveTo>
                <a:lnTo>
                  <a:pt x="0" y="0"/>
                </a:lnTo>
                <a:lnTo>
                  <a:pt x="0" y="1556003"/>
                </a:lnTo>
                <a:lnTo>
                  <a:pt x="294132" y="1556003"/>
                </a:lnTo>
                <a:lnTo>
                  <a:pt x="294132" y="0"/>
                </a:lnTo>
                <a:close/>
              </a:path>
            </a:pathLst>
          </a:custGeom>
          <a:solidFill>
            <a:srgbClr val="00A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304288" y="3569208"/>
            <a:ext cx="294640" cy="2074545"/>
          </a:xfrm>
          <a:custGeom>
            <a:avLst/>
            <a:gdLst/>
            <a:ahLst/>
            <a:cxnLst/>
            <a:rect l="l" t="t" r="r" b="b"/>
            <a:pathLst>
              <a:path w="294639" h="2074545">
                <a:moveTo>
                  <a:pt x="294131" y="0"/>
                </a:moveTo>
                <a:lnTo>
                  <a:pt x="0" y="0"/>
                </a:lnTo>
                <a:lnTo>
                  <a:pt x="0" y="2074164"/>
                </a:lnTo>
                <a:lnTo>
                  <a:pt x="294131" y="2074164"/>
                </a:lnTo>
                <a:lnTo>
                  <a:pt x="294131" y="0"/>
                </a:lnTo>
                <a:close/>
              </a:path>
            </a:pathLst>
          </a:custGeom>
          <a:solidFill>
            <a:srgbClr val="204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617976" y="3828288"/>
            <a:ext cx="294640" cy="1815464"/>
          </a:xfrm>
          <a:custGeom>
            <a:avLst/>
            <a:gdLst/>
            <a:ahLst/>
            <a:cxnLst/>
            <a:rect l="l" t="t" r="r" b="b"/>
            <a:pathLst>
              <a:path w="294639" h="1815464">
                <a:moveTo>
                  <a:pt x="294132" y="0"/>
                </a:moveTo>
                <a:lnTo>
                  <a:pt x="0" y="0"/>
                </a:lnTo>
                <a:lnTo>
                  <a:pt x="0" y="1815084"/>
                </a:lnTo>
                <a:lnTo>
                  <a:pt x="294132" y="1815084"/>
                </a:lnTo>
                <a:lnTo>
                  <a:pt x="294132" y="0"/>
                </a:lnTo>
                <a:close/>
              </a:path>
            </a:pathLst>
          </a:custGeom>
          <a:solidFill>
            <a:srgbClr val="204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930140" y="3366515"/>
            <a:ext cx="295910" cy="2277110"/>
          </a:xfrm>
          <a:custGeom>
            <a:avLst/>
            <a:gdLst/>
            <a:ahLst/>
            <a:cxnLst/>
            <a:rect l="l" t="t" r="r" b="b"/>
            <a:pathLst>
              <a:path w="295910" h="2277110">
                <a:moveTo>
                  <a:pt x="295656" y="0"/>
                </a:moveTo>
                <a:lnTo>
                  <a:pt x="0" y="0"/>
                </a:lnTo>
                <a:lnTo>
                  <a:pt x="0" y="2276856"/>
                </a:lnTo>
                <a:lnTo>
                  <a:pt x="295656" y="2276856"/>
                </a:lnTo>
                <a:lnTo>
                  <a:pt x="295656" y="0"/>
                </a:lnTo>
                <a:close/>
              </a:path>
            </a:pathLst>
          </a:custGeom>
          <a:solidFill>
            <a:srgbClr val="204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243828" y="3107435"/>
            <a:ext cx="295910" cy="2536190"/>
          </a:xfrm>
          <a:custGeom>
            <a:avLst/>
            <a:gdLst/>
            <a:ahLst/>
            <a:cxnLst/>
            <a:rect l="l" t="t" r="r" b="b"/>
            <a:pathLst>
              <a:path w="295909" h="2536190">
                <a:moveTo>
                  <a:pt x="295655" y="0"/>
                </a:moveTo>
                <a:lnTo>
                  <a:pt x="0" y="0"/>
                </a:lnTo>
                <a:lnTo>
                  <a:pt x="0" y="2535936"/>
                </a:lnTo>
                <a:lnTo>
                  <a:pt x="295655" y="2535936"/>
                </a:lnTo>
                <a:lnTo>
                  <a:pt x="295655" y="0"/>
                </a:lnTo>
                <a:close/>
              </a:path>
            </a:pathLst>
          </a:custGeom>
          <a:solidFill>
            <a:srgbClr val="204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557516" y="3540252"/>
            <a:ext cx="294640" cy="2103120"/>
          </a:xfrm>
          <a:custGeom>
            <a:avLst/>
            <a:gdLst/>
            <a:ahLst/>
            <a:cxnLst/>
            <a:rect l="l" t="t" r="r" b="b"/>
            <a:pathLst>
              <a:path w="294640" h="2103120">
                <a:moveTo>
                  <a:pt x="294131" y="0"/>
                </a:moveTo>
                <a:lnTo>
                  <a:pt x="0" y="0"/>
                </a:lnTo>
                <a:lnTo>
                  <a:pt x="0" y="2103120"/>
                </a:lnTo>
                <a:lnTo>
                  <a:pt x="294131" y="2103120"/>
                </a:lnTo>
                <a:lnTo>
                  <a:pt x="294131" y="0"/>
                </a:lnTo>
                <a:close/>
              </a:path>
            </a:pathLst>
          </a:custGeom>
          <a:solidFill>
            <a:srgbClr val="204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607819" y="5643371"/>
            <a:ext cx="6567170" cy="0"/>
          </a:xfrm>
          <a:custGeom>
            <a:avLst/>
            <a:gdLst/>
            <a:ahLst/>
            <a:cxnLst/>
            <a:rect l="l" t="t" r="r" b="b"/>
            <a:pathLst>
              <a:path w="6567170">
                <a:moveTo>
                  <a:pt x="0" y="0"/>
                </a:moveTo>
                <a:lnTo>
                  <a:pt x="656691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1184554" y="2535301"/>
            <a:ext cx="294640" cy="290830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9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9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9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8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9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7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9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6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9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5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9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4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9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3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9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2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9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1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9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548889" y="2251659"/>
            <a:ext cx="433451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215" dirty="0">
                <a:solidFill>
                  <a:srgbClr val="585858"/>
                </a:solidFill>
                <a:latin typeface="Trebuchet MS"/>
                <a:cs typeface="Trebuchet MS"/>
              </a:rPr>
              <a:t>%</a:t>
            </a:r>
            <a:r>
              <a:rPr sz="2000" spc="-17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Trebuchet MS"/>
                <a:cs typeface="Trebuchet MS"/>
              </a:rPr>
              <a:t>DM2</a:t>
            </a:r>
            <a:r>
              <a:rPr sz="2000" spc="-16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05" dirty="0">
                <a:solidFill>
                  <a:srgbClr val="585858"/>
                </a:solidFill>
                <a:latin typeface="Trebuchet MS"/>
                <a:cs typeface="Trebuchet MS"/>
              </a:rPr>
              <a:t>patiënten</a:t>
            </a:r>
            <a:r>
              <a:rPr sz="2000" spc="-18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585858"/>
                </a:solidFill>
                <a:latin typeface="Trebuchet MS"/>
                <a:cs typeface="Trebuchet MS"/>
              </a:rPr>
              <a:t>met</a:t>
            </a:r>
            <a:r>
              <a:rPr sz="2000" spc="-18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00" dirty="0">
                <a:solidFill>
                  <a:srgbClr val="585858"/>
                </a:solidFill>
                <a:latin typeface="Trebuchet MS"/>
                <a:cs typeface="Trebuchet MS"/>
              </a:rPr>
              <a:t>gemeten</a:t>
            </a:r>
            <a:r>
              <a:rPr sz="2000" spc="-17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585858"/>
                </a:solidFill>
                <a:latin typeface="Trebuchet MS"/>
                <a:cs typeface="Trebuchet MS"/>
              </a:rPr>
              <a:t>bloeddruk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4102608" y="6208776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60" h="111760">
                <a:moveTo>
                  <a:pt x="0" y="111252"/>
                </a:moveTo>
                <a:lnTo>
                  <a:pt x="111251" y="111252"/>
                </a:lnTo>
                <a:lnTo>
                  <a:pt x="111251" y="0"/>
                </a:lnTo>
                <a:lnTo>
                  <a:pt x="0" y="0"/>
                </a:lnTo>
                <a:lnTo>
                  <a:pt x="0" y="111252"/>
                </a:lnTo>
                <a:close/>
              </a:path>
            </a:pathLst>
          </a:custGeom>
          <a:solidFill>
            <a:srgbClr val="00A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821935" y="6208776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60" h="111760">
                <a:moveTo>
                  <a:pt x="0" y="111252"/>
                </a:moveTo>
                <a:lnTo>
                  <a:pt x="111251" y="111252"/>
                </a:lnTo>
                <a:lnTo>
                  <a:pt x="111251" y="0"/>
                </a:lnTo>
                <a:lnTo>
                  <a:pt x="0" y="0"/>
                </a:lnTo>
                <a:lnTo>
                  <a:pt x="0" y="111252"/>
                </a:lnTo>
                <a:close/>
              </a:path>
            </a:pathLst>
          </a:custGeom>
          <a:solidFill>
            <a:srgbClr val="204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1184554" y="5561177"/>
            <a:ext cx="2946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8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9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2012695" y="5802655"/>
            <a:ext cx="5016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50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1600" spc="-30" dirty="0">
                <a:solidFill>
                  <a:srgbClr val="585858"/>
                </a:solidFill>
                <a:latin typeface="Trebuchet MS"/>
                <a:cs typeface="Trebuchet MS"/>
              </a:rPr>
              <a:t>s</a:t>
            </a:r>
            <a:r>
              <a:rPr sz="1600" spc="-45" dirty="0">
                <a:solidFill>
                  <a:srgbClr val="585858"/>
                </a:solidFill>
                <a:latin typeface="Trebuchet MS"/>
                <a:cs typeface="Trebuchet MS"/>
              </a:rPr>
              <a:t>s</a:t>
            </a:r>
            <a:r>
              <a:rPr sz="1600" spc="-70" dirty="0">
                <a:solidFill>
                  <a:srgbClr val="585858"/>
                </a:solidFill>
                <a:latin typeface="Trebuchet MS"/>
                <a:cs typeface="Trebuchet MS"/>
              </a:rPr>
              <a:t>en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251708" y="5802655"/>
            <a:ext cx="65214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60" dirty="0">
                <a:solidFill>
                  <a:srgbClr val="585858"/>
                </a:solidFill>
                <a:latin typeface="Trebuchet MS"/>
                <a:cs typeface="Trebuchet MS"/>
              </a:rPr>
              <a:t>E</a:t>
            </a:r>
            <a:r>
              <a:rPr sz="1600" spc="-85" dirty="0">
                <a:solidFill>
                  <a:srgbClr val="585858"/>
                </a:solidFill>
                <a:latin typeface="Trebuchet MS"/>
                <a:cs typeface="Trebuchet MS"/>
              </a:rPr>
              <a:t>m</a:t>
            </a:r>
            <a:r>
              <a:rPr sz="1600" spc="-65" dirty="0">
                <a:solidFill>
                  <a:srgbClr val="585858"/>
                </a:solidFill>
                <a:latin typeface="Trebuchet MS"/>
                <a:cs typeface="Trebuchet MS"/>
              </a:rPr>
              <a:t>men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564760" y="5802655"/>
            <a:ext cx="6534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40" dirty="0">
                <a:solidFill>
                  <a:srgbClr val="585858"/>
                </a:solidFill>
                <a:latin typeface="Trebuchet MS"/>
                <a:cs typeface="Trebuchet MS"/>
              </a:rPr>
              <a:t>Meppel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727953" y="5802655"/>
            <a:ext cx="95376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65" dirty="0">
                <a:solidFill>
                  <a:srgbClr val="585858"/>
                </a:solidFill>
                <a:latin typeface="Trebuchet MS"/>
                <a:cs typeface="Trebuchet MS"/>
              </a:rPr>
              <a:t>Hoogeveen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7334504" y="5802655"/>
            <a:ext cx="3683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55" dirty="0">
                <a:solidFill>
                  <a:srgbClr val="585858"/>
                </a:solidFill>
                <a:latin typeface="Trebuchet MS"/>
                <a:cs typeface="Trebuchet MS"/>
              </a:rPr>
              <a:t>H</a:t>
            </a:r>
            <a:r>
              <a:rPr sz="1600" spc="-155" dirty="0">
                <a:solidFill>
                  <a:srgbClr val="585858"/>
                </a:solidFill>
                <a:latin typeface="Trebuchet MS"/>
                <a:cs typeface="Trebuchet MS"/>
              </a:rPr>
              <a:t>Z</a:t>
            </a:r>
            <a:r>
              <a:rPr sz="1600" spc="-15" dirty="0">
                <a:solidFill>
                  <a:srgbClr val="585858"/>
                </a:solidFill>
                <a:latin typeface="Trebuchet MS"/>
                <a:cs typeface="Trebuchet MS"/>
              </a:rPr>
              <a:t>D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4252721" y="6158966"/>
            <a:ext cx="4375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30" dirty="0">
                <a:solidFill>
                  <a:srgbClr val="585858"/>
                </a:solidFill>
                <a:latin typeface="Trebuchet MS"/>
                <a:cs typeface="Trebuchet MS"/>
              </a:rPr>
              <a:t>2</a:t>
            </a:r>
            <a:r>
              <a:rPr sz="1600" spc="-40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r>
              <a:rPr sz="1600" spc="-30" dirty="0">
                <a:solidFill>
                  <a:srgbClr val="585858"/>
                </a:solidFill>
                <a:latin typeface="Trebuchet MS"/>
                <a:cs typeface="Trebuchet MS"/>
              </a:rPr>
              <a:t>1</a:t>
            </a:r>
            <a:r>
              <a:rPr sz="1600" spc="-35" dirty="0">
                <a:solidFill>
                  <a:srgbClr val="585858"/>
                </a:solidFill>
                <a:latin typeface="Trebuchet MS"/>
                <a:cs typeface="Trebuchet MS"/>
              </a:rPr>
              <a:t>8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972558" y="6158966"/>
            <a:ext cx="4375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30" dirty="0">
                <a:solidFill>
                  <a:srgbClr val="585858"/>
                </a:solidFill>
                <a:latin typeface="Trebuchet MS"/>
                <a:cs typeface="Trebuchet MS"/>
              </a:rPr>
              <a:t>2</a:t>
            </a:r>
            <a:r>
              <a:rPr sz="1600" spc="-40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r>
              <a:rPr sz="1600" spc="-30" dirty="0">
                <a:solidFill>
                  <a:srgbClr val="585858"/>
                </a:solidFill>
                <a:latin typeface="Trebuchet MS"/>
                <a:cs typeface="Trebuchet MS"/>
              </a:rPr>
              <a:t>1</a:t>
            </a:r>
            <a:r>
              <a:rPr sz="1600" spc="-35" dirty="0">
                <a:solidFill>
                  <a:srgbClr val="585858"/>
                </a:solidFill>
                <a:latin typeface="Trebuchet MS"/>
                <a:cs typeface="Trebuchet MS"/>
              </a:rPr>
              <a:t>9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9B8FBB-EF45-4668-AD7D-35ED5E8C2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65753"/>
            <a:ext cx="11029616" cy="988332"/>
          </a:xfrm>
        </p:spPr>
        <p:txBody>
          <a:bodyPr/>
          <a:lstStyle/>
          <a:p>
            <a:r>
              <a:rPr lang="nl-NL" dirty="0"/>
              <a:t>Verdeling Bloeddruk (Emmen)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AA623B6-2C04-4CF7-BC91-711C88A3A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94" y="2181225"/>
            <a:ext cx="11619212" cy="381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54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9B8FBB-EF45-4668-AD7D-35ED5E8C2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65753"/>
            <a:ext cx="11029616" cy="988332"/>
          </a:xfrm>
        </p:spPr>
        <p:txBody>
          <a:bodyPr/>
          <a:lstStyle/>
          <a:p>
            <a:r>
              <a:rPr lang="nl-NL" dirty="0"/>
              <a:t>Bloeddruk &gt; 140 I.c.m. antihypertensiva (Emmen)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3A85158-BF16-46C6-9FF3-41C0B7535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365" y="2357437"/>
            <a:ext cx="6775110" cy="318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61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06551"/>
            <a:ext cx="11300460" cy="1259205"/>
          </a:xfrm>
          <a:prstGeom prst="rect">
            <a:avLst/>
          </a:prstGeom>
          <a:solidFill>
            <a:srgbClr val="00A2D3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4350">
              <a:latin typeface="Times New Roman"/>
              <a:cs typeface="Times New Roman"/>
            </a:endParaRPr>
          </a:p>
          <a:p>
            <a:pPr marL="226695">
              <a:lnSpc>
                <a:spcPct val="100000"/>
              </a:lnSpc>
            </a:pPr>
            <a:r>
              <a:rPr spc="-5" dirty="0"/>
              <a:t>BMI</a:t>
            </a:r>
            <a:r>
              <a:rPr dirty="0"/>
              <a:t> </a:t>
            </a:r>
            <a:r>
              <a:rPr spc="-10" dirty="0"/>
              <a:t>BEREKEND</a:t>
            </a:r>
          </a:p>
        </p:txBody>
      </p:sp>
      <p:sp>
        <p:nvSpPr>
          <p:cNvPr id="3" name="object 3"/>
          <p:cNvSpPr/>
          <p:nvPr/>
        </p:nvSpPr>
        <p:spPr>
          <a:xfrm>
            <a:off x="7938516" y="5260847"/>
            <a:ext cx="321945" cy="0"/>
          </a:xfrm>
          <a:custGeom>
            <a:avLst/>
            <a:gdLst/>
            <a:ahLst/>
            <a:cxnLst/>
            <a:rect l="l" t="t" r="r" b="b"/>
            <a:pathLst>
              <a:path w="321945">
                <a:moveTo>
                  <a:pt x="0" y="0"/>
                </a:moveTo>
                <a:lnTo>
                  <a:pt x="321563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63611" y="5260847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24828" y="5260847"/>
            <a:ext cx="645160" cy="0"/>
          </a:xfrm>
          <a:custGeom>
            <a:avLst/>
            <a:gdLst/>
            <a:ahLst/>
            <a:cxnLst/>
            <a:rect l="l" t="t" r="r" b="b"/>
            <a:pathLst>
              <a:path w="645159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49923" y="5260847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0772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11140" y="5260847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36235" y="5260847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0772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97452" y="5260847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24071" y="5260847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83764" y="5260847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10383" y="5260847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93164" y="5260847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4">
                <a:moveTo>
                  <a:pt x="0" y="0"/>
                </a:moveTo>
                <a:lnTo>
                  <a:pt x="323088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38516" y="4849367"/>
            <a:ext cx="321945" cy="0"/>
          </a:xfrm>
          <a:custGeom>
            <a:avLst/>
            <a:gdLst/>
            <a:ahLst/>
            <a:cxnLst/>
            <a:rect l="l" t="t" r="r" b="b"/>
            <a:pathLst>
              <a:path w="321945">
                <a:moveTo>
                  <a:pt x="0" y="0"/>
                </a:moveTo>
                <a:lnTo>
                  <a:pt x="32156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63611" y="4849367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24828" y="4849367"/>
            <a:ext cx="645160" cy="0"/>
          </a:xfrm>
          <a:custGeom>
            <a:avLst/>
            <a:gdLst/>
            <a:ahLst/>
            <a:cxnLst/>
            <a:rect l="l" t="t" r="r" b="b"/>
            <a:pathLst>
              <a:path w="645159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49923" y="4849367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07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11140" y="4849367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36235" y="4849367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07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97452" y="4849367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24071" y="4849367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83764" y="4849367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10383" y="4849367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93164" y="4849367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4">
                <a:moveTo>
                  <a:pt x="0" y="0"/>
                </a:moveTo>
                <a:lnTo>
                  <a:pt x="32308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38516" y="4437888"/>
            <a:ext cx="321945" cy="0"/>
          </a:xfrm>
          <a:custGeom>
            <a:avLst/>
            <a:gdLst/>
            <a:ahLst/>
            <a:cxnLst/>
            <a:rect l="l" t="t" r="r" b="b"/>
            <a:pathLst>
              <a:path w="321945">
                <a:moveTo>
                  <a:pt x="0" y="0"/>
                </a:moveTo>
                <a:lnTo>
                  <a:pt x="32156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63611" y="4437888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24828" y="4437888"/>
            <a:ext cx="645160" cy="0"/>
          </a:xfrm>
          <a:custGeom>
            <a:avLst/>
            <a:gdLst/>
            <a:ahLst/>
            <a:cxnLst/>
            <a:rect l="l" t="t" r="r" b="b"/>
            <a:pathLst>
              <a:path w="645159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49923" y="4437888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07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11140" y="4437888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36235" y="4437888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07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97452" y="4437888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83764" y="4437888"/>
            <a:ext cx="1019810" cy="0"/>
          </a:xfrm>
          <a:custGeom>
            <a:avLst/>
            <a:gdLst/>
            <a:ahLst/>
            <a:cxnLst/>
            <a:rect l="l" t="t" r="r" b="b"/>
            <a:pathLst>
              <a:path w="1019810">
                <a:moveTo>
                  <a:pt x="0" y="0"/>
                </a:moveTo>
                <a:lnTo>
                  <a:pt x="101955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310383" y="4437888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93164" y="4437888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4">
                <a:moveTo>
                  <a:pt x="0" y="0"/>
                </a:moveTo>
                <a:lnTo>
                  <a:pt x="32308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38516" y="4026408"/>
            <a:ext cx="321945" cy="0"/>
          </a:xfrm>
          <a:custGeom>
            <a:avLst/>
            <a:gdLst/>
            <a:ahLst/>
            <a:cxnLst/>
            <a:rect l="l" t="t" r="r" b="b"/>
            <a:pathLst>
              <a:path w="321945">
                <a:moveTo>
                  <a:pt x="0" y="0"/>
                </a:moveTo>
                <a:lnTo>
                  <a:pt x="32156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24828" y="4026408"/>
            <a:ext cx="1018540" cy="0"/>
          </a:xfrm>
          <a:custGeom>
            <a:avLst/>
            <a:gdLst/>
            <a:ahLst/>
            <a:cxnLst/>
            <a:rect l="l" t="t" r="r" b="b"/>
            <a:pathLst>
              <a:path w="1018540">
                <a:moveTo>
                  <a:pt x="0" y="0"/>
                </a:moveTo>
                <a:lnTo>
                  <a:pt x="101803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49923" y="4026408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07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11140" y="4026408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936235" y="4026408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07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83764" y="4026408"/>
            <a:ext cx="1958339" cy="0"/>
          </a:xfrm>
          <a:custGeom>
            <a:avLst/>
            <a:gdLst/>
            <a:ahLst/>
            <a:cxnLst/>
            <a:rect l="l" t="t" r="r" b="b"/>
            <a:pathLst>
              <a:path w="1958339">
                <a:moveTo>
                  <a:pt x="0" y="0"/>
                </a:moveTo>
                <a:lnTo>
                  <a:pt x="195833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93164" y="4026408"/>
            <a:ext cx="696595" cy="0"/>
          </a:xfrm>
          <a:custGeom>
            <a:avLst/>
            <a:gdLst/>
            <a:ahLst/>
            <a:cxnLst/>
            <a:rect l="l" t="t" r="r" b="b"/>
            <a:pathLst>
              <a:path w="696594">
                <a:moveTo>
                  <a:pt x="0" y="0"/>
                </a:moveTo>
                <a:lnTo>
                  <a:pt x="69646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624828" y="3613403"/>
            <a:ext cx="1635760" cy="0"/>
          </a:xfrm>
          <a:custGeom>
            <a:avLst/>
            <a:gdLst/>
            <a:ahLst/>
            <a:cxnLst/>
            <a:rect l="l" t="t" r="r" b="b"/>
            <a:pathLst>
              <a:path w="1635759">
                <a:moveTo>
                  <a:pt x="0" y="0"/>
                </a:moveTo>
                <a:lnTo>
                  <a:pt x="163525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49923" y="3613403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07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311140" y="3613403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936235" y="3613403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07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3164" y="3613403"/>
            <a:ext cx="2948940" cy="0"/>
          </a:xfrm>
          <a:custGeom>
            <a:avLst/>
            <a:gdLst/>
            <a:ahLst/>
            <a:cxnLst/>
            <a:rect l="l" t="t" r="r" b="b"/>
            <a:pathLst>
              <a:path w="2948940">
                <a:moveTo>
                  <a:pt x="0" y="0"/>
                </a:moveTo>
                <a:lnTo>
                  <a:pt x="294894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24828" y="3201923"/>
            <a:ext cx="1635760" cy="0"/>
          </a:xfrm>
          <a:custGeom>
            <a:avLst/>
            <a:gdLst/>
            <a:ahLst/>
            <a:cxnLst/>
            <a:rect l="l" t="t" r="r" b="b"/>
            <a:pathLst>
              <a:path w="1635759">
                <a:moveTo>
                  <a:pt x="0" y="0"/>
                </a:moveTo>
                <a:lnTo>
                  <a:pt x="163525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93164" y="3201923"/>
            <a:ext cx="4638040" cy="0"/>
          </a:xfrm>
          <a:custGeom>
            <a:avLst/>
            <a:gdLst/>
            <a:ahLst/>
            <a:cxnLst/>
            <a:rect l="l" t="t" r="r" b="b"/>
            <a:pathLst>
              <a:path w="4638040">
                <a:moveTo>
                  <a:pt x="0" y="0"/>
                </a:moveTo>
                <a:lnTo>
                  <a:pt x="463753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93164" y="2790444"/>
            <a:ext cx="6567170" cy="0"/>
          </a:xfrm>
          <a:custGeom>
            <a:avLst/>
            <a:gdLst/>
            <a:ahLst/>
            <a:cxnLst/>
            <a:rect l="l" t="t" r="r" b="b"/>
            <a:pathLst>
              <a:path w="6567170">
                <a:moveTo>
                  <a:pt x="0" y="0"/>
                </a:moveTo>
                <a:lnTo>
                  <a:pt x="656691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016251" y="4149852"/>
            <a:ext cx="294640" cy="1522730"/>
          </a:xfrm>
          <a:custGeom>
            <a:avLst/>
            <a:gdLst/>
            <a:ahLst/>
            <a:cxnLst/>
            <a:rect l="l" t="t" r="r" b="b"/>
            <a:pathLst>
              <a:path w="294639" h="1522729">
                <a:moveTo>
                  <a:pt x="294131" y="0"/>
                </a:moveTo>
                <a:lnTo>
                  <a:pt x="0" y="0"/>
                </a:lnTo>
                <a:lnTo>
                  <a:pt x="0" y="1522476"/>
                </a:lnTo>
                <a:lnTo>
                  <a:pt x="294131" y="1522476"/>
                </a:lnTo>
                <a:lnTo>
                  <a:pt x="294131" y="0"/>
                </a:lnTo>
                <a:close/>
              </a:path>
            </a:pathLst>
          </a:custGeom>
          <a:solidFill>
            <a:srgbClr val="00A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28415" y="4684776"/>
            <a:ext cx="295910" cy="988060"/>
          </a:xfrm>
          <a:custGeom>
            <a:avLst/>
            <a:gdLst/>
            <a:ahLst/>
            <a:cxnLst/>
            <a:rect l="l" t="t" r="r" b="b"/>
            <a:pathLst>
              <a:path w="295910" h="988060">
                <a:moveTo>
                  <a:pt x="295656" y="0"/>
                </a:moveTo>
                <a:lnTo>
                  <a:pt x="0" y="0"/>
                </a:lnTo>
                <a:lnTo>
                  <a:pt x="0" y="987552"/>
                </a:lnTo>
                <a:lnTo>
                  <a:pt x="295656" y="987552"/>
                </a:lnTo>
                <a:lnTo>
                  <a:pt x="295656" y="0"/>
                </a:lnTo>
                <a:close/>
              </a:path>
            </a:pathLst>
          </a:custGeom>
          <a:solidFill>
            <a:srgbClr val="00A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642103" y="3223260"/>
            <a:ext cx="294640" cy="2449195"/>
          </a:xfrm>
          <a:custGeom>
            <a:avLst/>
            <a:gdLst/>
            <a:ahLst/>
            <a:cxnLst/>
            <a:rect l="l" t="t" r="r" b="b"/>
            <a:pathLst>
              <a:path w="294639" h="2449195">
                <a:moveTo>
                  <a:pt x="294132" y="0"/>
                </a:moveTo>
                <a:lnTo>
                  <a:pt x="0" y="0"/>
                </a:lnTo>
                <a:lnTo>
                  <a:pt x="0" y="2449067"/>
                </a:lnTo>
                <a:lnTo>
                  <a:pt x="294132" y="2449067"/>
                </a:lnTo>
                <a:lnTo>
                  <a:pt x="294132" y="0"/>
                </a:lnTo>
                <a:close/>
              </a:path>
            </a:pathLst>
          </a:custGeom>
          <a:solidFill>
            <a:srgbClr val="00A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55791" y="3552444"/>
            <a:ext cx="294640" cy="2120265"/>
          </a:xfrm>
          <a:custGeom>
            <a:avLst/>
            <a:gdLst/>
            <a:ahLst/>
            <a:cxnLst/>
            <a:rect l="l" t="t" r="r" b="b"/>
            <a:pathLst>
              <a:path w="294639" h="2120265">
                <a:moveTo>
                  <a:pt x="294132" y="0"/>
                </a:moveTo>
                <a:lnTo>
                  <a:pt x="0" y="0"/>
                </a:lnTo>
                <a:lnTo>
                  <a:pt x="0" y="2119883"/>
                </a:lnTo>
                <a:lnTo>
                  <a:pt x="294132" y="2119883"/>
                </a:lnTo>
                <a:lnTo>
                  <a:pt x="294132" y="0"/>
                </a:lnTo>
                <a:close/>
              </a:path>
            </a:pathLst>
          </a:custGeom>
          <a:solidFill>
            <a:srgbClr val="00A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269480" y="4067555"/>
            <a:ext cx="294640" cy="1605280"/>
          </a:xfrm>
          <a:custGeom>
            <a:avLst/>
            <a:gdLst/>
            <a:ahLst/>
            <a:cxnLst/>
            <a:rect l="l" t="t" r="r" b="b"/>
            <a:pathLst>
              <a:path w="294640" h="1605279">
                <a:moveTo>
                  <a:pt x="294131" y="0"/>
                </a:moveTo>
                <a:lnTo>
                  <a:pt x="0" y="0"/>
                </a:lnTo>
                <a:lnTo>
                  <a:pt x="0" y="1604772"/>
                </a:lnTo>
                <a:lnTo>
                  <a:pt x="294131" y="1604772"/>
                </a:lnTo>
                <a:lnTo>
                  <a:pt x="294131" y="0"/>
                </a:lnTo>
                <a:close/>
              </a:path>
            </a:pathLst>
          </a:custGeom>
          <a:solidFill>
            <a:srgbClr val="00A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89632" y="3963923"/>
            <a:ext cx="294640" cy="1708785"/>
          </a:xfrm>
          <a:custGeom>
            <a:avLst/>
            <a:gdLst/>
            <a:ahLst/>
            <a:cxnLst/>
            <a:rect l="l" t="t" r="r" b="b"/>
            <a:pathLst>
              <a:path w="294639" h="1708785">
                <a:moveTo>
                  <a:pt x="294131" y="0"/>
                </a:moveTo>
                <a:lnTo>
                  <a:pt x="0" y="0"/>
                </a:lnTo>
                <a:lnTo>
                  <a:pt x="0" y="1708403"/>
                </a:lnTo>
                <a:lnTo>
                  <a:pt x="294131" y="1708403"/>
                </a:lnTo>
                <a:lnTo>
                  <a:pt x="294131" y="0"/>
                </a:lnTo>
                <a:close/>
              </a:path>
            </a:pathLst>
          </a:custGeom>
          <a:solidFill>
            <a:srgbClr val="204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703320" y="4026408"/>
            <a:ext cx="294640" cy="1645920"/>
          </a:xfrm>
          <a:custGeom>
            <a:avLst/>
            <a:gdLst/>
            <a:ahLst/>
            <a:cxnLst/>
            <a:rect l="l" t="t" r="r" b="b"/>
            <a:pathLst>
              <a:path w="294639" h="1645920">
                <a:moveTo>
                  <a:pt x="294131" y="0"/>
                </a:moveTo>
                <a:lnTo>
                  <a:pt x="0" y="0"/>
                </a:lnTo>
                <a:lnTo>
                  <a:pt x="0" y="1645920"/>
                </a:lnTo>
                <a:lnTo>
                  <a:pt x="294131" y="1645920"/>
                </a:lnTo>
                <a:lnTo>
                  <a:pt x="294131" y="0"/>
                </a:lnTo>
                <a:close/>
              </a:path>
            </a:pathLst>
          </a:custGeom>
          <a:solidFill>
            <a:srgbClr val="204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017008" y="3201923"/>
            <a:ext cx="294640" cy="2470785"/>
          </a:xfrm>
          <a:custGeom>
            <a:avLst/>
            <a:gdLst/>
            <a:ahLst/>
            <a:cxnLst/>
            <a:rect l="l" t="t" r="r" b="b"/>
            <a:pathLst>
              <a:path w="294639" h="2470785">
                <a:moveTo>
                  <a:pt x="294131" y="0"/>
                </a:moveTo>
                <a:lnTo>
                  <a:pt x="0" y="0"/>
                </a:lnTo>
                <a:lnTo>
                  <a:pt x="0" y="2470404"/>
                </a:lnTo>
                <a:lnTo>
                  <a:pt x="294131" y="2470404"/>
                </a:lnTo>
                <a:lnTo>
                  <a:pt x="294131" y="0"/>
                </a:lnTo>
                <a:close/>
              </a:path>
            </a:pathLst>
          </a:custGeom>
          <a:solidFill>
            <a:srgbClr val="204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330696" y="3037332"/>
            <a:ext cx="294640" cy="2635250"/>
          </a:xfrm>
          <a:custGeom>
            <a:avLst/>
            <a:gdLst/>
            <a:ahLst/>
            <a:cxnLst/>
            <a:rect l="l" t="t" r="r" b="b"/>
            <a:pathLst>
              <a:path w="294640" h="2635250">
                <a:moveTo>
                  <a:pt x="294131" y="0"/>
                </a:moveTo>
                <a:lnTo>
                  <a:pt x="0" y="0"/>
                </a:lnTo>
                <a:lnTo>
                  <a:pt x="0" y="2634995"/>
                </a:lnTo>
                <a:lnTo>
                  <a:pt x="294131" y="2634995"/>
                </a:lnTo>
                <a:lnTo>
                  <a:pt x="294131" y="0"/>
                </a:lnTo>
                <a:close/>
              </a:path>
            </a:pathLst>
          </a:custGeom>
          <a:solidFill>
            <a:srgbClr val="204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42859" y="3695700"/>
            <a:ext cx="295910" cy="1976755"/>
          </a:xfrm>
          <a:custGeom>
            <a:avLst/>
            <a:gdLst/>
            <a:ahLst/>
            <a:cxnLst/>
            <a:rect l="l" t="t" r="r" b="b"/>
            <a:pathLst>
              <a:path w="295909" h="1976754">
                <a:moveTo>
                  <a:pt x="295656" y="0"/>
                </a:moveTo>
                <a:lnTo>
                  <a:pt x="0" y="0"/>
                </a:lnTo>
                <a:lnTo>
                  <a:pt x="0" y="1976627"/>
                </a:lnTo>
                <a:lnTo>
                  <a:pt x="295656" y="1976627"/>
                </a:lnTo>
                <a:lnTo>
                  <a:pt x="295656" y="0"/>
                </a:lnTo>
                <a:close/>
              </a:path>
            </a:pathLst>
          </a:custGeom>
          <a:solidFill>
            <a:srgbClr val="204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93164" y="5672328"/>
            <a:ext cx="6567170" cy="0"/>
          </a:xfrm>
          <a:custGeom>
            <a:avLst/>
            <a:gdLst/>
            <a:ahLst/>
            <a:cxnLst/>
            <a:rect l="l" t="t" r="r" b="b"/>
            <a:pathLst>
              <a:path w="6567170">
                <a:moveTo>
                  <a:pt x="0" y="0"/>
                </a:moveTo>
                <a:lnTo>
                  <a:pt x="656691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1270253" y="2669540"/>
            <a:ext cx="295275" cy="2679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9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4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9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2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9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20" dirty="0">
                <a:solidFill>
                  <a:srgbClr val="585858"/>
                </a:solidFill>
                <a:latin typeface="Trebuchet MS"/>
                <a:cs typeface="Trebuchet MS"/>
              </a:rPr>
              <a:t>8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8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0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8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6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8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4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8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2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689605" y="2280666"/>
            <a:ext cx="42240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215" dirty="0">
                <a:solidFill>
                  <a:srgbClr val="585858"/>
                </a:solidFill>
                <a:latin typeface="Trebuchet MS"/>
                <a:cs typeface="Trebuchet MS"/>
              </a:rPr>
              <a:t>%</a:t>
            </a:r>
            <a:r>
              <a:rPr sz="2000" spc="-16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Trebuchet MS"/>
                <a:cs typeface="Trebuchet MS"/>
              </a:rPr>
              <a:t>DM2</a:t>
            </a:r>
            <a:r>
              <a:rPr sz="2000" spc="-15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585858"/>
                </a:solidFill>
                <a:latin typeface="Trebuchet MS"/>
                <a:cs typeface="Trebuchet MS"/>
              </a:rPr>
              <a:t>patiënten</a:t>
            </a:r>
            <a:r>
              <a:rPr sz="2000" spc="-18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60" dirty="0">
                <a:solidFill>
                  <a:srgbClr val="585858"/>
                </a:solidFill>
                <a:latin typeface="Trebuchet MS"/>
                <a:cs typeface="Trebuchet MS"/>
              </a:rPr>
              <a:t>bij </a:t>
            </a:r>
            <a:r>
              <a:rPr sz="2000" spc="-110" dirty="0">
                <a:solidFill>
                  <a:srgbClr val="585858"/>
                </a:solidFill>
                <a:latin typeface="Trebuchet MS"/>
                <a:cs typeface="Trebuchet MS"/>
              </a:rPr>
              <a:t>wie</a:t>
            </a:r>
            <a:r>
              <a:rPr sz="2000" spc="-16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45" dirty="0">
                <a:solidFill>
                  <a:srgbClr val="585858"/>
                </a:solidFill>
                <a:latin typeface="Trebuchet MS"/>
                <a:cs typeface="Trebuchet MS"/>
              </a:rPr>
              <a:t>BMI</a:t>
            </a:r>
            <a:r>
              <a:rPr sz="2000" spc="-15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585858"/>
                </a:solidFill>
                <a:latin typeface="Trebuchet MS"/>
                <a:cs typeface="Trebuchet MS"/>
              </a:rPr>
              <a:t>is</a:t>
            </a:r>
            <a:r>
              <a:rPr sz="2000" spc="-15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05" dirty="0">
                <a:solidFill>
                  <a:srgbClr val="585858"/>
                </a:solidFill>
                <a:latin typeface="Trebuchet MS"/>
                <a:cs typeface="Trebuchet MS"/>
              </a:rPr>
              <a:t>berekend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187952" y="6236208"/>
            <a:ext cx="111760" cy="113030"/>
          </a:xfrm>
          <a:custGeom>
            <a:avLst/>
            <a:gdLst/>
            <a:ahLst/>
            <a:cxnLst/>
            <a:rect l="l" t="t" r="r" b="b"/>
            <a:pathLst>
              <a:path w="111760" h="113029">
                <a:moveTo>
                  <a:pt x="0" y="112775"/>
                </a:moveTo>
                <a:lnTo>
                  <a:pt x="111251" y="112775"/>
                </a:lnTo>
                <a:lnTo>
                  <a:pt x="111251" y="0"/>
                </a:lnTo>
                <a:lnTo>
                  <a:pt x="0" y="0"/>
                </a:lnTo>
                <a:lnTo>
                  <a:pt x="0" y="112775"/>
                </a:lnTo>
                <a:close/>
              </a:path>
            </a:pathLst>
          </a:custGeom>
          <a:solidFill>
            <a:srgbClr val="00A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907279" y="6236208"/>
            <a:ext cx="113030" cy="113030"/>
          </a:xfrm>
          <a:custGeom>
            <a:avLst/>
            <a:gdLst/>
            <a:ahLst/>
            <a:cxnLst/>
            <a:rect l="l" t="t" r="r" b="b"/>
            <a:pathLst>
              <a:path w="113029" h="113029">
                <a:moveTo>
                  <a:pt x="0" y="112775"/>
                </a:moveTo>
                <a:lnTo>
                  <a:pt x="112775" y="112775"/>
                </a:lnTo>
                <a:lnTo>
                  <a:pt x="112775" y="0"/>
                </a:lnTo>
                <a:lnTo>
                  <a:pt x="0" y="0"/>
                </a:lnTo>
                <a:lnTo>
                  <a:pt x="0" y="112775"/>
                </a:lnTo>
                <a:close/>
              </a:path>
            </a:pathLst>
          </a:custGeom>
          <a:solidFill>
            <a:srgbClr val="204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1232103" y="5599277"/>
            <a:ext cx="2946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8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060194" y="5840755"/>
            <a:ext cx="5016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50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1600" spc="-30" dirty="0">
                <a:solidFill>
                  <a:srgbClr val="585858"/>
                </a:solidFill>
                <a:latin typeface="Trebuchet MS"/>
                <a:cs typeface="Trebuchet MS"/>
              </a:rPr>
              <a:t>s</a:t>
            </a:r>
            <a:r>
              <a:rPr sz="1600" spc="-45" dirty="0">
                <a:solidFill>
                  <a:srgbClr val="585858"/>
                </a:solidFill>
                <a:latin typeface="Trebuchet MS"/>
                <a:cs typeface="Trebuchet MS"/>
              </a:rPr>
              <a:t>s</a:t>
            </a:r>
            <a:r>
              <a:rPr sz="1600" spc="-70" dirty="0">
                <a:solidFill>
                  <a:srgbClr val="585858"/>
                </a:solidFill>
                <a:latin typeface="Trebuchet MS"/>
                <a:cs typeface="Trebuchet MS"/>
              </a:rPr>
              <a:t>en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299586" y="5840755"/>
            <a:ext cx="65214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60" dirty="0">
                <a:solidFill>
                  <a:srgbClr val="585858"/>
                </a:solidFill>
                <a:latin typeface="Trebuchet MS"/>
                <a:cs typeface="Trebuchet MS"/>
              </a:rPr>
              <a:t>E</a:t>
            </a:r>
            <a:r>
              <a:rPr sz="1600" spc="-85" dirty="0">
                <a:solidFill>
                  <a:srgbClr val="585858"/>
                </a:solidFill>
                <a:latin typeface="Trebuchet MS"/>
                <a:cs typeface="Trebuchet MS"/>
              </a:rPr>
              <a:t>m</a:t>
            </a:r>
            <a:r>
              <a:rPr sz="1600" spc="-65" dirty="0">
                <a:solidFill>
                  <a:srgbClr val="585858"/>
                </a:solidFill>
                <a:latin typeface="Trebuchet MS"/>
                <a:cs typeface="Trebuchet MS"/>
              </a:rPr>
              <a:t>men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612385" y="5840755"/>
            <a:ext cx="6534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40" dirty="0">
                <a:solidFill>
                  <a:srgbClr val="585858"/>
                </a:solidFill>
                <a:latin typeface="Trebuchet MS"/>
                <a:cs typeface="Trebuchet MS"/>
              </a:rPr>
              <a:t>Meppel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775452" y="5840755"/>
            <a:ext cx="95376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65" dirty="0">
                <a:solidFill>
                  <a:srgbClr val="585858"/>
                </a:solidFill>
                <a:latin typeface="Trebuchet MS"/>
                <a:cs typeface="Trebuchet MS"/>
              </a:rPr>
              <a:t>Hoogeveen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382002" y="5840755"/>
            <a:ext cx="3683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55" dirty="0">
                <a:solidFill>
                  <a:srgbClr val="585858"/>
                </a:solidFill>
                <a:latin typeface="Trebuchet MS"/>
                <a:cs typeface="Trebuchet MS"/>
              </a:rPr>
              <a:t>H</a:t>
            </a:r>
            <a:r>
              <a:rPr sz="1600" spc="-155" dirty="0">
                <a:solidFill>
                  <a:srgbClr val="585858"/>
                </a:solidFill>
                <a:latin typeface="Trebuchet MS"/>
                <a:cs typeface="Trebuchet MS"/>
              </a:rPr>
              <a:t>Z</a:t>
            </a:r>
            <a:r>
              <a:rPr sz="1600" spc="-15" dirty="0">
                <a:solidFill>
                  <a:srgbClr val="585858"/>
                </a:solidFill>
                <a:latin typeface="Trebuchet MS"/>
                <a:cs typeface="Trebuchet MS"/>
              </a:rPr>
              <a:t>D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1" name="object 7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30" dirty="0"/>
              <a:t>2</a:t>
            </a:r>
            <a:r>
              <a:rPr spc="-40" dirty="0"/>
              <a:t>0</a:t>
            </a:r>
            <a:r>
              <a:rPr spc="-30" dirty="0"/>
              <a:t>1</a:t>
            </a:r>
            <a:r>
              <a:rPr spc="-35" dirty="0"/>
              <a:t>8</a:t>
            </a:r>
          </a:p>
        </p:txBody>
      </p:sp>
      <p:sp>
        <p:nvSpPr>
          <p:cNvPr id="72" name="object 7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30" dirty="0"/>
              <a:t>2</a:t>
            </a:r>
            <a:r>
              <a:rPr spc="-40" dirty="0"/>
              <a:t>0</a:t>
            </a:r>
            <a:r>
              <a:rPr spc="-30" dirty="0"/>
              <a:t>1</a:t>
            </a:r>
            <a:r>
              <a:rPr spc="-35" dirty="0"/>
              <a:t>9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9B8FBB-EF45-4668-AD7D-35ED5E8C2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65753"/>
            <a:ext cx="11029616" cy="988332"/>
          </a:xfrm>
        </p:spPr>
        <p:txBody>
          <a:bodyPr/>
          <a:lstStyle/>
          <a:p>
            <a:r>
              <a:rPr lang="nl-NL" dirty="0"/>
              <a:t>Verdeling BMI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D470737-D0D8-4677-852F-F6AF7A47C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62" y="2469983"/>
            <a:ext cx="11719174" cy="329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83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06551"/>
            <a:ext cx="11300460" cy="1259205"/>
          </a:xfrm>
          <a:prstGeom prst="rect">
            <a:avLst/>
          </a:prstGeom>
          <a:solidFill>
            <a:srgbClr val="00A2D3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4350">
              <a:latin typeface="Times New Roman"/>
              <a:cs typeface="Times New Roman"/>
            </a:endParaRPr>
          </a:p>
          <a:p>
            <a:pPr marL="226695">
              <a:lnSpc>
                <a:spcPct val="100000"/>
              </a:lnSpc>
            </a:pPr>
            <a:r>
              <a:rPr spc="-10" dirty="0"/>
              <a:t>ROOKGEDRAG</a:t>
            </a:r>
            <a:r>
              <a:rPr spc="45" dirty="0"/>
              <a:t> </a:t>
            </a:r>
            <a:r>
              <a:rPr spc="-25" dirty="0"/>
              <a:t>VASTGELEGD</a:t>
            </a:r>
          </a:p>
        </p:txBody>
      </p:sp>
      <p:sp>
        <p:nvSpPr>
          <p:cNvPr id="3" name="object 3"/>
          <p:cNvSpPr/>
          <p:nvPr/>
        </p:nvSpPr>
        <p:spPr>
          <a:xfrm>
            <a:off x="7900416" y="5321808"/>
            <a:ext cx="321945" cy="0"/>
          </a:xfrm>
          <a:custGeom>
            <a:avLst/>
            <a:gdLst/>
            <a:ahLst/>
            <a:cxnLst/>
            <a:rect l="l" t="t" r="r" b="b"/>
            <a:pathLst>
              <a:path w="321945">
                <a:moveTo>
                  <a:pt x="0" y="0"/>
                </a:moveTo>
                <a:lnTo>
                  <a:pt x="321563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25511" y="5321808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86728" y="5321808"/>
            <a:ext cx="645160" cy="0"/>
          </a:xfrm>
          <a:custGeom>
            <a:avLst/>
            <a:gdLst/>
            <a:ahLst/>
            <a:cxnLst/>
            <a:rect l="l" t="t" r="r" b="b"/>
            <a:pathLst>
              <a:path w="645159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11823" y="5321808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0772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73040" y="5321808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98135" y="5321808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0772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59352" y="5321808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85971" y="5321808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45664" y="5321808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72283" y="5321808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55064" y="5321808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4">
                <a:moveTo>
                  <a:pt x="0" y="0"/>
                </a:moveTo>
                <a:lnTo>
                  <a:pt x="323088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00416" y="4962144"/>
            <a:ext cx="321945" cy="0"/>
          </a:xfrm>
          <a:custGeom>
            <a:avLst/>
            <a:gdLst/>
            <a:ahLst/>
            <a:cxnLst/>
            <a:rect l="l" t="t" r="r" b="b"/>
            <a:pathLst>
              <a:path w="321945">
                <a:moveTo>
                  <a:pt x="0" y="0"/>
                </a:moveTo>
                <a:lnTo>
                  <a:pt x="32156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25511" y="4962144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86728" y="4962144"/>
            <a:ext cx="645160" cy="0"/>
          </a:xfrm>
          <a:custGeom>
            <a:avLst/>
            <a:gdLst/>
            <a:ahLst/>
            <a:cxnLst/>
            <a:rect l="l" t="t" r="r" b="b"/>
            <a:pathLst>
              <a:path w="645159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11823" y="4962144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07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73040" y="4962144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98135" y="4962144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07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59352" y="4962144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85971" y="4962144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45664" y="4962144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72283" y="4962144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55064" y="4962144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4">
                <a:moveTo>
                  <a:pt x="0" y="0"/>
                </a:moveTo>
                <a:lnTo>
                  <a:pt x="32308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00416" y="4600955"/>
            <a:ext cx="321945" cy="0"/>
          </a:xfrm>
          <a:custGeom>
            <a:avLst/>
            <a:gdLst/>
            <a:ahLst/>
            <a:cxnLst/>
            <a:rect l="l" t="t" r="r" b="b"/>
            <a:pathLst>
              <a:path w="321945">
                <a:moveTo>
                  <a:pt x="0" y="0"/>
                </a:moveTo>
                <a:lnTo>
                  <a:pt x="32156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25511" y="4600955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86728" y="4600955"/>
            <a:ext cx="645160" cy="0"/>
          </a:xfrm>
          <a:custGeom>
            <a:avLst/>
            <a:gdLst/>
            <a:ahLst/>
            <a:cxnLst/>
            <a:rect l="l" t="t" r="r" b="b"/>
            <a:pathLst>
              <a:path w="645159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11823" y="4600955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07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73040" y="4600955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98135" y="4600955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07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59352" y="4600955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45664" y="4600955"/>
            <a:ext cx="1019810" cy="0"/>
          </a:xfrm>
          <a:custGeom>
            <a:avLst/>
            <a:gdLst/>
            <a:ahLst/>
            <a:cxnLst/>
            <a:rect l="l" t="t" r="r" b="b"/>
            <a:pathLst>
              <a:path w="1019810">
                <a:moveTo>
                  <a:pt x="0" y="0"/>
                </a:moveTo>
                <a:lnTo>
                  <a:pt x="101955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72283" y="4600955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55064" y="4600955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4">
                <a:moveTo>
                  <a:pt x="0" y="0"/>
                </a:moveTo>
                <a:lnTo>
                  <a:pt x="32308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00416" y="4241291"/>
            <a:ext cx="321945" cy="0"/>
          </a:xfrm>
          <a:custGeom>
            <a:avLst/>
            <a:gdLst/>
            <a:ahLst/>
            <a:cxnLst/>
            <a:rect l="l" t="t" r="r" b="b"/>
            <a:pathLst>
              <a:path w="321945">
                <a:moveTo>
                  <a:pt x="0" y="0"/>
                </a:moveTo>
                <a:lnTo>
                  <a:pt x="32156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86728" y="4241291"/>
            <a:ext cx="1018540" cy="0"/>
          </a:xfrm>
          <a:custGeom>
            <a:avLst/>
            <a:gdLst/>
            <a:ahLst/>
            <a:cxnLst/>
            <a:rect l="l" t="t" r="r" b="b"/>
            <a:pathLst>
              <a:path w="1018540">
                <a:moveTo>
                  <a:pt x="0" y="0"/>
                </a:moveTo>
                <a:lnTo>
                  <a:pt x="101803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11823" y="4241291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07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73040" y="4241291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98135" y="4241291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07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59352" y="4241291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55064" y="4241291"/>
            <a:ext cx="2010410" cy="0"/>
          </a:xfrm>
          <a:custGeom>
            <a:avLst/>
            <a:gdLst/>
            <a:ahLst/>
            <a:cxnLst/>
            <a:rect l="l" t="t" r="r" b="b"/>
            <a:pathLst>
              <a:path w="2010410">
                <a:moveTo>
                  <a:pt x="0" y="0"/>
                </a:moveTo>
                <a:lnTo>
                  <a:pt x="201015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586728" y="3880103"/>
            <a:ext cx="1635760" cy="0"/>
          </a:xfrm>
          <a:custGeom>
            <a:avLst/>
            <a:gdLst/>
            <a:ahLst/>
            <a:cxnLst/>
            <a:rect l="l" t="t" r="r" b="b"/>
            <a:pathLst>
              <a:path w="1635759">
                <a:moveTo>
                  <a:pt x="0" y="0"/>
                </a:moveTo>
                <a:lnTo>
                  <a:pt x="163525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11823" y="3880103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07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273040" y="3880103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55064" y="3880103"/>
            <a:ext cx="3324225" cy="0"/>
          </a:xfrm>
          <a:custGeom>
            <a:avLst/>
            <a:gdLst/>
            <a:ahLst/>
            <a:cxnLst/>
            <a:rect l="l" t="t" r="r" b="b"/>
            <a:pathLst>
              <a:path w="3324225">
                <a:moveTo>
                  <a:pt x="0" y="0"/>
                </a:moveTo>
                <a:lnTo>
                  <a:pt x="332384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586728" y="3520440"/>
            <a:ext cx="1635760" cy="0"/>
          </a:xfrm>
          <a:custGeom>
            <a:avLst/>
            <a:gdLst/>
            <a:ahLst/>
            <a:cxnLst/>
            <a:rect l="l" t="t" r="r" b="b"/>
            <a:pathLst>
              <a:path w="1635759">
                <a:moveTo>
                  <a:pt x="0" y="0"/>
                </a:moveTo>
                <a:lnTo>
                  <a:pt x="163525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55064" y="3520440"/>
            <a:ext cx="4638040" cy="0"/>
          </a:xfrm>
          <a:custGeom>
            <a:avLst/>
            <a:gdLst/>
            <a:ahLst/>
            <a:cxnLst/>
            <a:rect l="l" t="t" r="r" b="b"/>
            <a:pathLst>
              <a:path w="4638040">
                <a:moveTo>
                  <a:pt x="0" y="0"/>
                </a:moveTo>
                <a:lnTo>
                  <a:pt x="463753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586728" y="3160776"/>
            <a:ext cx="1635760" cy="0"/>
          </a:xfrm>
          <a:custGeom>
            <a:avLst/>
            <a:gdLst/>
            <a:ahLst/>
            <a:cxnLst/>
            <a:rect l="l" t="t" r="r" b="b"/>
            <a:pathLst>
              <a:path w="1635759">
                <a:moveTo>
                  <a:pt x="0" y="0"/>
                </a:moveTo>
                <a:lnTo>
                  <a:pt x="163525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55064" y="3160776"/>
            <a:ext cx="4638040" cy="0"/>
          </a:xfrm>
          <a:custGeom>
            <a:avLst/>
            <a:gdLst/>
            <a:ahLst/>
            <a:cxnLst/>
            <a:rect l="l" t="t" r="r" b="b"/>
            <a:pathLst>
              <a:path w="4638040">
                <a:moveTo>
                  <a:pt x="0" y="0"/>
                </a:moveTo>
                <a:lnTo>
                  <a:pt x="463753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55064" y="2799588"/>
            <a:ext cx="6567170" cy="0"/>
          </a:xfrm>
          <a:custGeom>
            <a:avLst/>
            <a:gdLst/>
            <a:ahLst/>
            <a:cxnLst/>
            <a:rect l="l" t="t" r="r" b="b"/>
            <a:pathLst>
              <a:path w="6567170">
                <a:moveTo>
                  <a:pt x="0" y="0"/>
                </a:moveTo>
                <a:lnTo>
                  <a:pt x="656691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978151" y="4457700"/>
            <a:ext cx="294640" cy="1224280"/>
          </a:xfrm>
          <a:custGeom>
            <a:avLst/>
            <a:gdLst/>
            <a:ahLst/>
            <a:cxnLst/>
            <a:rect l="l" t="t" r="r" b="b"/>
            <a:pathLst>
              <a:path w="294639" h="1224279">
                <a:moveTo>
                  <a:pt x="294131" y="0"/>
                </a:moveTo>
                <a:lnTo>
                  <a:pt x="0" y="0"/>
                </a:lnTo>
                <a:lnTo>
                  <a:pt x="0" y="1223772"/>
                </a:lnTo>
                <a:lnTo>
                  <a:pt x="294131" y="1223772"/>
                </a:lnTo>
                <a:lnTo>
                  <a:pt x="294131" y="0"/>
                </a:lnTo>
                <a:close/>
              </a:path>
            </a:pathLst>
          </a:custGeom>
          <a:solidFill>
            <a:srgbClr val="00A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290315" y="4637532"/>
            <a:ext cx="295910" cy="1043940"/>
          </a:xfrm>
          <a:custGeom>
            <a:avLst/>
            <a:gdLst/>
            <a:ahLst/>
            <a:cxnLst/>
            <a:rect l="l" t="t" r="r" b="b"/>
            <a:pathLst>
              <a:path w="295910" h="1043939">
                <a:moveTo>
                  <a:pt x="295656" y="0"/>
                </a:moveTo>
                <a:lnTo>
                  <a:pt x="0" y="0"/>
                </a:lnTo>
                <a:lnTo>
                  <a:pt x="0" y="1043940"/>
                </a:lnTo>
                <a:lnTo>
                  <a:pt x="295656" y="1043940"/>
                </a:lnTo>
                <a:lnTo>
                  <a:pt x="295656" y="0"/>
                </a:lnTo>
                <a:close/>
              </a:path>
            </a:pathLst>
          </a:custGeom>
          <a:solidFill>
            <a:srgbClr val="00A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604003" y="3880103"/>
            <a:ext cx="294640" cy="1801495"/>
          </a:xfrm>
          <a:custGeom>
            <a:avLst/>
            <a:gdLst/>
            <a:ahLst/>
            <a:cxnLst/>
            <a:rect l="l" t="t" r="r" b="b"/>
            <a:pathLst>
              <a:path w="294639" h="1801495">
                <a:moveTo>
                  <a:pt x="294132" y="0"/>
                </a:moveTo>
                <a:lnTo>
                  <a:pt x="0" y="0"/>
                </a:lnTo>
                <a:lnTo>
                  <a:pt x="0" y="1801368"/>
                </a:lnTo>
                <a:lnTo>
                  <a:pt x="294132" y="1801368"/>
                </a:lnTo>
                <a:lnTo>
                  <a:pt x="294132" y="0"/>
                </a:lnTo>
                <a:close/>
              </a:path>
            </a:pathLst>
          </a:custGeom>
          <a:solidFill>
            <a:srgbClr val="00A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917691" y="3557015"/>
            <a:ext cx="294640" cy="2124710"/>
          </a:xfrm>
          <a:custGeom>
            <a:avLst/>
            <a:gdLst/>
            <a:ahLst/>
            <a:cxnLst/>
            <a:rect l="l" t="t" r="r" b="b"/>
            <a:pathLst>
              <a:path w="294639" h="2124710">
                <a:moveTo>
                  <a:pt x="294132" y="0"/>
                </a:moveTo>
                <a:lnTo>
                  <a:pt x="0" y="0"/>
                </a:lnTo>
                <a:lnTo>
                  <a:pt x="0" y="2124456"/>
                </a:lnTo>
                <a:lnTo>
                  <a:pt x="294132" y="2124456"/>
                </a:lnTo>
                <a:lnTo>
                  <a:pt x="294132" y="0"/>
                </a:lnTo>
                <a:close/>
              </a:path>
            </a:pathLst>
          </a:custGeom>
          <a:solidFill>
            <a:srgbClr val="00A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231380" y="4294632"/>
            <a:ext cx="294640" cy="1386840"/>
          </a:xfrm>
          <a:custGeom>
            <a:avLst/>
            <a:gdLst/>
            <a:ahLst/>
            <a:cxnLst/>
            <a:rect l="l" t="t" r="r" b="b"/>
            <a:pathLst>
              <a:path w="294640" h="1386839">
                <a:moveTo>
                  <a:pt x="294131" y="0"/>
                </a:moveTo>
                <a:lnTo>
                  <a:pt x="0" y="0"/>
                </a:lnTo>
                <a:lnTo>
                  <a:pt x="0" y="1386840"/>
                </a:lnTo>
                <a:lnTo>
                  <a:pt x="294131" y="1386840"/>
                </a:lnTo>
                <a:lnTo>
                  <a:pt x="294131" y="0"/>
                </a:lnTo>
                <a:close/>
              </a:path>
            </a:pathLst>
          </a:custGeom>
          <a:solidFill>
            <a:srgbClr val="00A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351532" y="4367784"/>
            <a:ext cx="294640" cy="1313815"/>
          </a:xfrm>
          <a:custGeom>
            <a:avLst/>
            <a:gdLst/>
            <a:ahLst/>
            <a:cxnLst/>
            <a:rect l="l" t="t" r="r" b="b"/>
            <a:pathLst>
              <a:path w="294639" h="1313814">
                <a:moveTo>
                  <a:pt x="294131" y="0"/>
                </a:moveTo>
                <a:lnTo>
                  <a:pt x="0" y="0"/>
                </a:lnTo>
                <a:lnTo>
                  <a:pt x="0" y="1313688"/>
                </a:lnTo>
                <a:lnTo>
                  <a:pt x="294131" y="1313688"/>
                </a:lnTo>
                <a:lnTo>
                  <a:pt x="294131" y="0"/>
                </a:lnTo>
                <a:close/>
              </a:path>
            </a:pathLst>
          </a:custGeom>
          <a:solidFill>
            <a:srgbClr val="204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665220" y="4078223"/>
            <a:ext cx="294640" cy="1603375"/>
          </a:xfrm>
          <a:custGeom>
            <a:avLst/>
            <a:gdLst/>
            <a:ahLst/>
            <a:cxnLst/>
            <a:rect l="l" t="t" r="r" b="b"/>
            <a:pathLst>
              <a:path w="294639" h="1603375">
                <a:moveTo>
                  <a:pt x="294131" y="0"/>
                </a:moveTo>
                <a:lnTo>
                  <a:pt x="0" y="0"/>
                </a:lnTo>
                <a:lnTo>
                  <a:pt x="0" y="1603248"/>
                </a:lnTo>
                <a:lnTo>
                  <a:pt x="294131" y="1603248"/>
                </a:lnTo>
                <a:lnTo>
                  <a:pt x="294131" y="0"/>
                </a:lnTo>
                <a:close/>
              </a:path>
            </a:pathLst>
          </a:custGeom>
          <a:solidFill>
            <a:srgbClr val="204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978908" y="3790188"/>
            <a:ext cx="294640" cy="1891664"/>
          </a:xfrm>
          <a:custGeom>
            <a:avLst/>
            <a:gdLst/>
            <a:ahLst/>
            <a:cxnLst/>
            <a:rect l="l" t="t" r="r" b="b"/>
            <a:pathLst>
              <a:path w="294639" h="1891664">
                <a:moveTo>
                  <a:pt x="294131" y="0"/>
                </a:moveTo>
                <a:lnTo>
                  <a:pt x="0" y="0"/>
                </a:lnTo>
                <a:lnTo>
                  <a:pt x="0" y="1891284"/>
                </a:lnTo>
                <a:lnTo>
                  <a:pt x="294131" y="1891284"/>
                </a:lnTo>
                <a:lnTo>
                  <a:pt x="294131" y="0"/>
                </a:lnTo>
                <a:close/>
              </a:path>
            </a:pathLst>
          </a:custGeom>
          <a:solidFill>
            <a:srgbClr val="204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292596" y="3015995"/>
            <a:ext cx="294640" cy="2665730"/>
          </a:xfrm>
          <a:custGeom>
            <a:avLst/>
            <a:gdLst/>
            <a:ahLst/>
            <a:cxnLst/>
            <a:rect l="l" t="t" r="r" b="b"/>
            <a:pathLst>
              <a:path w="294640" h="2665729">
                <a:moveTo>
                  <a:pt x="294131" y="0"/>
                </a:moveTo>
                <a:lnTo>
                  <a:pt x="0" y="0"/>
                </a:lnTo>
                <a:lnTo>
                  <a:pt x="0" y="2665476"/>
                </a:lnTo>
                <a:lnTo>
                  <a:pt x="294131" y="2665476"/>
                </a:lnTo>
                <a:lnTo>
                  <a:pt x="294131" y="0"/>
                </a:lnTo>
                <a:close/>
              </a:path>
            </a:pathLst>
          </a:custGeom>
          <a:solidFill>
            <a:srgbClr val="204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604759" y="3953255"/>
            <a:ext cx="295910" cy="1728470"/>
          </a:xfrm>
          <a:custGeom>
            <a:avLst/>
            <a:gdLst/>
            <a:ahLst/>
            <a:cxnLst/>
            <a:rect l="l" t="t" r="r" b="b"/>
            <a:pathLst>
              <a:path w="295909" h="1728470">
                <a:moveTo>
                  <a:pt x="295656" y="0"/>
                </a:moveTo>
                <a:lnTo>
                  <a:pt x="0" y="0"/>
                </a:lnTo>
                <a:lnTo>
                  <a:pt x="0" y="1728216"/>
                </a:lnTo>
                <a:lnTo>
                  <a:pt x="295656" y="1728216"/>
                </a:lnTo>
                <a:lnTo>
                  <a:pt x="295656" y="0"/>
                </a:lnTo>
                <a:close/>
              </a:path>
            </a:pathLst>
          </a:custGeom>
          <a:solidFill>
            <a:srgbClr val="204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655064" y="5681471"/>
            <a:ext cx="6567170" cy="0"/>
          </a:xfrm>
          <a:custGeom>
            <a:avLst/>
            <a:gdLst/>
            <a:ahLst/>
            <a:cxnLst/>
            <a:rect l="l" t="t" r="r" b="b"/>
            <a:pathLst>
              <a:path w="6567170">
                <a:moveTo>
                  <a:pt x="0" y="0"/>
                </a:moveTo>
                <a:lnTo>
                  <a:pt x="656691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1232103" y="2678938"/>
            <a:ext cx="294640" cy="2730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9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6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9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4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9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2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9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8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8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8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6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8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4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8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2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218689" y="2289759"/>
            <a:ext cx="50863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215" dirty="0">
                <a:solidFill>
                  <a:srgbClr val="585858"/>
                </a:solidFill>
                <a:latin typeface="Trebuchet MS"/>
                <a:cs typeface="Trebuchet MS"/>
              </a:rPr>
              <a:t>%</a:t>
            </a:r>
            <a:r>
              <a:rPr sz="2000" spc="-17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Trebuchet MS"/>
                <a:cs typeface="Trebuchet MS"/>
              </a:rPr>
              <a:t>DM2</a:t>
            </a:r>
            <a:r>
              <a:rPr sz="2000" spc="-15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05" dirty="0">
                <a:solidFill>
                  <a:srgbClr val="585858"/>
                </a:solidFill>
                <a:latin typeface="Trebuchet MS"/>
                <a:cs typeface="Trebuchet MS"/>
              </a:rPr>
              <a:t>patiënten</a:t>
            </a:r>
            <a:r>
              <a:rPr sz="2000" spc="-18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60" dirty="0">
                <a:solidFill>
                  <a:srgbClr val="585858"/>
                </a:solidFill>
                <a:latin typeface="Trebuchet MS"/>
                <a:cs typeface="Trebuchet MS"/>
              </a:rPr>
              <a:t>bij</a:t>
            </a:r>
            <a:r>
              <a:rPr sz="2000" spc="-16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05" dirty="0">
                <a:solidFill>
                  <a:srgbClr val="585858"/>
                </a:solidFill>
                <a:latin typeface="Trebuchet MS"/>
                <a:cs typeface="Trebuchet MS"/>
              </a:rPr>
              <a:t>wie</a:t>
            </a:r>
            <a:r>
              <a:rPr sz="2000" spc="-17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90" dirty="0">
                <a:solidFill>
                  <a:srgbClr val="585858"/>
                </a:solidFill>
                <a:latin typeface="Trebuchet MS"/>
                <a:cs typeface="Trebuchet MS"/>
              </a:rPr>
              <a:t>rookgedrag</a:t>
            </a:r>
            <a:r>
              <a:rPr sz="2000" spc="-19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585858"/>
                </a:solidFill>
                <a:latin typeface="Trebuchet MS"/>
                <a:cs typeface="Trebuchet MS"/>
              </a:rPr>
              <a:t>is</a:t>
            </a:r>
            <a:r>
              <a:rPr sz="2000" spc="-15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05" dirty="0">
                <a:solidFill>
                  <a:srgbClr val="585858"/>
                </a:solidFill>
                <a:latin typeface="Trebuchet MS"/>
                <a:cs typeface="Trebuchet MS"/>
              </a:rPr>
              <a:t>vastgelegd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4149852" y="6246876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60" h="111760">
                <a:moveTo>
                  <a:pt x="0" y="111252"/>
                </a:moveTo>
                <a:lnTo>
                  <a:pt x="111251" y="111252"/>
                </a:lnTo>
                <a:lnTo>
                  <a:pt x="111251" y="0"/>
                </a:lnTo>
                <a:lnTo>
                  <a:pt x="0" y="0"/>
                </a:lnTo>
                <a:lnTo>
                  <a:pt x="0" y="111252"/>
                </a:lnTo>
                <a:close/>
              </a:path>
            </a:pathLst>
          </a:custGeom>
          <a:solidFill>
            <a:srgbClr val="00A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869179" y="6246876"/>
            <a:ext cx="113030" cy="111760"/>
          </a:xfrm>
          <a:custGeom>
            <a:avLst/>
            <a:gdLst/>
            <a:ahLst/>
            <a:cxnLst/>
            <a:rect l="l" t="t" r="r" b="b"/>
            <a:pathLst>
              <a:path w="113029" h="111760">
                <a:moveTo>
                  <a:pt x="0" y="111252"/>
                </a:moveTo>
                <a:lnTo>
                  <a:pt x="112775" y="111252"/>
                </a:lnTo>
                <a:lnTo>
                  <a:pt x="112775" y="0"/>
                </a:lnTo>
                <a:lnTo>
                  <a:pt x="0" y="0"/>
                </a:lnTo>
                <a:lnTo>
                  <a:pt x="0" y="111252"/>
                </a:lnTo>
                <a:close/>
              </a:path>
            </a:pathLst>
          </a:custGeom>
          <a:solidFill>
            <a:srgbClr val="204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1232103" y="5599277"/>
            <a:ext cx="2946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8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060194" y="5840755"/>
            <a:ext cx="5016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50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1600" spc="-30" dirty="0">
                <a:solidFill>
                  <a:srgbClr val="585858"/>
                </a:solidFill>
                <a:latin typeface="Trebuchet MS"/>
                <a:cs typeface="Trebuchet MS"/>
              </a:rPr>
              <a:t>s</a:t>
            </a:r>
            <a:r>
              <a:rPr sz="1600" spc="-45" dirty="0">
                <a:solidFill>
                  <a:srgbClr val="585858"/>
                </a:solidFill>
                <a:latin typeface="Trebuchet MS"/>
                <a:cs typeface="Trebuchet MS"/>
              </a:rPr>
              <a:t>s</a:t>
            </a:r>
            <a:r>
              <a:rPr sz="1600" spc="-70" dirty="0">
                <a:solidFill>
                  <a:srgbClr val="585858"/>
                </a:solidFill>
                <a:latin typeface="Trebuchet MS"/>
                <a:cs typeface="Trebuchet MS"/>
              </a:rPr>
              <a:t>en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299586" y="5840755"/>
            <a:ext cx="65214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60" dirty="0">
                <a:solidFill>
                  <a:srgbClr val="585858"/>
                </a:solidFill>
                <a:latin typeface="Trebuchet MS"/>
                <a:cs typeface="Trebuchet MS"/>
              </a:rPr>
              <a:t>E</a:t>
            </a:r>
            <a:r>
              <a:rPr sz="1600" spc="-85" dirty="0">
                <a:solidFill>
                  <a:srgbClr val="585858"/>
                </a:solidFill>
                <a:latin typeface="Trebuchet MS"/>
                <a:cs typeface="Trebuchet MS"/>
              </a:rPr>
              <a:t>m</a:t>
            </a:r>
            <a:r>
              <a:rPr sz="1600" spc="-65" dirty="0">
                <a:solidFill>
                  <a:srgbClr val="585858"/>
                </a:solidFill>
                <a:latin typeface="Trebuchet MS"/>
                <a:cs typeface="Trebuchet MS"/>
              </a:rPr>
              <a:t>men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612385" y="5840755"/>
            <a:ext cx="6534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40" dirty="0">
                <a:solidFill>
                  <a:srgbClr val="585858"/>
                </a:solidFill>
                <a:latin typeface="Trebuchet MS"/>
                <a:cs typeface="Trebuchet MS"/>
              </a:rPr>
              <a:t>Meppel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775452" y="5840755"/>
            <a:ext cx="95376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65" dirty="0">
                <a:solidFill>
                  <a:srgbClr val="585858"/>
                </a:solidFill>
                <a:latin typeface="Trebuchet MS"/>
                <a:cs typeface="Trebuchet MS"/>
              </a:rPr>
              <a:t>Hoogeveen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382002" y="5840755"/>
            <a:ext cx="3683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55" dirty="0">
                <a:solidFill>
                  <a:srgbClr val="585858"/>
                </a:solidFill>
                <a:latin typeface="Trebuchet MS"/>
                <a:cs typeface="Trebuchet MS"/>
              </a:rPr>
              <a:t>H</a:t>
            </a:r>
            <a:r>
              <a:rPr sz="1600" spc="-155" dirty="0">
                <a:solidFill>
                  <a:srgbClr val="585858"/>
                </a:solidFill>
                <a:latin typeface="Trebuchet MS"/>
                <a:cs typeface="Trebuchet MS"/>
              </a:rPr>
              <a:t>Z</a:t>
            </a:r>
            <a:r>
              <a:rPr sz="1600" spc="-15" dirty="0">
                <a:solidFill>
                  <a:srgbClr val="585858"/>
                </a:solidFill>
                <a:latin typeface="Trebuchet MS"/>
                <a:cs typeface="Trebuchet MS"/>
              </a:rPr>
              <a:t>D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2" name="object 7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30" dirty="0"/>
              <a:t>2</a:t>
            </a:r>
            <a:r>
              <a:rPr spc="-40" dirty="0"/>
              <a:t>0</a:t>
            </a:r>
            <a:r>
              <a:rPr spc="-30" dirty="0"/>
              <a:t>1</a:t>
            </a:r>
            <a:r>
              <a:rPr spc="-35" dirty="0"/>
              <a:t>8</a:t>
            </a:r>
          </a:p>
        </p:txBody>
      </p:sp>
      <p:sp>
        <p:nvSpPr>
          <p:cNvPr id="73" name="object 7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30" dirty="0"/>
              <a:t>2</a:t>
            </a:r>
            <a:r>
              <a:rPr spc="-40" dirty="0"/>
              <a:t>0</a:t>
            </a:r>
            <a:r>
              <a:rPr spc="-30" dirty="0"/>
              <a:t>1</a:t>
            </a:r>
            <a:r>
              <a:rPr spc="-35" dirty="0"/>
              <a:t>9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9B8FBB-EF45-4668-AD7D-35ED5E8C2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65753"/>
            <a:ext cx="11029616" cy="988332"/>
          </a:xfrm>
        </p:spPr>
        <p:txBody>
          <a:bodyPr/>
          <a:lstStyle/>
          <a:p>
            <a:r>
              <a:rPr lang="nl-NL" dirty="0"/>
              <a:t>Verdeling Rookgedrag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9A12F70-856F-4452-88B2-ACFEB9F2B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16" y="2535404"/>
            <a:ext cx="11436767" cy="329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695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06551"/>
            <a:ext cx="11300460" cy="1259205"/>
          </a:xfrm>
          <a:prstGeom prst="rect">
            <a:avLst/>
          </a:prstGeom>
          <a:solidFill>
            <a:srgbClr val="00A2D3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4350">
              <a:latin typeface="Times New Roman"/>
              <a:cs typeface="Times New Roman"/>
            </a:endParaRPr>
          </a:p>
          <a:p>
            <a:pPr marL="226695">
              <a:lnSpc>
                <a:spcPct val="100000"/>
              </a:lnSpc>
            </a:pPr>
            <a:r>
              <a:rPr spc="-5" dirty="0"/>
              <a:t>LICHAAMSBEWEGING</a:t>
            </a:r>
            <a:r>
              <a:rPr spc="40" dirty="0"/>
              <a:t> </a:t>
            </a:r>
            <a:r>
              <a:rPr spc="-5" dirty="0"/>
              <a:t>GEREGISTREERD</a:t>
            </a:r>
          </a:p>
        </p:txBody>
      </p:sp>
      <p:sp>
        <p:nvSpPr>
          <p:cNvPr id="3" name="object 3"/>
          <p:cNvSpPr/>
          <p:nvPr/>
        </p:nvSpPr>
        <p:spPr>
          <a:xfrm>
            <a:off x="7903464" y="5419344"/>
            <a:ext cx="318770" cy="0"/>
          </a:xfrm>
          <a:custGeom>
            <a:avLst/>
            <a:gdLst/>
            <a:ahLst/>
            <a:cxnLst/>
            <a:rect l="l" t="t" r="r" b="b"/>
            <a:pathLst>
              <a:path w="318770">
                <a:moveTo>
                  <a:pt x="0" y="0"/>
                </a:moveTo>
                <a:lnTo>
                  <a:pt x="318515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34656" y="5419344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724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05016" y="5419344"/>
            <a:ext cx="638810" cy="0"/>
          </a:xfrm>
          <a:custGeom>
            <a:avLst/>
            <a:gdLst/>
            <a:ahLst/>
            <a:cxnLst/>
            <a:rect l="l" t="t" r="r" b="b"/>
            <a:pathLst>
              <a:path w="638809">
                <a:moveTo>
                  <a:pt x="0" y="0"/>
                </a:moveTo>
                <a:lnTo>
                  <a:pt x="638555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36208" y="5419344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724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08091" y="5419344"/>
            <a:ext cx="637540" cy="0"/>
          </a:xfrm>
          <a:custGeom>
            <a:avLst/>
            <a:gdLst/>
            <a:ahLst/>
            <a:cxnLst/>
            <a:rect l="l" t="t" r="r" b="b"/>
            <a:pathLst>
              <a:path w="637539">
                <a:moveTo>
                  <a:pt x="0" y="0"/>
                </a:moveTo>
                <a:lnTo>
                  <a:pt x="637032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37759" y="5419344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09644" y="5419344"/>
            <a:ext cx="637540" cy="0"/>
          </a:xfrm>
          <a:custGeom>
            <a:avLst/>
            <a:gdLst/>
            <a:ahLst/>
            <a:cxnLst/>
            <a:rect l="l" t="t" r="r" b="b"/>
            <a:pathLst>
              <a:path w="637539">
                <a:moveTo>
                  <a:pt x="0" y="0"/>
                </a:moveTo>
                <a:lnTo>
                  <a:pt x="637031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39311" y="5419344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11195" y="5419344"/>
            <a:ext cx="637540" cy="0"/>
          </a:xfrm>
          <a:custGeom>
            <a:avLst/>
            <a:gdLst/>
            <a:ahLst/>
            <a:cxnLst/>
            <a:rect l="l" t="t" r="r" b="b"/>
            <a:pathLst>
              <a:path w="637539">
                <a:moveTo>
                  <a:pt x="0" y="0"/>
                </a:moveTo>
                <a:lnTo>
                  <a:pt x="637032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42388" y="5419344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>
                <a:moveTo>
                  <a:pt x="0" y="0"/>
                </a:moveTo>
                <a:lnTo>
                  <a:pt x="77724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32788" y="5419344"/>
            <a:ext cx="318770" cy="0"/>
          </a:xfrm>
          <a:custGeom>
            <a:avLst/>
            <a:gdLst/>
            <a:ahLst/>
            <a:cxnLst/>
            <a:rect l="l" t="t" r="r" b="b"/>
            <a:pathLst>
              <a:path w="318769">
                <a:moveTo>
                  <a:pt x="0" y="0"/>
                </a:moveTo>
                <a:lnTo>
                  <a:pt x="318516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03464" y="5128259"/>
            <a:ext cx="318770" cy="0"/>
          </a:xfrm>
          <a:custGeom>
            <a:avLst/>
            <a:gdLst/>
            <a:ahLst/>
            <a:cxnLst/>
            <a:rect l="l" t="t" r="r" b="b"/>
            <a:pathLst>
              <a:path w="318770">
                <a:moveTo>
                  <a:pt x="0" y="0"/>
                </a:moveTo>
                <a:lnTo>
                  <a:pt x="31851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34656" y="5128259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72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05016" y="5128259"/>
            <a:ext cx="638810" cy="0"/>
          </a:xfrm>
          <a:custGeom>
            <a:avLst/>
            <a:gdLst/>
            <a:ahLst/>
            <a:cxnLst/>
            <a:rect l="l" t="t" r="r" b="b"/>
            <a:pathLst>
              <a:path w="638809">
                <a:moveTo>
                  <a:pt x="0" y="0"/>
                </a:moveTo>
                <a:lnTo>
                  <a:pt x="63855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36208" y="5128259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72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08091" y="5128259"/>
            <a:ext cx="637540" cy="0"/>
          </a:xfrm>
          <a:custGeom>
            <a:avLst/>
            <a:gdLst/>
            <a:ahLst/>
            <a:cxnLst/>
            <a:rect l="l" t="t" r="r" b="b"/>
            <a:pathLst>
              <a:path w="637539">
                <a:moveTo>
                  <a:pt x="0" y="0"/>
                </a:moveTo>
                <a:lnTo>
                  <a:pt x="63703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37759" y="5128259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09644" y="5128259"/>
            <a:ext cx="637540" cy="0"/>
          </a:xfrm>
          <a:custGeom>
            <a:avLst/>
            <a:gdLst/>
            <a:ahLst/>
            <a:cxnLst/>
            <a:rect l="l" t="t" r="r" b="b"/>
            <a:pathLst>
              <a:path w="637539">
                <a:moveTo>
                  <a:pt x="0" y="0"/>
                </a:moveTo>
                <a:lnTo>
                  <a:pt x="63703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39311" y="5128259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11195" y="5128259"/>
            <a:ext cx="637540" cy="0"/>
          </a:xfrm>
          <a:custGeom>
            <a:avLst/>
            <a:gdLst/>
            <a:ahLst/>
            <a:cxnLst/>
            <a:rect l="l" t="t" r="r" b="b"/>
            <a:pathLst>
              <a:path w="637539">
                <a:moveTo>
                  <a:pt x="0" y="0"/>
                </a:moveTo>
                <a:lnTo>
                  <a:pt x="63703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42388" y="5128259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>
                <a:moveTo>
                  <a:pt x="0" y="0"/>
                </a:moveTo>
                <a:lnTo>
                  <a:pt x="7772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32788" y="5128259"/>
            <a:ext cx="318770" cy="0"/>
          </a:xfrm>
          <a:custGeom>
            <a:avLst/>
            <a:gdLst/>
            <a:ahLst/>
            <a:cxnLst/>
            <a:rect l="l" t="t" r="r" b="b"/>
            <a:pathLst>
              <a:path w="318769">
                <a:moveTo>
                  <a:pt x="0" y="0"/>
                </a:moveTo>
                <a:lnTo>
                  <a:pt x="31851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03464" y="4837176"/>
            <a:ext cx="318770" cy="0"/>
          </a:xfrm>
          <a:custGeom>
            <a:avLst/>
            <a:gdLst/>
            <a:ahLst/>
            <a:cxnLst/>
            <a:rect l="l" t="t" r="r" b="b"/>
            <a:pathLst>
              <a:path w="318770">
                <a:moveTo>
                  <a:pt x="0" y="0"/>
                </a:moveTo>
                <a:lnTo>
                  <a:pt x="31851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34656" y="4837176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72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05016" y="4837176"/>
            <a:ext cx="638810" cy="0"/>
          </a:xfrm>
          <a:custGeom>
            <a:avLst/>
            <a:gdLst/>
            <a:ahLst/>
            <a:cxnLst/>
            <a:rect l="l" t="t" r="r" b="b"/>
            <a:pathLst>
              <a:path w="638809">
                <a:moveTo>
                  <a:pt x="0" y="0"/>
                </a:moveTo>
                <a:lnTo>
                  <a:pt x="63855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36208" y="4837176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72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08091" y="4837176"/>
            <a:ext cx="637540" cy="0"/>
          </a:xfrm>
          <a:custGeom>
            <a:avLst/>
            <a:gdLst/>
            <a:ahLst/>
            <a:cxnLst/>
            <a:rect l="l" t="t" r="r" b="b"/>
            <a:pathLst>
              <a:path w="637539">
                <a:moveTo>
                  <a:pt x="0" y="0"/>
                </a:moveTo>
                <a:lnTo>
                  <a:pt x="63703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37759" y="4837176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009644" y="4837176"/>
            <a:ext cx="637540" cy="0"/>
          </a:xfrm>
          <a:custGeom>
            <a:avLst/>
            <a:gdLst/>
            <a:ahLst/>
            <a:cxnLst/>
            <a:rect l="l" t="t" r="r" b="b"/>
            <a:pathLst>
              <a:path w="637539">
                <a:moveTo>
                  <a:pt x="0" y="0"/>
                </a:moveTo>
                <a:lnTo>
                  <a:pt x="63703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39311" y="4837176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11195" y="4837176"/>
            <a:ext cx="637540" cy="0"/>
          </a:xfrm>
          <a:custGeom>
            <a:avLst/>
            <a:gdLst/>
            <a:ahLst/>
            <a:cxnLst/>
            <a:rect l="l" t="t" r="r" b="b"/>
            <a:pathLst>
              <a:path w="637539">
                <a:moveTo>
                  <a:pt x="0" y="0"/>
                </a:moveTo>
                <a:lnTo>
                  <a:pt x="63703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42388" y="4837176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>
                <a:moveTo>
                  <a:pt x="0" y="0"/>
                </a:moveTo>
                <a:lnTo>
                  <a:pt x="7772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32788" y="4837176"/>
            <a:ext cx="318770" cy="0"/>
          </a:xfrm>
          <a:custGeom>
            <a:avLst/>
            <a:gdLst/>
            <a:ahLst/>
            <a:cxnLst/>
            <a:rect l="l" t="t" r="r" b="b"/>
            <a:pathLst>
              <a:path w="318769">
                <a:moveTo>
                  <a:pt x="0" y="0"/>
                </a:moveTo>
                <a:lnTo>
                  <a:pt x="31851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903464" y="4546091"/>
            <a:ext cx="318770" cy="0"/>
          </a:xfrm>
          <a:custGeom>
            <a:avLst/>
            <a:gdLst/>
            <a:ahLst/>
            <a:cxnLst/>
            <a:rect l="l" t="t" r="r" b="b"/>
            <a:pathLst>
              <a:path w="318770">
                <a:moveTo>
                  <a:pt x="0" y="0"/>
                </a:moveTo>
                <a:lnTo>
                  <a:pt x="31851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534656" y="4546091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72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605016" y="4546091"/>
            <a:ext cx="638810" cy="0"/>
          </a:xfrm>
          <a:custGeom>
            <a:avLst/>
            <a:gdLst/>
            <a:ahLst/>
            <a:cxnLst/>
            <a:rect l="l" t="t" r="r" b="b"/>
            <a:pathLst>
              <a:path w="638809">
                <a:moveTo>
                  <a:pt x="0" y="0"/>
                </a:moveTo>
                <a:lnTo>
                  <a:pt x="63855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236208" y="4546091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72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08091" y="4546091"/>
            <a:ext cx="637540" cy="0"/>
          </a:xfrm>
          <a:custGeom>
            <a:avLst/>
            <a:gdLst/>
            <a:ahLst/>
            <a:cxnLst/>
            <a:rect l="l" t="t" r="r" b="b"/>
            <a:pathLst>
              <a:path w="637539">
                <a:moveTo>
                  <a:pt x="0" y="0"/>
                </a:moveTo>
                <a:lnTo>
                  <a:pt x="63703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937759" y="4546091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009644" y="4546091"/>
            <a:ext cx="637540" cy="0"/>
          </a:xfrm>
          <a:custGeom>
            <a:avLst/>
            <a:gdLst/>
            <a:ahLst/>
            <a:cxnLst/>
            <a:rect l="l" t="t" r="r" b="b"/>
            <a:pathLst>
              <a:path w="637539">
                <a:moveTo>
                  <a:pt x="0" y="0"/>
                </a:moveTo>
                <a:lnTo>
                  <a:pt x="63703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39311" y="4546091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711195" y="4546091"/>
            <a:ext cx="637540" cy="0"/>
          </a:xfrm>
          <a:custGeom>
            <a:avLst/>
            <a:gdLst/>
            <a:ahLst/>
            <a:cxnLst/>
            <a:rect l="l" t="t" r="r" b="b"/>
            <a:pathLst>
              <a:path w="637539">
                <a:moveTo>
                  <a:pt x="0" y="0"/>
                </a:moveTo>
                <a:lnTo>
                  <a:pt x="63703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342388" y="4546091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>
                <a:moveTo>
                  <a:pt x="0" y="0"/>
                </a:moveTo>
                <a:lnTo>
                  <a:pt x="7772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32788" y="4546091"/>
            <a:ext cx="318770" cy="0"/>
          </a:xfrm>
          <a:custGeom>
            <a:avLst/>
            <a:gdLst/>
            <a:ahLst/>
            <a:cxnLst/>
            <a:rect l="l" t="t" r="r" b="b"/>
            <a:pathLst>
              <a:path w="318769">
                <a:moveTo>
                  <a:pt x="0" y="0"/>
                </a:moveTo>
                <a:lnTo>
                  <a:pt x="31851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903464" y="4253484"/>
            <a:ext cx="318770" cy="0"/>
          </a:xfrm>
          <a:custGeom>
            <a:avLst/>
            <a:gdLst/>
            <a:ahLst/>
            <a:cxnLst/>
            <a:rect l="l" t="t" r="r" b="b"/>
            <a:pathLst>
              <a:path w="318770">
                <a:moveTo>
                  <a:pt x="0" y="0"/>
                </a:moveTo>
                <a:lnTo>
                  <a:pt x="31851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534656" y="4253484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72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605016" y="4253484"/>
            <a:ext cx="638810" cy="0"/>
          </a:xfrm>
          <a:custGeom>
            <a:avLst/>
            <a:gdLst/>
            <a:ahLst/>
            <a:cxnLst/>
            <a:rect l="l" t="t" r="r" b="b"/>
            <a:pathLst>
              <a:path w="638809">
                <a:moveTo>
                  <a:pt x="0" y="0"/>
                </a:moveTo>
                <a:lnTo>
                  <a:pt x="63855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36208" y="4253484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72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308091" y="4253484"/>
            <a:ext cx="637540" cy="0"/>
          </a:xfrm>
          <a:custGeom>
            <a:avLst/>
            <a:gdLst/>
            <a:ahLst/>
            <a:cxnLst/>
            <a:rect l="l" t="t" r="r" b="b"/>
            <a:pathLst>
              <a:path w="637539">
                <a:moveTo>
                  <a:pt x="0" y="0"/>
                </a:moveTo>
                <a:lnTo>
                  <a:pt x="63703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937759" y="4253484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009644" y="4253484"/>
            <a:ext cx="637540" cy="0"/>
          </a:xfrm>
          <a:custGeom>
            <a:avLst/>
            <a:gdLst/>
            <a:ahLst/>
            <a:cxnLst/>
            <a:rect l="l" t="t" r="r" b="b"/>
            <a:pathLst>
              <a:path w="637539">
                <a:moveTo>
                  <a:pt x="0" y="0"/>
                </a:moveTo>
                <a:lnTo>
                  <a:pt x="63703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639311" y="4253484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711195" y="4253484"/>
            <a:ext cx="637540" cy="0"/>
          </a:xfrm>
          <a:custGeom>
            <a:avLst/>
            <a:gdLst/>
            <a:ahLst/>
            <a:cxnLst/>
            <a:rect l="l" t="t" r="r" b="b"/>
            <a:pathLst>
              <a:path w="637539">
                <a:moveTo>
                  <a:pt x="0" y="0"/>
                </a:moveTo>
                <a:lnTo>
                  <a:pt x="63703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342388" y="4253484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>
                <a:moveTo>
                  <a:pt x="0" y="0"/>
                </a:moveTo>
                <a:lnTo>
                  <a:pt x="7772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732788" y="4253484"/>
            <a:ext cx="318770" cy="0"/>
          </a:xfrm>
          <a:custGeom>
            <a:avLst/>
            <a:gdLst/>
            <a:ahLst/>
            <a:cxnLst/>
            <a:rect l="l" t="t" r="r" b="b"/>
            <a:pathLst>
              <a:path w="318769">
                <a:moveTo>
                  <a:pt x="0" y="0"/>
                </a:moveTo>
                <a:lnTo>
                  <a:pt x="31851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903464" y="3962400"/>
            <a:ext cx="318770" cy="0"/>
          </a:xfrm>
          <a:custGeom>
            <a:avLst/>
            <a:gdLst/>
            <a:ahLst/>
            <a:cxnLst/>
            <a:rect l="l" t="t" r="r" b="b"/>
            <a:pathLst>
              <a:path w="318770">
                <a:moveTo>
                  <a:pt x="0" y="0"/>
                </a:moveTo>
                <a:lnTo>
                  <a:pt x="31851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534656" y="3962400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72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605016" y="3962400"/>
            <a:ext cx="638810" cy="0"/>
          </a:xfrm>
          <a:custGeom>
            <a:avLst/>
            <a:gdLst/>
            <a:ahLst/>
            <a:cxnLst/>
            <a:rect l="l" t="t" r="r" b="b"/>
            <a:pathLst>
              <a:path w="638809">
                <a:moveTo>
                  <a:pt x="0" y="0"/>
                </a:moveTo>
                <a:lnTo>
                  <a:pt x="63855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236208" y="3962400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72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308091" y="3962400"/>
            <a:ext cx="637540" cy="0"/>
          </a:xfrm>
          <a:custGeom>
            <a:avLst/>
            <a:gdLst/>
            <a:ahLst/>
            <a:cxnLst/>
            <a:rect l="l" t="t" r="r" b="b"/>
            <a:pathLst>
              <a:path w="637539">
                <a:moveTo>
                  <a:pt x="0" y="0"/>
                </a:moveTo>
                <a:lnTo>
                  <a:pt x="63703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937759" y="3962400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009644" y="3962400"/>
            <a:ext cx="637540" cy="0"/>
          </a:xfrm>
          <a:custGeom>
            <a:avLst/>
            <a:gdLst/>
            <a:ahLst/>
            <a:cxnLst/>
            <a:rect l="l" t="t" r="r" b="b"/>
            <a:pathLst>
              <a:path w="637539">
                <a:moveTo>
                  <a:pt x="0" y="0"/>
                </a:moveTo>
                <a:lnTo>
                  <a:pt x="63703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711195" y="3962400"/>
            <a:ext cx="1007744" cy="0"/>
          </a:xfrm>
          <a:custGeom>
            <a:avLst/>
            <a:gdLst/>
            <a:ahLst/>
            <a:cxnLst/>
            <a:rect l="l" t="t" r="r" b="b"/>
            <a:pathLst>
              <a:path w="1007745">
                <a:moveTo>
                  <a:pt x="0" y="0"/>
                </a:moveTo>
                <a:lnTo>
                  <a:pt x="100736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342388" y="3962400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>
                <a:moveTo>
                  <a:pt x="0" y="0"/>
                </a:moveTo>
                <a:lnTo>
                  <a:pt x="7772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32788" y="3962400"/>
            <a:ext cx="318770" cy="0"/>
          </a:xfrm>
          <a:custGeom>
            <a:avLst/>
            <a:gdLst/>
            <a:ahLst/>
            <a:cxnLst/>
            <a:rect l="l" t="t" r="r" b="b"/>
            <a:pathLst>
              <a:path w="318769">
                <a:moveTo>
                  <a:pt x="0" y="0"/>
                </a:moveTo>
                <a:lnTo>
                  <a:pt x="31851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903464" y="3671315"/>
            <a:ext cx="318770" cy="0"/>
          </a:xfrm>
          <a:custGeom>
            <a:avLst/>
            <a:gdLst/>
            <a:ahLst/>
            <a:cxnLst/>
            <a:rect l="l" t="t" r="r" b="b"/>
            <a:pathLst>
              <a:path w="318770">
                <a:moveTo>
                  <a:pt x="0" y="0"/>
                </a:moveTo>
                <a:lnTo>
                  <a:pt x="31851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534656" y="3671315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72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605016" y="3671315"/>
            <a:ext cx="638810" cy="0"/>
          </a:xfrm>
          <a:custGeom>
            <a:avLst/>
            <a:gdLst/>
            <a:ahLst/>
            <a:cxnLst/>
            <a:rect l="l" t="t" r="r" b="b"/>
            <a:pathLst>
              <a:path w="638809">
                <a:moveTo>
                  <a:pt x="0" y="0"/>
                </a:moveTo>
                <a:lnTo>
                  <a:pt x="63855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236208" y="3671315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72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308091" y="3671315"/>
            <a:ext cx="637540" cy="0"/>
          </a:xfrm>
          <a:custGeom>
            <a:avLst/>
            <a:gdLst/>
            <a:ahLst/>
            <a:cxnLst/>
            <a:rect l="l" t="t" r="r" b="b"/>
            <a:pathLst>
              <a:path w="637539">
                <a:moveTo>
                  <a:pt x="0" y="0"/>
                </a:moveTo>
                <a:lnTo>
                  <a:pt x="63703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937759" y="3671315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009644" y="3671315"/>
            <a:ext cx="637540" cy="0"/>
          </a:xfrm>
          <a:custGeom>
            <a:avLst/>
            <a:gdLst/>
            <a:ahLst/>
            <a:cxnLst/>
            <a:rect l="l" t="t" r="r" b="b"/>
            <a:pathLst>
              <a:path w="637539">
                <a:moveTo>
                  <a:pt x="0" y="0"/>
                </a:moveTo>
                <a:lnTo>
                  <a:pt x="63703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711195" y="3671315"/>
            <a:ext cx="1007744" cy="0"/>
          </a:xfrm>
          <a:custGeom>
            <a:avLst/>
            <a:gdLst/>
            <a:ahLst/>
            <a:cxnLst/>
            <a:rect l="l" t="t" r="r" b="b"/>
            <a:pathLst>
              <a:path w="1007745">
                <a:moveTo>
                  <a:pt x="0" y="0"/>
                </a:moveTo>
                <a:lnTo>
                  <a:pt x="100736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42388" y="3671315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>
                <a:moveTo>
                  <a:pt x="0" y="0"/>
                </a:moveTo>
                <a:lnTo>
                  <a:pt x="7772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732788" y="3671315"/>
            <a:ext cx="318770" cy="0"/>
          </a:xfrm>
          <a:custGeom>
            <a:avLst/>
            <a:gdLst/>
            <a:ahLst/>
            <a:cxnLst/>
            <a:rect l="l" t="t" r="r" b="b"/>
            <a:pathLst>
              <a:path w="318769">
                <a:moveTo>
                  <a:pt x="0" y="0"/>
                </a:moveTo>
                <a:lnTo>
                  <a:pt x="31851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605016" y="3380232"/>
            <a:ext cx="1617345" cy="0"/>
          </a:xfrm>
          <a:custGeom>
            <a:avLst/>
            <a:gdLst/>
            <a:ahLst/>
            <a:cxnLst/>
            <a:rect l="l" t="t" r="r" b="b"/>
            <a:pathLst>
              <a:path w="1617345">
                <a:moveTo>
                  <a:pt x="0" y="0"/>
                </a:moveTo>
                <a:lnTo>
                  <a:pt x="161696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236208" y="3380232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72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732788" y="3380232"/>
            <a:ext cx="4212590" cy="0"/>
          </a:xfrm>
          <a:custGeom>
            <a:avLst/>
            <a:gdLst/>
            <a:ahLst/>
            <a:cxnLst/>
            <a:rect l="l" t="t" r="r" b="b"/>
            <a:pathLst>
              <a:path w="4212590">
                <a:moveTo>
                  <a:pt x="0" y="0"/>
                </a:moveTo>
                <a:lnTo>
                  <a:pt x="421233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732788" y="3089148"/>
            <a:ext cx="6489700" cy="0"/>
          </a:xfrm>
          <a:custGeom>
            <a:avLst/>
            <a:gdLst/>
            <a:ahLst/>
            <a:cxnLst/>
            <a:rect l="l" t="t" r="r" b="b"/>
            <a:pathLst>
              <a:path w="6489700">
                <a:moveTo>
                  <a:pt x="0" y="0"/>
                </a:moveTo>
                <a:lnTo>
                  <a:pt x="648919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732788" y="2798064"/>
            <a:ext cx="6489700" cy="0"/>
          </a:xfrm>
          <a:custGeom>
            <a:avLst/>
            <a:gdLst/>
            <a:ahLst/>
            <a:cxnLst/>
            <a:rect l="l" t="t" r="r" b="b"/>
            <a:pathLst>
              <a:path w="6489700">
                <a:moveTo>
                  <a:pt x="0" y="0"/>
                </a:moveTo>
                <a:lnTo>
                  <a:pt x="648919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051304" y="3459479"/>
            <a:ext cx="291465" cy="2251075"/>
          </a:xfrm>
          <a:custGeom>
            <a:avLst/>
            <a:gdLst/>
            <a:ahLst/>
            <a:cxnLst/>
            <a:rect l="l" t="t" r="r" b="b"/>
            <a:pathLst>
              <a:path w="291464" h="2251075">
                <a:moveTo>
                  <a:pt x="291083" y="0"/>
                </a:moveTo>
                <a:lnTo>
                  <a:pt x="0" y="0"/>
                </a:lnTo>
                <a:lnTo>
                  <a:pt x="0" y="2250948"/>
                </a:lnTo>
                <a:lnTo>
                  <a:pt x="291083" y="2250948"/>
                </a:lnTo>
                <a:lnTo>
                  <a:pt x="291083" y="0"/>
                </a:lnTo>
                <a:close/>
              </a:path>
            </a:pathLst>
          </a:custGeom>
          <a:solidFill>
            <a:srgbClr val="00A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348228" y="4012691"/>
            <a:ext cx="291465" cy="1697989"/>
          </a:xfrm>
          <a:custGeom>
            <a:avLst/>
            <a:gdLst/>
            <a:ahLst/>
            <a:cxnLst/>
            <a:rect l="l" t="t" r="r" b="b"/>
            <a:pathLst>
              <a:path w="291464" h="1697989">
                <a:moveTo>
                  <a:pt x="291084" y="0"/>
                </a:moveTo>
                <a:lnTo>
                  <a:pt x="0" y="0"/>
                </a:lnTo>
                <a:lnTo>
                  <a:pt x="0" y="1697736"/>
                </a:lnTo>
                <a:lnTo>
                  <a:pt x="291084" y="1697736"/>
                </a:lnTo>
                <a:lnTo>
                  <a:pt x="291084" y="0"/>
                </a:lnTo>
                <a:close/>
              </a:path>
            </a:pathLst>
          </a:custGeom>
          <a:solidFill>
            <a:srgbClr val="00A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646676" y="3549396"/>
            <a:ext cx="291465" cy="2161540"/>
          </a:xfrm>
          <a:custGeom>
            <a:avLst/>
            <a:gdLst/>
            <a:ahLst/>
            <a:cxnLst/>
            <a:rect l="l" t="t" r="r" b="b"/>
            <a:pathLst>
              <a:path w="291464" h="2161540">
                <a:moveTo>
                  <a:pt x="291084" y="0"/>
                </a:moveTo>
                <a:lnTo>
                  <a:pt x="0" y="0"/>
                </a:lnTo>
                <a:lnTo>
                  <a:pt x="0" y="2161031"/>
                </a:lnTo>
                <a:lnTo>
                  <a:pt x="291084" y="2161031"/>
                </a:lnTo>
                <a:lnTo>
                  <a:pt x="291084" y="0"/>
                </a:lnTo>
                <a:close/>
              </a:path>
            </a:pathLst>
          </a:custGeom>
          <a:solidFill>
            <a:srgbClr val="00A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945123" y="3188207"/>
            <a:ext cx="291465" cy="2522220"/>
          </a:xfrm>
          <a:custGeom>
            <a:avLst/>
            <a:gdLst/>
            <a:ahLst/>
            <a:cxnLst/>
            <a:rect l="l" t="t" r="r" b="b"/>
            <a:pathLst>
              <a:path w="291464" h="2522220">
                <a:moveTo>
                  <a:pt x="291084" y="0"/>
                </a:moveTo>
                <a:lnTo>
                  <a:pt x="0" y="0"/>
                </a:lnTo>
                <a:lnTo>
                  <a:pt x="0" y="2522219"/>
                </a:lnTo>
                <a:lnTo>
                  <a:pt x="291084" y="2522219"/>
                </a:lnTo>
                <a:lnTo>
                  <a:pt x="291084" y="0"/>
                </a:lnTo>
                <a:close/>
              </a:path>
            </a:pathLst>
          </a:custGeom>
          <a:solidFill>
            <a:srgbClr val="00A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243571" y="3651503"/>
            <a:ext cx="291465" cy="2059305"/>
          </a:xfrm>
          <a:custGeom>
            <a:avLst/>
            <a:gdLst/>
            <a:ahLst/>
            <a:cxnLst/>
            <a:rect l="l" t="t" r="r" b="b"/>
            <a:pathLst>
              <a:path w="291465" h="2059304">
                <a:moveTo>
                  <a:pt x="291083" y="0"/>
                </a:moveTo>
                <a:lnTo>
                  <a:pt x="0" y="0"/>
                </a:lnTo>
                <a:lnTo>
                  <a:pt x="0" y="2058924"/>
                </a:lnTo>
                <a:lnTo>
                  <a:pt x="291083" y="2058924"/>
                </a:lnTo>
                <a:lnTo>
                  <a:pt x="291083" y="0"/>
                </a:lnTo>
                <a:close/>
              </a:path>
            </a:pathLst>
          </a:custGeom>
          <a:solidFill>
            <a:srgbClr val="00A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420111" y="3392423"/>
            <a:ext cx="291465" cy="2318385"/>
          </a:xfrm>
          <a:custGeom>
            <a:avLst/>
            <a:gdLst/>
            <a:ahLst/>
            <a:cxnLst/>
            <a:rect l="l" t="t" r="r" b="b"/>
            <a:pathLst>
              <a:path w="291464" h="2318385">
                <a:moveTo>
                  <a:pt x="291083" y="0"/>
                </a:moveTo>
                <a:lnTo>
                  <a:pt x="0" y="0"/>
                </a:lnTo>
                <a:lnTo>
                  <a:pt x="0" y="2318004"/>
                </a:lnTo>
                <a:lnTo>
                  <a:pt x="291083" y="2318004"/>
                </a:lnTo>
                <a:lnTo>
                  <a:pt x="291083" y="0"/>
                </a:lnTo>
                <a:close/>
              </a:path>
            </a:pathLst>
          </a:custGeom>
          <a:solidFill>
            <a:srgbClr val="204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718559" y="3636264"/>
            <a:ext cx="291465" cy="2074545"/>
          </a:xfrm>
          <a:custGeom>
            <a:avLst/>
            <a:gdLst/>
            <a:ahLst/>
            <a:cxnLst/>
            <a:rect l="l" t="t" r="r" b="b"/>
            <a:pathLst>
              <a:path w="291464" h="2074545">
                <a:moveTo>
                  <a:pt x="291084" y="0"/>
                </a:moveTo>
                <a:lnTo>
                  <a:pt x="0" y="0"/>
                </a:lnTo>
                <a:lnTo>
                  <a:pt x="0" y="2074164"/>
                </a:lnTo>
                <a:lnTo>
                  <a:pt x="291084" y="2074164"/>
                </a:lnTo>
                <a:lnTo>
                  <a:pt x="291084" y="0"/>
                </a:lnTo>
                <a:close/>
              </a:path>
            </a:pathLst>
          </a:custGeom>
          <a:solidFill>
            <a:srgbClr val="204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017008" y="3499103"/>
            <a:ext cx="291465" cy="2211705"/>
          </a:xfrm>
          <a:custGeom>
            <a:avLst/>
            <a:gdLst/>
            <a:ahLst/>
            <a:cxnLst/>
            <a:rect l="l" t="t" r="r" b="b"/>
            <a:pathLst>
              <a:path w="291464" h="2211704">
                <a:moveTo>
                  <a:pt x="291083" y="0"/>
                </a:moveTo>
                <a:lnTo>
                  <a:pt x="0" y="0"/>
                </a:lnTo>
                <a:lnTo>
                  <a:pt x="0" y="2211324"/>
                </a:lnTo>
                <a:lnTo>
                  <a:pt x="291083" y="2211324"/>
                </a:lnTo>
                <a:lnTo>
                  <a:pt x="291083" y="0"/>
                </a:lnTo>
                <a:close/>
              </a:path>
            </a:pathLst>
          </a:custGeom>
          <a:solidFill>
            <a:srgbClr val="204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313932" y="3140964"/>
            <a:ext cx="291465" cy="2569845"/>
          </a:xfrm>
          <a:custGeom>
            <a:avLst/>
            <a:gdLst/>
            <a:ahLst/>
            <a:cxnLst/>
            <a:rect l="l" t="t" r="r" b="b"/>
            <a:pathLst>
              <a:path w="291465" h="2569845">
                <a:moveTo>
                  <a:pt x="291084" y="0"/>
                </a:moveTo>
                <a:lnTo>
                  <a:pt x="0" y="0"/>
                </a:lnTo>
                <a:lnTo>
                  <a:pt x="0" y="2569464"/>
                </a:lnTo>
                <a:lnTo>
                  <a:pt x="291084" y="2569464"/>
                </a:lnTo>
                <a:lnTo>
                  <a:pt x="291084" y="0"/>
                </a:lnTo>
                <a:close/>
              </a:path>
            </a:pathLst>
          </a:custGeom>
          <a:solidFill>
            <a:srgbClr val="204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612380" y="3470147"/>
            <a:ext cx="291465" cy="2240280"/>
          </a:xfrm>
          <a:custGeom>
            <a:avLst/>
            <a:gdLst/>
            <a:ahLst/>
            <a:cxnLst/>
            <a:rect l="l" t="t" r="r" b="b"/>
            <a:pathLst>
              <a:path w="291465" h="2240279">
                <a:moveTo>
                  <a:pt x="291084" y="0"/>
                </a:moveTo>
                <a:lnTo>
                  <a:pt x="0" y="0"/>
                </a:lnTo>
                <a:lnTo>
                  <a:pt x="0" y="2240279"/>
                </a:lnTo>
                <a:lnTo>
                  <a:pt x="291084" y="2240279"/>
                </a:lnTo>
                <a:lnTo>
                  <a:pt x="291084" y="0"/>
                </a:lnTo>
                <a:close/>
              </a:path>
            </a:pathLst>
          </a:custGeom>
          <a:solidFill>
            <a:srgbClr val="204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732788" y="5710428"/>
            <a:ext cx="6489700" cy="0"/>
          </a:xfrm>
          <a:custGeom>
            <a:avLst/>
            <a:gdLst/>
            <a:ahLst/>
            <a:cxnLst/>
            <a:rect l="l" t="t" r="r" b="b"/>
            <a:pathLst>
              <a:path w="6489700">
                <a:moveTo>
                  <a:pt x="0" y="0"/>
                </a:moveTo>
                <a:lnTo>
                  <a:pt x="648919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1232103" y="2676525"/>
            <a:ext cx="372110" cy="2539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1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r>
              <a:rPr sz="1200" spc="-65" dirty="0">
                <a:solidFill>
                  <a:srgbClr val="585858"/>
                </a:solidFill>
                <a:latin typeface="Trebuchet MS"/>
                <a:cs typeface="Trebuchet MS"/>
              </a:rPr>
              <a:t>0,0</a:t>
            </a:r>
            <a:endParaRPr sz="1200">
              <a:latin typeface="Trebuchet MS"/>
              <a:cs typeface="Trebuchet MS"/>
            </a:endParaRPr>
          </a:p>
          <a:p>
            <a:pPr marL="76835" algn="ctr">
              <a:lnSpc>
                <a:spcPct val="100000"/>
              </a:lnSpc>
              <a:spcBef>
                <a:spcPts val="855"/>
              </a:spcBef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9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 marL="76835" algn="ctr">
              <a:lnSpc>
                <a:spcPct val="100000"/>
              </a:lnSpc>
              <a:spcBef>
                <a:spcPts val="855"/>
              </a:spcBef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8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 marL="76835" algn="ctr">
              <a:lnSpc>
                <a:spcPct val="100000"/>
              </a:lnSpc>
              <a:spcBef>
                <a:spcPts val="850"/>
              </a:spcBef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7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 marL="76835" algn="ctr">
              <a:lnSpc>
                <a:spcPct val="100000"/>
              </a:lnSpc>
              <a:spcBef>
                <a:spcPts val="855"/>
              </a:spcBef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6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 marL="76835" algn="ctr">
              <a:lnSpc>
                <a:spcPct val="100000"/>
              </a:lnSpc>
              <a:spcBef>
                <a:spcPts val="855"/>
              </a:spcBef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5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 marL="76835" algn="ctr">
              <a:lnSpc>
                <a:spcPct val="100000"/>
              </a:lnSpc>
              <a:spcBef>
                <a:spcPts val="850"/>
              </a:spcBef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4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 marL="76835" algn="ctr">
              <a:lnSpc>
                <a:spcPct val="100000"/>
              </a:lnSpc>
              <a:spcBef>
                <a:spcPts val="855"/>
              </a:spcBef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3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 marL="76835" algn="ctr">
              <a:lnSpc>
                <a:spcPct val="100000"/>
              </a:lnSpc>
              <a:spcBef>
                <a:spcPts val="855"/>
              </a:spcBef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2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2026666" y="2320290"/>
            <a:ext cx="5470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90" dirty="0">
                <a:solidFill>
                  <a:srgbClr val="585858"/>
                </a:solidFill>
                <a:latin typeface="Trebuchet MS"/>
                <a:cs typeface="Trebuchet MS"/>
              </a:rPr>
              <a:t>%</a:t>
            </a:r>
            <a:r>
              <a:rPr sz="1800" spc="-13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Trebuchet MS"/>
                <a:cs typeface="Trebuchet MS"/>
              </a:rPr>
              <a:t>DM2</a:t>
            </a:r>
            <a:r>
              <a:rPr sz="1800" spc="-13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100" dirty="0">
                <a:solidFill>
                  <a:srgbClr val="585858"/>
                </a:solidFill>
                <a:latin typeface="Trebuchet MS"/>
                <a:cs typeface="Trebuchet MS"/>
              </a:rPr>
              <a:t>patiënten</a:t>
            </a:r>
            <a:r>
              <a:rPr sz="1800" spc="-145" dirty="0">
                <a:solidFill>
                  <a:srgbClr val="585858"/>
                </a:solidFill>
                <a:latin typeface="Trebuchet MS"/>
                <a:cs typeface="Trebuchet MS"/>
              </a:rPr>
              <a:t> bij</a:t>
            </a:r>
            <a:r>
              <a:rPr sz="1800" spc="-14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100" dirty="0">
                <a:solidFill>
                  <a:srgbClr val="585858"/>
                </a:solidFill>
                <a:latin typeface="Trebuchet MS"/>
                <a:cs typeface="Trebuchet MS"/>
              </a:rPr>
              <a:t>wie</a:t>
            </a:r>
            <a:r>
              <a:rPr sz="1800" spc="-12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90" dirty="0">
                <a:solidFill>
                  <a:srgbClr val="585858"/>
                </a:solidFill>
                <a:latin typeface="Trebuchet MS"/>
                <a:cs typeface="Trebuchet MS"/>
              </a:rPr>
              <a:t>lichaamsbeweging</a:t>
            </a:r>
            <a:r>
              <a:rPr sz="1800" spc="-15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75" dirty="0">
                <a:solidFill>
                  <a:srgbClr val="585858"/>
                </a:solidFill>
                <a:latin typeface="Trebuchet MS"/>
                <a:cs typeface="Trebuchet MS"/>
              </a:rPr>
              <a:t>is</a:t>
            </a:r>
            <a:r>
              <a:rPr sz="1800" spc="-13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solidFill>
                  <a:srgbClr val="585858"/>
                </a:solidFill>
                <a:latin typeface="Trebuchet MS"/>
                <a:cs typeface="Trebuchet MS"/>
              </a:rPr>
              <a:t>geregistreerd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4149852" y="6274308"/>
            <a:ext cx="111760" cy="113030"/>
          </a:xfrm>
          <a:custGeom>
            <a:avLst/>
            <a:gdLst/>
            <a:ahLst/>
            <a:cxnLst/>
            <a:rect l="l" t="t" r="r" b="b"/>
            <a:pathLst>
              <a:path w="111760" h="113029">
                <a:moveTo>
                  <a:pt x="0" y="112775"/>
                </a:moveTo>
                <a:lnTo>
                  <a:pt x="111251" y="112775"/>
                </a:lnTo>
                <a:lnTo>
                  <a:pt x="111251" y="0"/>
                </a:lnTo>
                <a:lnTo>
                  <a:pt x="0" y="0"/>
                </a:lnTo>
                <a:lnTo>
                  <a:pt x="0" y="112775"/>
                </a:lnTo>
                <a:close/>
              </a:path>
            </a:pathLst>
          </a:custGeom>
          <a:solidFill>
            <a:srgbClr val="00A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869179" y="6274308"/>
            <a:ext cx="113030" cy="113030"/>
          </a:xfrm>
          <a:custGeom>
            <a:avLst/>
            <a:gdLst/>
            <a:ahLst/>
            <a:cxnLst/>
            <a:rect l="l" t="t" r="r" b="b"/>
            <a:pathLst>
              <a:path w="113029" h="113029">
                <a:moveTo>
                  <a:pt x="0" y="112775"/>
                </a:moveTo>
                <a:lnTo>
                  <a:pt x="112775" y="112775"/>
                </a:lnTo>
                <a:lnTo>
                  <a:pt x="112775" y="0"/>
                </a:lnTo>
                <a:lnTo>
                  <a:pt x="0" y="0"/>
                </a:lnTo>
                <a:lnTo>
                  <a:pt x="0" y="112775"/>
                </a:lnTo>
                <a:close/>
              </a:path>
            </a:pathLst>
          </a:custGeom>
          <a:solidFill>
            <a:srgbClr val="204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1309242" y="5336540"/>
            <a:ext cx="2946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1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386586" y="5627928"/>
            <a:ext cx="21780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65" dirty="0">
                <a:solidFill>
                  <a:srgbClr val="585858"/>
                </a:solidFill>
                <a:latin typeface="Trebuchet MS"/>
                <a:cs typeface="Trebuchet MS"/>
              </a:rPr>
              <a:t>0,0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129789" y="5869406"/>
            <a:ext cx="5016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50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1600" spc="-30" dirty="0">
                <a:solidFill>
                  <a:srgbClr val="585858"/>
                </a:solidFill>
                <a:latin typeface="Trebuchet MS"/>
                <a:cs typeface="Trebuchet MS"/>
              </a:rPr>
              <a:t>s</a:t>
            </a:r>
            <a:r>
              <a:rPr sz="1600" spc="-45" dirty="0">
                <a:solidFill>
                  <a:srgbClr val="585858"/>
                </a:solidFill>
                <a:latin typeface="Trebuchet MS"/>
                <a:cs typeface="Trebuchet MS"/>
              </a:rPr>
              <a:t>s</a:t>
            </a:r>
            <a:r>
              <a:rPr sz="1600" spc="-70" dirty="0">
                <a:solidFill>
                  <a:srgbClr val="585858"/>
                </a:solidFill>
                <a:latin typeface="Trebuchet MS"/>
                <a:cs typeface="Trebuchet MS"/>
              </a:rPr>
              <a:t>en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3353561" y="5869406"/>
            <a:ext cx="65214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60" dirty="0">
                <a:solidFill>
                  <a:srgbClr val="585858"/>
                </a:solidFill>
                <a:latin typeface="Trebuchet MS"/>
                <a:cs typeface="Trebuchet MS"/>
              </a:rPr>
              <a:t>E</a:t>
            </a:r>
            <a:r>
              <a:rPr sz="1600" spc="-85" dirty="0">
                <a:solidFill>
                  <a:srgbClr val="585858"/>
                </a:solidFill>
                <a:latin typeface="Trebuchet MS"/>
                <a:cs typeface="Trebuchet MS"/>
              </a:rPr>
              <a:t>m</a:t>
            </a:r>
            <a:r>
              <a:rPr sz="1600" spc="-65" dirty="0">
                <a:solidFill>
                  <a:srgbClr val="585858"/>
                </a:solidFill>
                <a:latin typeface="Trebuchet MS"/>
                <a:cs typeface="Trebuchet MS"/>
              </a:rPr>
              <a:t>men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650740" y="5869406"/>
            <a:ext cx="6534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40" dirty="0">
                <a:solidFill>
                  <a:srgbClr val="585858"/>
                </a:solidFill>
                <a:latin typeface="Trebuchet MS"/>
                <a:cs typeface="Trebuchet MS"/>
              </a:rPr>
              <a:t>Meppel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5798565" y="5869406"/>
            <a:ext cx="95376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65" dirty="0">
                <a:solidFill>
                  <a:srgbClr val="585858"/>
                </a:solidFill>
                <a:latin typeface="Trebuchet MS"/>
                <a:cs typeface="Trebuchet MS"/>
              </a:rPr>
              <a:t>Hoogeveen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7390003" y="5869406"/>
            <a:ext cx="3683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55" dirty="0">
                <a:solidFill>
                  <a:srgbClr val="585858"/>
                </a:solidFill>
                <a:latin typeface="Trebuchet MS"/>
                <a:cs typeface="Trebuchet MS"/>
              </a:rPr>
              <a:t>H</a:t>
            </a:r>
            <a:r>
              <a:rPr sz="1600" spc="-155" dirty="0">
                <a:solidFill>
                  <a:srgbClr val="585858"/>
                </a:solidFill>
                <a:latin typeface="Trebuchet MS"/>
                <a:cs typeface="Trebuchet MS"/>
              </a:rPr>
              <a:t>Z</a:t>
            </a:r>
            <a:r>
              <a:rPr sz="1600" spc="-15" dirty="0">
                <a:solidFill>
                  <a:srgbClr val="585858"/>
                </a:solidFill>
                <a:latin typeface="Trebuchet MS"/>
                <a:cs typeface="Trebuchet MS"/>
              </a:rPr>
              <a:t>D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05" name="object 10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30" dirty="0"/>
              <a:t>2</a:t>
            </a:r>
            <a:r>
              <a:rPr spc="-40" dirty="0"/>
              <a:t>0</a:t>
            </a:r>
            <a:r>
              <a:rPr spc="-30" dirty="0"/>
              <a:t>1</a:t>
            </a:r>
            <a:r>
              <a:rPr spc="-35" dirty="0"/>
              <a:t>8</a:t>
            </a:r>
          </a:p>
        </p:txBody>
      </p:sp>
      <p:sp>
        <p:nvSpPr>
          <p:cNvPr id="106" name="object 10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pc="-30" dirty="0"/>
              <a:t>2</a:t>
            </a:r>
            <a:r>
              <a:rPr spc="-40" dirty="0"/>
              <a:t>0</a:t>
            </a:r>
            <a:r>
              <a:rPr spc="-30" dirty="0"/>
              <a:t>1</a:t>
            </a:r>
            <a:r>
              <a:rPr spc="-35" dirty="0"/>
              <a:t>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9B5FED-6F06-4958-9542-09D34B2BA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 2018 nieuw gediagnosticeerd DM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C98A156-F486-4403-A7CC-705033A377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3934157"/>
              </p:ext>
            </p:extLst>
          </p:nvPr>
        </p:nvGraphicFramePr>
        <p:xfrm>
          <a:off x="2388833" y="2109875"/>
          <a:ext cx="7403737" cy="4420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44759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9B8FBB-EF45-4668-AD7D-35ED5E8C2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65753"/>
            <a:ext cx="11029616" cy="988332"/>
          </a:xfrm>
        </p:spPr>
        <p:txBody>
          <a:bodyPr/>
          <a:lstStyle/>
          <a:p>
            <a:r>
              <a:rPr lang="nl-NL" dirty="0"/>
              <a:t>Verdeling Lichaamsbeweging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9ABD5A0-8596-47D7-AE78-4BE6D484B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411831"/>
            <a:ext cx="115824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477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toppie">
            <a:extLst>
              <a:ext uri="{FF2B5EF4-FFF2-40B4-BE49-F238E27FC236}">
                <a16:creationId xmlns:a16="http://schemas.microsoft.com/office/drawing/2014/main" id="{6BFF41CA-B64A-47F7-8303-6B86D9864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906" y="1702253"/>
            <a:ext cx="5539694" cy="43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566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9B8FBB-EF45-4668-AD7D-35ED5E8C2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 de keten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67E39D4A-8BA8-4BDB-947F-9D3DBBFF9E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659028"/>
              </p:ext>
            </p:extLst>
          </p:nvPr>
        </p:nvGraphicFramePr>
        <p:xfrm>
          <a:off x="1894114" y="2090057"/>
          <a:ext cx="8953863" cy="42751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4936">
                  <a:extLst>
                    <a:ext uri="{9D8B030D-6E8A-4147-A177-3AD203B41FA5}">
                      <a16:colId xmlns:a16="http://schemas.microsoft.com/office/drawing/2014/main" val="3771344495"/>
                    </a:ext>
                  </a:extLst>
                </a:gridCol>
                <a:gridCol w="3584995">
                  <a:extLst>
                    <a:ext uri="{9D8B030D-6E8A-4147-A177-3AD203B41FA5}">
                      <a16:colId xmlns:a16="http://schemas.microsoft.com/office/drawing/2014/main" val="3060231775"/>
                    </a:ext>
                  </a:extLst>
                </a:gridCol>
                <a:gridCol w="2593932">
                  <a:extLst>
                    <a:ext uri="{9D8B030D-6E8A-4147-A177-3AD203B41FA5}">
                      <a16:colId xmlns:a16="http://schemas.microsoft.com/office/drawing/2014/main" val="1605559232"/>
                    </a:ext>
                  </a:extLst>
                </a:gridCol>
              </a:tblGrid>
              <a:tr h="712529">
                <a:tc>
                  <a:txBody>
                    <a:bodyPr/>
                    <a:lstStyle/>
                    <a:p>
                      <a:pPr algn="l" fontAlgn="b"/>
                      <a:endParaRPr lang="nl-NL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aantal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3884557"/>
                  </a:ext>
                </a:extLst>
              </a:tr>
              <a:tr h="712529">
                <a:tc>
                  <a:txBody>
                    <a:bodyPr/>
                    <a:lstStyle/>
                    <a:p>
                      <a:pPr algn="l" fontAlgn="b"/>
                      <a:r>
                        <a:rPr lang="nl-NL" sz="3200" b="1" u="none" strike="noStrike" dirty="0">
                          <a:effectLst/>
                          <a:latin typeface="+mn-lt"/>
                        </a:rPr>
                        <a:t>HZD</a:t>
                      </a:r>
                      <a:endParaRPr lang="nl-NL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2.7098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3437787"/>
                  </a:ext>
                </a:extLst>
              </a:tr>
              <a:tr h="712529">
                <a:tc>
                  <a:txBody>
                    <a:bodyPr/>
                    <a:lstStyle/>
                    <a:p>
                      <a:pPr algn="l" fontAlgn="b"/>
                      <a:r>
                        <a:rPr lang="nl-NL" sz="32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Emmen</a:t>
                      </a:r>
                      <a:endParaRPr lang="nl-NL" sz="3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32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85.9 %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9.979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2564874"/>
                  </a:ext>
                </a:extLst>
              </a:tr>
              <a:tr h="712529">
                <a:tc>
                  <a:txBody>
                    <a:bodyPr/>
                    <a:lstStyle/>
                    <a:p>
                      <a:pPr algn="l" fontAlgn="b"/>
                      <a:r>
                        <a:rPr lang="nl-NL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Meppel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85.8 %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5113127"/>
                  </a:ext>
                </a:extLst>
              </a:tr>
              <a:tr h="712529">
                <a:tc>
                  <a:txBody>
                    <a:bodyPr/>
                    <a:lstStyle/>
                    <a:p>
                      <a:pPr algn="l" fontAlgn="b"/>
                      <a:r>
                        <a:rPr lang="nl-NL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85.4 %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3251649"/>
                  </a:ext>
                </a:extLst>
              </a:tr>
              <a:tr h="712529">
                <a:tc>
                  <a:txBody>
                    <a:bodyPr/>
                    <a:lstStyle/>
                    <a:p>
                      <a:pPr algn="l" fontAlgn="b"/>
                      <a:r>
                        <a:rPr lang="nl-NL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Hoogeveen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2953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253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9B8FBB-EF45-4668-AD7D-35ED5E8C2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90469"/>
            <a:ext cx="11029616" cy="988332"/>
          </a:xfrm>
        </p:spPr>
        <p:txBody>
          <a:bodyPr/>
          <a:lstStyle/>
          <a:p>
            <a:r>
              <a:rPr lang="nl-NL" dirty="0"/>
              <a:t>Behandeling specialist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67E39D4A-8BA8-4BDB-947F-9D3DBBFF9E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588791"/>
              </p:ext>
            </p:extLst>
          </p:nvPr>
        </p:nvGraphicFramePr>
        <p:xfrm>
          <a:off x="1894114" y="2090057"/>
          <a:ext cx="8953863" cy="42751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4936">
                  <a:extLst>
                    <a:ext uri="{9D8B030D-6E8A-4147-A177-3AD203B41FA5}">
                      <a16:colId xmlns:a16="http://schemas.microsoft.com/office/drawing/2014/main" val="3771344495"/>
                    </a:ext>
                  </a:extLst>
                </a:gridCol>
                <a:gridCol w="3584995">
                  <a:extLst>
                    <a:ext uri="{9D8B030D-6E8A-4147-A177-3AD203B41FA5}">
                      <a16:colId xmlns:a16="http://schemas.microsoft.com/office/drawing/2014/main" val="3060231775"/>
                    </a:ext>
                  </a:extLst>
                </a:gridCol>
                <a:gridCol w="2593932">
                  <a:extLst>
                    <a:ext uri="{9D8B030D-6E8A-4147-A177-3AD203B41FA5}">
                      <a16:colId xmlns:a16="http://schemas.microsoft.com/office/drawing/2014/main" val="1605559232"/>
                    </a:ext>
                  </a:extLst>
                </a:gridCol>
              </a:tblGrid>
              <a:tr h="712529">
                <a:tc>
                  <a:txBody>
                    <a:bodyPr/>
                    <a:lstStyle/>
                    <a:p>
                      <a:pPr algn="l" fontAlgn="b"/>
                      <a:endParaRPr lang="nl-NL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aantal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3884557"/>
                  </a:ext>
                </a:extLst>
              </a:tr>
              <a:tr h="712529">
                <a:tc>
                  <a:txBody>
                    <a:bodyPr/>
                    <a:lstStyle/>
                    <a:p>
                      <a:pPr algn="l" fontAlgn="b"/>
                      <a:r>
                        <a:rPr lang="nl-NL" sz="3200" b="1" u="none" strike="noStrike" dirty="0">
                          <a:effectLst/>
                          <a:latin typeface="+mn-lt"/>
                        </a:rPr>
                        <a:t>HZD</a:t>
                      </a:r>
                      <a:endParaRPr lang="nl-NL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10.4 %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3437787"/>
                  </a:ext>
                </a:extLst>
              </a:tr>
              <a:tr h="712529">
                <a:tc>
                  <a:txBody>
                    <a:bodyPr/>
                    <a:lstStyle/>
                    <a:p>
                      <a:pPr algn="l" fontAlgn="b"/>
                      <a:r>
                        <a:rPr lang="nl-NL" sz="32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Emmen</a:t>
                      </a:r>
                      <a:endParaRPr lang="nl-NL" sz="3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32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  9.5%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1.099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2564874"/>
                  </a:ext>
                </a:extLst>
              </a:tr>
              <a:tr h="712529">
                <a:tc>
                  <a:txBody>
                    <a:bodyPr/>
                    <a:lstStyle/>
                    <a:p>
                      <a:pPr algn="l" fontAlgn="b"/>
                      <a:r>
                        <a:rPr lang="nl-NL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Meppel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10 %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5113127"/>
                  </a:ext>
                </a:extLst>
              </a:tr>
              <a:tr h="712529">
                <a:tc>
                  <a:txBody>
                    <a:bodyPr/>
                    <a:lstStyle/>
                    <a:p>
                      <a:pPr algn="l" fontAlgn="b"/>
                      <a:r>
                        <a:rPr lang="nl-NL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10.1 %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3251649"/>
                  </a:ext>
                </a:extLst>
              </a:tr>
              <a:tr h="712529">
                <a:tc>
                  <a:txBody>
                    <a:bodyPr/>
                    <a:lstStyle/>
                    <a:p>
                      <a:pPr algn="l" fontAlgn="b"/>
                      <a:r>
                        <a:rPr lang="nl-NL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Hoogeveen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2953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8613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06551"/>
            <a:ext cx="11300460" cy="1259205"/>
          </a:xfrm>
          <a:prstGeom prst="rect">
            <a:avLst/>
          </a:prstGeom>
          <a:solidFill>
            <a:srgbClr val="00A2D3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4350">
              <a:latin typeface="Times New Roman"/>
              <a:cs typeface="Times New Roman"/>
            </a:endParaRPr>
          </a:p>
          <a:p>
            <a:pPr marL="226695">
              <a:lnSpc>
                <a:spcPct val="100000"/>
              </a:lnSpc>
            </a:pPr>
            <a:r>
              <a:rPr spc="-20" dirty="0"/>
              <a:t>eGFR-BEPALING</a:t>
            </a:r>
          </a:p>
        </p:txBody>
      </p:sp>
      <p:sp>
        <p:nvSpPr>
          <p:cNvPr id="3" name="object 3"/>
          <p:cNvSpPr/>
          <p:nvPr/>
        </p:nvSpPr>
        <p:spPr>
          <a:xfrm>
            <a:off x="7880604" y="5207508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5">
                <a:moveTo>
                  <a:pt x="0" y="0"/>
                </a:moveTo>
                <a:lnTo>
                  <a:pt x="32308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07223" y="5207508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66916" y="5207508"/>
            <a:ext cx="645160" cy="0"/>
          </a:xfrm>
          <a:custGeom>
            <a:avLst/>
            <a:gdLst/>
            <a:ahLst/>
            <a:cxnLst/>
            <a:rect l="l" t="t" r="r" b="b"/>
            <a:pathLst>
              <a:path w="645159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93535" y="5207508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3228" y="5207508"/>
            <a:ext cx="646430" cy="0"/>
          </a:xfrm>
          <a:custGeom>
            <a:avLst/>
            <a:gdLst/>
            <a:ahLst/>
            <a:cxnLst/>
            <a:rect l="l" t="t" r="r" b="b"/>
            <a:pathLst>
              <a:path w="646429">
                <a:moveTo>
                  <a:pt x="0" y="0"/>
                </a:moveTo>
                <a:lnTo>
                  <a:pt x="64617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79847" y="5207508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41064" y="5207508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66159" y="5207508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27376" y="5207508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52472" y="5207508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7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35251" y="5207508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4">
                <a:moveTo>
                  <a:pt x="0" y="0"/>
                </a:moveTo>
                <a:lnTo>
                  <a:pt x="32308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80604" y="4847844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5">
                <a:moveTo>
                  <a:pt x="0" y="0"/>
                </a:moveTo>
                <a:lnTo>
                  <a:pt x="32308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07223" y="4847844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66916" y="4847844"/>
            <a:ext cx="645160" cy="0"/>
          </a:xfrm>
          <a:custGeom>
            <a:avLst/>
            <a:gdLst/>
            <a:ahLst/>
            <a:cxnLst/>
            <a:rect l="l" t="t" r="r" b="b"/>
            <a:pathLst>
              <a:path w="645159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93535" y="4847844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53228" y="4847844"/>
            <a:ext cx="646430" cy="0"/>
          </a:xfrm>
          <a:custGeom>
            <a:avLst/>
            <a:gdLst/>
            <a:ahLst/>
            <a:cxnLst/>
            <a:rect l="l" t="t" r="r" b="b"/>
            <a:pathLst>
              <a:path w="646429">
                <a:moveTo>
                  <a:pt x="0" y="0"/>
                </a:moveTo>
                <a:lnTo>
                  <a:pt x="64617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79847" y="4847844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41064" y="4847844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66159" y="4847844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27376" y="4847844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52472" y="4847844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7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35251" y="4847844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4">
                <a:moveTo>
                  <a:pt x="0" y="0"/>
                </a:moveTo>
                <a:lnTo>
                  <a:pt x="32308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880604" y="4486655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5">
                <a:moveTo>
                  <a:pt x="0" y="0"/>
                </a:moveTo>
                <a:lnTo>
                  <a:pt x="32308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07223" y="4486655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66916" y="4486655"/>
            <a:ext cx="645160" cy="0"/>
          </a:xfrm>
          <a:custGeom>
            <a:avLst/>
            <a:gdLst/>
            <a:ahLst/>
            <a:cxnLst/>
            <a:rect l="l" t="t" r="r" b="b"/>
            <a:pathLst>
              <a:path w="645159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93535" y="4486655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53228" y="4486655"/>
            <a:ext cx="646430" cy="0"/>
          </a:xfrm>
          <a:custGeom>
            <a:avLst/>
            <a:gdLst/>
            <a:ahLst/>
            <a:cxnLst/>
            <a:rect l="l" t="t" r="r" b="b"/>
            <a:pathLst>
              <a:path w="646429">
                <a:moveTo>
                  <a:pt x="0" y="0"/>
                </a:moveTo>
                <a:lnTo>
                  <a:pt x="64617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79847" y="4486655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41064" y="4486655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27376" y="4486655"/>
            <a:ext cx="1018540" cy="0"/>
          </a:xfrm>
          <a:custGeom>
            <a:avLst/>
            <a:gdLst/>
            <a:ahLst/>
            <a:cxnLst/>
            <a:rect l="l" t="t" r="r" b="b"/>
            <a:pathLst>
              <a:path w="1018539">
                <a:moveTo>
                  <a:pt x="0" y="0"/>
                </a:moveTo>
                <a:lnTo>
                  <a:pt x="101803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52472" y="4486655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7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35251" y="4486655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4">
                <a:moveTo>
                  <a:pt x="0" y="0"/>
                </a:moveTo>
                <a:lnTo>
                  <a:pt x="32308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880604" y="4126991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5">
                <a:moveTo>
                  <a:pt x="0" y="0"/>
                </a:moveTo>
                <a:lnTo>
                  <a:pt x="32308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66916" y="4126991"/>
            <a:ext cx="1019810" cy="0"/>
          </a:xfrm>
          <a:custGeom>
            <a:avLst/>
            <a:gdLst/>
            <a:ahLst/>
            <a:cxnLst/>
            <a:rect l="l" t="t" r="r" b="b"/>
            <a:pathLst>
              <a:path w="1019809">
                <a:moveTo>
                  <a:pt x="0" y="0"/>
                </a:moveTo>
                <a:lnTo>
                  <a:pt x="101955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53228" y="4126991"/>
            <a:ext cx="1019810" cy="0"/>
          </a:xfrm>
          <a:custGeom>
            <a:avLst/>
            <a:gdLst/>
            <a:ahLst/>
            <a:cxnLst/>
            <a:rect l="l" t="t" r="r" b="b"/>
            <a:pathLst>
              <a:path w="1019810">
                <a:moveTo>
                  <a:pt x="0" y="0"/>
                </a:moveTo>
                <a:lnTo>
                  <a:pt x="101955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879847" y="4126991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627376" y="4126991"/>
            <a:ext cx="1958339" cy="0"/>
          </a:xfrm>
          <a:custGeom>
            <a:avLst/>
            <a:gdLst/>
            <a:ahLst/>
            <a:cxnLst/>
            <a:rect l="l" t="t" r="r" b="b"/>
            <a:pathLst>
              <a:path w="1958339">
                <a:moveTo>
                  <a:pt x="0" y="0"/>
                </a:moveTo>
                <a:lnTo>
                  <a:pt x="195833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35251" y="4126991"/>
            <a:ext cx="696595" cy="0"/>
          </a:xfrm>
          <a:custGeom>
            <a:avLst/>
            <a:gdLst/>
            <a:ahLst/>
            <a:cxnLst/>
            <a:rect l="l" t="t" r="r" b="b"/>
            <a:pathLst>
              <a:path w="696594">
                <a:moveTo>
                  <a:pt x="0" y="0"/>
                </a:moveTo>
                <a:lnTo>
                  <a:pt x="69646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566916" y="3765803"/>
            <a:ext cx="1637030" cy="0"/>
          </a:xfrm>
          <a:custGeom>
            <a:avLst/>
            <a:gdLst/>
            <a:ahLst/>
            <a:cxnLst/>
            <a:rect l="l" t="t" r="r" b="b"/>
            <a:pathLst>
              <a:path w="1637029">
                <a:moveTo>
                  <a:pt x="0" y="0"/>
                </a:moveTo>
                <a:lnTo>
                  <a:pt x="163677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253228" y="3765803"/>
            <a:ext cx="1019810" cy="0"/>
          </a:xfrm>
          <a:custGeom>
            <a:avLst/>
            <a:gdLst/>
            <a:ahLst/>
            <a:cxnLst/>
            <a:rect l="l" t="t" r="r" b="b"/>
            <a:pathLst>
              <a:path w="1019810">
                <a:moveTo>
                  <a:pt x="0" y="0"/>
                </a:moveTo>
                <a:lnTo>
                  <a:pt x="101955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879847" y="3765803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35251" y="3765803"/>
            <a:ext cx="2950845" cy="0"/>
          </a:xfrm>
          <a:custGeom>
            <a:avLst/>
            <a:gdLst/>
            <a:ahLst/>
            <a:cxnLst/>
            <a:rect l="l" t="t" r="r" b="b"/>
            <a:pathLst>
              <a:path w="2950845">
                <a:moveTo>
                  <a:pt x="0" y="0"/>
                </a:moveTo>
                <a:lnTo>
                  <a:pt x="295046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66916" y="3406140"/>
            <a:ext cx="1637030" cy="0"/>
          </a:xfrm>
          <a:custGeom>
            <a:avLst/>
            <a:gdLst/>
            <a:ahLst/>
            <a:cxnLst/>
            <a:rect l="l" t="t" r="r" b="b"/>
            <a:pathLst>
              <a:path w="1637029">
                <a:moveTo>
                  <a:pt x="0" y="0"/>
                </a:moveTo>
                <a:lnTo>
                  <a:pt x="163677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35251" y="3406140"/>
            <a:ext cx="4638040" cy="0"/>
          </a:xfrm>
          <a:custGeom>
            <a:avLst/>
            <a:gdLst/>
            <a:ahLst/>
            <a:cxnLst/>
            <a:rect l="l" t="t" r="r" b="b"/>
            <a:pathLst>
              <a:path w="4638040">
                <a:moveTo>
                  <a:pt x="0" y="0"/>
                </a:moveTo>
                <a:lnTo>
                  <a:pt x="463753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35251" y="3046476"/>
            <a:ext cx="6568440" cy="0"/>
          </a:xfrm>
          <a:custGeom>
            <a:avLst/>
            <a:gdLst/>
            <a:ahLst/>
            <a:cxnLst/>
            <a:rect l="l" t="t" r="r" b="b"/>
            <a:pathLst>
              <a:path w="6568440">
                <a:moveTo>
                  <a:pt x="0" y="0"/>
                </a:moveTo>
                <a:lnTo>
                  <a:pt x="656844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35251" y="2685288"/>
            <a:ext cx="6568440" cy="0"/>
          </a:xfrm>
          <a:custGeom>
            <a:avLst/>
            <a:gdLst/>
            <a:ahLst/>
            <a:cxnLst/>
            <a:rect l="l" t="t" r="r" b="b"/>
            <a:pathLst>
              <a:path w="6568440">
                <a:moveTo>
                  <a:pt x="0" y="0"/>
                </a:moveTo>
                <a:lnTo>
                  <a:pt x="656844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958339" y="4378452"/>
            <a:ext cx="294640" cy="1188720"/>
          </a:xfrm>
          <a:custGeom>
            <a:avLst/>
            <a:gdLst/>
            <a:ahLst/>
            <a:cxnLst/>
            <a:rect l="l" t="t" r="r" b="b"/>
            <a:pathLst>
              <a:path w="294639" h="1188720">
                <a:moveTo>
                  <a:pt x="294132" y="0"/>
                </a:moveTo>
                <a:lnTo>
                  <a:pt x="0" y="0"/>
                </a:lnTo>
                <a:lnTo>
                  <a:pt x="0" y="1188720"/>
                </a:lnTo>
                <a:lnTo>
                  <a:pt x="294132" y="1188720"/>
                </a:lnTo>
                <a:lnTo>
                  <a:pt x="294132" y="0"/>
                </a:lnTo>
                <a:close/>
              </a:path>
            </a:pathLst>
          </a:custGeom>
          <a:solidFill>
            <a:srgbClr val="00A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272028" y="4631435"/>
            <a:ext cx="294640" cy="935990"/>
          </a:xfrm>
          <a:custGeom>
            <a:avLst/>
            <a:gdLst/>
            <a:ahLst/>
            <a:cxnLst/>
            <a:rect l="l" t="t" r="r" b="b"/>
            <a:pathLst>
              <a:path w="294639" h="935989">
                <a:moveTo>
                  <a:pt x="294132" y="0"/>
                </a:moveTo>
                <a:lnTo>
                  <a:pt x="0" y="0"/>
                </a:lnTo>
                <a:lnTo>
                  <a:pt x="0" y="935735"/>
                </a:lnTo>
                <a:lnTo>
                  <a:pt x="294132" y="935735"/>
                </a:lnTo>
                <a:lnTo>
                  <a:pt x="294132" y="0"/>
                </a:lnTo>
                <a:close/>
              </a:path>
            </a:pathLst>
          </a:custGeom>
          <a:solidFill>
            <a:srgbClr val="00A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585715" y="3730752"/>
            <a:ext cx="294640" cy="1836420"/>
          </a:xfrm>
          <a:custGeom>
            <a:avLst/>
            <a:gdLst/>
            <a:ahLst/>
            <a:cxnLst/>
            <a:rect l="l" t="t" r="r" b="b"/>
            <a:pathLst>
              <a:path w="294639" h="1836420">
                <a:moveTo>
                  <a:pt x="294132" y="0"/>
                </a:moveTo>
                <a:lnTo>
                  <a:pt x="0" y="0"/>
                </a:lnTo>
                <a:lnTo>
                  <a:pt x="0" y="1836420"/>
                </a:lnTo>
                <a:lnTo>
                  <a:pt x="294132" y="1836420"/>
                </a:lnTo>
                <a:lnTo>
                  <a:pt x="294132" y="0"/>
                </a:lnTo>
                <a:close/>
              </a:path>
            </a:pathLst>
          </a:custGeom>
          <a:solidFill>
            <a:srgbClr val="00A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899403" y="4270247"/>
            <a:ext cx="294640" cy="1297305"/>
          </a:xfrm>
          <a:custGeom>
            <a:avLst/>
            <a:gdLst/>
            <a:ahLst/>
            <a:cxnLst/>
            <a:rect l="l" t="t" r="r" b="b"/>
            <a:pathLst>
              <a:path w="294639" h="1297304">
                <a:moveTo>
                  <a:pt x="294132" y="0"/>
                </a:moveTo>
                <a:lnTo>
                  <a:pt x="0" y="0"/>
                </a:lnTo>
                <a:lnTo>
                  <a:pt x="0" y="1296923"/>
                </a:lnTo>
                <a:lnTo>
                  <a:pt x="294132" y="1296923"/>
                </a:lnTo>
                <a:lnTo>
                  <a:pt x="294132" y="0"/>
                </a:lnTo>
                <a:close/>
              </a:path>
            </a:pathLst>
          </a:custGeom>
          <a:solidFill>
            <a:srgbClr val="00A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211568" y="4306823"/>
            <a:ext cx="295910" cy="1260475"/>
          </a:xfrm>
          <a:custGeom>
            <a:avLst/>
            <a:gdLst/>
            <a:ahLst/>
            <a:cxnLst/>
            <a:rect l="l" t="t" r="r" b="b"/>
            <a:pathLst>
              <a:path w="295909" h="1260475">
                <a:moveTo>
                  <a:pt x="295655" y="0"/>
                </a:moveTo>
                <a:lnTo>
                  <a:pt x="0" y="0"/>
                </a:lnTo>
                <a:lnTo>
                  <a:pt x="0" y="1260348"/>
                </a:lnTo>
                <a:lnTo>
                  <a:pt x="295655" y="1260348"/>
                </a:lnTo>
                <a:lnTo>
                  <a:pt x="295655" y="0"/>
                </a:lnTo>
                <a:close/>
              </a:path>
            </a:pathLst>
          </a:custGeom>
          <a:solidFill>
            <a:srgbClr val="00A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331720" y="3765803"/>
            <a:ext cx="295910" cy="1801495"/>
          </a:xfrm>
          <a:custGeom>
            <a:avLst/>
            <a:gdLst/>
            <a:ahLst/>
            <a:cxnLst/>
            <a:rect l="l" t="t" r="r" b="b"/>
            <a:pathLst>
              <a:path w="295910" h="1801495">
                <a:moveTo>
                  <a:pt x="295656" y="0"/>
                </a:moveTo>
                <a:lnTo>
                  <a:pt x="0" y="0"/>
                </a:lnTo>
                <a:lnTo>
                  <a:pt x="0" y="1801368"/>
                </a:lnTo>
                <a:lnTo>
                  <a:pt x="295656" y="1801368"/>
                </a:lnTo>
                <a:lnTo>
                  <a:pt x="295656" y="0"/>
                </a:lnTo>
                <a:close/>
              </a:path>
            </a:pathLst>
          </a:custGeom>
          <a:solidFill>
            <a:srgbClr val="204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645534" y="4259940"/>
            <a:ext cx="295910" cy="1297305"/>
          </a:xfrm>
          <a:custGeom>
            <a:avLst/>
            <a:gdLst/>
            <a:ahLst/>
            <a:cxnLst/>
            <a:rect l="l" t="t" r="r" b="b"/>
            <a:pathLst>
              <a:path w="295910" h="1297304">
                <a:moveTo>
                  <a:pt x="295655" y="0"/>
                </a:moveTo>
                <a:lnTo>
                  <a:pt x="0" y="0"/>
                </a:lnTo>
                <a:lnTo>
                  <a:pt x="0" y="1296923"/>
                </a:lnTo>
                <a:lnTo>
                  <a:pt x="295655" y="1296923"/>
                </a:lnTo>
                <a:lnTo>
                  <a:pt x="295655" y="0"/>
                </a:lnTo>
                <a:close/>
              </a:path>
            </a:pathLst>
          </a:custGeom>
          <a:solidFill>
            <a:srgbClr val="204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959096" y="3585971"/>
            <a:ext cx="294640" cy="1981200"/>
          </a:xfrm>
          <a:custGeom>
            <a:avLst/>
            <a:gdLst/>
            <a:ahLst/>
            <a:cxnLst/>
            <a:rect l="l" t="t" r="r" b="b"/>
            <a:pathLst>
              <a:path w="294639" h="1981200">
                <a:moveTo>
                  <a:pt x="294131" y="0"/>
                </a:moveTo>
                <a:lnTo>
                  <a:pt x="0" y="0"/>
                </a:lnTo>
                <a:lnTo>
                  <a:pt x="0" y="1981200"/>
                </a:lnTo>
                <a:lnTo>
                  <a:pt x="294131" y="1981200"/>
                </a:lnTo>
                <a:lnTo>
                  <a:pt x="294131" y="0"/>
                </a:lnTo>
                <a:close/>
              </a:path>
            </a:pathLst>
          </a:custGeom>
          <a:solidFill>
            <a:srgbClr val="204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272784" y="3118104"/>
            <a:ext cx="294640" cy="2449195"/>
          </a:xfrm>
          <a:custGeom>
            <a:avLst/>
            <a:gdLst/>
            <a:ahLst/>
            <a:cxnLst/>
            <a:rect l="l" t="t" r="r" b="b"/>
            <a:pathLst>
              <a:path w="294640" h="2449195">
                <a:moveTo>
                  <a:pt x="294132" y="0"/>
                </a:moveTo>
                <a:lnTo>
                  <a:pt x="0" y="0"/>
                </a:lnTo>
                <a:lnTo>
                  <a:pt x="0" y="2449068"/>
                </a:lnTo>
                <a:lnTo>
                  <a:pt x="294132" y="2449068"/>
                </a:lnTo>
                <a:lnTo>
                  <a:pt x="294132" y="0"/>
                </a:lnTo>
                <a:close/>
              </a:path>
            </a:pathLst>
          </a:custGeom>
          <a:solidFill>
            <a:srgbClr val="204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586471" y="3802379"/>
            <a:ext cx="294640" cy="1765300"/>
          </a:xfrm>
          <a:custGeom>
            <a:avLst/>
            <a:gdLst/>
            <a:ahLst/>
            <a:cxnLst/>
            <a:rect l="l" t="t" r="r" b="b"/>
            <a:pathLst>
              <a:path w="294640" h="1765300">
                <a:moveTo>
                  <a:pt x="294131" y="0"/>
                </a:moveTo>
                <a:lnTo>
                  <a:pt x="0" y="0"/>
                </a:lnTo>
                <a:lnTo>
                  <a:pt x="0" y="1764792"/>
                </a:lnTo>
                <a:lnTo>
                  <a:pt x="294131" y="1764792"/>
                </a:lnTo>
                <a:lnTo>
                  <a:pt x="294131" y="0"/>
                </a:lnTo>
                <a:close/>
              </a:path>
            </a:pathLst>
          </a:custGeom>
          <a:solidFill>
            <a:srgbClr val="204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35251" y="5567171"/>
            <a:ext cx="6568440" cy="0"/>
          </a:xfrm>
          <a:custGeom>
            <a:avLst/>
            <a:gdLst/>
            <a:ahLst/>
            <a:cxnLst/>
            <a:rect l="l" t="t" r="r" b="b"/>
            <a:pathLst>
              <a:path w="6568440">
                <a:moveTo>
                  <a:pt x="0" y="0"/>
                </a:moveTo>
                <a:lnTo>
                  <a:pt x="656844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1212900" y="2564638"/>
            <a:ext cx="294640" cy="2730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9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6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9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5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9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4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9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3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9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2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9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1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9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8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9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642997" y="2175459"/>
            <a:ext cx="42005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215" dirty="0">
                <a:solidFill>
                  <a:srgbClr val="585858"/>
                </a:solidFill>
                <a:latin typeface="Trebuchet MS"/>
                <a:cs typeface="Trebuchet MS"/>
              </a:rPr>
              <a:t>%</a:t>
            </a:r>
            <a:r>
              <a:rPr sz="2000" spc="-17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Trebuchet MS"/>
                <a:cs typeface="Trebuchet MS"/>
              </a:rPr>
              <a:t>DM2</a:t>
            </a:r>
            <a:r>
              <a:rPr sz="2000" spc="-15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05" dirty="0">
                <a:solidFill>
                  <a:srgbClr val="585858"/>
                </a:solidFill>
                <a:latin typeface="Trebuchet MS"/>
                <a:cs typeface="Trebuchet MS"/>
              </a:rPr>
              <a:t>patiënten</a:t>
            </a:r>
            <a:r>
              <a:rPr sz="2000" spc="-18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60" dirty="0">
                <a:solidFill>
                  <a:srgbClr val="585858"/>
                </a:solidFill>
                <a:latin typeface="Trebuchet MS"/>
                <a:cs typeface="Trebuchet MS"/>
              </a:rPr>
              <a:t>bij</a:t>
            </a:r>
            <a:r>
              <a:rPr sz="2000" spc="-17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05" dirty="0">
                <a:solidFill>
                  <a:srgbClr val="585858"/>
                </a:solidFill>
                <a:latin typeface="Trebuchet MS"/>
                <a:cs typeface="Trebuchet MS"/>
              </a:rPr>
              <a:t>wie</a:t>
            </a:r>
            <a:r>
              <a:rPr sz="2000" spc="-17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585858"/>
                </a:solidFill>
                <a:latin typeface="Trebuchet MS"/>
                <a:cs typeface="Trebuchet MS"/>
              </a:rPr>
              <a:t>eGFR</a:t>
            </a:r>
            <a:r>
              <a:rPr sz="2000" spc="-17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00" dirty="0">
                <a:solidFill>
                  <a:srgbClr val="585858"/>
                </a:solidFill>
                <a:latin typeface="Trebuchet MS"/>
                <a:cs typeface="Trebuchet MS"/>
              </a:rPr>
              <a:t>bepaald</a:t>
            </a:r>
            <a:r>
              <a:rPr sz="2000" spc="-18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585858"/>
                </a:solidFill>
                <a:latin typeface="Trebuchet MS"/>
                <a:cs typeface="Trebuchet MS"/>
              </a:rPr>
              <a:t>is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4130040" y="6132576"/>
            <a:ext cx="113030" cy="111760"/>
          </a:xfrm>
          <a:custGeom>
            <a:avLst/>
            <a:gdLst/>
            <a:ahLst/>
            <a:cxnLst/>
            <a:rect l="l" t="t" r="r" b="b"/>
            <a:pathLst>
              <a:path w="113029" h="111760">
                <a:moveTo>
                  <a:pt x="0" y="111252"/>
                </a:moveTo>
                <a:lnTo>
                  <a:pt x="112775" y="111252"/>
                </a:lnTo>
                <a:lnTo>
                  <a:pt x="112775" y="0"/>
                </a:lnTo>
                <a:lnTo>
                  <a:pt x="0" y="0"/>
                </a:lnTo>
                <a:lnTo>
                  <a:pt x="0" y="111252"/>
                </a:lnTo>
                <a:close/>
              </a:path>
            </a:pathLst>
          </a:custGeom>
          <a:solidFill>
            <a:srgbClr val="00A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850891" y="6132576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60" h="111760">
                <a:moveTo>
                  <a:pt x="0" y="111252"/>
                </a:moveTo>
                <a:lnTo>
                  <a:pt x="111251" y="111252"/>
                </a:lnTo>
                <a:lnTo>
                  <a:pt x="111251" y="0"/>
                </a:lnTo>
                <a:lnTo>
                  <a:pt x="0" y="0"/>
                </a:lnTo>
                <a:lnTo>
                  <a:pt x="0" y="111252"/>
                </a:lnTo>
                <a:close/>
              </a:path>
            </a:pathLst>
          </a:custGeom>
          <a:solidFill>
            <a:srgbClr val="204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37538" y="4836414"/>
            <a:ext cx="6593205" cy="0"/>
          </a:xfrm>
          <a:custGeom>
            <a:avLst/>
            <a:gdLst/>
            <a:ahLst/>
            <a:cxnLst/>
            <a:rect l="l" t="t" r="r" b="b"/>
            <a:pathLst>
              <a:path w="6593205">
                <a:moveTo>
                  <a:pt x="0" y="0"/>
                </a:moveTo>
                <a:lnTo>
                  <a:pt x="6593205" y="0"/>
                </a:lnTo>
              </a:path>
            </a:pathLst>
          </a:custGeom>
          <a:ln w="28956">
            <a:solidFill>
              <a:srgbClr val="C4D9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1212900" y="5484977"/>
            <a:ext cx="2946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8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8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041398" y="5726455"/>
            <a:ext cx="5016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50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1600" spc="-30" dirty="0">
                <a:solidFill>
                  <a:srgbClr val="585858"/>
                </a:solidFill>
                <a:latin typeface="Trebuchet MS"/>
                <a:cs typeface="Trebuchet MS"/>
              </a:rPr>
              <a:t>s</a:t>
            </a:r>
            <a:r>
              <a:rPr sz="1600" spc="-45" dirty="0">
                <a:solidFill>
                  <a:srgbClr val="585858"/>
                </a:solidFill>
                <a:latin typeface="Trebuchet MS"/>
                <a:cs typeface="Trebuchet MS"/>
              </a:rPr>
              <a:t>s</a:t>
            </a:r>
            <a:r>
              <a:rPr sz="1600" spc="-70" dirty="0">
                <a:solidFill>
                  <a:srgbClr val="585858"/>
                </a:solidFill>
                <a:latin typeface="Trebuchet MS"/>
                <a:cs typeface="Trebuchet MS"/>
              </a:rPr>
              <a:t>en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280409" y="5726455"/>
            <a:ext cx="65214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60" dirty="0">
                <a:solidFill>
                  <a:srgbClr val="585858"/>
                </a:solidFill>
                <a:latin typeface="Trebuchet MS"/>
                <a:cs typeface="Trebuchet MS"/>
              </a:rPr>
              <a:t>E</a:t>
            </a:r>
            <a:r>
              <a:rPr sz="1600" spc="-85" dirty="0">
                <a:solidFill>
                  <a:srgbClr val="585858"/>
                </a:solidFill>
                <a:latin typeface="Trebuchet MS"/>
                <a:cs typeface="Trebuchet MS"/>
              </a:rPr>
              <a:t>m</a:t>
            </a:r>
            <a:r>
              <a:rPr sz="1600" spc="-65" dirty="0">
                <a:solidFill>
                  <a:srgbClr val="585858"/>
                </a:solidFill>
                <a:latin typeface="Trebuchet MS"/>
                <a:cs typeface="Trebuchet MS"/>
              </a:rPr>
              <a:t>men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593082" y="5726455"/>
            <a:ext cx="6534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40" dirty="0">
                <a:solidFill>
                  <a:srgbClr val="585858"/>
                </a:solidFill>
                <a:latin typeface="Trebuchet MS"/>
                <a:cs typeface="Trebuchet MS"/>
              </a:rPr>
              <a:t>Meppel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756528" y="5726455"/>
            <a:ext cx="95376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65" dirty="0">
                <a:solidFill>
                  <a:srgbClr val="585858"/>
                </a:solidFill>
                <a:latin typeface="Trebuchet MS"/>
                <a:cs typeface="Trebuchet MS"/>
              </a:rPr>
              <a:t>Hoogeveen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363206" y="5726455"/>
            <a:ext cx="3683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55" dirty="0">
                <a:solidFill>
                  <a:srgbClr val="585858"/>
                </a:solidFill>
                <a:latin typeface="Trebuchet MS"/>
                <a:cs typeface="Trebuchet MS"/>
              </a:rPr>
              <a:t>H</a:t>
            </a:r>
            <a:r>
              <a:rPr sz="1600" spc="-155" dirty="0">
                <a:solidFill>
                  <a:srgbClr val="585858"/>
                </a:solidFill>
                <a:latin typeface="Trebuchet MS"/>
                <a:cs typeface="Trebuchet MS"/>
              </a:rPr>
              <a:t>Z</a:t>
            </a:r>
            <a:r>
              <a:rPr sz="1600" spc="-15" dirty="0">
                <a:solidFill>
                  <a:srgbClr val="585858"/>
                </a:solidFill>
                <a:latin typeface="Trebuchet MS"/>
                <a:cs typeface="Trebuchet MS"/>
              </a:rPr>
              <a:t>D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281296" y="6082766"/>
            <a:ext cx="4375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30" dirty="0">
                <a:solidFill>
                  <a:srgbClr val="585858"/>
                </a:solidFill>
                <a:latin typeface="Trebuchet MS"/>
                <a:cs typeface="Trebuchet MS"/>
              </a:rPr>
              <a:t>2</a:t>
            </a:r>
            <a:r>
              <a:rPr sz="1600" spc="-40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r>
              <a:rPr sz="1600" spc="-30" dirty="0">
                <a:solidFill>
                  <a:srgbClr val="585858"/>
                </a:solidFill>
                <a:latin typeface="Trebuchet MS"/>
                <a:cs typeface="Trebuchet MS"/>
              </a:rPr>
              <a:t>1</a:t>
            </a:r>
            <a:r>
              <a:rPr sz="1600" spc="-35" dirty="0">
                <a:solidFill>
                  <a:srgbClr val="585858"/>
                </a:solidFill>
                <a:latin typeface="Trebuchet MS"/>
                <a:cs typeface="Trebuchet MS"/>
              </a:rPr>
              <a:t>8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001259" y="6082766"/>
            <a:ext cx="4375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30" dirty="0">
                <a:solidFill>
                  <a:srgbClr val="585858"/>
                </a:solidFill>
                <a:latin typeface="Trebuchet MS"/>
                <a:cs typeface="Trebuchet MS"/>
              </a:rPr>
              <a:t>2</a:t>
            </a:r>
            <a:r>
              <a:rPr sz="1600" spc="-40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r>
              <a:rPr sz="1600" spc="-30" dirty="0">
                <a:solidFill>
                  <a:srgbClr val="585858"/>
                </a:solidFill>
                <a:latin typeface="Trebuchet MS"/>
                <a:cs typeface="Trebuchet MS"/>
              </a:rPr>
              <a:t>1</a:t>
            </a:r>
            <a:r>
              <a:rPr sz="1600" spc="-35" dirty="0">
                <a:solidFill>
                  <a:srgbClr val="585858"/>
                </a:solidFill>
                <a:latin typeface="Trebuchet MS"/>
                <a:cs typeface="Trebuchet MS"/>
              </a:rPr>
              <a:t>9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9B8FBB-EF45-4668-AD7D-35ED5E8C2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Verdeling EGFR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F629A75-4508-4D78-813B-F44CCFCED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33" y="2603333"/>
            <a:ext cx="11772767" cy="30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61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9B8FBB-EF45-4668-AD7D-35ED5E8C2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Behandeling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FFC69D4-9083-4996-B1CF-9E3F2130A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14" y="2482766"/>
            <a:ext cx="1046797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55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06551"/>
            <a:ext cx="11300460" cy="1259205"/>
          </a:xfrm>
          <a:prstGeom prst="rect">
            <a:avLst/>
          </a:prstGeom>
          <a:solidFill>
            <a:srgbClr val="00A2D3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4350">
              <a:latin typeface="Times New Roman"/>
              <a:cs typeface="Times New Roman"/>
            </a:endParaRPr>
          </a:p>
          <a:p>
            <a:pPr marL="226695">
              <a:lnSpc>
                <a:spcPct val="100000"/>
              </a:lnSpc>
            </a:pPr>
            <a:r>
              <a:rPr spc="-5" dirty="0"/>
              <a:t>FUNDUSCONTROLE </a:t>
            </a:r>
            <a:r>
              <a:rPr spc="-10" dirty="0"/>
              <a:t>&lt;2</a:t>
            </a:r>
            <a:r>
              <a:rPr spc="35" dirty="0"/>
              <a:t> </a:t>
            </a:r>
            <a:r>
              <a:rPr spc="-10" dirty="0"/>
              <a:t>JAAR</a:t>
            </a:r>
          </a:p>
        </p:txBody>
      </p:sp>
      <p:sp>
        <p:nvSpPr>
          <p:cNvPr id="3" name="object 3"/>
          <p:cNvSpPr/>
          <p:nvPr/>
        </p:nvSpPr>
        <p:spPr>
          <a:xfrm>
            <a:off x="7862316" y="5175503"/>
            <a:ext cx="321945" cy="0"/>
          </a:xfrm>
          <a:custGeom>
            <a:avLst/>
            <a:gdLst/>
            <a:ahLst/>
            <a:cxnLst/>
            <a:rect l="l" t="t" r="r" b="b"/>
            <a:pathLst>
              <a:path w="321945">
                <a:moveTo>
                  <a:pt x="0" y="0"/>
                </a:moveTo>
                <a:lnTo>
                  <a:pt x="32156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87411" y="5175503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48628" y="5175503"/>
            <a:ext cx="645160" cy="0"/>
          </a:xfrm>
          <a:custGeom>
            <a:avLst/>
            <a:gdLst/>
            <a:ahLst/>
            <a:cxnLst/>
            <a:rect l="l" t="t" r="r" b="b"/>
            <a:pathLst>
              <a:path w="645159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73723" y="5175503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07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34940" y="5175503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60035" y="5175503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07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21252" y="5175503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47871" y="5175503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07564" y="5175503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34183" y="5175503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16963" y="5175503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4">
                <a:moveTo>
                  <a:pt x="0" y="0"/>
                </a:moveTo>
                <a:lnTo>
                  <a:pt x="32308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62316" y="4762500"/>
            <a:ext cx="321945" cy="0"/>
          </a:xfrm>
          <a:custGeom>
            <a:avLst/>
            <a:gdLst/>
            <a:ahLst/>
            <a:cxnLst/>
            <a:rect l="l" t="t" r="r" b="b"/>
            <a:pathLst>
              <a:path w="321945">
                <a:moveTo>
                  <a:pt x="0" y="0"/>
                </a:moveTo>
                <a:lnTo>
                  <a:pt x="32156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87411" y="4762500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48628" y="4762500"/>
            <a:ext cx="645160" cy="0"/>
          </a:xfrm>
          <a:custGeom>
            <a:avLst/>
            <a:gdLst/>
            <a:ahLst/>
            <a:cxnLst/>
            <a:rect l="l" t="t" r="r" b="b"/>
            <a:pathLst>
              <a:path w="645159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73723" y="4762500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07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34940" y="4762500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60035" y="4762500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07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21252" y="4762500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47871" y="4762500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07564" y="4762500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34183" y="4762500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16963" y="4762500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4">
                <a:moveTo>
                  <a:pt x="0" y="0"/>
                </a:moveTo>
                <a:lnTo>
                  <a:pt x="32308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862316" y="4351020"/>
            <a:ext cx="321945" cy="0"/>
          </a:xfrm>
          <a:custGeom>
            <a:avLst/>
            <a:gdLst/>
            <a:ahLst/>
            <a:cxnLst/>
            <a:rect l="l" t="t" r="r" b="b"/>
            <a:pathLst>
              <a:path w="321945">
                <a:moveTo>
                  <a:pt x="0" y="0"/>
                </a:moveTo>
                <a:lnTo>
                  <a:pt x="32156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87411" y="4351020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48628" y="4351020"/>
            <a:ext cx="645160" cy="0"/>
          </a:xfrm>
          <a:custGeom>
            <a:avLst/>
            <a:gdLst/>
            <a:ahLst/>
            <a:cxnLst/>
            <a:rect l="l" t="t" r="r" b="b"/>
            <a:pathLst>
              <a:path w="645159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73723" y="4351020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07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34940" y="4351020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60035" y="4351020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07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21252" y="4351020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07564" y="4351020"/>
            <a:ext cx="1019810" cy="0"/>
          </a:xfrm>
          <a:custGeom>
            <a:avLst/>
            <a:gdLst/>
            <a:ahLst/>
            <a:cxnLst/>
            <a:rect l="l" t="t" r="r" b="b"/>
            <a:pathLst>
              <a:path w="1019810">
                <a:moveTo>
                  <a:pt x="0" y="0"/>
                </a:moveTo>
                <a:lnTo>
                  <a:pt x="101955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34183" y="4351020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16963" y="4351020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4">
                <a:moveTo>
                  <a:pt x="0" y="0"/>
                </a:moveTo>
                <a:lnTo>
                  <a:pt x="32308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862316" y="3939540"/>
            <a:ext cx="321945" cy="0"/>
          </a:xfrm>
          <a:custGeom>
            <a:avLst/>
            <a:gdLst/>
            <a:ahLst/>
            <a:cxnLst/>
            <a:rect l="l" t="t" r="r" b="b"/>
            <a:pathLst>
              <a:path w="321945">
                <a:moveTo>
                  <a:pt x="0" y="0"/>
                </a:moveTo>
                <a:lnTo>
                  <a:pt x="32156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48628" y="3939540"/>
            <a:ext cx="1018540" cy="0"/>
          </a:xfrm>
          <a:custGeom>
            <a:avLst/>
            <a:gdLst/>
            <a:ahLst/>
            <a:cxnLst/>
            <a:rect l="l" t="t" r="r" b="b"/>
            <a:pathLst>
              <a:path w="1018540">
                <a:moveTo>
                  <a:pt x="0" y="0"/>
                </a:moveTo>
                <a:lnTo>
                  <a:pt x="101803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73723" y="3939540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07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34940" y="3939540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60035" y="3939540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07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07564" y="3939540"/>
            <a:ext cx="1958339" cy="0"/>
          </a:xfrm>
          <a:custGeom>
            <a:avLst/>
            <a:gdLst/>
            <a:ahLst/>
            <a:cxnLst/>
            <a:rect l="l" t="t" r="r" b="b"/>
            <a:pathLst>
              <a:path w="1958339">
                <a:moveTo>
                  <a:pt x="0" y="0"/>
                </a:moveTo>
                <a:lnTo>
                  <a:pt x="195833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16963" y="3939540"/>
            <a:ext cx="696595" cy="0"/>
          </a:xfrm>
          <a:custGeom>
            <a:avLst/>
            <a:gdLst/>
            <a:ahLst/>
            <a:cxnLst/>
            <a:rect l="l" t="t" r="r" b="b"/>
            <a:pathLst>
              <a:path w="696594">
                <a:moveTo>
                  <a:pt x="0" y="0"/>
                </a:moveTo>
                <a:lnTo>
                  <a:pt x="69646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73723" y="3528059"/>
            <a:ext cx="2010410" cy="0"/>
          </a:xfrm>
          <a:custGeom>
            <a:avLst/>
            <a:gdLst/>
            <a:ahLst/>
            <a:cxnLst/>
            <a:rect l="l" t="t" r="r" b="b"/>
            <a:pathLst>
              <a:path w="2010409">
                <a:moveTo>
                  <a:pt x="0" y="0"/>
                </a:moveTo>
                <a:lnTo>
                  <a:pt x="201015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234940" y="3528059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860035" y="3528059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07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607564" y="3528059"/>
            <a:ext cx="1958339" cy="0"/>
          </a:xfrm>
          <a:custGeom>
            <a:avLst/>
            <a:gdLst/>
            <a:ahLst/>
            <a:cxnLst/>
            <a:rect l="l" t="t" r="r" b="b"/>
            <a:pathLst>
              <a:path w="1958339">
                <a:moveTo>
                  <a:pt x="0" y="0"/>
                </a:moveTo>
                <a:lnTo>
                  <a:pt x="195833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16963" y="3528059"/>
            <a:ext cx="696595" cy="0"/>
          </a:xfrm>
          <a:custGeom>
            <a:avLst/>
            <a:gdLst/>
            <a:ahLst/>
            <a:cxnLst/>
            <a:rect l="l" t="t" r="r" b="b"/>
            <a:pathLst>
              <a:path w="696594">
                <a:moveTo>
                  <a:pt x="0" y="0"/>
                </a:moveTo>
                <a:lnTo>
                  <a:pt x="69646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860035" y="3116579"/>
            <a:ext cx="3324225" cy="0"/>
          </a:xfrm>
          <a:custGeom>
            <a:avLst/>
            <a:gdLst/>
            <a:ahLst/>
            <a:cxnLst/>
            <a:rect l="l" t="t" r="r" b="b"/>
            <a:pathLst>
              <a:path w="3324225">
                <a:moveTo>
                  <a:pt x="0" y="0"/>
                </a:moveTo>
                <a:lnTo>
                  <a:pt x="332384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16963" y="3116579"/>
            <a:ext cx="2948940" cy="0"/>
          </a:xfrm>
          <a:custGeom>
            <a:avLst/>
            <a:gdLst/>
            <a:ahLst/>
            <a:cxnLst/>
            <a:rect l="l" t="t" r="r" b="b"/>
            <a:pathLst>
              <a:path w="2948940">
                <a:moveTo>
                  <a:pt x="0" y="0"/>
                </a:moveTo>
                <a:lnTo>
                  <a:pt x="294894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16963" y="2705100"/>
            <a:ext cx="6567170" cy="0"/>
          </a:xfrm>
          <a:custGeom>
            <a:avLst/>
            <a:gdLst/>
            <a:ahLst/>
            <a:cxnLst/>
            <a:rect l="l" t="t" r="r" b="b"/>
            <a:pathLst>
              <a:path w="6567170">
                <a:moveTo>
                  <a:pt x="0" y="0"/>
                </a:moveTo>
                <a:lnTo>
                  <a:pt x="656691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940051" y="4002023"/>
            <a:ext cx="294640" cy="1584960"/>
          </a:xfrm>
          <a:custGeom>
            <a:avLst/>
            <a:gdLst/>
            <a:ahLst/>
            <a:cxnLst/>
            <a:rect l="l" t="t" r="r" b="b"/>
            <a:pathLst>
              <a:path w="294639" h="1584960">
                <a:moveTo>
                  <a:pt x="294131" y="0"/>
                </a:moveTo>
                <a:lnTo>
                  <a:pt x="0" y="0"/>
                </a:lnTo>
                <a:lnTo>
                  <a:pt x="0" y="1584960"/>
                </a:lnTo>
                <a:lnTo>
                  <a:pt x="294131" y="1584960"/>
                </a:lnTo>
                <a:lnTo>
                  <a:pt x="294131" y="0"/>
                </a:lnTo>
                <a:close/>
              </a:path>
            </a:pathLst>
          </a:custGeom>
          <a:solidFill>
            <a:srgbClr val="00A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252215" y="4578096"/>
            <a:ext cx="295910" cy="1009015"/>
          </a:xfrm>
          <a:custGeom>
            <a:avLst/>
            <a:gdLst/>
            <a:ahLst/>
            <a:cxnLst/>
            <a:rect l="l" t="t" r="r" b="b"/>
            <a:pathLst>
              <a:path w="295910" h="1009014">
                <a:moveTo>
                  <a:pt x="295656" y="0"/>
                </a:moveTo>
                <a:lnTo>
                  <a:pt x="0" y="0"/>
                </a:lnTo>
                <a:lnTo>
                  <a:pt x="0" y="1008887"/>
                </a:lnTo>
                <a:lnTo>
                  <a:pt x="295656" y="1008887"/>
                </a:lnTo>
                <a:lnTo>
                  <a:pt x="295656" y="0"/>
                </a:lnTo>
                <a:close/>
              </a:path>
            </a:pathLst>
          </a:custGeom>
          <a:solidFill>
            <a:srgbClr val="00A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565903" y="3075432"/>
            <a:ext cx="294640" cy="2512060"/>
          </a:xfrm>
          <a:custGeom>
            <a:avLst/>
            <a:gdLst/>
            <a:ahLst/>
            <a:cxnLst/>
            <a:rect l="l" t="t" r="r" b="b"/>
            <a:pathLst>
              <a:path w="294639" h="2512060">
                <a:moveTo>
                  <a:pt x="294132" y="0"/>
                </a:moveTo>
                <a:lnTo>
                  <a:pt x="0" y="0"/>
                </a:lnTo>
                <a:lnTo>
                  <a:pt x="0" y="2511552"/>
                </a:lnTo>
                <a:lnTo>
                  <a:pt x="294132" y="2511552"/>
                </a:lnTo>
                <a:lnTo>
                  <a:pt x="294132" y="0"/>
                </a:lnTo>
                <a:close/>
              </a:path>
            </a:pathLst>
          </a:custGeom>
          <a:solidFill>
            <a:srgbClr val="00A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879591" y="3363467"/>
            <a:ext cx="294640" cy="2223770"/>
          </a:xfrm>
          <a:custGeom>
            <a:avLst/>
            <a:gdLst/>
            <a:ahLst/>
            <a:cxnLst/>
            <a:rect l="l" t="t" r="r" b="b"/>
            <a:pathLst>
              <a:path w="294639" h="2223770">
                <a:moveTo>
                  <a:pt x="294132" y="0"/>
                </a:moveTo>
                <a:lnTo>
                  <a:pt x="0" y="0"/>
                </a:lnTo>
                <a:lnTo>
                  <a:pt x="0" y="2223516"/>
                </a:lnTo>
                <a:lnTo>
                  <a:pt x="294132" y="2223516"/>
                </a:lnTo>
                <a:lnTo>
                  <a:pt x="294132" y="0"/>
                </a:lnTo>
                <a:close/>
              </a:path>
            </a:pathLst>
          </a:custGeom>
          <a:solidFill>
            <a:srgbClr val="00A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193280" y="3939540"/>
            <a:ext cx="294640" cy="1647825"/>
          </a:xfrm>
          <a:custGeom>
            <a:avLst/>
            <a:gdLst/>
            <a:ahLst/>
            <a:cxnLst/>
            <a:rect l="l" t="t" r="r" b="b"/>
            <a:pathLst>
              <a:path w="294640" h="1647825">
                <a:moveTo>
                  <a:pt x="294131" y="0"/>
                </a:moveTo>
                <a:lnTo>
                  <a:pt x="0" y="0"/>
                </a:lnTo>
                <a:lnTo>
                  <a:pt x="0" y="1647444"/>
                </a:lnTo>
                <a:lnTo>
                  <a:pt x="294131" y="1647444"/>
                </a:lnTo>
                <a:lnTo>
                  <a:pt x="294131" y="0"/>
                </a:lnTo>
                <a:close/>
              </a:path>
            </a:pathLst>
          </a:custGeom>
          <a:solidFill>
            <a:srgbClr val="00A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13432" y="3486911"/>
            <a:ext cx="294640" cy="2100580"/>
          </a:xfrm>
          <a:custGeom>
            <a:avLst/>
            <a:gdLst/>
            <a:ahLst/>
            <a:cxnLst/>
            <a:rect l="l" t="t" r="r" b="b"/>
            <a:pathLst>
              <a:path w="294639" h="2100579">
                <a:moveTo>
                  <a:pt x="294131" y="0"/>
                </a:moveTo>
                <a:lnTo>
                  <a:pt x="0" y="0"/>
                </a:lnTo>
                <a:lnTo>
                  <a:pt x="0" y="2100072"/>
                </a:lnTo>
                <a:lnTo>
                  <a:pt x="294131" y="2100072"/>
                </a:lnTo>
                <a:lnTo>
                  <a:pt x="294131" y="0"/>
                </a:lnTo>
                <a:close/>
              </a:path>
            </a:pathLst>
          </a:custGeom>
          <a:solidFill>
            <a:srgbClr val="204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627120" y="4062984"/>
            <a:ext cx="294640" cy="1524000"/>
          </a:xfrm>
          <a:custGeom>
            <a:avLst/>
            <a:gdLst/>
            <a:ahLst/>
            <a:cxnLst/>
            <a:rect l="l" t="t" r="r" b="b"/>
            <a:pathLst>
              <a:path w="294639" h="1524000">
                <a:moveTo>
                  <a:pt x="294131" y="0"/>
                </a:moveTo>
                <a:lnTo>
                  <a:pt x="0" y="0"/>
                </a:lnTo>
                <a:lnTo>
                  <a:pt x="0" y="1524000"/>
                </a:lnTo>
                <a:lnTo>
                  <a:pt x="294131" y="1524000"/>
                </a:lnTo>
                <a:lnTo>
                  <a:pt x="294131" y="0"/>
                </a:lnTo>
                <a:close/>
              </a:path>
            </a:pathLst>
          </a:custGeom>
          <a:solidFill>
            <a:srgbClr val="204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940808" y="3404615"/>
            <a:ext cx="294640" cy="2182495"/>
          </a:xfrm>
          <a:custGeom>
            <a:avLst/>
            <a:gdLst/>
            <a:ahLst/>
            <a:cxnLst/>
            <a:rect l="l" t="t" r="r" b="b"/>
            <a:pathLst>
              <a:path w="294639" h="2182495">
                <a:moveTo>
                  <a:pt x="294131" y="0"/>
                </a:moveTo>
                <a:lnTo>
                  <a:pt x="0" y="0"/>
                </a:lnTo>
                <a:lnTo>
                  <a:pt x="0" y="2182368"/>
                </a:lnTo>
                <a:lnTo>
                  <a:pt x="294131" y="2182368"/>
                </a:lnTo>
                <a:lnTo>
                  <a:pt x="294131" y="0"/>
                </a:lnTo>
                <a:close/>
              </a:path>
            </a:pathLst>
          </a:custGeom>
          <a:solidFill>
            <a:srgbClr val="204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254496" y="3549396"/>
            <a:ext cx="294640" cy="2037714"/>
          </a:xfrm>
          <a:custGeom>
            <a:avLst/>
            <a:gdLst/>
            <a:ahLst/>
            <a:cxnLst/>
            <a:rect l="l" t="t" r="r" b="b"/>
            <a:pathLst>
              <a:path w="294640" h="2037714">
                <a:moveTo>
                  <a:pt x="294131" y="0"/>
                </a:moveTo>
                <a:lnTo>
                  <a:pt x="0" y="0"/>
                </a:lnTo>
                <a:lnTo>
                  <a:pt x="0" y="2037588"/>
                </a:lnTo>
                <a:lnTo>
                  <a:pt x="294131" y="2037588"/>
                </a:lnTo>
                <a:lnTo>
                  <a:pt x="294131" y="0"/>
                </a:lnTo>
                <a:close/>
              </a:path>
            </a:pathLst>
          </a:custGeom>
          <a:solidFill>
            <a:srgbClr val="204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566659" y="3672840"/>
            <a:ext cx="295910" cy="1914525"/>
          </a:xfrm>
          <a:custGeom>
            <a:avLst/>
            <a:gdLst/>
            <a:ahLst/>
            <a:cxnLst/>
            <a:rect l="l" t="t" r="r" b="b"/>
            <a:pathLst>
              <a:path w="295909" h="1914525">
                <a:moveTo>
                  <a:pt x="295656" y="0"/>
                </a:moveTo>
                <a:lnTo>
                  <a:pt x="0" y="0"/>
                </a:lnTo>
                <a:lnTo>
                  <a:pt x="0" y="1914144"/>
                </a:lnTo>
                <a:lnTo>
                  <a:pt x="295656" y="1914144"/>
                </a:lnTo>
                <a:lnTo>
                  <a:pt x="295656" y="0"/>
                </a:lnTo>
                <a:close/>
              </a:path>
            </a:pathLst>
          </a:custGeom>
          <a:solidFill>
            <a:srgbClr val="204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16963" y="5586984"/>
            <a:ext cx="6567170" cy="0"/>
          </a:xfrm>
          <a:custGeom>
            <a:avLst/>
            <a:gdLst/>
            <a:ahLst/>
            <a:cxnLst/>
            <a:rect l="l" t="t" r="r" b="b"/>
            <a:pathLst>
              <a:path w="6567170">
                <a:moveTo>
                  <a:pt x="0" y="0"/>
                </a:moveTo>
                <a:lnTo>
                  <a:pt x="656691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1194003" y="2583941"/>
            <a:ext cx="295275" cy="2679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9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20" dirty="0">
                <a:solidFill>
                  <a:srgbClr val="585858"/>
                </a:solidFill>
                <a:latin typeface="Trebuchet MS"/>
                <a:cs typeface="Trebuchet MS"/>
              </a:rPr>
              <a:t>8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8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0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8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6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8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4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8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2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8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7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8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409189" y="2194941"/>
            <a:ext cx="46266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215" dirty="0">
                <a:solidFill>
                  <a:srgbClr val="585858"/>
                </a:solidFill>
                <a:latin typeface="Trebuchet MS"/>
                <a:cs typeface="Trebuchet MS"/>
              </a:rPr>
              <a:t>%</a:t>
            </a:r>
            <a:r>
              <a:rPr sz="2000" spc="-16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Trebuchet MS"/>
                <a:cs typeface="Trebuchet MS"/>
              </a:rPr>
              <a:t>DM2</a:t>
            </a:r>
            <a:r>
              <a:rPr sz="2000" spc="-15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585858"/>
                </a:solidFill>
                <a:latin typeface="Trebuchet MS"/>
                <a:cs typeface="Trebuchet MS"/>
              </a:rPr>
              <a:t>patiënten</a:t>
            </a:r>
            <a:r>
              <a:rPr sz="2000" spc="-17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585858"/>
                </a:solidFill>
                <a:latin typeface="Trebuchet MS"/>
                <a:cs typeface="Trebuchet MS"/>
              </a:rPr>
              <a:t>met</a:t>
            </a:r>
            <a:r>
              <a:rPr sz="2000" spc="-17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90" dirty="0">
                <a:solidFill>
                  <a:srgbClr val="585858"/>
                </a:solidFill>
                <a:latin typeface="Trebuchet MS"/>
                <a:cs typeface="Trebuchet MS"/>
              </a:rPr>
              <a:t>funduscontrole</a:t>
            </a:r>
            <a:r>
              <a:rPr sz="2000" spc="-18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45" dirty="0">
                <a:solidFill>
                  <a:srgbClr val="585858"/>
                </a:solidFill>
                <a:latin typeface="Trebuchet MS"/>
                <a:cs typeface="Trebuchet MS"/>
              </a:rPr>
              <a:t>&lt;2</a:t>
            </a:r>
            <a:r>
              <a:rPr sz="2000" spc="-16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45" dirty="0">
                <a:solidFill>
                  <a:srgbClr val="585858"/>
                </a:solidFill>
                <a:latin typeface="Trebuchet MS"/>
                <a:cs typeface="Trebuchet MS"/>
              </a:rPr>
              <a:t>jaar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111752" y="6150864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60" h="111760">
                <a:moveTo>
                  <a:pt x="0" y="111252"/>
                </a:moveTo>
                <a:lnTo>
                  <a:pt x="111251" y="111252"/>
                </a:lnTo>
                <a:lnTo>
                  <a:pt x="111251" y="0"/>
                </a:lnTo>
                <a:lnTo>
                  <a:pt x="0" y="0"/>
                </a:lnTo>
                <a:lnTo>
                  <a:pt x="0" y="111252"/>
                </a:lnTo>
                <a:close/>
              </a:path>
            </a:pathLst>
          </a:custGeom>
          <a:solidFill>
            <a:srgbClr val="00A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831079" y="6150864"/>
            <a:ext cx="113030" cy="111760"/>
          </a:xfrm>
          <a:custGeom>
            <a:avLst/>
            <a:gdLst/>
            <a:ahLst/>
            <a:cxnLst/>
            <a:rect l="l" t="t" r="r" b="b"/>
            <a:pathLst>
              <a:path w="113029" h="111760">
                <a:moveTo>
                  <a:pt x="0" y="111252"/>
                </a:moveTo>
                <a:lnTo>
                  <a:pt x="112775" y="111252"/>
                </a:lnTo>
                <a:lnTo>
                  <a:pt x="112775" y="0"/>
                </a:lnTo>
                <a:lnTo>
                  <a:pt x="0" y="0"/>
                </a:lnTo>
                <a:lnTo>
                  <a:pt x="0" y="111252"/>
                </a:lnTo>
                <a:close/>
              </a:path>
            </a:pathLst>
          </a:custGeom>
          <a:solidFill>
            <a:srgbClr val="2040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628394" y="4769358"/>
            <a:ext cx="6593205" cy="0"/>
          </a:xfrm>
          <a:custGeom>
            <a:avLst/>
            <a:gdLst/>
            <a:ahLst/>
            <a:cxnLst/>
            <a:rect l="l" t="t" r="r" b="b"/>
            <a:pathLst>
              <a:path w="6593205">
                <a:moveTo>
                  <a:pt x="0" y="0"/>
                </a:moveTo>
                <a:lnTo>
                  <a:pt x="6593205" y="0"/>
                </a:lnTo>
              </a:path>
            </a:pathLst>
          </a:custGeom>
          <a:ln w="28956">
            <a:solidFill>
              <a:srgbClr val="C4D9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1194003" y="5504179"/>
            <a:ext cx="2946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7</a:t>
            </a:r>
            <a:r>
              <a:rPr sz="1200" spc="-30" dirty="0">
                <a:solidFill>
                  <a:srgbClr val="585858"/>
                </a:solidFill>
                <a:latin typeface="Trebuchet MS"/>
                <a:cs typeface="Trebuchet MS"/>
              </a:rPr>
              <a:t>6</a:t>
            </a:r>
            <a:r>
              <a:rPr sz="1200" spc="-14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1200" spc="-2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022094" y="5745657"/>
            <a:ext cx="5016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50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1600" spc="-30" dirty="0">
                <a:solidFill>
                  <a:srgbClr val="585858"/>
                </a:solidFill>
                <a:latin typeface="Trebuchet MS"/>
                <a:cs typeface="Trebuchet MS"/>
              </a:rPr>
              <a:t>s</a:t>
            </a:r>
            <a:r>
              <a:rPr sz="1600" spc="-45" dirty="0">
                <a:solidFill>
                  <a:srgbClr val="585858"/>
                </a:solidFill>
                <a:latin typeface="Trebuchet MS"/>
                <a:cs typeface="Trebuchet MS"/>
              </a:rPr>
              <a:t>s</a:t>
            </a:r>
            <a:r>
              <a:rPr sz="1600" spc="-70" dirty="0">
                <a:solidFill>
                  <a:srgbClr val="585858"/>
                </a:solidFill>
                <a:latin typeface="Trebuchet MS"/>
                <a:cs typeface="Trebuchet MS"/>
              </a:rPr>
              <a:t>en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261486" y="5745657"/>
            <a:ext cx="65214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60" dirty="0">
                <a:solidFill>
                  <a:srgbClr val="585858"/>
                </a:solidFill>
                <a:latin typeface="Trebuchet MS"/>
                <a:cs typeface="Trebuchet MS"/>
              </a:rPr>
              <a:t>E</a:t>
            </a:r>
            <a:r>
              <a:rPr sz="1600" spc="-85" dirty="0">
                <a:solidFill>
                  <a:srgbClr val="585858"/>
                </a:solidFill>
                <a:latin typeface="Trebuchet MS"/>
                <a:cs typeface="Trebuchet MS"/>
              </a:rPr>
              <a:t>m</a:t>
            </a:r>
            <a:r>
              <a:rPr sz="1600" spc="-65" dirty="0">
                <a:solidFill>
                  <a:srgbClr val="585858"/>
                </a:solidFill>
                <a:latin typeface="Trebuchet MS"/>
                <a:cs typeface="Trebuchet MS"/>
              </a:rPr>
              <a:t>men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574285" y="5745657"/>
            <a:ext cx="6534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40" dirty="0">
                <a:solidFill>
                  <a:srgbClr val="585858"/>
                </a:solidFill>
                <a:latin typeface="Trebuchet MS"/>
                <a:cs typeface="Trebuchet MS"/>
              </a:rPr>
              <a:t>Meppel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737352" y="5745657"/>
            <a:ext cx="95376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65" dirty="0">
                <a:solidFill>
                  <a:srgbClr val="585858"/>
                </a:solidFill>
                <a:latin typeface="Trebuchet MS"/>
                <a:cs typeface="Trebuchet MS"/>
              </a:rPr>
              <a:t>Hoogeveen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343902" y="5745657"/>
            <a:ext cx="3683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55" dirty="0">
                <a:solidFill>
                  <a:srgbClr val="585858"/>
                </a:solidFill>
                <a:latin typeface="Trebuchet MS"/>
                <a:cs typeface="Trebuchet MS"/>
              </a:rPr>
              <a:t>H</a:t>
            </a:r>
            <a:r>
              <a:rPr sz="1600" spc="-155" dirty="0">
                <a:solidFill>
                  <a:srgbClr val="585858"/>
                </a:solidFill>
                <a:latin typeface="Trebuchet MS"/>
                <a:cs typeface="Trebuchet MS"/>
              </a:rPr>
              <a:t>Z</a:t>
            </a:r>
            <a:r>
              <a:rPr sz="1600" spc="-15" dirty="0">
                <a:solidFill>
                  <a:srgbClr val="585858"/>
                </a:solidFill>
                <a:latin typeface="Trebuchet MS"/>
                <a:cs typeface="Trebuchet MS"/>
              </a:rPr>
              <a:t>D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262120" y="6101969"/>
            <a:ext cx="4375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30" dirty="0">
                <a:solidFill>
                  <a:srgbClr val="585858"/>
                </a:solidFill>
                <a:latin typeface="Trebuchet MS"/>
                <a:cs typeface="Trebuchet MS"/>
              </a:rPr>
              <a:t>2</a:t>
            </a:r>
            <a:r>
              <a:rPr sz="1600" spc="-40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r>
              <a:rPr sz="1600" spc="-30" dirty="0">
                <a:solidFill>
                  <a:srgbClr val="585858"/>
                </a:solidFill>
                <a:latin typeface="Trebuchet MS"/>
                <a:cs typeface="Trebuchet MS"/>
              </a:rPr>
              <a:t>1</a:t>
            </a:r>
            <a:r>
              <a:rPr sz="1600" spc="-35" dirty="0">
                <a:solidFill>
                  <a:srgbClr val="585858"/>
                </a:solidFill>
                <a:latin typeface="Trebuchet MS"/>
                <a:cs typeface="Trebuchet MS"/>
              </a:rPr>
              <a:t>8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982083" y="6101969"/>
            <a:ext cx="4375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spc="-30" dirty="0">
                <a:solidFill>
                  <a:srgbClr val="585858"/>
                </a:solidFill>
                <a:latin typeface="Trebuchet MS"/>
                <a:cs typeface="Trebuchet MS"/>
              </a:rPr>
              <a:t>2</a:t>
            </a:r>
            <a:r>
              <a:rPr sz="1600" spc="-40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r>
              <a:rPr sz="1600" spc="-30" dirty="0">
                <a:solidFill>
                  <a:srgbClr val="585858"/>
                </a:solidFill>
                <a:latin typeface="Trebuchet MS"/>
                <a:cs typeface="Trebuchet MS"/>
              </a:rPr>
              <a:t>1</a:t>
            </a:r>
            <a:r>
              <a:rPr sz="1600" spc="-35" dirty="0">
                <a:solidFill>
                  <a:srgbClr val="585858"/>
                </a:solidFill>
                <a:latin typeface="Trebuchet MS"/>
                <a:cs typeface="Trebuchet MS"/>
              </a:rPr>
              <a:t>9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ZD sjabloon">
  <a:themeElements>
    <a:clrScheme name="Aangepast 5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21409A"/>
      </a:accent1>
      <a:accent2>
        <a:srgbClr val="00ABE3"/>
      </a:accent2>
      <a:accent3>
        <a:srgbClr val="00ABE3"/>
      </a:accent3>
      <a:accent4>
        <a:srgbClr val="C4D934"/>
      </a:accent4>
      <a:accent5>
        <a:srgbClr val="C4D934"/>
      </a:accent5>
      <a:accent6>
        <a:srgbClr val="C4D934"/>
      </a:accent6>
      <a:hlink>
        <a:srgbClr val="828282"/>
      </a:hlink>
      <a:folHlink>
        <a:srgbClr val="A5A5A5"/>
      </a:folHlink>
    </a:clrScheme>
    <a:fontScheme name="Aangepast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EA173664-695E-424B-9F37-C5D4471E6AA0}" vid="{62A49A04-09AB-4956-B742-91817D80E808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95326F0EB2E6449AD0375299B31824" ma:contentTypeVersion="8" ma:contentTypeDescription="Een nieuw document maken." ma:contentTypeScope="" ma:versionID="7c76e455dbac6800625541d99fb4aa6a">
  <xsd:schema xmlns:xsd="http://www.w3.org/2001/XMLSchema" xmlns:xs="http://www.w3.org/2001/XMLSchema" xmlns:p="http://schemas.microsoft.com/office/2006/metadata/properties" xmlns:ns2="5520341b-e454-440b-b753-0dcf9a0356cf" xmlns:ns3="9d5a5c09-ce8f-4fca-8a16-6c4520b4c366" targetNamespace="http://schemas.microsoft.com/office/2006/metadata/properties" ma:root="true" ma:fieldsID="2d0b8479af65986b09a3c3e65b6a87b0" ns2:_="" ns3:_="">
    <xsd:import namespace="5520341b-e454-440b-b753-0dcf9a0356cf"/>
    <xsd:import namespace="9d5a5c09-ce8f-4fca-8a16-6c4520b4c36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20341b-e454-440b-b753-0dcf9a0356c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a5c09-ce8f-4fca-8a16-6c4520b4c3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2C25D1-851E-43BA-BCD9-05F5881EC6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ADF773-DCF8-49D2-8AA0-9F14F3AF61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20341b-e454-440b-b753-0dcf9a0356cf"/>
    <ds:schemaRef ds:uri="9d5a5c09-ce8f-4fca-8a16-6c4520b4c3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943600-D098-44AC-9164-963B504741EA}">
  <ds:schemaRefs>
    <ds:schemaRef ds:uri="9d5a5c09-ce8f-4fca-8a16-6c4520b4c366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520341b-e454-440b-b753-0dcf9a0356c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6076</TotalTime>
  <Words>460</Words>
  <Application>Microsoft Office PowerPoint</Application>
  <PresentationFormat>Breedbeeld</PresentationFormat>
  <Paragraphs>320</Paragraphs>
  <Slides>31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8" baseType="lpstr">
      <vt:lpstr>Calibri</vt:lpstr>
      <vt:lpstr>Calibri Light</vt:lpstr>
      <vt:lpstr>Times New Roman</vt:lpstr>
      <vt:lpstr>Trebuchet MS</vt:lpstr>
      <vt:lpstr>Verdana</vt:lpstr>
      <vt:lpstr>Wingdings 2</vt:lpstr>
      <vt:lpstr>HZD sjabloon</vt:lpstr>
      <vt:lpstr>Spiegelcijfers DM 2018</vt:lpstr>
      <vt:lpstr>Populatie DM  ( in aantallen en %  t.o.v. van de zorggroep) </vt:lpstr>
      <vt:lpstr>In 2018 nieuw gediagnosticeerd DM</vt:lpstr>
      <vt:lpstr>In de keten</vt:lpstr>
      <vt:lpstr>Behandeling specialist</vt:lpstr>
      <vt:lpstr> eGFR-BEPALING</vt:lpstr>
      <vt:lpstr>Verdeling EGFR</vt:lpstr>
      <vt:lpstr>Behandeling</vt:lpstr>
      <vt:lpstr> FUNDUSCONTROLE &lt;2 JAAR</vt:lpstr>
      <vt:lpstr>Retinopathie &lt; 2 jaar en Maculopathie (Emmen)</vt:lpstr>
      <vt:lpstr> VOETONDERZOEK</vt:lpstr>
      <vt:lpstr>Verdeling Simm’s en Zorgprofiel (Emmen)</vt:lpstr>
      <vt:lpstr> HbA1c BEPAALD</vt:lpstr>
      <vt:lpstr>Verdeling HBA1c alle leeftijden (Emmen)</vt:lpstr>
      <vt:lpstr>Verdeling HBA1c  (Emmen)</vt:lpstr>
      <vt:lpstr> LDL BEPAALD &lt;5 JAAR</vt:lpstr>
      <vt:lpstr>Verdeling LDL (Emmen)</vt:lpstr>
      <vt:lpstr>Behandeling LDL (Emmen)</vt:lpstr>
      <vt:lpstr> URINEONDERZOEK</vt:lpstr>
      <vt:lpstr>Verdeling Albuminurie (Emmen)</vt:lpstr>
      <vt:lpstr>Behandeling Albuminurie (Emmen)</vt:lpstr>
      <vt:lpstr> BLOEDDRUK GEMETEN</vt:lpstr>
      <vt:lpstr>Verdeling Bloeddruk (Emmen)</vt:lpstr>
      <vt:lpstr>Bloeddruk &gt; 140 I.c.m. antihypertensiva (Emmen)</vt:lpstr>
      <vt:lpstr> BMI BEREKEND</vt:lpstr>
      <vt:lpstr>Verdeling BMI</vt:lpstr>
      <vt:lpstr> ROOKGEDRAG VASTGELEGD</vt:lpstr>
      <vt:lpstr>Verdeling Rookgedrag</vt:lpstr>
      <vt:lpstr> LICHAAMSBEWEGING GEREGISTREERD</vt:lpstr>
      <vt:lpstr>Verdeling Lichaamsbeweging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Margreet Rietdijk</dc:creator>
  <cp:lastModifiedBy>Heidi Strijker</cp:lastModifiedBy>
  <cp:revision>74</cp:revision>
  <dcterms:created xsi:type="dcterms:W3CDTF">2018-10-25T07:02:33Z</dcterms:created>
  <dcterms:modified xsi:type="dcterms:W3CDTF">2019-03-18T15:59:16Z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0x0101005095326F0EB2E6449AD0375299B31824</vt:lpwstr>
  </property>
</Properties>
</file>