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74"/>
  </p:notesMasterIdLst>
  <p:handoutMasterIdLst>
    <p:handoutMasterId r:id="rId75"/>
  </p:handoutMasterIdLst>
  <p:sldIdLst>
    <p:sldId id="296" r:id="rId2"/>
    <p:sldId id="554" r:id="rId3"/>
    <p:sldId id="370" r:id="rId4"/>
    <p:sldId id="371" r:id="rId5"/>
    <p:sldId id="485" r:id="rId6"/>
    <p:sldId id="486" r:id="rId7"/>
    <p:sldId id="487" r:id="rId8"/>
    <p:sldId id="488" r:id="rId9"/>
    <p:sldId id="489" r:id="rId10"/>
    <p:sldId id="490" r:id="rId11"/>
    <p:sldId id="491" r:id="rId12"/>
    <p:sldId id="492" r:id="rId13"/>
    <p:sldId id="493" r:id="rId14"/>
    <p:sldId id="494" r:id="rId15"/>
    <p:sldId id="495" r:id="rId16"/>
    <p:sldId id="499" r:id="rId17"/>
    <p:sldId id="496" r:id="rId18"/>
    <p:sldId id="500" r:id="rId19"/>
    <p:sldId id="497" r:id="rId20"/>
    <p:sldId id="501" r:id="rId21"/>
    <p:sldId id="498" r:id="rId22"/>
    <p:sldId id="502" r:id="rId23"/>
    <p:sldId id="536" r:id="rId24"/>
    <p:sldId id="504" r:id="rId25"/>
    <p:sldId id="505" r:id="rId26"/>
    <p:sldId id="506" r:id="rId27"/>
    <p:sldId id="507" r:id="rId28"/>
    <p:sldId id="534" r:id="rId29"/>
    <p:sldId id="508" r:id="rId30"/>
    <p:sldId id="509" r:id="rId31"/>
    <p:sldId id="512" r:id="rId32"/>
    <p:sldId id="513" r:id="rId33"/>
    <p:sldId id="514" r:id="rId34"/>
    <p:sldId id="510" r:id="rId35"/>
    <p:sldId id="516" r:id="rId36"/>
    <p:sldId id="515" r:id="rId37"/>
    <p:sldId id="517" r:id="rId38"/>
    <p:sldId id="518" r:id="rId39"/>
    <p:sldId id="519" r:id="rId40"/>
    <p:sldId id="520" r:id="rId41"/>
    <p:sldId id="523" r:id="rId42"/>
    <p:sldId id="524" r:id="rId43"/>
    <p:sldId id="525" r:id="rId44"/>
    <p:sldId id="526" r:id="rId45"/>
    <p:sldId id="527" r:id="rId46"/>
    <p:sldId id="528" r:id="rId47"/>
    <p:sldId id="555" r:id="rId48"/>
    <p:sldId id="529" r:id="rId49"/>
    <p:sldId id="531" r:id="rId50"/>
    <p:sldId id="533" r:id="rId51"/>
    <p:sldId id="532" r:id="rId52"/>
    <p:sldId id="521" r:id="rId53"/>
    <p:sldId id="535" r:id="rId54"/>
    <p:sldId id="537" r:id="rId55"/>
    <p:sldId id="538" r:id="rId56"/>
    <p:sldId id="539" r:id="rId57"/>
    <p:sldId id="540" r:id="rId58"/>
    <p:sldId id="541" r:id="rId59"/>
    <p:sldId id="542" r:id="rId60"/>
    <p:sldId id="543" r:id="rId61"/>
    <p:sldId id="544" r:id="rId62"/>
    <p:sldId id="545" r:id="rId63"/>
    <p:sldId id="547" r:id="rId64"/>
    <p:sldId id="548" r:id="rId65"/>
    <p:sldId id="549" r:id="rId66"/>
    <p:sldId id="550" r:id="rId67"/>
    <p:sldId id="374" r:id="rId68"/>
    <p:sldId id="546" r:id="rId69"/>
    <p:sldId id="551" r:id="rId70"/>
    <p:sldId id="552" r:id="rId71"/>
    <p:sldId id="300" r:id="rId72"/>
    <p:sldId id="302" r:id="rId73"/>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8">
          <p15:clr>
            <a:srgbClr val="A4A3A4"/>
          </p15:clr>
        </p15:guide>
        <p15:guide id="2" orient="horz" pos="748">
          <p15:clr>
            <a:srgbClr val="A4A3A4"/>
          </p15:clr>
        </p15:guide>
        <p15:guide id="3" pos="344">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7E0F7C"/>
    <a:srgbClr val="440042"/>
    <a:srgbClr val="7CBE30"/>
    <a:srgbClr val="8DC63F"/>
    <a:srgbClr val="6D6E71"/>
    <a:srgbClr val="3A7124"/>
    <a:srgbClr val="C9DA2A"/>
    <a:srgbClr val="579735"/>
    <a:srgbClr val="F28C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04" autoAdjust="0"/>
    <p:restoredTop sz="60073" autoAdjust="0"/>
  </p:normalViewPr>
  <p:slideViewPr>
    <p:cSldViewPr snapToGrid="0" snapToObjects="1">
      <p:cViewPr varScale="1">
        <p:scale>
          <a:sx n="47" d="100"/>
          <a:sy n="47" d="100"/>
        </p:scale>
        <p:origin x="1452" y="36"/>
      </p:cViewPr>
      <p:guideLst>
        <p:guide orient="horz" pos="2998"/>
        <p:guide orient="horz" pos="748"/>
        <p:guide pos="344"/>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3F6EC9-A467-EF43-9BB8-1E96E50D6E48}" type="datetimeFigureOut">
              <a:rPr lang="nl-NL" smtClean="0"/>
              <a:t>11-1-2017</a:t>
            </a:fld>
            <a:endParaRPr lang="en-US"/>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B2424E-6848-BD41-9F7D-3F4941F0A375}" type="slidenum">
              <a:rPr lang="en-US" smtClean="0"/>
              <a:t>‹nr.›</a:t>
            </a:fld>
            <a:endParaRPr lang="en-US"/>
          </a:p>
        </p:txBody>
      </p:sp>
    </p:spTree>
    <p:extLst>
      <p:ext uri="{BB962C8B-B14F-4D97-AF65-F5344CB8AC3E}">
        <p14:creationId xmlns:p14="http://schemas.microsoft.com/office/powerpoint/2010/main" val="11159343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A29CC1-5E0C-C74B-BCCB-22779AAC093A}" type="datetimeFigureOut">
              <a:rPr lang="nl-NL" smtClean="0"/>
              <a:t>11-1-2017</a:t>
            </a:fld>
            <a:endParaRPr lang="en-US"/>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5D2FC-FA58-4345-AC5C-47F2196513AB}" type="slidenum">
              <a:rPr lang="en-US" smtClean="0"/>
              <a:t>‹nr.›</a:t>
            </a:fld>
            <a:endParaRPr lang="en-US"/>
          </a:p>
        </p:txBody>
      </p:sp>
    </p:spTree>
    <p:extLst>
      <p:ext uri="{BB962C8B-B14F-4D97-AF65-F5344CB8AC3E}">
        <p14:creationId xmlns:p14="http://schemas.microsoft.com/office/powerpoint/2010/main" val="18199006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5D2FC-FA58-4345-AC5C-47F2196513AB}" type="slidenum">
              <a:rPr lang="en-US" smtClean="0"/>
              <a:t>1</a:t>
            </a:fld>
            <a:endParaRPr lang="en-US"/>
          </a:p>
        </p:txBody>
      </p:sp>
    </p:spTree>
    <p:extLst>
      <p:ext uri="{BB962C8B-B14F-4D97-AF65-F5344CB8AC3E}">
        <p14:creationId xmlns:p14="http://schemas.microsoft.com/office/powerpoint/2010/main" val="345114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baseline="0" noProof="0" dirty="0" smtClean="0">
                <a:ea typeface="MS PGothic" charset="0"/>
              </a:rPr>
              <a:t>Wat basale kennis over suïcidaal gedrag geven. Het verschilt doorgaans per trainee of ze dit wel of niet leuk vinden. De meer cognitief ingestelde vindt dit helemaal interessant, de doeners vinden dit doodsaai. Het geeft doorgaans wel aan dat je als trainer je goed verdiept hebt in de materie.</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p>
          <a:p>
            <a:endParaRPr lang="nl-NL" noProof="0" dirty="0" smtClean="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noProof="0" dirty="0" smtClean="0">
                <a:ea typeface="MS PGothic" charset="0"/>
              </a:rPr>
              <a:t>Bij een training over suïcidaal gedrag horen ook wat gegevens over de epidemiologie.</a:t>
            </a:r>
            <a:r>
              <a:rPr lang="nl-NL" baseline="0" noProof="0" dirty="0" smtClean="0">
                <a:ea typeface="MS PGothic" charset="0"/>
              </a:rPr>
              <a:t> De afgelopen jaren is er veel veranderd in de cijfers voor Nederland.</a:t>
            </a:r>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10</a:t>
            </a:fld>
            <a:endParaRPr lang="en-US"/>
          </a:p>
        </p:txBody>
      </p:sp>
    </p:spTree>
    <p:extLst>
      <p:ext uri="{BB962C8B-B14F-4D97-AF65-F5344CB8AC3E}">
        <p14:creationId xmlns:p14="http://schemas.microsoft.com/office/powerpoint/2010/main" val="3408230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Aangeven hoe de trend in absolute</a:t>
            </a:r>
            <a:r>
              <a:rPr lang="nl-NL" baseline="0" noProof="0" dirty="0" smtClean="0">
                <a:ea typeface="MS PGothic" charset="0"/>
              </a:rPr>
              <a:t> cijfers zich ontwikkeld heeft. </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endParaRPr lang="nl-NL" noProof="0" dirty="0" smtClean="0">
              <a:latin typeface="Times New Roman" charset="0"/>
              <a:ea typeface="MS PGothic" charset="0"/>
            </a:endParaRPr>
          </a:p>
          <a:p>
            <a:endParaRPr lang="nl-NL" noProof="0" dirty="0" smtClean="0">
              <a:latin typeface="Times New Roman" charset="0"/>
              <a:ea typeface="MS PGothic" charset="0"/>
            </a:endParaRPr>
          </a:p>
          <a:p>
            <a:r>
              <a:rPr lang="nl-NL" noProof="0" dirty="0" smtClean="0">
                <a:latin typeface="Times New Roman" charset="0"/>
                <a:ea typeface="MS PGothic" charset="0"/>
              </a:rPr>
              <a:t>Het su</a:t>
            </a:r>
            <a:r>
              <a:rPr lang="nl-NL" noProof="0" dirty="0" smtClean="0">
                <a:ea typeface="MS PGothic" charset="0"/>
              </a:rPr>
              <a:t>ï</a:t>
            </a:r>
            <a:r>
              <a:rPr lang="nl-NL" noProof="0" dirty="0" smtClean="0">
                <a:latin typeface="Times New Roman" charset="0"/>
                <a:ea typeface="MS PGothic" charset="0"/>
              </a:rPr>
              <a:t>cide aantal is sinds 2007 flink gestegen. In 2007 maakten 1353 een einde aan hun leven. In 2013 waren dat er 1854. stijging van 25%. Ook in relatieve aantallen stijgt het aantal su</a:t>
            </a:r>
            <a:r>
              <a:rPr lang="nl-NL" noProof="0" dirty="0" smtClean="0">
                <a:ea typeface="MS PGothic" charset="0"/>
              </a:rPr>
              <a:t>ï</a:t>
            </a:r>
            <a:r>
              <a:rPr lang="nl-NL" noProof="0" dirty="0" smtClean="0">
                <a:latin typeface="Times New Roman" charset="0"/>
                <a:ea typeface="MS PGothic" charset="0"/>
              </a:rPr>
              <a:t>cides. Het is in</a:t>
            </a:r>
            <a:r>
              <a:rPr lang="nl-NL" baseline="0" noProof="0" dirty="0" smtClean="0">
                <a:latin typeface="Times New Roman" charset="0"/>
                <a:ea typeface="MS PGothic" charset="0"/>
              </a:rPr>
              <a:t> 2013</a:t>
            </a:r>
            <a:r>
              <a:rPr lang="nl-NL" noProof="0" dirty="0" smtClean="0">
                <a:latin typeface="Times New Roman" charset="0"/>
                <a:ea typeface="MS PGothic" charset="0"/>
              </a:rPr>
              <a:t> met 11 op de 100.000 op het zelfde niveau als in de jaren 90. Het aantal in 2014 is iets</a:t>
            </a:r>
            <a:r>
              <a:rPr lang="nl-NL" baseline="0" noProof="0" dirty="0" smtClean="0">
                <a:latin typeface="Times New Roman" charset="0"/>
                <a:ea typeface="MS PGothic" charset="0"/>
              </a:rPr>
              <a:t> gedaald ten opzichte van 2013.</a:t>
            </a:r>
          </a:p>
          <a:p>
            <a:endParaRPr lang="nl-NL" baseline="0" noProof="0" dirty="0" smtClean="0">
              <a:latin typeface="Times New Roman" charset="0"/>
              <a:ea typeface="MS PGothic" charset="0"/>
            </a:endParaRPr>
          </a:p>
          <a:p>
            <a:r>
              <a:rPr lang="nl-NL" baseline="0" noProof="0" dirty="0" smtClean="0">
                <a:latin typeface="Times New Roman" charset="0"/>
                <a:ea typeface="MS PGothic" charset="0"/>
              </a:rPr>
              <a:t>Nederland is relatief goed in het registeren van het aantal suïcides. Er zal wel sprake zijn van een onderrapportage. Een lijkschouwer bepaalt uiteindelijk de oorzaak van overlijden, en een suïcide wordt alleen vastgesteld als het overduidelijk geen ongeluk was.</a:t>
            </a:r>
          </a:p>
          <a:p>
            <a:endParaRPr lang="nl-NL" baseline="0" noProof="0" dirty="0" smtClean="0">
              <a:latin typeface="Times New Roman" charset="0"/>
              <a:ea typeface="MS PGothic" charset="0"/>
            </a:endParaRPr>
          </a:p>
          <a:p>
            <a:endParaRPr lang="nl-NL" noProof="0" dirty="0" smtClean="0">
              <a:latin typeface="Times New Roman" charset="0"/>
              <a:ea typeface="MS PGothic" charset="0"/>
            </a:endParaRPr>
          </a:p>
          <a:p>
            <a:endParaRPr lang="nl-NL" noProof="0" dirty="0" smtClean="0">
              <a:latin typeface="Times New Roman" charset="0"/>
              <a:ea typeface="MS PGothic" charset="0"/>
            </a:endParaRPr>
          </a:p>
          <a:p>
            <a:endParaRPr lang="nl-NL" noProof="0" dirty="0">
              <a:latin typeface="Times New Roman" charset="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11</a:t>
            </a:fld>
            <a:endParaRPr lang="en-US"/>
          </a:p>
        </p:txBody>
      </p:sp>
    </p:spTree>
    <p:extLst>
      <p:ext uri="{BB962C8B-B14F-4D97-AF65-F5344CB8AC3E}">
        <p14:creationId xmlns:p14="http://schemas.microsoft.com/office/powerpoint/2010/main" val="1506365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Absolute aantallen</a:t>
            </a:r>
            <a:r>
              <a:rPr lang="nl-NL" baseline="0" noProof="0" dirty="0" smtClean="0">
                <a:ea typeface="MS PGothic" charset="0"/>
              </a:rPr>
              <a:t> in 2013.</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Aan te geven dat meeste suïcides</a:t>
            </a:r>
            <a:r>
              <a:rPr lang="nl-NL" baseline="0" noProof="0" dirty="0" smtClean="0">
                <a:ea typeface="MS PGothic" charset="0"/>
              </a:rPr>
              <a:t> onder mannen plaatsvinden, vooral in de leeftijd tussen de 40-60. </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r>
              <a:rPr lang="nl-NL" noProof="0" dirty="0" smtClean="0">
                <a:latin typeface="Times New Roman" charset="0"/>
                <a:ea typeface="MS PGothic" charset="0"/>
              </a:rPr>
              <a:t>De stijging heeft vooral plaatsgevonden onder mannen. 70 procent van de su</a:t>
            </a:r>
            <a:r>
              <a:rPr lang="nl-NL" noProof="0" dirty="0" smtClean="0">
                <a:ea typeface="MS PGothic" charset="0"/>
              </a:rPr>
              <a:t>ï</a:t>
            </a:r>
            <a:r>
              <a:rPr lang="nl-NL" noProof="0" dirty="0" smtClean="0">
                <a:latin typeface="Times New Roman" charset="0"/>
                <a:ea typeface="MS PGothic" charset="0"/>
              </a:rPr>
              <a:t>cides komt door mannen, vergeleken met 64% in de jaren 90.</a:t>
            </a:r>
          </a:p>
          <a:p>
            <a:endParaRPr lang="nl-NL" noProof="0" dirty="0" smtClean="0">
              <a:latin typeface="Times New Roman" charset="0"/>
              <a:ea typeface="MS PGothic" charset="0"/>
            </a:endParaRPr>
          </a:p>
          <a:p>
            <a:r>
              <a:rPr lang="nl-NL" noProof="0" dirty="0" smtClean="0">
                <a:latin typeface="Times New Roman" charset="0"/>
                <a:ea typeface="MS PGothic" charset="0"/>
              </a:rPr>
              <a:t>Vrouwen doen wel vaker een poging, maar mannen plegen vaker su</a:t>
            </a:r>
            <a:r>
              <a:rPr lang="nl-NL" noProof="0" dirty="0" smtClean="0">
                <a:ea typeface="MS PGothic" charset="0"/>
              </a:rPr>
              <a:t>ï</a:t>
            </a:r>
            <a:r>
              <a:rPr lang="nl-NL" noProof="0" dirty="0" smtClean="0">
                <a:latin typeface="Times New Roman" charset="0"/>
                <a:ea typeface="MS PGothic" charset="0"/>
              </a:rPr>
              <a:t>cide. Mogelijke verklaringen:</a:t>
            </a:r>
          </a:p>
          <a:p>
            <a:pPr>
              <a:buFontTx/>
              <a:buChar char="•"/>
            </a:pPr>
            <a:r>
              <a:rPr lang="nl-NL" noProof="0" dirty="0" smtClean="0">
                <a:latin typeface="Times New Roman" charset="0"/>
                <a:ea typeface="MS PGothic" charset="0"/>
              </a:rPr>
              <a:t>Mannen kiezen voor meer agressievere methoden</a:t>
            </a:r>
          </a:p>
          <a:p>
            <a:pPr>
              <a:buFontTx/>
              <a:buChar char="•"/>
            </a:pPr>
            <a:r>
              <a:rPr lang="nl-NL" noProof="0" dirty="0" smtClean="0">
                <a:latin typeface="Times New Roman" charset="0"/>
                <a:ea typeface="MS PGothic" charset="0"/>
              </a:rPr>
              <a:t>Mannen vaker impulsief</a:t>
            </a:r>
          </a:p>
          <a:p>
            <a:pPr>
              <a:buFontTx/>
              <a:buChar char="•"/>
            </a:pPr>
            <a:r>
              <a:rPr lang="nl-NL" noProof="0" dirty="0" smtClean="0">
                <a:latin typeface="Times New Roman" charset="0"/>
                <a:ea typeface="MS PGothic" charset="0"/>
              </a:rPr>
              <a:t>Met drank gebruik</a:t>
            </a:r>
            <a:endParaRPr lang="nl-NL" noProof="0" dirty="0">
              <a:latin typeface="Times New Roman" charset="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12</a:t>
            </a:fld>
            <a:endParaRPr lang="en-US"/>
          </a:p>
        </p:txBody>
      </p:sp>
    </p:spTree>
    <p:extLst>
      <p:ext uri="{BB962C8B-B14F-4D97-AF65-F5344CB8AC3E}">
        <p14:creationId xmlns:p14="http://schemas.microsoft.com/office/powerpoint/2010/main" val="1506365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Relatieve</a:t>
            </a:r>
            <a:r>
              <a:rPr lang="nl-NL" baseline="0" noProof="0" dirty="0" smtClean="0">
                <a:ea typeface="MS PGothic" charset="0"/>
              </a:rPr>
              <a:t> cijfers 2013 laten zien. Meeste suïcides zijn in de groep van 50-59.</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r>
              <a:rPr lang="nl-NL" noProof="0" dirty="0" smtClean="0">
                <a:latin typeface="Times New Roman" charset="0"/>
                <a:ea typeface="MS PGothic" charset="0"/>
              </a:rPr>
              <a:t>De grootste groep is de groep tussen de 40 en 59 jaar. Dit geldt voor zowel mannen als voor vrouwen. De</a:t>
            </a:r>
            <a:r>
              <a:rPr lang="nl-NL" baseline="0" noProof="0" dirty="0" smtClean="0">
                <a:latin typeface="Times New Roman" charset="0"/>
                <a:ea typeface="MS PGothic" charset="0"/>
              </a:rPr>
              <a:t> stijging van 2007 tot 2013 wordt vooral verklaard door een toename in het aantal mannelijke suïcides tussen de 50-59. Dit wordt vaak toegeschreven aan de economische crisis. Tijdens een crisis zijn er meer risico factoren voor suïcidaal gedrag zoals: werkeloosheid, hopeloosheid, geen toekomstperspectief, verlies. Een studie van de GGD den haag liet zien dat de toename vooral door mannen met een langdurige uitkering wordt verklaard. De crisis lijkt daarmee vooral de allerzwakste te treffen.</a:t>
            </a:r>
          </a:p>
          <a:p>
            <a:endParaRPr lang="nl-NL" baseline="0" noProof="0" dirty="0" smtClean="0">
              <a:latin typeface="Times New Roman" charset="0"/>
              <a:ea typeface="MS PGothic" charset="0"/>
            </a:endParaRPr>
          </a:p>
          <a:p>
            <a:r>
              <a:rPr lang="nl-NL" baseline="0" noProof="0" dirty="0" smtClean="0">
                <a:latin typeface="Times New Roman" charset="0"/>
                <a:ea typeface="MS PGothic" charset="0"/>
              </a:rPr>
              <a:t>Vandaag zien we hoe deze factoren in het verklarende model een rol spelen. En vooral tot meer suïcides onder mannen zorgen. </a:t>
            </a:r>
            <a:endParaRPr lang="nl-NL" noProof="0" dirty="0" smtClean="0">
              <a:latin typeface="Times New Roman" charset="0"/>
              <a:ea typeface="MS PGothic" charset="0"/>
            </a:endParaRPr>
          </a:p>
          <a:p>
            <a:endParaRPr lang="nl-NL" noProof="0" dirty="0" smtClean="0">
              <a:latin typeface="Times New Roman" charset="0"/>
              <a:ea typeface="MS PGothic" charset="0"/>
            </a:endParaRPr>
          </a:p>
          <a:p>
            <a:endParaRPr lang="nl-NL" noProof="0" dirty="0" smtClean="0">
              <a:latin typeface="Times New Roman" charset="0"/>
              <a:ea typeface="MS PGothic" charset="0"/>
            </a:endParaRPr>
          </a:p>
          <a:p>
            <a:r>
              <a:rPr lang="nl-NL" noProof="0" dirty="0" smtClean="0">
                <a:latin typeface="Times New Roman" charset="0"/>
                <a:ea typeface="MS PGothic" charset="0"/>
              </a:rPr>
              <a:t>Het aantal su</a:t>
            </a:r>
            <a:r>
              <a:rPr lang="nl-NL" noProof="0" dirty="0" smtClean="0">
                <a:ea typeface="MS PGothic" charset="0"/>
              </a:rPr>
              <a:t>ï</a:t>
            </a:r>
            <a:r>
              <a:rPr lang="nl-NL" noProof="0" dirty="0" smtClean="0">
                <a:latin typeface="Times New Roman" charset="0"/>
                <a:ea typeface="MS PGothic" charset="0"/>
              </a:rPr>
              <a:t>cides onder 80-jarigen is de afgelopen jaren juist flink gedaald:</a:t>
            </a:r>
          </a:p>
          <a:p>
            <a:endParaRPr lang="nl-NL" noProof="0" dirty="0" smtClean="0">
              <a:latin typeface="Times New Roman" charset="0"/>
              <a:ea typeface="MS PGothic" charset="0"/>
            </a:endParaRPr>
          </a:p>
          <a:p>
            <a:r>
              <a:rPr lang="nl-NL" noProof="0" dirty="0" smtClean="0">
                <a:latin typeface="Times New Roman" charset="0"/>
                <a:ea typeface="MS PGothic" charset="0"/>
              </a:rPr>
              <a:t>Verklaringen: </a:t>
            </a:r>
          </a:p>
          <a:p>
            <a:endParaRPr lang="nl-NL" noProof="0" dirty="0" smtClean="0">
              <a:latin typeface="Times New Roman" charset="0"/>
              <a:ea typeface="MS PGothic" charset="0"/>
            </a:endParaRPr>
          </a:p>
          <a:p>
            <a:r>
              <a:rPr lang="nl-NL" noProof="0" dirty="0" smtClean="0">
                <a:latin typeface="Times New Roman" charset="0"/>
                <a:ea typeface="MS PGothic" charset="0"/>
              </a:rPr>
              <a:t>Ouderen hebben het in de jaren beter gekregen</a:t>
            </a:r>
          </a:p>
          <a:p>
            <a:r>
              <a:rPr lang="nl-NL" noProof="0" dirty="0" smtClean="0">
                <a:latin typeface="Times New Roman" charset="0"/>
                <a:ea typeface="MS PGothic" charset="0"/>
              </a:rPr>
              <a:t>Blijven langer zelfstandig</a:t>
            </a:r>
          </a:p>
          <a:p>
            <a:r>
              <a:rPr lang="nl-NL" noProof="0" dirty="0" smtClean="0">
                <a:latin typeface="Times New Roman" charset="0"/>
                <a:ea typeface="MS PGothic" charset="0"/>
              </a:rPr>
              <a:t>Euthanasie is toegankelijker geworden.</a:t>
            </a:r>
            <a:endParaRPr lang="nl-NL" noProof="0" dirty="0">
              <a:latin typeface="Times New Roman" charset="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13</a:t>
            </a:fld>
            <a:endParaRPr lang="en-US"/>
          </a:p>
        </p:txBody>
      </p:sp>
    </p:spTree>
    <p:extLst>
      <p:ext uri="{BB962C8B-B14F-4D97-AF65-F5344CB8AC3E}">
        <p14:creationId xmlns:p14="http://schemas.microsoft.com/office/powerpoint/2010/main" val="1506365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Onze cijfers in perspectief te plaatsen. We hebben een relatief gunstige</a:t>
            </a:r>
            <a:r>
              <a:rPr lang="nl-NL" baseline="0" noProof="0" dirty="0" smtClean="0">
                <a:ea typeface="MS PGothic" charset="0"/>
              </a:rPr>
              <a:t> positie in EU. Cijfers zijn van 2012/</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endParaRPr lang="nl-NL" noProof="0" dirty="0" smtClean="0">
              <a:latin typeface="Times New Roman" charset="0"/>
              <a:ea typeface="MS PGothic" charset="0"/>
            </a:endParaRPr>
          </a:p>
          <a:p>
            <a:r>
              <a:rPr lang="nl-NL" noProof="0" dirty="0" smtClean="0">
                <a:latin typeface="Times New Roman" charset="0"/>
                <a:ea typeface="MS PGothic" charset="0"/>
              </a:rPr>
              <a:t>We hebben een gunstige positie in EU, maar wel een ongunstige ontwikkeling.  </a:t>
            </a:r>
          </a:p>
          <a:p>
            <a:r>
              <a:rPr lang="nl-NL" noProof="0" dirty="0" smtClean="0">
                <a:latin typeface="Times New Roman" charset="0"/>
                <a:ea typeface="MS PGothic" charset="0"/>
              </a:rPr>
              <a:t>In Zwitserland en Luxemburg zijn de aantallen juist gedaald. Zuid-Europa kent relatief lage cijfers, Noord en Oost relatief hoog</a:t>
            </a:r>
            <a:r>
              <a:rPr lang="nl-NL" baseline="0" noProof="0" dirty="0" smtClean="0">
                <a:latin typeface="Times New Roman" charset="0"/>
                <a:ea typeface="MS PGothic" charset="0"/>
              </a:rPr>
              <a:t>. Alleen Griekenland heeft een hogere stijging dan NL. </a:t>
            </a:r>
            <a:endParaRPr lang="nl-NL" noProof="0" dirty="0" smtClean="0">
              <a:latin typeface="Times New Roman" charset="0"/>
              <a:ea typeface="MS PGothic" charset="0"/>
            </a:endParaRPr>
          </a:p>
          <a:p>
            <a:endParaRPr lang="nl-NL" noProof="0" dirty="0" smtClean="0">
              <a:latin typeface="Times New Roman" charset="0"/>
              <a:ea typeface="MS PGothic" charset="0"/>
            </a:endParaRPr>
          </a:p>
          <a:p>
            <a:r>
              <a:rPr lang="nl-NL" noProof="0" dirty="0" smtClean="0">
                <a:latin typeface="Times New Roman" charset="0"/>
                <a:ea typeface="MS PGothic" charset="0"/>
              </a:rPr>
              <a:t>Gemiddeld maken 12 per 100.000 EU inwoners een einde aan hun leven. Bij ons zijn dat er 11 in 2013. In België zijn de aantal</a:t>
            </a:r>
            <a:r>
              <a:rPr lang="nl-NL" baseline="0" noProof="0" dirty="0" smtClean="0">
                <a:latin typeface="Times New Roman" charset="0"/>
                <a:ea typeface="MS PGothic" charset="0"/>
              </a:rPr>
              <a:t> suïcides al jaren veel hoger dan in Nederland. België neemt veel van ons beleid over, zoals onze richtlijn en deze training. </a:t>
            </a:r>
            <a:endParaRPr lang="nl-NL" noProof="0" dirty="0">
              <a:latin typeface="Times New Roman" charset="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14</a:t>
            </a:fld>
            <a:endParaRPr lang="en-US"/>
          </a:p>
        </p:txBody>
      </p:sp>
    </p:spTree>
    <p:extLst>
      <p:ext uri="{BB962C8B-B14F-4D97-AF65-F5344CB8AC3E}">
        <p14:creationId xmlns:p14="http://schemas.microsoft.com/office/powerpoint/2010/main" val="1506365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Aangeven</a:t>
            </a:r>
            <a:r>
              <a:rPr lang="nl-NL" baseline="0" noProof="0" dirty="0" smtClean="0">
                <a:ea typeface="MS PGothic" charset="0"/>
              </a:rPr>
              <a:t> dat de GGZ veel suïcides lijkt te voorkomen.</a:t>
            </a: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r>
              <a:rPr lang="nl-NL" noProof="0" dirty="0" smtClean="0">
                <a:ea typeface="MS PGothic" charset="0"/>
              </a:rPr>
              <a:t>Van alle suïcidegevallen in Nederland is ongeveer 40% op dat moment in zorg, en ongeveer 75% is ooit in zorg geweest bij de GGZ. </a:t>
            </a:r>
          </a:p>
          <a:p>
            <a:endParaRPr lang="nl-NL" noProof="0" dirty="0" smtClean="0">
              <a:ea typeface="MS PGothic" charset="0"/>
            </a:endParaRPr>
          </a:p>
          <a:p>
            <a:r>
              <a:rPr lang="nl-NL" noProof="0" dirty="0" smtClean="0">
                <a:ea typeface="MS PGothic" charset="0"/>
              </a:rPr>
              <a:t>Dat is hoog in vergelijking met andere Europese landen, bijvoorbeeld in de UK ligt dit rond de 23%.  </a:t>
            </a:r>
          </a:p>
          <a:p>
            <a:endParaRPr lang="nl-NL" noProof="0" dirty="0" smtClean="0">
              <a:ea typeface="MS PGothic" charset="0"/>
            </a:endParaRPr>
          </a:p>
          <a:p>
            <a:r>
              <a:rPr lang="nl-NL" noProof="0" dirty="0" smtClean="0">
                <a:ea typeface="MS PGothic" charset="0"/>
              </a:rPr>
              <a:t>Conclusie: in Nederland zijn suïcidale patiënten relatief vaak in beeld van de GGZ, maar dit % kan omhoog. Daarnaast is het waarschijnlijk dat van de huidige GGZ populatie veel meer mensen suïcidegedachten hebben, dan bij professionals bekend is. Reden: suïcidaal gedrag wordt niet standaard uitgevraagd in situaties waarin sprake kan zijn van een verhoogd risico. </a:t>
            </a:r>
          </a:p>
          <a:p>
            <a:r>
              <a:rPr lang="nl-NL" noProof="0" dirty="0" smtClean="0">
                <a:ea typeface="MS PGothic" charset="0"/>
              </a:rPr>
              <a:t>Verklaring: onbekendheid hoe om te gaan met suïcidaal gedrag, onwennigheid om met patiënten over suïcide te praten, angst om ermee te worden geconfronteerd en er iets mee te moeten doen, angst om patiënten op een idee te brengen enzovoort.  </a:t>
            </a:r>
          </a:p>
          <a:p>
            <a:endParaRPr lang="nl-NL" noProof="0" dirty="0" smtClean="0">
              <a:ea typeface="MS PGothic" charset="0"/>
            </a:endParaRPr>
          </a:p>
          <a:p>
            <a:endParaRPr lang="nl-NL" noProof="0" dirty="0" smtClean="0">
              <a:ea typeface="MS PGothic" charset="0"/>
            </a:endParaRPr>
          </a:p>
          <a:p>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15</a:t>
            </a:fld>
            <a:endParaRPr lang="en-US"/>
          </a:p>
        </p:txBody>
      </p:sp>
    </p:spTree>
    <p:extLst>
      <p:ext uri="{BB962C8B-B14F-4D97-AF65-F5344CB8AC3E}">
        <p14:creationId xmlns:p14="http://schemas.microsoft.com/office/powerpoint/2010/main" val="3302341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Aangeven</a:t>
            </a:r>
            <a:r>
              <a:rPr lang="nl-NL" baseline="0" noProof="0" dirty="0" smtClean="0">
                <a:ea typeface="MS PGothic" charset="0"/>
              </a:rPr>
              <a:t> dat het niet alleen om suïcides gaat, maar ook om het voorkomen van pogingen of ervoor te zorgen dat de grotere groep met suïcidale gedachten goed behandeld wordt.</a:t>
            </a: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r>
              <a:rPr lang="nl-NL" noProof="0" dirty="0" smtClean="0">
                <a:ea typeface="MS PGothic" charset="0"/>
              </a:rPr>
              <a:t>Dit plaatje komt uit de inleiding van de richtlijn: voorspellen van suïcide is zoeken naar een naald in een hooi berg. Het is dus erg lastig</a:t>
            </a:r>
            <a:r>
              <a:rPr lang="nl-NL" baseline="0" noProof="0" dirty="0" smtClean="0">
                <a:ea typeface="MS PGothic" charset="0"/>
              </a:rPr>
              <a:t> om na door een training het aantal suïcides te doen afnemen. Suïcidale gedachten komen wel vaak voor. In deze training leren we ook om daar als hulpverlener beter mee om te gaan. De focus op alleen geslaagde suïcides is dus te nauw.</a:t>
            </a:r>
            <a:endParaRPr lang="nl-NL" noProof="0" dirty="0" smtClean="0">
              <a:ea typeface="MS PGothic" charset="0"/>
            </a:endParaRPr>
          </a:p>
          <a:p>
            <a:endParaRPr lang="nl-NL" noProof="0" dirty="0" smtClean="0">
              <a:ea typeface="MS PGothic" charset="0"/>
            </a:endParaRPr>
          </a:p>
          <a:p>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16</a:t>
            </a:fld>
            <a:endParaRPr lang="en-US"/>
          </a:p>
        </p:txBody>
      </p:sp>
    </p:spTree>
    <p:extLst>
      <p:ext uri="{BB962C8B-B14F-4D97-AF65-F5344CB8AC3E}">
        <p14:creationId xmlns:p14="http://schemas.microsoft.com/office/powerpoint/2010/main" val="3302341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Wat zijn nu gangbare</a:t>
            </a:r>
            <a:r>
              <a:rPr lang="nl-NL" baseline="0" noProof="0" dirty="0" smtClean="0">
                <a:ea typeface="MS PGothic" charset="0"/>
              </a:rPr>
              <a:t> verklaringen, en wat kunnen we eraan doen?</a:t>
            </a: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endParaRPr lang="nl-NL" noProof="0" dirty="0" smtClean="0">
              <a:ea typeface="MS PGothic" charset="0"/>
            </a:endParaRPr>
          </a:p>
          <a:p>
            <a:endParaRPr lang="nl-NL" noProof="0" dirty="0" smtClean="0">
              <a:ea typeface="MS PGothic" charset="0"/>
            </a:endParaRPr>
          </a:p>
          <a:p>
            <a:r>
              <a:rPr lang="nl-NL" noProof="0" dirty="0" smtClean="0">
                <a:ea typeface="MS PGothic" charset="0"/>
              </a:rPr>
              <a:t>Toename van de stijging vaak verklaard door de crisis. </a:t>
            </a:r>
          </a:p>
          <a:p>
            <a:r>
              <a:rPr lang="nl-NL" noProof="0" dirty="0" smtClean="0">
                <a:ea typeface="MS PGothic" charset="0"/>
              </a:rPr>
              <a:t>Door de crisis nemen de stressoren in de samenleving zoals ontslag, verlies, scheidingen </a:t>
            </a:r>
            <a:r>
              <a:rPr lang="nl-NL" noProof="0" dirty="0" err="1" smtClean="0">
                <a:ea typeface="MS PGothic" charset="0"/>
              </a:rPr>
              <a:t>etc</a:t>
            </a:r>
            <a:r>
              <a:rPr lang="nl-NL" noProof="0" dirty="0" smtClean="0">
                <a:ea typeface="MS PGothic" charset="0"/>
              </a:rPr>
              <a:t> toe. Ook wordt het toekomst perspectief van mensen doorgaans niet beter. We leren vandaag dat het gevoel van “in de val te zitten” door recente stressoren zoals (dreigend) ontslag, en een uitzichtloze toekomst (nooit meer een baan) belangrijke risicofactoren van suïcidaal gedrag zijn. Op die manier heeft een crisis invloed op suïcidaal gedrag.  Er is ook een stijging onder mensen met een arbeidsongeschiktheidsuitkering. De crisis lijkt de zwakkeren in de samenleving het hardst te raken.</a:t>
            </a:r>
          </a:p>
          <a:p>
            <a:r>
              <a:rPr lang="nl-NL" noProof="0" dirty="0" smtClean="0">
                <a:ea typeface="MS PGothic" charset="0"/>
              </a:rPr>
              <a:t>Er zijn vele studies die suïcide trends over de jaren bekijken. 1 studie is als bijlage toegevoegd. De discussie over causale verbanden van de crisis en suïcide is nog niet opgelost. </a:t>
            </a:r>
          </a:p>
          <a:p>
            <a:r>
              <a:rPr lang="nl-NL" noProof="0" dirty="0" smtClean="0">
                <a:ea typeface="MS PGothic" charset="0"/>
              </a:rPr>
              <a:t>VWS heeft de stijging in ieder geval aangegrepen om te investeren in suïcidepreventie. De Landelijke Agenda van VWS, die uitgevoerd wordt door 113Online richt zich op het invoeren van beleidsmaatregelen door instellingen, het verbeteren van suïcidale vaardigheden van GGZ professionals en gatekeepers (bijvoorbeeld docenten, huisartsen, UWV personeel, politie, dominees).</a:t>
            </a:r>
          </a:p>
          <a:p>
            <a:endParaRPr lang="nl-NL" noProof="0" dirty="0" smtClean="0">
              <a:ea typeface="MS PGothic" charset="0"/>
            </a:endParaRPr>
          </a:p>
          <a:p>
            <a:endParaRPr lang="nl-NL" noProof="0" dirty="0" smtClean="0">
              <a:ea typeface="MS PGothic" charset="0"/>
            </a:endParaRPr>
          </a:p>
          <a:p>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17</a:t>
            </a:fld>
            <a:endParaRPr lang="en-US"/>
          </a:p>
        </p:txBody>
      </p:sp>
    </p:spTree>
    <p:extLst>
      <p:ext uri="{BB962C8B-B14F-4D97-AF65-F5344CB8AC3E}">
        <p14:creationId xmlns:p14="http://schemas.microsoft.com/office/powerpoint/2010/main" val="977182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Introductie</a:t>
            </a:r>
            <a:r>
              <a:rPr lang="nl-NL" baseline="0" noProof="0" dirty="0" smtClean="0">
                <a:ea typeface="MS PGothic" charset="0"/>
              </a:rPr>
              <a:t> eerste programma onderdeel:</a:t>
            </a:r>
          </a:p>
          <a:p>
            <a:endParaRPr lang="nl-NL" baseline="0" noProof="0" dirty="0" smtClean="0">
              <a:ea typeface="MS PGothic" charset="0"/>
            </a:endParaRPr>
          </a:p>
          <a:p>
            <a:r>
              <a:rPr lang="nl-NL" baseline="0" noProof="0" dirty="0" smtClean="0">
                <a:ea typeface="MS PGothic" charset="0"/>
              </a:rPr>
              <a:t>MOGELIJKE TEXT:</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Eerste onderdeel van training. We bespreken de belangrijkste elementen uit de richtlijn en gaan aan de slag met het CASE interview en oefenen met het maken van contact met suïcidale patiënten.</a:t>
            </a:r>
            <a:endParaRPr lang="nl-NL" noProof="0" dirty="0">
              <a:ea typeface="MS PGothic" charset="0"/>
            </a:endParaRPr>
          </a:p>
        </p:txBody>
      </p:sp>
      <p:sp>
        <p:nvSpPr>
          <p:cNvPr id="4" name="Tijdelijke aanduiding voor dianummer 3"/>
          <p:cNvSpPr>
            <a:spLocks noGrp="1"/>
          </p:cNvSpPr>
          <p:nvPr>
            <p:ph type="sldNum" sz="quarter" idx="10"/>
          </p:nvPr>
        </p:nvSpPr>
        <p:spPr/>
        <p:txBody>
          <a:bodyPr/>
          <a:lstStyle/>
          <a:p>
            <a:fld id="{D3D89C21-2E94-5747-8753-18836879D3CA}" type="slidenum">
              <a:rPr lang="nl-NL" smtClean="0"/>
              <a:pPr/>
              <a:t>18</a:t>
            </a:fld>
            <a:endParaRPr lang="nl-NL"/>
          </a:p>
        </p:txBody>
      </p:sp>
    </p:spTree>
    <p:extLst>
      <p:ext uri="{BB962C8B-B14F-4D97-AF65-F5344CB8AC3E}">
        <p14:creationId xmlns:p14="http://schemas.microsoft.com/office/powerpoint/2010/main" val="2124650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Kapstok</a:t>
            </a:r>
            <a:r>
              <a:rPr lang="nl-NL" baseline="0" noProof="0" dirty="0" smtClean="0">
                <a:ea typeface="MS PGothic" charset="0"/>
              </a:rPr>
              <a:t> voor de hele dag: dit zijn de belangrijkste elementen uit de richtlijn</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pPr eaLnBrk="1" hangingPunct="1">
              <a:spcBef>
                <a:spcPct val="0"/>
              </a:spcBef>
            </a:pPr>
            <a:r>
              <a:rPr lang="nl-NL" noProof="0" dirty="0" smtClean="0">
                <a:ea typeface="MS PGothic" charset="0"/>
              </a:rPr>
              <a:t>Er is niet al te veel evidentie hoe het beste om te gaan met suïcidale patiënten. Het is namelijk moeilijk om binnen deze doelgroep onderzoek te doen. Als iemand in crisis is gaan we niet met een dobbelsteen bepalen of we iemand gaan helpen of niet. Dat is niet ethisch. Vandaar dat veel inzichten vanuit de richtlijn gebaseerd zijn op “expert consensus”. De expert kwamen tot de volgende algemene principes:</a:t>
            </a:r>
          </a:p>
          <a:p>
            <a:pPr eaLnBrk="1" hangingPunct="1">
              <a:spcBef>
                <a:spcPct val="0"/>
              </a:spcBef>
            </a:pPr>
            <a:endParaRPr lang="nl-NL" noProof="0" dirty="0" smtClean="0">
              <a:ea typeface="MS PGothic" charset="0"/>
            </a:endParaRPr>
          </a:p>
          <a:p>
            <a:pPr eaLnBrk="1" hangingPunct="1">
              <a:spcBef>
                <a:spcPct val="0"/>
              </a:spcBef>
            </a:pPr>
            <a:r>
              <a:rPr lang="nl-NL" u="sng" noProof="0" dirty="0" smtClean="0">
                <a:ea typeface="MS PGothic" charset="0"/>
              </a:rPr>
              <a:t>Contact maken</a:t>
            </a:r>
            <a:r>
              <a:rPr lang="nl-NL" noProof="0" dirty="0" smtClean="0">
                <a:ea typeface="MS PGothic" charset="0"/>
              </a:rPr>
              <a:t>: goed contact is van belang om een beeld te krijgen van de suïcidale toestand en de unieke factoren die hebben geleid/kunnen leiden tot suïcidaal gedrag. Veel patiënten hebben het idee dat over ze gepraat wordt, niet met ze. Contact maken staat dan ook centraal tijdens deze training.</a:t>
            </a:r>
          </a:p>
          <a:p>
            <a:pPr eaLnBrk="1" hangingPunct="1">
              <a:spcBef>
                <a:spcPct val="0"/>
              </a:spcBef>
            </a:pPr>
            <a:endParaRPr lang="nl-NL" noProof="0" dirty="0" smtClean="0">
              <a:ea typeface="MS PGothic" charset="0"/>
            </a:endParaRPr>
          </a:p>
          <a:p>
            <a:pPr eaLnBrk="1" hangingPunct="1">
              <a:spcBef>
                <a:spcPct val="0"/>
              </a:spcBef>
            </a:pPr>
            <a:r>
              <a:rPr lang="nl-NL" u="sng" noProof="0" dirty="0" smtClean="0">
                <a:ea typeface="MS PGothic" charset="0"/>
              </a:rPr>
              <a:t>Zorg voor veiligheid </a:t>
            </a:r>
            <a:r>
              <a:rPr lang="nl-NL" noProof="0" dirty="0" smtClean="0">
                <a:ea typeface="MS PGothic" charset="0"/>
              </a:rPr>
              <a:t>en continuïteit: suïcidale patiënten moeten soms tegen zichzelf beschermd worden. Transitiemomenten in de behandeling (na ontslag bijvoorbeeld) zijn grote risicofactoren voor suïcidaal gedrag. Veiligheid wordt onder andere georganiseerd via een veiligheidsplan waar we in de 3e oefening uitgebreid bij stilstaan. </a:t>
            </a:r>
          </a:p>
          <a:p>
            <a:pPr eaLnBrk="1" hangingPunct="1">
              <a:spcBef>
                <a:spcPct val="0"/>
              </a:spcBef>
            </a:pPr>
            <a:r>
              <a:rPr lang="nl-NL" u="sng" noProof="0" dirty="0" smtClean="0">
                <a:ea typeface="MS PGothic" charset="0"/>
              </a:rPr>
              <a:t>Continuïteit van zorg </a:t>
            </a:r>
            <a:r>
              <a:rPr lang="nl-NL" noProof="0" dirty="0" smtClean="0">
                <a:ea typeface="MS PGothic" charset="0"/>
              </a:rPr>
              <a:t>wordt georganiseerd door een gemeenschappelijke visie op de omgang met suïcidale patiënten binnen het behandelteam. Daar staan we in oefening 4 bij stil</a:t>
            </a:r>
          </a:p>
          <a:p>
            <a:pPr eaLnBrk="1" hangingPunct="1">
              <a:spcBef>
                <a:spcPct val="0"/>
              </a:spcBef>
            </a:pPr>
            <a:endParaRPr lang="nl-NL" noProof="0" dirty="0" smtClean="0">
              <a:ea typeface="MS PGothic" charset="0"/>
            </a:endParaRPr>
          </a:p>
          <a:p>
            <a:pPr eaLnBrk="1" hangingPunct="1">
              <a:spcBef>
                <a:spcPct val="0"/>
              </a:spcBef>
            </a:pPr>
            <a:r>
              <a:rPr lang="nl-NL" u="sng" noProof="0" dirty="0" smtClean="0">
                <a:ea typeface="MS PGothic" charset="0"/>
              </a:rPr>
              <a:t>Betrekken naasten</a:t>
            </a:r>
            <a:r>
              <a:rPr lang="nl-NL" noProof="0" dirty="0" smtClean="0">
                <a:ea typeface="MS PGothic" charset="0"/>
              </a:rPr>
              <a:t>: Suïcidaal gedrag speelt zich niet alleen af tussen de patiënt en professionals, maar ook tussen de patiënt en zijn directe leefomgeving. Het is daarom aan te bevelen om bij elke fase van het onderzoek en de behandeling naasten van de patiënt te betrekken. Zij kennen de patiënt veelal goed en kunnen een belangrijke bron van informatie zijn. Daarnaast kunnen naasten als bondgenoot hulp en steun bieden bij de opvang en begeleiding van de patiënt en bij de evaluatie van de behandeling. </a:t>
            </a:r>
          </a:p>
          <a:p>
            <a:pPr eaLnBrk="1" hangingPunct="1">
              <a:spcBef>
                <a:spcPct val="0"/>
              </a:spcBef>
            </a:pPr>
            <a:endParaRPr lang="nl-NL" noProof="0" dirty="0" smtClean="0">
              <a:ea typeface="MS PGothic" charset="0"/>
            </a:endParaRPr>
          </a:p>
          <a:p>
            <a:pPr eaLnBrk="1" hangingPunct="1">
              <a:spcBef>
                <a:spcPct val="0"/>
              </a:spcBef>
            </a:pPr>
            <a:r>
              <a:rPr lang="nl-NL" u="sng" noProof="0" dirty="0" smtClean="0">
                <a:ea typeface="MS PGothic" charset="0"/>
              </a:rPr>
              <a:t>Structureel onderzoek </a:t>
            </a:r>
            <a:r>
              <a:rPr lang="nl-NL" noProof="0" dirty="0" smtClean="0">
                <a:ea typeface="MS PGothic" charset="0"/>
              </a:rPr>
              <a:t>naar suïcidaliteit en suïcidaliteit als focus van behandeling: de hulpverlener dient suïcidaliteit op een structurele manier te onderzoeken en op te schrijven. Dit wordt gedurende de hele dag geoefend. Aan de hand van de CASE methodologie is het mogelijk om binnen redelijke tijd een compleet en structureel beeld van het suïcidale gedrag en de ontstaansgeschiedenis van de patiënt te vormen. Het resultaat is een structuurdiagnose die dient als input voor het behandelplan, veiligheidsplan en de continuïteit van zorg.</a:t>
            </a:r>
          </a:p>
          <a:p>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19</a:t>
            </a:fld>
            <a:endParaRPr lang="en-US"/>
          </a:p>
        </p:txBody>
      </p:sp>
    </p:spTree>
    <p:extLst>
      <p:ext uri="{BB962C8B-B14F-4D97-AF65-F5344CB8AC3E}">
        <p14:creationId xmlns:p14="http://schemas.microsoft.com/office/powerpoint/2010/main" val="49630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noProof="0" dirty="0" smtClean="0">
                <a:ea typeface="MS PGothic" charset="0"/>
              </a:rPr>
              <a:t>MOGELIJKE TEXT:</a:t>
            </a:r>
          </a:p>
          <a:p>
            <a:pPr marL="0" marR="0" indent="0" algn="l" defTabSz="457200" rtl="0" eaLnBrk="1" fontAlgn="auto" latinLnBrk="0" hangingPunct="1">
              <a:lnSpc>
                <a:spcPct val="100000"/>
              </a:lnSpc>
              <a:spcBef>
                <a:spcPts val="0"/>
              </a:spcBef>
              <a:spcAft>
                <a:spcPts val="0"/>
              </a:spcAft>
              <a:buClrTx/>
              <a:buSzTx/>
              <a:buFontTx/>
              <a:buNone/>
              <a:tabLst/>
              <a:defRPr/>
            </a:pPr>
            <a:endParaRPr lang="nl-NL" noProof="0" dirty="0" smtClean="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noProof="0" dirty="0" smtClean="0">
                <a:ea typeface="MS PGothic" charset="0"/>
              </a:rPr>
              <a:t>Welkom bij de PITSTOP suïcide training van 113 online.</a:t>
            </a:r>
          </a:p>
          <a:p>
            <a:pPr marL="0" marR="0" indent="0" algn="l" defTabSz="457200" rtl="0" eaLnBrk="1" fontAlgn="auto" latinLnBrk="0" hangingPunct="1">
              <a:lnSpc>
                <a:spcPct val="100000"/>
              </a:lnSpc>
              <a:spcBef>
                <a:spcPts val="0"/>
              </a:spcBef>
              <a:spcAft>
                <a:spcPts val="0"/>
              </a:spcAft>
              <a:buClrTx/>
              <a:buSzTx/>
              <a:buFontTx/>
              <a:buNone/>
              <a:tabLst/>
              <a:defRPr/>
            </a:pPr>
            <a:endParaRPr lang="nl-NL" noProof="0" dirty="0" smtClean="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noProof="0" dirty="0" smtClean="0">
                <a:ea typeface="MS PGothic" charset="0"/>
              </a:rPr>
              <a:t>PITSTOP staat voor Professionals In Training </a:t>
            </a:r>
            <a:r>
              <a:rPr lang="nl-NL" noProof="0" dirty="0" err="1" smtClean="0">
                <a:ea typeface="MS PGothic" charset="0"/>
              </a:rPr>
              <a:t>to</a:t>
            </a:r>
            <a:r>
              <a:rPr lang="nl-NL" noProof="0" dirty="0" smtClean="0">
                <a:ea typeface="MS PGothic" charset="0"/>
              </a:rPr>
              <a:t> STOP </a:t>
            </a:r>
            <a:r>
              <a:rPr lang="nl-NL" noProof="0" dirty="0" err="1" smtClean="0">
                <a:ea typeface="MS PGothic" charset="0"/>
              </a:rPr>
              <a:t>suicide</a:t>
            </a:r>
            <a:r>
              <a:rPr lang="nl-NL" noProof="0" dirty="0" smtClean="0">
                <a:ea typeface="MS PGothic"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nl-NL" noProof="0" dirty="0" smtClean="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noProof="0" dirty="0" smtClean="0">
                <a:ea typeface="MS PGothic" charset="0"/>
              </a:rPr>
              <a:t>De training is in 2012 ontwikkeld door VU klinische psychologie. Prof Ad Kerkhof, Dr. Marieke de Groot, </a:t>
            </a:r>
            <a:r>
              <a:rPr lang="nl-NL" noProof="0" dirty="0" err="1" smtClean="0">
                <a:ea typeface="MS PGothic" charset="0"/>
              </a:rPr>
              <a:t>Dr</a:t>
            </a:r>
            <a:r>
              <a:rPr lang="nl-NL" noProof="0" dirty="0" smtClean="0">
                <a:ea typeface="MS PGothic" charset="0"/>
              </a:rPr>
              <a:t> Derek de Beurs. Dit is gebeurd naar</a:t>
            </a:r>
            <a:r>
              <a:rPr lang="nl-NL" baseline="0" noProof="0" dirty="0" smtClean="0">
                <a:ea typeface="MS PGothic" charset="0"/>
              </a:rPr>
              <a:t> aanleiding van het verschijnen van de multidisciplinaire richtlijn behandeling en diagnostiek </a:t>
            </a:r>
          </a:p>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noProof="0" dirty="0" smtClean="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noProof="0" dirty="0" smtClean="0">
                <a:ea typeface="MS PGothic" charset="0"/>
              </a:rPr>
              <a:t>van suïcidaal gedrag. </a:t>
            </a:r>
            <a:r>
              <a:rPr lang="nl-NL" noProof="0" dirty="0" smtClean="0">
                <a:ea typeface="MS PGothic" charset="0"/>
              </a:rPr>
              <a:t> De training is aan de hand van onderzoek getest en verbeterd. De training wordt nu verzorgd door 113Online.</a:t>
            </a:r>
          </a:p>
          <a:p>
            <a:endParaRPr lang="nl-NL" noProof="0" dirty="0"/>
          </a:p>
        </p:txBody>
      </p:sp>
      <p:sp>
        <p:nvSpPr>
          <p:cNvPr id="4" name="Tijdelijke aanduiding voor dianummer 3"/>
          <p:cNvSpPr>
            <a:spLocks noGrp="1"/>
          </p:cNvSpPr>
          <p:nvPr>
            <p:ph type="sldNum" sz="quarter" idx="10"/>
          </p:nvPr>
        </p:nvSpPr>
        <p:spPr/>
        <p:txBody>
          <a:bodyPr/>
          <a:lstStyle/>
          <a:p>
            <a:fld id="{DC05D2FC-FA58-4345-AC5C-47F2196513AB}" type="slidenum">
              <a:rPr lang="en-US" smtClean="0"/>
              <a:t>2</a:t>
            </a:fld>
            <a:endParaRPr lang="en-US"/>
          </a:p>
        </p:txBody>
      </p:sp>
    </p:spTree>
    <p:extLst>
      <p:ext uri="{BB962C8B-B14F-4D97-AF65-F5344CB8AC3E}">
        <p14:creationId xmlns:p14="http://schemas.microsoft.com/office/powerpoint/2010/main" val="2941177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pPr eaLnBrk="1" hangingPunct="1">
              <a:spcBef>
                <a:spcPct val="0"/>
              </a:spcBef>
            </a:pPr>
            <a:r>
              <a:rPr lang="nl-NL" noProof="0" dirty="0" smtClean="0">
                <a:ea typeface="MS PGothic" charset="0"/>
              </a:rPr>
              <a:t>Erbij stil staan dat contact maken het belangrijkste onderdeel van de richtlijn is. Is</a:t>
            </a:r>
            <a:r>
              <a:rPr lang="nl-NL" baseline="0" noProof="0" dirty="0" smtClean="0">
                <a:ea typeface="MS PGothic" charset="0"/>
              </a:rPr>
              <a:t> een enorme open deur, maar toch vonden alle beroepsgroepen dat dit het centrale aandachtspunt van de richtlijn moest zijn. Er is nog veel te verbeteren in contact maken over suïcidale gedachten.</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pPr eaLnBrk="1" hangingPunct="1">
              <a:spcBef>
                <a:spcPct val="0"/>
              </a:spcBef>
            </a:pPr>
            <a:endParaRPr lang="nl-NL" noProof="0" dirty="0" smtClean="0">
              <a:ea typeface="MS PGothic" charset="0"/>
            </a:endParaRPr>
          </a:p>
          <a:p>
            <a:r>
              <a:rPr lang="nl-NL" noProof="0" dirty="0" smtClean="0">
                <a:ea typeface="MS PGothic" charset="0"/>
              </a:rPr>
              <a:t>Er zijn verschillende checklijsten die behulpzaam kunnen zijn bij een gesprek over suïcidaal gedrag, maar deze kunnen een persoonlijk en vertrouwelijk gesprek niet vervangen. Het gesprek kan er zelfs door worden gehinderd, omdat het door de patiënt als formeel en afstandelijk kan worden ervaren.</a:t>
            </a:r>
          </a:p>
          <a:p>
            <a:endParaRPr lang="nl-NL" noProof="0" dirty="0" smtClean="0">
              <a:ea typeface="MS PGothic" charset="0"/>
            </a:endParaRPr>
          </a:p>
          <a:p>
            <a:r>
              <a:rPr lang="nl-NL" noProof="0" dirty="0" smtClean="0">
                <a:ea typeface="MS PGothic" charset="0"/>
              </a:rPr>
              <a:t>Patiënten voelen zich vaak niet gehoord door een professional. Hebben het idee dat een psychiater alleen maar zit te taxeren. Er wordt niet met ze gepraat maar over ze. Eerdere negatieve ervaringen met hulpverleners maken ook dat patiënten niet alles over suïcidaal gedrag willen vertellen. Goed contact maken is noodzakelijk om de juiste informatie te verzamelen.</a:t>
            </a:r>
          </a:p>
          <a:p>
            <a:pPr eaLnBrk="1" hangingPunct="1">
              <a:spcBef>
                <a:spcPct val="0"/>
              </a:spcBef>
            </a:pPr>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20</a:t>
            </a:fld>
            <a:endParaRPr lang="en-US"/>
          </a:p>
        </p:txBody>
      </p:sp>
    </p:spTree>
    <p:extLst>
      <p:ext uri="{BB962C8B-B14F-4D97-AF65-F5344CB8AC3E}">
        <p14:creationId xmlns:p14="http://schemas.microsoft.com/office/powerpoint/2010/main" val="496306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ea typeface="MS PGothic" charset="0"/>
              </a:rPr>
              <a:t>DOEL SLIDE: introductie CASE model</a:t>
            </a:r>
          </a:p>
          <a:p>
            <a:endParaRPr lang="nl-NL" dirty="0" smtClean="0">
              <a:ea typeface="MS PGothic" charset="0"/>
            </a:endParaRPr>
          </a:p>
          <a:p>
            <a:r>
              <a:rPr lang="nl-NL" dirty="0" smtClean="0">
                <a:ea typeface="MS PGothic" charset="0"/>
              </a:rPr>
              <a:t>MOGELIJKE</a:t>
            </a:r>
            <a:r>
              <a:rPr lang="nl-NL" baseline="0" dirty="0" smtClean="0">
                <a:ea typeface="MS PGothic" charset="0"/>
              </a:rPr>
              <a:t> TE</a:t>
            </a:r>
            <a:r>
              <a:rPr lang="cs-CZ" baseline="0" dirty="0" smtClean="0">
                <a:ea typeface="MS PGothic" charset="0"/>
              </a:rPr>
              <a:t>KS</a:t>
            </a:r>
            <a:r>
              <a:rPr lang="nl-NL" baseline="0" dirty="0" smtClean="0">
                <a:ea typeface="MS PGothic" charset="0"/>
              </a:rPr>
              <a:t>T:</a:t>
            </a:r>
            <a:endParaRPr lang="nl-NL" dirty="0" smtClean="0">
              <a:ea typeface="MS PGothic" charset="0"/>
            </a:endParaRPr>
          </a:p>
          <a:p>
            <a:endParaRPr lang="nl-NL" dirty="0" smtClean="0">
              <a:ea typeface="MS PGothic" charset="0"/>
            </a:endParaRPr>
          </a:p>
          <a:p>
            <a:r>
              <a:rPr lang="nl-NL" dirty="0" smtClean="0">
                <a:ea typeface="MS PGothic" charset="0"/>
              </a:rPr>
              <a:t>Het CASE-interview (bijlage 0) is een geschikte methode om de suïcidale toestand nader uit te diepen. De methode is speciaal voor de klinische praktijk ontwikkeld. </a:t>
            </a:r>
          </a:p>
          <a:p>
            <a:endParaRPr lang="nl-NL" dirty="0" smtClean="0">
              <a:ea typeface="MS PGothic" charset="0"/>
            </a:endParaRPr>
          </a:p>
          <a:p>
            <a:r>
              <a:rPr lang="nl-NL" dirty="0" smtClean="0">
                <a:ea typeface="MS PGothic" charset="0"/>
              </a:rPr>
              <a:t>Als eerste vraagt de hulpverlener naar de actuele gedachten en gebeurtenissen die aanleiding waren voor het onderzoek. De onderzoeker sluit hiermee aan bij</a:t>
            </a:r>
          </a:p>
          <a:p>
            <a:r>
              <a:rPr lang="nl-NL" dirty="0" smtClean="0">
                <a:ea typeface="MS PGothic" charset="0"/>
              </a:rPr>
              <a:t>de actualiteit. </a:t>
            </a:r>
          </a:p>
          <a:p>
            <a:endParaRPr lang="nl-NL" dirty="0" smtClean="0">
              <a:ea typeface="MS PGothic" charset="0"/>
            </a:endParaRPr>
          </a:p>
          <a:p>
            <a:r>
              <a:rPr lang="nl-NL" dirty="0" smtClean="0">
                <a:ea typeface="MS PGothic" charset="0"/>
              </a:rPr>
              <a:t>Vervolgens vraagt de onderzoeker in detail naar de recente voorgeschiedenis (laatste 4-8 weken). Deze periode geeft veel informatie over de omstandigheden, aanleidingen en omvang van het suïcidale gedrag.</a:t>
            </a:r>
          </a:p>
          <a:p>
            <a:endParaRPr lang="nl-NL" dirty="0" smtClean="0">
              <a:ea typeface="MS PGothic" charset="0"/>
            </a:endParaRPr>
          </a:p>
          <a:p>
            <a:r>
              <a:rPr lang="nl-NL" dirty="0" smtClean="0">
                <a:ea typeface="MS PGothic" charset="0"/>
              </a:rPr>
              <a:t>Vervolgens vraagt de onderzoeker meer algemeen naar de ruimere voorgeschiedenis en met name naar eerdere episodes van suïcidaal gedrag. </a:t>
            </a:r>
          </a:p>
          <a:p>
            <a:endParaRPr lang="nl-NL" dirty="0" smtClean="0">
              <a:ea typeface="MS PGothic" charset="0"/>
            </a:endParaRPr>
          </a:p>
          <a:p>
            <a:r>
              <a:rPr lang="nl-NL" dirty="0" smtClean="0">
                <a:ea typeface="MS PGothic" charset="0"/>
              </a:rPr>
              <a:t>Met de beschikbare informatie gaat de onderzoeker tenslotte terug naar de gedachten van dit moment en de verwachtingen voor de directe toekomst.</a:t>
            </a:r>
          </a:p>
          <a:p>
            <a:endParaRPr lang="nl-NL" dirty="0" smtClean="0">
              <a:ea typeface="MS PGothic" charset="0"/>
            </a:endParaRPr>
          </a:p>
          <a:p>
            <a:r>
              <a:rPr lang="nl-NL" dirty="0" smtClean="0">
                <a:ea typeface="MS PGothic" charset="0"/>
              </a:rPr>
              <a:t>In de volgende oefeningen</a:t>
            </a:r>
            <a:r>
              <a:rPr lang="nl-NL" baseline="0" dirty="0" smtClean="0">
                <a:ea typeface="MS PGothic" charset="0"/>
              </a:rPr>
              <a:t> zullen we ervaring opdoen met het interviewen volgens de CASE methodiek.</a:t>
            </a:r>
            <a:endParaRPr lang="en-US" dirty="0"/>
          </a:p>
        </p:txBody>
      </p:sp>
      <p:sp>
        <p:nvSpPr>
          <p:cNvPr id="4" name="Slide Number Placeholder 3"/>
          <p:cNvSpPr>
            <a:spLocks noGrp="1"/>
          </p:cNvSpPr>
          <p:nvPr>
            <p:ph type="sldNum" sz="quarter" idx="10"/>
          </p:nvPr>
        </p:nvSpPr>
        <p:spPr/>
        <p:txBody>
          <a:bodyPr/>
          <a:lstStyle/>
          <a:p>
            <a:fld id="{DC05D2FC-FA58-4345-AC5C-47F2196513AB}" type="slidenum">
              <a:rPr lang="en-US" smtClean="0"/>
              <a:t>21</a:t>
            </a:fld>
            <a:endParaRPr lang="en-US"/>
          </a:p>
        </p:txBody>
      </p:sp>
    </p:spTree>
    <p:extLst>
      <p:ext uri="{BB962C8B-B14F-4D97-AF65-F5344CB8AC3E}">
        <p14:creationId xmlns:p14="http://schemas.microsoft.com/office/powerpoint/2010/main" val="1200028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160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1604" name="Tijdelijke aanduiding voor dianumm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8F2BF076-0225-4470-B370-C55906898057}" type="slidenum">
              <a:rPr lang="nl-NL" sz="1200">
                <a:ea typeface="ＭＳ Ｐゴシック" charset="-128"/>
              </a:rPr>
              <a:pPr algn="r" eaLnBrk="0" hangingPunct="0"/>
              <a:t>22</a:t>
            </a:fld>
            <a:endParaRPr lang="nl-NL" sz="1200">
              <a:ea typeface="ＭＳ Ｐゴシック" charset="-128"/>
            </a:endParaRPr>
          </a:p>
        </p:txBody>
      </p:sp>
    </p:spTree>
    <p:extLst>
      <p:ext uri="{BB962C8B-B14F-4D97-AF65-F5344CB8AC3E}">
        <p14:creationId xmlns:p14="http://schemas.microsoft.com/office/powerpoint/2010/main" val="74943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ea typeface="MS PGothic" charset="0"/>
              </a:rPr>
              <a:t>DOEL:</a:t>
            </a:r>
          </a:p>
          <a:p>
            <a:endParaRPr lang="nl-NL" dirty="0" smtClean="0">
              <a:ea typeface="MS PGothic" charset="0"/>
            </a:endParaRPr>
          </a:p>
          <a:p>
            <a:r>
              <a:rPr lang="nl-NL" dirty="0" smtClean="0">
                <a:ea typeface="MS PGothic" charset="0"/>
              </a:rPr>
              <a:t>Introductie</a:t>
            </a:r>
            <a:r>
              <a:rPr lang="nl-NL" baseline="0" dirty="0" smtClean="0">
                <a:ea typeface="MS PGothic" charset="0"/>
              </a:rPr>
              <a:t> eerste oefening over contact maken</a:t>
            </a:r>
          </a:p>
          <a:p>
            <a:endParaRPr lang="nl-NL" baseline="0" dirty="0" smtClean="0">
              <a:ea typeface="MS PGothic" charset="0"/>
            </a:endParaRPr>
          </a:p>
          <a:p>
            <a:r>
              <a:rPr lang="nl-NL" baseline="0" dirty="0" smtClean="0">
                <a:ea typeface="MS PGothic" charset="0"/>
              </a:rPr>
              <a:t>MOGELIJKE TE</a:t>
            </a:r>
            <a:r>
              <a:rPr lang="cs-CZ" baseline="0" dirty="0" smtClean="0">
                <a:ea typeface="MS PGothic" charset="0"/>
              </a:rPr>
              <a:t>KS</a:t>
            </a:r>
            <a:r>
              <a:rPr lang="nl-NL" baseline="0" dirty="0" smtClean="0">
                <a:ea typeface="MS PGothic" charset="0"/>
              </a:rPr>
              <a:t>T:</a:t>
            </a:r>
            <a:endParaRPr lang="nl-NL" dirty="0" smtClean="0">
              <a:ea typeface="MS PGothic" charset="0"/>
            </a:endParaRPr>
          </a:p>
          <a:p>
            <a:endParaRPr lang="nl-NL" dirty="0" smtClean="0">
              <a:ea typeface="MS PGothic" charset="0"/>
            </a:endParaRPr>
          </a:p>
          <a:p>
            <a:endParaRPr lang="nl-NL" dirty="0" smtClean="0">
              <a:ea typeface="MS PGothic" charset="0"/>
            </a:endParaRPr>
          </a:p>
          <a:p>
            <a:r>
              <a:rPr lang="nl-NL" dirty="0" smtClean="0">
                <a:ea typeface="MS PGothic" charset="0"/>
              </a:rPr>
              <a:t>Bij de eerste oefening staan we stil bij de eerste fase van het CASE interview. Door uitgebreid in te gaan op de actuele </a:t>
            </a:r>
            <a:r>
              <a:rPr lang="nl-NL" dirty="0" err="1" smtClean="0">
                <a:ea typeface="MS PGothic" charset="0"/>
              </a:rPr>
              <a:t>su</a:t>
            </a:r>
            <a:r>
              <a:rPr lang="en-US" dirty="0" smtClean="0">
                <a:ea typeface="MS PGothic" charset="0"/>
              </a:rPr>
              <a:t>ï</a:t>
            </a:r>
            <a:r>
              <a:rPr lang="nl-NL" dirty="0" err="1" smtClean="0">
                <a:ea typeface="MS PGothic" charset="0"/>
              </a:rPr>
              <a:t>cidale</a:t>
            </a:r>
            <a:r>
              <a:rPr lang="nl-NL" dirty="0" smtClean="0">
                <a:ea typeface="MS PGothic" charset="0"/>
              </a:rPr>
              <a:t> toestand zal de patiënt zich beter gehoord voelen. Herhaal de woorden van de patiënt. Valideer de emoties, veroordeel niet. En, heel belangrijk: GA NIET HULPVERLENEN!!. Hulpverleners willen wat doen, oplossingen bieden. Maken zich zorgen dat er niet genoeg bedden zijn om patiënt eventueel op te nemen. Terwijl de patiënt daar vaak nog niet aan toe is. De patiënt wil eerst het complete verhaal kwijt en het gevoel krijgen dat de hulpverlener hem/haar helemaal begrijpt. Door goed contact te maken is het ook makkelijker om tot gezamenlijke oplossingen te komen.</a:t>
            </a:r>
          </a:p>
          <a:p>
            <a:endParaRPr lang="nl-NL" dirty="0" smtClean="0">
              <a:ea typeface="MS PGothic" charset="0"/>
            </a:endParaRPr>
          </a:p>
          <a:p>
            <a:r>
              <a:rPr lang="nl-NL" dirty="0" smtClean="0">
                <a:ea typeface="MS PGothic" charset="0"/>
              </a:rPr>
              <a:t>Bij het herkennen van suïcidaal gedrag moet onderscheid gemaakt worden tussen openlijke gedragingen en gedachten die niet tot uiting worden gebracht. Omdat er geen instrument bestaat waarmee suïcidaal gedrag ondubbelzinnig kan worden herkend, moeten professionals actief vragen naar de aanwezigheid van</a:t>
            </a:r>
          </a:p>
          <a:p>
            <a:r>
              <a:rPr lang="nl-NL" dirty="0" smtClean="0">
                <a:ea typeface="MS PGothic" charset="0"/>
              </a:rPr>
              <a:t>suïcidegedachten en -plannen en deze exploreren. Het effect daarvan gaan we in de eerste oefening ervaren.</a:t>
            </a:r>
          </a:p>
          <a:p>
            <a:endParaRPr lang="nl-NL" dirty="0" smtClean="0">
              <a:ea typeface="MS PGothic" charset="0"/>
            </a:endParaRPr>
          </a:p>
          <a:p>
            <a:endParaRPr lang="nl-NL" dirty="0" smtClean="0">
              <a:ea typeface="MS PGothic" charset="0"/>
            </a:endParaRPr>
          </a:p>
          <a:p>
            <a:endParaRPr lang="en-US" dirty="0"/>
          </a:p>
        </p:txBody>
      </p:sp>
      <p:sp>
        <p:nvSpPr>
          <p:cNvPr id="4" name="Slide Number Placeholder 3"/>
          <p:cNvSpPr>
            <a:spLocks noGrp="1"/>
          </p:cNvSpPr>
          <p:nvPr>
            <p:ph type="sldNum" sz="quarter" idx="10"/>
          </p:nvPr>
        </p:nvSpPr>
        <p:spPr/>
        <p:txBody>
          <a:bodyPr/>
          <a:lstStyle/>
          <a:p>
            <a:fld id="{DC05D2FC-FA58-4345-AC5C-47F2196513AB}" type="slidenum">
              <a:rPr lang="en-US" smtClean="0"/>
              <a:t>23</a:t>
            </a:fld>
            <a:endParaRPr lang="en-US"/>
          </a:p>
        </p:txBody>
      </p:sp>
    </p:spTree>
    <p:extLst>
      <p:ext uri="{BB962C8B-B14F-4D97-AF65-F5344CB8AC3E}">
        <p14:creationId xmlns:p14="http://schemas.microsoft.com/office/powerpoint/2010/main" val="3934539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baseline="0" dirty="0" smtClean="0">
                <a:ea typeface="MS PGothic" charset="0"/>
              </a:rPr>
              <a:t>DOEL:</a:t>
            </a:r>
          </a:p>
          <a:p>
            <a:pPr eaLnBrk="1" hangingPunct="1">
              <a:spcBef>
                <a:spcPct val="0"/>
              </a:spcBef>
            </a:pPr>
            <a:endParaRPr lang="nl-NL" baseline="0" dirty="0" smtClean="0">
              <a:ea typeface="MS PGothic" charset="0"/>
            </a:endParaRPr>
          </a:p>
          <a:p>
            <a:pPr eaLnBrk="1" hangingPunct="1">
              <a:spcBef>
                <a:spcPct val="0"/>
              </a:spcBef>
            </a:pPr>
            <a:r>
              <a:rPr lang="nl-NL" baseline="0" dirty="0" smtClean="0">
                <a:ea typeface="MS PGothic" charset="0"/>
              </a:rPr>
              <a:t>Instructie voor 1</a:t>
            </a:r>
            <a:r>
              <a:rPr lang="nl-NL" baseline="30000" dirty="0" smtClean="0">
                <a:ea typeface="MS PGothic" charset="0"/>
              </a:rPr>
              <a:t>e</a:t>
            </a:r>
            <a:r>
              <a:rPr lang="nl-NL" baseline="0" dirty="0" smtClean="0">
                <a:ea typeface="MS PGothic" charset="0"/>
              </a:rPr>
              <a:t> oefening</a:t>
            </a:r>
          </a:p>
          <a:p>
            <a:pPr eaLnBrk="1" hangingPunct="1">
              <a:spcBef>
                <a:spcPct val="0"/>
              </a:spcBef>
            </a:pPr>
            <a:endParaRPr lang="nl-NL" baseline="0" dirty="0" smtClean="0">
              <a:ea typeface="MS PGothic" charset="0"/>
            </a:endParaRPr>
          </a:p>
          <a:p>
            <a:pPr eaLnBrk="1" hangingPunct="1">
              <a:spcBef>
                <a:spcPct val="0"/>
              </a:spcBef>
            </a:pPr>
            <a:r>
              <a:rPr lang="nl-NL" baseline="0" dirty="0" smtClean="0">
                <a:ea typeface="MS PGothic" charset="0"/>
              </a:rPr>
              <a:t>MOGELIJKE TE</a:t>
            </a:r>
            <a:r>
              <a:rPr lang="cs-CZ" baseline="0" dirty="0" smtClean="0">
                <a:ea typeface="MS PGothic" charset="0"/>
              </a:rPr>
              <a:t>KS</a:t>
            </a:r>
            <a:r>
              <a:rPr lang="nl-NL" baseline="0" dirty="0" smtClean="0">
                <a:ea typeface="MS PGothic" charset="0"/>
              </a:rPr>
              <a:t>T:</a:t>
            </a:r>
          </a:p>
          <a:p>
            <a:pPr eaLnBrk="1" hangingPunct="1">
              <a:spcBef>
                <a:spcPct val="0"/>
              </a:spcBef>
            </a:pPr>
            <a:endParaRPr lang="nl-NL" baseline="0" dirty="0" smtClean="0">
              <a:ea typeface="MS PGothic" charset="0"/>
            </a:endParaRPr>
          </a:p>
          <a:p>
            <a:pPr eaLnBrk="1" hangingPunct="1">
              <a:spcBef>
                <a:spcPct val="0"/>
              </a:spcBef>
            </a:pPr>
            <a:r>
              <a:rPr lang="nl-NL" baseline="0" dirty="0" smtClean="0">
                <a:ea typeface="MS PGothic" charset="0"/>
              </a:rPr>
              <a:t>Gedurende de oefeningen mogen hulpverleners niet W</a:t>
            </a:r>
            <a:r>
              <a:rPr lang="nl-NL" dirty="0" smtClean="0">
                <a:ea typeface="MS PGothic" charset="0"/>
              </a:rPr>
              <a:t>ISSELEN. Ook mogen ze NIET UIT HUN ROL STAPPEN.</a:t>
            </a:r>
          </a:p>
          <a:p>
            <a:pPr eaLnBrk="1" hangingPunct="1">
              <a:spcBef>
                <a:spcPct val="0"/>
              </a:spcBef>
            </a:pPr>
            <a:endParaRPr lang="nl-NL" dirty="0" smtClean="0">
              <a:ea typeface="MS PGothic" charset="0"/>
            </a:endParaRPr>
          </a:p>
          <a:p>
            <a:pPr eaLnBrk="1" hangingPunct="1">
              <a:spcBef>
                <a:spcPct val="0"/>
              </a:spcBef>
            </a:pPr>
            <a:r>
              <a:rPr lang="nl-NL" dirty="0" smtClean="0">
                <a:ea typeface="MS PGothic" charset="0"/>
              </a:rPr>
              <a:t>En nogmaals: NIET HULPVERLENEN</a:t>
            </a:r>
          </a:p>
          <a:p>
            <a:endParaRPr lang="nl-NL" dirty="0" smtClean="0">
              <a:ea typeface="MS PGothic" charset="0"/>
            </a:endParaRPr>
          </a:p>
          <a:p>
            <a:r>
              <a:rPr lang="nl-NL" dirty="0" smtClean="0">
                <a:ea typeface="MS PGothic" charset="0"/>
              </a:rPr>
              <a:t>cursisten spelen vrijwel altijd hun meest vervelende, manipulatieve cliënt. Dit is gunstig, omdat hiermee de valkuilen voor beide partijen goed aan het licht kunnen komen. Maar ook lastig omdat de hulpverlener snel vast kan komen te zitten en niet de nieuwe vaardigheden kan oefenen. Maak ze daarvan bewust voor ze een patiënt kiezen. Het </a:t>
            </a:r>
            <a:r>
              <a:rPr lang="nl-NL" u="sng" dirty="0" smtClean="0">
                <a:ea typeface="MS PGothic" charset="0"/>
              </a:rPr>
              <a:t>doel</a:t>
            </a:r>
            <a:r>
              <a:rPr lang="nl-NL" dirty="0" smtClean="0">
                <a:ea typeface="MS PGothic" charset="0"/>
              </a:rPr>
              <a:t> is om te leren om structureel suïcidaal gedrag uit te vragen</a:t>
            </a:r>
          </a:p>
          <a:p>
            <a:endParaRPr lang="en-US" dirty="0"/>
          </a:p>
        </p:txBody>
      </p:sp>
      <p:sp>
        <p:nvSpPr>
          <p:cNvPr id="4" name="Slide Number Placeholder 3"/>
          <p:cNvSpPr>
            <a:spLocks noGrp="1"/>
          </p:cNvSpPr>
          <p:nvPr>
            <p:ph type="sldNum" sz="quarter" idx="10"/>
          </p:nvPr>
        </p:nvSpPr>
        <p:spPr/>
        <p:txBody>
          <a:bodyPr/>
          <a:lstStyle/>
          <a:p>
            <a:fld id="{DC05D2FC-FA58-4345-AC5C-47F2196513AB}" type="slidenum">
              <a:rPr lang="en-US" smtClean="0"/>
              <a:t>24</a:t>
            </a:fld>
            <a:endParaRPr lang="en-US"/>
          </a:p>
        </p:txBody>
      </p:sp>
    </p:spTree>
    <p:extLst>
      <p:ext uri="{BB962C8B-B14F-4D97-AF65-F5344CB8AC3E}">
        <p14:creationId xmlns:p14="http://schemas.microsoft.com/office/powerpoint/2010/main" val="3147019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ea typeface="MS PGothic" charset="0"/>
              </a:rPr>
              <a:t>DOEL</a:t>
            </a:r>
            <a:r>
              <a:rPr lang="nl-NL" baseline="0" dirty="0" smtClean="0">
                <a:ea typeface="MS PGothic" charset="0"/>
              </a:rPr>
              <a:t> SLIDE:</a:t>
            </a:r>
          </a:p>
          <a:p>
            <a:endParaRPr lang="nl-NL" baseline="0" dirty="0" smtClean="0">
              <a:ea typeface="MS PGothic" charset="0"/>
            </a:endParaRPr>
          </a:p>
          <a:p>
            <a:r>
              <a:rPr lang="nl-NL" baseline="0" dirty="0" smtClean="0">
                <a:ea typeface="MS PGothic" charset="0"/>
              </a:rPr>
              <a:t>Wat houvast om uitgebreid stil te staan bij de actuele suïcidale gedachten</a:t>
            </a:r>
          </a:p>
          <a:p>
            <a:endParaRPr lang="nl-NL" baseline="0" dirty="0" smtClean="0">
              <a:ea typeface="MS PGothic" charset="0"/>
            </a:endParaRPr>
          </a:p>
          <a:p>
            <a:r>
              <a:rPr lang="nl-NL" baseline="0" dirty="0" smtClean="0">
                <a:ea typeface="MS PGothic" charset="0"/>
              </a:rPr>
              <a:t>MOGELIJKE TE</a:t>
            </a:r>
            <a:r>
              <a:rPr lang="cs-CZ" baseline="0" dirty="0" smtClean="0">
                <a:ea typeface="MS PGothic" charset="0"/>
              </a:rPr>
              <a:t>KS</a:t>
            </a:r>
            <a:r>
              <a:rPr lang="nl-NL" baseline="0" dirty="0" smtClean="0">
                <a:ea typeface="MS PGothic" charset="0"/>
              </a:rPr>
              <a:t>T:</a:t>
            </a:r>
            <a:endParaRPr lang="nl-NL" dirty="0" smtClean="0">
              <a:ea typeface="MS PGothic" charset="0"/>
            </a:endParaRPr>
          </a:p>
          <a:p>
            <a:endParaRPr lang="nl-NL" dirty="0" smtClean="0">
              <a:ea typeface="MS PGothic" charset="0"/>
            </a:endParaRPr>
          </a:p>
          <a:p>
            <a:endParaRPr lang="nl-NL" dirty="0" smtClean="0">
              <a:ea typeface="MS PGothic" charset="0"/>
            </a:endParaRPr>
          </a:p>
          <a:p>
            <a:r>
              <a:rPr lang="nl-NL" dirty="0" smtClean="0">
                <a:ea typeface="MS PGothic" charset="0"/>
              </a:rPr>
              <a:t>Om het gesprek te faciliteren geven we wat voorbeeld vragen mee. Heeft u bijvoorbeeld weleens gevraagd hoeveel haast een patiënt heeft? Dat geeft veel informatie over de urgentie van het suïcidaal gedrag. U komt</a:t>
            </a:r>
            <a:r>
              <a:rPr lang="nl-NL" baseline="0" dirty="0" smtClean="0">
                <a:ea typeface="MS PGothic" charset="0"/>
              </a:rPr>
              <a:t> zo te weten hoe ver iemand in het suïcidale proces is. Hoe langer en intensiever iemand aan het piekeren is over suïcide, hoe concreter de gedachten, beelden en planning is, hoe groter het risico op suïcidaal gedrag.</a:t>
            </a:r>
            <a:endParaRPr lang="nl-NL" dirty="0" smtClean="0">
              <a:ea typeface="MS PGothic" charset="0"/>
            </a:endParaRPr>
          </a:p>
          <a:p>
            <a:endParaRPr lang="nl-NL" dirty="0" smtClean="0">
              <a:ea typeface="MS PGothic" charset="0"/>
            </a:endParaRPr>
          </a:p>
          <a:p>
            <a:r>
              <a:rPr lang="nl-NL" dirty="0" smtClean="0">
                <a:ea typeface="MS PGothic" charset="0"/>
              </a:rPr>
              <a:t>U vindt deze oefening in bijlage 1.</a:t>
            </a:r>
          </a:p>
          <a:p>
            <a:endParaRPr lang="en-US" dirty="0"/>
          </a:p>
        </p:txBody>
      </p:sp>
      <p:sp>
        <p:nvSpPr>
          <p:cNvPr id="4" name="Slide Number Placeholder 3"/>
          <p:cNvSpPr>
            <a:spLocks noGrp="1"/>
          </p:cNvSpPr>
          <p:nvPr>
            <p:ph type="sldNum" sz="quarter" idx="10"/>
          </p:nvPr>
        </p:nvSpPr>
        <p:spPr/>
        <p:txBody>
          <a:bodyPr/>
          <a:lstStyle/>
          <a:p>
            <a:fld id="{DC05D2FC-FA58-4345-AC5C-47F2196513AB}" type="slidenum">
              <a:rPr lang="en-US" smtClean="0"/>
              <a:t>25</a:t>
            </a:fld>
            <a:endParaRPr lang="en-US"/>
          </a:p>
        </p:txBody>
      </p:sp>
    </p:spTree>
    <p:extLst>
      <p:ext uri="{BB962C8B-B14F-4D97-AF65-F5344CB8AC3E}">
        <p14:creationId xmlns:p14="http://schemas.microsoft.com/office/powerpoint/2010/main" val="3588285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ea typeface="MS PGothic" charset="0"/>
              </a:rPr>
              <a:t>Laat ze eerst de vragenlijst invullen. De vragenlijsten dienen om te kijken of de duo’s wel hetzelfde gesprek hebben gevoerd. Vul ze onafhankelijk van elkaar in, en vergelijk daarna de antwoorden. Sta vooral stil bij de discrepanties. </a:t>
            </a:r>
          </a:p>
          <a:p>
            <a:endParaRPr lang="en-US" dirty="0"/>
          </a:p>
        </p:txBody>
      </p:sp>
      <p:sp>
        <p:nvSpPr>
          <p:cNvPr id="4" name="Slide Number Placeholder 3"/>
          <p:cNvSpPr>
            <a:spLocks noGrp="1"/>
          </p:cNvSpPr>
          <p:nvPr>
            <p:ph type="sldNum" sz="quarter" idx="10"/>
          </p:nvPr>
        </p:nvSpPr>
        <p:spPr/>
        <p:txBody>
          <a:bodyPr/>
          <a:lstStyle/>
          <a:p>
            <a:fld id="{DC05D2FC-FA58-4345-AC5C-47F2196513AB}" type="slidenum">
              <a:rPr lang="en-US" smtClean="0"/>
              <a:t>26</a:t>
            </a:fld>
            <a:endParaRPr lang="en-US"/>
          </a:p>
        </p:txBody>
      </p:sp>
    </p:spTree>
    <p:extLst>
      <p:ext uri="{BB962C8B-B14F-4D97-AF65-F5344CB8AC3E}">
        <p14:creationId xmlns:p14="http://schemas.microsoft.com/office/powerpoint/2010/main" val="1219170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Wat het grootste leermoment is van de eerste oefening is dat patiënten het heel prettig blijken te vinden om hun verhaal te doen,</a:t>
            </a:r>
            <a:r>
              <a:rPr lang="nl-NL" baseline="0" noProof="0" dirty="0" smtClean="0">
                <a:ea typeface="MS PGothic" charset="0"/>
              </a:rPr>
              <a:t> ze voelen zich gehoord, terwijl de hulpverlener het gevoel heeft dat er iets gedaan moet worden. Dit zien we bij elke training terug. Luisteren en valideren is al een zinnige interventie.</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Voorbeeldvragen voor nabespreken:</a:t>
            </a:r>
          </a:p>
          <a:p>
            <a:pPr lvl="1"/>
            <a:r>
              <a:rPr lang="nl-NL" noProof="0" dirty="0" smtClean="0">
                <a:ea typeface="MS PGothic" charset="0"/>
              </a:rPr>
              <a:t>Hoe was het om concreet te vragen naar het suïcidale gedrag van de cliënt?</a:t>
            </a:r>
            <a:endParaRPr lang="nl-NL" sz="1700" noProof="0" dirty="0" smtClean="0">
              <a:ea typeface="MS PGothic" charset="0"/>
            </a:endParaRPr>
          </a:p>
          <a:p>
            <a:pPr lvl="1"/>
            <a:r>
              <a:rPr lang="nl-NL" noProof="0" dirty="0" smtClean="0">
                <a:ea typeface="MS PGothic" charset="0"/>
              </a:rPr>
              <a:t>Hoe is het als cliënt om zo te worden bevraagd? </a:t>
            </a:r>
            <a:endParaRPr lang="nl-NL" sz="1700" noProof="0" dirty="0" smtClean="0">
              <a:ea typeface="MS PGothic" charset="0"/>
            </a:endParaRPr>
          </a:p>
          <a:p>
            <a:pPr lvl="1"/>
            <a:r>
              <a:rPr lang="nl-NL" noProof="0" dirty="0" smtClean="0">
                <a:ea typeface="MS PGothic" charset="0"/>
              </a:rPr>
              <a:t>Zijn er vragen die u als interviewer niet heeft gesteld? </a:t>
            </a:r>
            <a:endParaRPr lang="nl-NL" sz="1700" noProof="0" dirty="0" smtClean="0">
              <a:ea typeface="MS PGothic" charset="0"/>
            </a:endParaRPr>
          </a:p>
          <a:p>
            <a:pPr lvl="1"/>
            <a:r>
              <a:rPr lang="nl-NL" noProof="0" dirty="0" smtClean="0">
                <a:ea typeface="MS PGothic" charset="0"/>
              </a:rPr>
              <a:t>Indien ja, kunt u aangeven waarom niet? </a:t>
            </a:r>
            <a:endParaRPr lang="nl-NL" sz="1700" noProof="0" dirty="0" smtClean="0">
              <a:ea typeface="MS PGothic" charset="0"/>
            </a:endParaRPr>
          </a:p>
          <a:p>
            <a:pPr lvl="1"/>
            <a:r>
              <a:rPr lang="nl-NL" noProof="0" dirty="0" smtClean="0">
                <a:ea typeface="MS PGothic" charset="0"/>
              </a:rPr>
              <a:t>Kun je mensen op het idee van suïcide brengen door er naar te vragen?</a:t>
            </a:r>
            <a:endParaRPr lang="nl-NL" sz="1700" noProof="0" dirty="0" smtClean="0">
              <a:ea typeface="MS PGothic" charset="0"/>
            </a:endParaRPr>
          </a:p>
          <a:p>
            <a:pPr lvl="1"/>
            <a:r>
              <a:rPr lang="nl-NL" noProof="0" dirty="0" smtClean="0">
                <a:ea typeface="MS PGothic" charset="0"/>
              </a:rPr>
              <a:t>Heeft de professional een juist beeld over de suïcidegedachten van de cliënt kunnen krijgen?</a:t>
            </a:r>
            <a:endParaRPr lang="nl-NL" sz="1700" noProof="0" dirty="0" smtClean="0">
              <a:ea typeface="MS PGothic" charset="0"/>
            </a:endParaRPr>
          </a:p>
          <a:p>
            <a:r>
              <a:rPr lang="nl-NL" noProof="0" dirty="0" smtClean="0">
                <a:ea typeface="MS PGothic" charset="0"/>
              </a:rPr>
              <a:t>          Waardoor kwam dit?</a:t>
            </a:r>
          </a:p>
          <a:p>
            <a:endParaRPr lang="nl-NL" noProof="0" dirty="0" smtClean="0">
              <a:ea typeface="MS PGothic" charset="0"/>
            </a:endParaRPr>
          </a:p>
          <a:p>
            <a:r>
              <a:rPr lang="nl-NL" noProof="0" dirty="0" smtClean="0">
                <a:ea typeface="MS PGothic" charset="0"/>
              </a:rPr>
              <a:t>Mogelijke uitkomst:</a:t>
            </a:r>
          </a:p>
          <a:p>
            <a:endParaRPr lang="nl-NL" noProof="0" dirty="0" smtClean="0">
              <a:ea typeface="MS PGothic" charset="0"/>
            </a:endParaRPr>
          </a:p>
          <a:p>
            <a:r>
              <a:rPr lang="nl-NL" u="sng" noProof="0" dirty="0" smtClean="0">
                <a:ea typeface="MS PGothic" charset="0"/>
              </a:rPr>
              <a:t>cliënt</a:t>
            </a:r>
            <a:endParaRPr lang="nl-NL" noProof="0" dirty="0" smtClean="0">
              <a:ea typeface="MS PGothic" charset="0"/>
            </a:endParaRPr>
          </a:p>
          <a:p>
            <a:r>
              <a:rPr lang="nl-NL" noProof="0" dirty="0" smtClean="0">
                <a:ea typeface="MS PGothic" charset="0"/>
              </a:rPr>
              <a:t>houdt relevante informatie achter </a:t>
            </a:r>
          </a:p>
          <a:p>
            <a:r>
              <a:rPr lang="nl-NL" noProof="0" dirty="0" smtClean="0">
                <a:ea typeface="MS PGothic" charset="0"/>
              </a:rPr>
              <a:t>irritatie</a:t>
            </a:r>
          </a:p>
          <a:p>
            <a:r>
              <a:rPr lang="nl-NL" noProof="0" dirty="0" smtClean="0">
                <a:ea typeface="MS PGothic" charset="0"/>
              </a:rPr>
              <a:t> </a:t>
            </a:r>
          </a:p>
          <a:p>
            <a:r>
              <a:rPr lang="nl-NL" u="sng" noProof="0" dirty="0" smtClean="0">
                <a:ea typeface="MS PGothic" charset="0"/>
              </a:rPr>
              <a:t>professional</a:t>
            </a:r>
            <a:r>
              <a:rPr lang="nl-NL" noProof="0" dirty="0" smtClean="0">
                <a:ea typeface="MS PGothic" charset="0"/>
              </a:rPr>
              <a:t> </a:t>
            </a:r>
          </a:p>
          <a:p>
            <a:r>
              <a:rPr lang="nl-NL" noProof="0" dirty="0" smtClean="0">
                <a:ea typeface="MS PGothic" charset="0"/>
              </a:rPr>
              <a:t>draagt te snel oplossingen aan </a:t>
            </a:r>
          </a:p>
          <a:p>
            <a:r>
              <a:rPr lang="nl-NL" noProof="0" dirty="0" smtClean="0">
                <a:ea typeface="MS PGothic" charset="0"/>
              </a:rPr>
              <a:t>gaat niet in op wat de patiënt zegt </a:t>
            </a:r>
          </a:p>
          <a:p>
            <a:r>
              <a:rPr lang="nl-NL" noProof="0" dirty="0" smtClean="0">
                <a:ea typeface="MS PGothic" charset="0"/>
              </a:rPr>
              <a:t>vraagt niet door</a:t>
            </a:r>
          </a:p>
          <a:p>
            <a:r>
              <a:rPr lang="nl-NL" noProof="0" dirty="0" smtClean="0">
                <a:ea typeface="MS PGothic" charset="0"/>
              </a:rPr>
              <a:t>wordt gehinderd door  dubbele agenda, angst voor suïcide(poging)</a:t>
            </a:r>
          </a:p>
          <a:p>
            <a:r>
              <a:rPr lang="nl-NL" noProof="0" dirty="0" smtClean="0">
                <a:ea typeface="MS PGothic" charset="0"/>
              </a:rPr>
              <a:t>dwingt beloftes af</a:t>
            </a:r>
          </a:p>
          <a:p>
            <a:r>
              <a:rPr lang="nl-NL" noProof="0" dirty="0" smtClean="0">
                <a:ea typeface="MS PGothic" charset="0"/>
              </a:rPr>
              <a:t>creëert schijnveiligheid</a:t>
            </a:r>
          </a:p>
          <a:p>
            <a:endParaRPr lang="nl-NL" noProof="0" dirty="0" smtClean="0">
              <a:ea typeface="MS PGothic" charset="0"/>
            </a:endParaRPr>
          </a:p>
          <a:p>
            <a:r>
              <a:rPr lang="nl-NL" noProof="0" dirty="0" smtClean="0">
                <a:ea typeface="MS PGothic" charset="0"/>
              </a:rPr>
              <a:t>Aandachtspunten:</a:t>
            </a:r>
          </a:p>
          <a:p>
            <a:endParaRPr lang="nl-NL" noProof="0" dirty="0" smtClean="0">
              <a:ea typeface="MS PGothic" charset="0"/>
            </a:endParaRPr>
          </a:p>
          <a:p>
            <a:r>
              <a:rPr lang="nl-NL" noProof="0" dirty="0" smtClean="0">
                <a:ea typeface="MS PGothic" charset="0"/>
              </a:rPr>
              <a:t>bevorder actieve deelname door gericht te vragen naar ervaringen</a:t>
            </a:r>
          </a:p>
          <a:p>
            <a:r>
              <a:rPr lang="nl-NL" noProof="0" dirty="0" smtClean="0">
                <a:ea typeface="MS PGothic" charset="0"/>
              </a:rPr>
              <a:t>maak de koppeling met de thema’s uit de richtlijn</a:t>
            </a:r>
          </a:p>
          <a:p>
            <a:r>
              <a:rPr lang="nl-NL" noProof="0" dirty="0" smtClean="0">
                <a:ea typeface="MS PGothic" charset="0"/>
              </a:rPr>
              <a:t>besteed aandacht aan angst, dubbele agenda</a:t>
            </a:r>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27</a:t>
            </a:fld>
            <a:endParaRPr lang="en-US"/>
          </a:p>
        </p:txBody>
      </p:sp>
    </p:spTree>
    <p:extLst>
      <p:ext uri="{BB962C8B-B14F-4D97-AF65-F5344CB8AC3E}">
        <p14:creationId xmlns:p14="http://schemas.microsoft.com/office/powerpoint/2010/main" val="1219170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ea typeface="MS PGothic" charset="0"/>
              </a:rPr>
              <a:t>Nu </a:t>
            </a:r>
            <a:r>
              <a:rPr lang="en-US" dirty="0" err="1" smtClean="0">
                <a:ea typeface="MS PGothic" charset="0"/>
              </a:rPr>
              <a:t>staan</a:t>
            </a:r>
            <a:r>
              <a:rPr lang="en-US" dirty="0" smtClean="0">
                <a:ea typeface="MS PGothic" charset="0"/>
              </a:rPr>
              <a:t> we </a:t>
            </a:r>
            <a:r>
              <a:rPr lang="en-US" dirty="0" err="1" smtClean="0">
                <a:ea typeface="MS PGothic" charset="0"/>
              </a:rPr>
              <a:t>stil</a:t>
            </a:r>
            <a:r>
              <a:rPr lang="en-US" dirty="0" smtClean="0">
                <a:ea typeface="MS PGothic" charset="0"/>
              </a:rPr>
              <a:t> </a:t>
            </a:r>
            <a:r>
              <a:rPr lang="en-US" dirty="0" err="1" smtClean="0">
                <a:ea typeface="MS PGothic" charset="0"/>
              </a:rPr>
              <a:t>bij</a:t>
            </a:r>
            <a:r>
              <a:rPr lang="en-US" dirty="0" smtClean="0">
                <a:ea typeface="MS PGothic" charset="0"/>
              </a:rPr>
              <a:t>:</a:t>
            </a:r>
          </a:p>
          <a:p>
            <a:endParaRPr lang="en-US" dirty="0" smtClean="0">
              <a:ea typeface="MS PGothic" charset="0"/>
            </a:endParaRPr>
          </a:p>
          <a:p>
            <a:pPr>
              <a:buFontTx/>
              <a:buChar char="•"/>
            </a:pPr>
            <a:r>
              <a:rPr lang="en-US" dirty="0" smtClean="0">
                <a:ea typeface="MS PGothic" charset="0"/>
              </a:rPr>
              <a:t>De </a:t>
            </a:r>
            <a:r>
              <a:rPr lang="en-US" dirty="0" err="1" smtClean="0">
                <a:ea typeface="MS PGothic" charset="0"/>
              </a:rPr>
              <a:t>elementen</a:t>
            </a:r>
            <a:r>
              <a:rPr lang="en-US" dirty="0" smtClean="0">
                <a:ea typeface="MS PGothic" charset="0"/>
              </a:rPr>
              <a:t> van </a:t>
            </a:r>
            <a:r>
              <a:rPr lang="en-US" dirty="0" err="1" smtClean="0">
                <a:ea typeface="MS PGothic" charset="0"/>
              </a:rPr>
              <a:t>een</a:t>
            </a:r>
            <a:r>
              <a:rPr lang="en-US" dirty="0" smtClean="0">
                <a:ea typeface="MS PGothic" charset="0"/>
              </a:rPr>
              <a:t> </a:t>
            </a:r>
            <a:r>
              <a:rPr lang="en-US" dirty="0" err="1" smtClean="0">
                <a:ea typeface="MS PGothic" charset="0"/>
              </a:rPr>
              <a:t>systematisch</a:t>
            </a:r>
            <a:r>
              <a:rPr lang="en-US" dirty="0" smtClean="0">
                <a:ea typeface="MS PGothic" charset="0"/>
              </a:rPr>
              <a:t> </a:t>
            </a:r>
            <a:r>
              <a:rPr lang="en-US" dirty="0" err="1" smtClean="0">
                <a:ea typeface="MS PGothic" charset="0"/>
              </a:rPr>
              <a:t>onderzoek</a:t>
            </a:r>
            <a:endParaRPr lang="en-US" dirty="0" smtClean="0">
              <a:ea typeface="MS PGothic" charset="0"/>
            </a:endParaRPr>
          </a:p>
          <a:p>
            <a:pPr>
              <a:buFontTx/>
              <a:buChar char="•"/>
            </a:pPr>
            <a:r>
              <a:rPr lang="en-US" dirty="0" smtClean="0">
                <a:ea typeface="MS PGothic" charset="0"/>
              </a:rPr>
              <a:t>Hoe de CASE </a:t>
            </a:r>
            <a:r>
              <a:rPr lang="en-US" dirty="0" err="1" smtClean="0">
                <a:ea typeface="MS PGothic" charset="0"/>
              </a:rPr>
              <a:t>methode</a:t>
            </a:r>
            <a:r>
              <a:rPr lang="en-US" dirty="0" smtClean="0">
                <a:ea typeface="MS PGothic" charset="0"/>
              </a:rPr>
              <a:t> </a:t>
            </a:r>
            <a:r>
              <a:rPr lang="en-US" dirty="0" err="1" smtClean="0">
                <a:ea typeface="MS PGothic" charset="0"/>
              </a:rPr>
              <a:t>helpt</a:t>
            </a:r>
            <a:r>
              <a:rPr lang="en-US" dirty="0" smtClean="0">
                <a:ea typeface="MS PGothic" charset="0"/>
              </a:rPr>
              <a:t> </a:t>
            </a:r>
            <a:r>
              <a:rPr lang="en-US" dirty="0" err="1" smtClean="0">
                <a:ea typeface="MS PGothic" charset="0"/>
              </a:rPr>
              <a:t>bij</a:t>
            </a:r>
            <a:r>
              <a:rPr lang="en-US" dirty="0" smtClean="0">
                <a:ea typeface="MS PGothic" charset="0"/>
              </a:rPr>
              <a:t> </a:t>
            </a:r>
            <a:r>
              <a:rPr lang="en-US" dirty="0" err="1" smtClean="0">
                <a:ea typeface="MS PGothic" charset="0"/>
              </a:rPr>
              <a:t>een</a:t>
            </a:r>
            <a:r>
              <a:rPr lang="en-US" dirty="0" smtClean="0">
                <a:ea typeface="MS PGothic" charset="0"/>
              </a:rPr>
              <a:t> </a:t>
            </a:r>
            <a:r>
              <a:rPr lang="en-US" dirty="0" err="1" smtClean="0">
                <a:ea typeface="MS PGothic" charset="0"/>
              </a:rPr>
              <a:t>systematisch</a:t>
            </a:r>
            <a:r>
              <a:rPr lang="en-US" dirty="0" smtClean="0">
                <a:ea typeface="MS PGothic" charset="0"/>
              </a:rPr>
              <a:t> </a:t>
            </a:r>
            <a:r>
              <a:rPr lang="en-US" dirty="0" err="1" smtClean="0">
                <a:ea typeface="MS PGothic" charset="0"/>
              </a:rPr>
              <a:t>onderzoek</a:t>
            </a:r>
            <a:endParaRPr lang="en-US" dirty="0" smtClean="0">
              <a:ea typeface="MS PGothic" charset="0"/>
            </a:endParaRPr>
          </a:p>
          <a:p>
            <a:pPr>
              <a:buFontTx/>
              <a:buChar char="•"/>
            </a:pPr>
            <a:r>
              <a:rPr lang="en-US" dirty="0" smtClean="0">
                <a:ea typeface="MS PGothic" charset="0"/>
              </a:rPr>
              <a:t>De </a:t>
            </a:r>
            <a:r>
              <a:rPr lang="en-US" dirty="0" err="1" smtClean="0">
                <a:ea typeface="MS PGothic" charset="0"/>
              </a:rPr>
              <a:t>relatie</a:t>
            </a:r>
            <a:r>
              <a:rPr lang="en-US" dirty="0" smtClean="0">
                <a:ea typeface="MS PGothic" charset="0"/>
              </a:rPr>
              <a:t> </a:t>
            </a:r>
            <a:r>
              <a:rPr lang="en-US" dirty="0" err="1" smtClean="0">
                <a:ea typeface="MS PGothic" charset="0"/>
              </a:rPr>
              <a:t>tussen</a:t>
            </a:r>
            <a:r>
              <a:rPr lang="en-US" dirty="0" smtClean="0">
                <a:ea typeface="MS PGothic" charset="0"/>
              </a:rPr>
              <a:t> </a:t>
            </a:r>
            <a:r>
              <a:rPr lang="en-US" dirty="0" err="1" smtClean="0">
                <a:ea typeface="MS PGothic" charset="0"/>
              </a:rPr>
              <a:t>systematisch</a:t>
            </a:r>
            <a:r>
              <a:rPr lang="en-US" dirty="0" smtClean="0">
                <a:ea typeface="MS PGothic" charset="0"/>
              </a:rPr>
              <a:t> </a:t>
            </a:r>
            <a:r>
              <a:rPr lang="en-US" dirty="0" err="1" smtClean="0">
                <a:ea typeface="MS PGothic" charset="0"/>
              </a:rPr>
              <a:t>onderzoek</a:t>
            </a:r>
            <a:r>
              <a:rPr lang="en-US" dirty="0" smtClean="0">
                <a:ea typeface="MS PGothic" charset="0"/>
              </a:rPr>
              <a:t> en </a:t>
            </a:r>
            <a:r>
              <a:rPr lang="en-US" dirty="0" err="1" smtClean="0">
                <a:ea typeface="MS PGothic" charset="0"/>
              </a:rPr>
              <a:t>structuurdiagnose</a:t>
            </a:r>
            <a:r>
              <a:rPr lang="en-US" dirty="0" smtClean="0">
                <a:ea typeface="MS PGothic" charset="0"/>
              </a:rPr>
              <a:t>:</a:t>
            </a:r>
          </a:p>
          <a:p>
            <a:endParaRPr lang="en-US" dirty="0" smtClean="0">
              <a:ea typeface="MS PGothic" charset="0"/>
            </a:endParaRPr>
          </a:p>
          <a:p>
            <a:r>
              <a:rPr lang="en-US" dirty="0" smtClean="0">
                <a:ea typeface="MS PGothic" charset="0"/>
              </a:rPr>
              <a:t>MOGELIJKE TEKST:</a:t>
            </a:r>
          </a:p>
          <a:p>
            <a:endParaRPr lang="en-US" dirty="0" smtClean="0">
              <a:ea typeface="MS PGothic" charset="0"/>
            </a:endParaRPr>
          </a:p>
          <a:p>
            <a:r>
              <a:rPr lang="en-US" dirty="0" smtClean="0">
                <a:ea typeface="MS PGothic" charset="0"/>
              </a:rPr>
              <a:t>Contact</a:t>
            </a:r>
            <a:r>
              <a:rPr lang="en-US" baseline="0" dirty="0" smtClean="0">
                <a:ea typeface="MS PGothic" charset="0"/>
              </a:rPr>
              <a:t> </a:t>
            </a:r>
            <a:r>
              <a:rPr lang="en-US" baseline="0" dirty="0" err="1" smtClean="0">
                <a:ea typeface="MS PGothic" charset="0"/>
              </a:rPr>
              <a:t>maken</a:t>
            </a:r>
            <a:r>
              <a:rPr lang="en-US" baseline="0" dirty="0" smtClean="0">
                <a:ea typeface="MS PGothic" charset="0"/>
              </a:rPr>
              <a:t> is </a:t>
            </a:r>
            <a:r>
              <a:rPr lang="en-US" baseline="0" dirty="0" err="1" smtClean="0">
                <a:ea typeface="MS PGothic" charset="0"/>
              </a:rPr>
              <a:t>een</a:t>
            </a:r>
            <a:r>
              <a:rPr lang="en-US" baseline="0" dirty="0" smtClean="0">
                <a:ea typeface="MS PGothic" charset="0"/>
              </a:rPr>
              <a:t> </a:t>
            </a:r>
            <a:r>
              <a:rPr lang="en-US" baseline="0" dirty="0" err="1" smtClean="0">
                <a:ea typeface="MS PGothic" charset="0"/>
              </a:rPr>
              <a:t>belangrijke</a:t>
            </a:r>
            <a:r>
              <a:rPr lang="en-US" baseline="0" dirty="0" smtClean="0">
                <a:ea typeface="MS PGothic" charset="0"/>
              </a:rPr>
              <a:t> </a:t>
            </a:r>
            <a:r>
              <a:rPr lang="en-US" baseline="0" dirty="0" err="1" smtClean="0">
                <a:ea typeface="MS PGothic" charset="0"/>
              </a:rPr>
              <a:t>aanbeveling</a:t>
            </a:r>
            <a:r>
              <a:rPr lang="en-US" baseline="0" dirty="0" smtClean="0">
                <a:ea typeface="MS PGothic" charset="0"/>
              </a:rPr>
              <a:t> van de </a:t>
            </a:r>
            <a:r>
              <a:rPr lang="en-US" baseline="0" dirty="0" err="1" smtClean="0">
                <a:ea typeface="MS PGothic" charset="0"/>
              </a:rPr>
              <a:t>richtlijn</a:t>
            </a:r>
            <a:r>
              <a:rPr lang="en-US" baseline="0" dirty="0" smtClean="0">
                <a:ea typeface="MS PGothic" charset="0"/>
              </a:rPr>
              <a:t>. </a:t>
            </a:r>
            <a:r>
              <a:rPr lang="en-US" baseline="0" dirty="0" err="1" smtClean="0">
                <a:ea typeface="MS PGothic" charset="0"/>
              </a:rPr>
              <a:t>Dat</a:t>
            </a:r>
            <a:r>
              <a:rPr lang="en-US" baseline="0" dirty="0" smtClean="0">
                <a:ea typeface="MS PGothic" charset="0"/>
              </a:rPr>
              <a:t> </a:t>
            </a:r>
            <a:r>
              <a:rPr lang="en-US" baseline="0" dirty="0" err="1" smtClean="0">
                <a:ea typeface="MS PGothic" charset="0"/>
              </a:rPr>
              <a:t>hebben</a:t>
            </a:r>
            <a:r>
              <a:rPr lang="en-US" baseline="0" dirty="0" smtClean="0">
                <a:ea typeface="MS PGothic" charset="0"/>
              </a:rPr>
              <a:t> we in de </a:t>
            </a:r>
            <a:r>
              <a:rPr lang="en-US" baseline="0" dirty="0" err="1" smtClean="0">
                <a:ea typeface="MS PGothic" charset="0"/>
              </a:rPr>
              <a:t>vorige</a:t>
            </a:r>
            <a:r>
              <a:rPr lang="en-US" baseline="0" dirty="0" smtClean="0">
                <a:ea typeface="MS PGothic" charset="0"/>
              </a:rPr>
              <a:t> </a:t>
            </a:r>
            <a:r>
              <a:rPr lang="en-US" baseline="0" dirty="0" err="1" smtClean="0">
                <a:ea typeface="MS PGothic" charset="0"/>
              </a:rPr>
              <a:t>oefening</a:t>
            </a:r>
            <a:r>
              <a:rPr lang="en-US" baseline="0" dirty="0" smtClean="0">
                <a:ea typeface="MS PGothic" charset="0"/>
              </a:rPr>
              <a:t> </a:t>
            </a:r>
            <a:r>
              <a:rPr lang="en-US" baseline="0" dirty="0" err="1" smtClean="0">
                <a:ea typeface="MS PGothic" charset="0"/>
              </a:rPr>
              <a:t>geoefend</a:t>
            </a:r>
            <a:r>
              <a:rPr lang="en-US" baseline="0" dirty="0" smtClean="0">
                <a:ea typeface="MS PGothic" charset="0"/>
              </a:rPr>
              <a:t> door </a:t>
            </a:r>
            <a:r>
              <a:rPr lang="en-US" baseline="0" dirty="0" err="1" smtClean="0">
                <a:ea typeface="MS PGothic" charset="0"/>
              </a:rPr>
              <a:t>stil</a:t>
            </a:r>
            <a:r>
              <a:rPr lang="en-US" baseline="0" dirty="0" smtClean="0">
                <a:ea typeface="MS PGothic" charset="0"/>
              </a:rPr>
              <a:t> </a:t>
            </a:r>
            <a:r>
              <a:rPr lang="en-US" baseline="0" dirty="0" err="1" smtClean="0">
                <a:ea typeface="MS PGothic" charset="0"/>
              </a:rPr>
              <a:t>te</a:t>
            </a:r>
            <a:r>
              <a:rPr lang="en-US" baseline="0" dirty="0" smtClean="0">
                <a:ea typeface="MS PGothic" charset="0"/>
              </a:rPr>
              <a:t> </a:t>
            </a:r>
            <a:r>
              <a:rPr lang="en-US" baseline="0" dirty="0" err="1" smtClean="0">
                <a:ea typeface="MS PGothic" charset="0"/>
              </a:rPr>
              <a:t>staan</a:t>
            </a:r>
            <a:r>
              <a:rPr lang="en-US" baseline="0" dirty="0" smtClean="0">
                <a:ea typeface="MS PGothic" charset="0"/>
              </a:rPr>
              <a:t> </a:t>
            </a:r>
            <a:r>
              <a:rPr lang="en-US" baseline="0" dirty="0" err="1" smtClean="0">
                <a:ea typeface="MS PGothic" charset="0"/>
              </a:rPr>
              <a:t>bij</a:t>
            </a:r>
            <a:r>
              <a:rPr lang="en-US" baseline="0" dirty="0" smtClean="0">
                <a:ea typeface="MS PGothic" charset="0"/>
              </a:rPr>
              <a:t> de </a:t>
            </a:r>
            <a:r>
              <a:rPr lang="en-US" baseline="0" dirty="0" err="1" smtClean="0">
                <a:ea typeface="MS PGothic" charset="0"/>
              </a:rPr>
              <a:t>actuele</a:t>
            </a:r>
            <a:r>
              <a:rPr lang="en-US" baseline="0" dirty="0" smtClean="0">
                <a:ea typeface="MS PGothic" charset="0"/>
              </a:rPr>
              <a:t> </a:t>
            </a:r>
            <a:r>
              <a:rPr lang="en-US" baseline="0" dirty="0" err="1" smtClean="0">
                <a:ea typeface="MS PGothic" charset="0"/>
              </a:rPr>
              <a:t>suicidale</a:t>
            </a:r>
            <a:r>
              <a:rPr lang="en-US" baseline="0" dirty="0" smtClean="0">
                <a:ea typeface="MS PGothic" charset="0"/>
              </a:rPr>
              <a:t> </a:t>
            </a:r>
            <a:r>
              <a:rPr lang="en-US" baseline="0" dirty="0" err="1" smtClean="0">
                <a:ea typeface="MS PGothic" charset="0"/>
              </a:rPr>
              <a:t>gedachten</a:t>
            </a:r>
            <a:r>
              <a:rPr lang="en-US" baseline="0" dirty="0" smtClean="0">
                <a:ea typeface="MS PGothic" charset="0"/>
              </a:rPr>
              <a:t>. </a:t>
            </a:r>
            <a:r>
              <a:rPr lang="en-US" baseline="0" dirty="0" err="1" smtClean="0">
                <a:ea typeface="MS PGothic" charset="0"/>
              </a:rPr>
              <a:t>Dit</a:t>
            </a:r>
            <a:r>
              <a:rPr lang="en-US" baseline="0" dirty="0" smtClean="0">
                <a:ea typeface="MS PGothic" charset="0"/>
              </a:rPr>
              <a:t> is </a:t>
            </a:r>
            <a:r>
              <a:rPr lang="en-US" baseline="0" dirty="0" err="1" smtClean="0">
                <a:ea typeface="MS PGothic" charset="0"/>
              </a:rPr>
              <a:t>ook</a:t>
            </a:r>
            <a:r>
              <a:rPr lang="en-US" baseline="0" dirty="0" smtClean="0">
                <a:ea typeface="MS PGothic" charset="0"/>
              </a:rPr>
              <a:t> de </a:t>
            </a:r>
            <a:r>
              <a:rPr lang="en-US" baseline="0" dirty="0" err="1" smtClean="0">
                <a:ea typeface="MS PGothic" charset="0"/>
              </a:rPr>
              <a:t>eerste</a:t>
            </a:r>
            <a:r>
              <a:rPr lang="en-US" baseline="0" dirty="0" smtClean="0">
                <a:ea typeface="MS PGothic" charset="0"/>
              </a:rPr>
              <a:t> </a:t>
            </a:r>
            <a:r>
              <a:rPr lang="en-US" baseline="0" dirty="0" err="1" smtClean="0">
                <a:ea typeface="MS PGothic" charset="0"/>
              </a:rPr>
              <a:t>stap</a:t>
            </a:r>
            <a:r>
              <a:rPr lang="en-US" baseline="0" dirty="0" smtClean="0">
                <a:ea typeface="MS PGothic" charset="0"/>
              </a:rPr>
              <a:t> </a:t>
            </a:r>
            <a:r>
              <a:rPr lang="en-US" baseline="0" dirty="0" err="1" smtClean="0">
                <a:ea typeface="MS PGothic" charset="0"/>
              </a:rPr>
              <a:t>voor</a:t>
            </a:r>
            <a:r>
              <a:rPr lang="en-US" baseline="0" dirty="0" smtClean="0">
                <a:ea typeface="MS PGothic" charset="0"/>
              </a:rPr>
              <a:t> </a:t>
            </a:r>
            <a:r>
              <a:rPr lang="en-US" baseline="0" dirty="0" err="1" smtClean="0">
                <a:ea typeface="MS PGothic" charset="0"/>
              </a:rPr>
              <a:t>een</a:t>
            </a:r>
            <a:r>
              <a:rPr lang="en-US" baseline="0" dirty="0" smtClean="0">
                <a:ea typeface="MS PGothic" charset="0"/>
              </a:rPr>
              <a:t> </a:t>
            </a:r>
            <a:r>
              <a:rPr lang="en-US" baseline="0" dirty="0" err="1" smtClean="0">
                <a:ea typeface="MS PGothic" charset="0"/>
              </a:rPr>
              <a:t>systematisch</a:t>
            </a:r>
            <a:r>
              <a:rPr lang="en-US" baseline="0" dirty="0" smtClean="0">
                <a:ea typeface="MS PGothic" charset="0"/>
              </a:rPr>
              <a:t> </a:t>
            </a:r>
            <a:r>
              <a:rPr lang="en-US" baseline="0" dirty="0" err="1" smtClean="0">
                <a:ea typeface="MS PGothic" charset="0"/>
              </a:rPr>
              <a:t>onderzoek</a:t>
            </a:r>
            <a:r>
              <a:rPr lang="en-US" baseline="0" dirty="0" smtClean="0">
                <a:ea typeface="MS PGothic" charset="0"/>
              </a:rPr>
              <a:t> van </a:t>
            </a:r>
            <a:r>
              <a:rPr lang="en-US" baseline="0" dirty="0" err="1" smtClean="0">
                <a:ea typeface="MS PGothic" charset="0"/>
              </a:rPr>
              <a:t>suicidaal</a:t>
            </a:r>
            <a:r>
              <a:rPr lang="en-US" baseline="0" dirty="0" smtClean="0">
                <a:ea typeface="MS PGothic" charset="0"/>
              </a:rPr>
              <a:t> </a:t>
            </a:r>
            <a:r>
              <a:rPr lang="en-US" baseline="0" dirty="0" err="1" smtClean="0">
                <a:ea typeface="MS PGothic" charset="0"/>
              </a:rPr>
              <a:t>gedrag</a:t>
            </a:r>
            <a:r>
              <a:rPr lang="en-US" baseline="0" dirty="0" smtClean="0">
                <a:ea typeface="MS PGothic" charset="0"/>
              </a:rPr>
              <a:t>, </a:t>
            </a:r>
            <a:r>
              <a:rPr lang="en-US" baseline="0" dirty="0" err="1" smtClean="0">
                <a:ea typeface="MS PGothic" charset="0"/>
              </a:rPr>
              <a:t>een</a:t>
            </a:r>
            <a:r>
              <a:rPr lang="en-US" baseline="0" dirty="0" smtClean="0">
                <a:ea typeface="MS PGothic" charset="0"/>
              </a:rPr>
              <a:t> </a:t>
            </a:r>
            <a:r>
              <a:rPr lang="en-US" baseline="0" dirty="0" err="1" smtClean="0">
                <a:ea typeface="MS PGothic" charset="0"/>
              </a:rPr>
              <a:t>andere</a:t>
            </a:r>
            <a:r>
              <a:rPr lang="en-US" baseline="0" dirty="0" smtClean="0">
                <a:ea typeface="MS PGothic" charset="0"/>
              </a:rPr>
              <a:t> </a:t>
            </a:r>
            <a:r>
              <a:rPr lang="en-US" baseline="0" dirty="0" err="1" smtClean="0">
                <a:ea typeface="MS PGothic" charset="0"/>
              </a:rPr>
              <a:t>aanbeveling</a:t>
            </a:r>
            <a:r>
              <a:rPr lang="en-US" baseline="0" dirty="0" smtClean="0">
                <a:ea typeface="MS PGothic" charset="0"/>
              </a:rPr>
              <a:t> van de </a:t>
            </a:r>
            <a:r>
              <a:rPr lang="en-US" baseline="0" dirty="0" err="1" smtClean="0">
                <a:ea typeface="MS PGothic" charset="0"/>
              </a:rPr>
              <a:t>richtlijn</a:t>
            </a:r>
            <a:r>
              <a:rPr lang="en-US" baseline="0" dirty="0" smtClean="0">
                <a:ea typeface="MS PGothic" charset="0"/>
              </a:rPr>
              <a:t>. In </a:t>
            </a:r>
            <a:r>
              <a:rPr lang="en-US" baseline="0" dirty="0" err="1" smtClean="0">
                <a:ea typeface="MS PGothic" charset="0"/>
              </a:rPr>
              <a:t>dit</a:t>
            </a:r>
            <a:r>
              <a:rPr lang="en-US" baseline="0" dirty="0" smtClean="0">
                <a:ea typeface="MS PGothic" charset="0"/>
              </a:rPr>
              <a:t> </a:t>
            </a:r>
            <a:r>
              <a:rPr lang="en-US" baseline="0" dirty="0" err="1" smtClean="0">
                <a:ea typeface="MS PGothic" charset="0"/>
              </a:rPr>
              <a:t>onderdeel</a:t>
            </a:r>
            <a:r>
              <a:rPr lang="en-US" baseline="0" dirty="0" smtClean="0">
                <a:ea typeface="MS PGothic" charset="0"/>
              </a:rPr>
              <a:t> </a:t>
            </a:r>
            <a:r>
              <a:rPr lang="en-US" baseline="0" dirty="0" err="1" smtClean="0">
                <a:ea typeface="MS PGothic" charset="0"/>
              </a:rPr>
              <a:t>zullen</a:t>
            </a:r>
            <a:r>
              <a:rPr lang="en-US" baseline="0" dirty="0" smtClean="0">
                <a:ea typeface="MS PGothic" charset="0"/>
              </a:rPr>
              <a:t> we </a:t>
            </a:r>
            <a:r>
              <a:rPr lang="en-US" baseline="0" dirty="0" err="1" smtClean="0">
                <a:ea typeface="MS PGothic" charset="0"/>
              </a:rPr>
              <a:t>zien</a:t>
            </a:r>
            <a:r>
              <a:rPr lang="en-US" baseline="0" dirty="0" smtClean="0">
                <a:ea typeface="MS PGothic" charset="0"/>
              </a:rPr>
              <a:t> hoe we via het CASE interview </a:t>
            </a:r>
            <a:r>
              <a:rPr lang="en-US" baseline="0" dirty="0" err="1" smtClean="0">
                <a:ea typeface="MS PGothic" charset="0"/>
              </a:rPr>
              <a:t>een</a:t>
            </a:r>
            <a:r>
              <a:rPr lang="en-US" baseline="0" dirty="0" smtClean="0">
                <a:ea typeface="MS PGothic" charset="0"/>
              </a:rPr>
              <a:t> </a:t>
            </a:r>
            <a:r>
              <a:rPr lang="en-US" baseline="0" dirty="0" err="1" smtClean="0">
                <a:ea typeface="MS PGothic" charset="0"/>
              </a:rPr>
              <a:t>systematisch</a:t>
            </a:r>
            <a:r>
              <a:rPr lang="en-US" baseline="0" dirty="0" smtClean="0">
                <a:ea typeface="MS PGothic" charset="0"/>
              </a:rPr>
              <a:t> </a:t>
            </a:r>
            <a:r>
              <a:rPr lang="en-US" baseline="0" dirty="0" err="1" smtClean="0">
                <a:ea typeface="MS PGothic" charset="0"/>
              </a:rPr>
              <a:t>onderzoek</a:t>
            </a:r>
            <a:r>
              <a:rPr lang="en-US" baseline="0" dirty="0" smtClean="0">
                <a:ea typeface="MS PGothic" charset="0"/>
              </a:rPr>
              <a:t> </a:t>
            </a:r>
            <a:r>
              <a:rPr lang="en-US" baseline="0" dirty="0" err="1" smtClean="0">
                <a:ea typeface="MS PGothic" charset="0"/>
              </a:rPr>
              <a:t>kunnen</a:t>
            </a:r>
            <a:r>
              <a:rPr lang="en-US" baseline="0" dirty="0" smtClean="0">
                <a:ea typeface="MS PGothic" charset="0"/>
              </a:rPr>
              <a:t> </a:t>
            </a:r>
            <a:r>
              <a:rPr lang="en-US" baseline="0" dirty="0" err="1" smtClean="0">
                <a:ea typeface="MS PGothic" charset="0"/>
              </a:rPr>
              <a:t>doen</a:t>
            </a:r>
            <a:r>
              <a:rPr lang="en-US" baseline="0" dirty="0" smtClean="0">
                <a:ea typeface="MS PGothic" charset="0"/>
              </a:rPr>
              <a:t>.</a:t>
            </a:r>
            <a:endParaRPr lang="en-US" dirty="0" smtClean="0">
              <a:ea typeface="MS PGothic" charset="0"/>
            </a:endParaRPr>
          </a:p>
          <a:p>
            <a:endParaRPr lang="en-US" dirty="0" smtClean="0">
              <a:ea typeface="MS PGothic" charset="0"/>
            </a:endParaRPr>
          </a:p>
          <a:p>
            <a:pPr>
              <a:buFontTx/>
              <a:buChar char="•"/>
            </a:pPr>
            <a:endParaRPr lang="en-US" dirty="0">
              <a:ea typeface="MS PGothic" charset="0"/>
            </a:endParaRPr>
          </a:p>
        </p:txBody>
      </p:sp>
      <p:sp>
        <p:nvSpPr>
          <p:cNvPr id="4" name="Tijdelijke aanduiding voor dianummer 3"/>
          <p:cNvSpPr>
            <a:spLocks noGrp="1"/>
          </p:cNvSpPr>
          <p:nvPr>
            <p:ph type="sldNum" sz="quarter" idx="10"/>
          </p:nvPr>
        </p:nvSpPr>
        <p:spPr/>
        <p:txBody>
          <a:bodyPr/>
          <a:lstStyle/>
          <a:p>
            <a:fld id="{D3D89C21-2E94-5747-8753-18836879D3CA}" type="slidenum">
              <a:rPr lang="nl-NL" smtClean="0"/>
              <a:pPr/>
              <a:t>29</a:t>
            </a:fld>
            <a:endParaRPr lang="nl-NL"/>
          </a:p>
        </p:txBody>
      </p:sp>
    </p:spTree>
    <p:extLst>
      <p:ext uri="{BB962C8B-B14F-4D97-AF65-F5344CB8AC3E}">
        <p14:creationId xmlns:p14="http://schemas.microsoft.com/office/powerpoint/2010/main" val="2124650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van slide:</a:t>
            </a:r>
          </a:p>
          <a:p>
            <a:endParaRPr lang="nl-NL" noProof="0" dirty="0" smtClean="0">
              <a:ea typeface="MS PGothic" charset="0"/>
            </a:endParaRPr>
          </a:p>
          <a:p>
            <a:r>
              <a:rPr lang="nl-NL" noProof="0" dirty="0" smtClean="0">
                <a:ea typeface="MS PGothic" charset="0"/>
              </a:rPr>
              <a:t>Belangrijkste</a:t>
            </a:r>
            <a:r>
              <a:rPr lang="nl-NL" baseline="0" noProof="0" dirty="0" smtClean="0">
                <a:ea typeface="MS PGothic" charset="0"/>
              </a:rPr>
              <a:t> model uit de richtlijn toe te lichten </a:t>
            </a:r>
          </a:p>
          <a:p>
            <a:endParaRPr lang="nl-NL" baseline="0" noProof="0" dirty="0" smtClean="0">
              <a:ea typeface="MS PGothic" charset="0"/>
            </a:endParaRPr>
          </a:p>
          <a:p>
            <a:endParaRPr lang="nl-NL" noProof="0" dirty="0" smtClean="0">
              <a:ea typeface="MS PGothic" charset="0"/>
            </a:endParaRPr>
          </a:p>
          <a:p>
            <a:r>
              <a:rPr lang="nl-NL" noProof="0" dirty="0" smtClean="0">
                <a:ea typeface="MS PGothic" charset="0"/>
              </a:rPr>
              <a:t>MOGELIJKE TEKST:</a:t>
            </a:r>
          </a:p>
          <a:p>
            <a:endParaRPr lang="nl-NL" noProof="0" dirty="0" smtClean="0">
              <a:ea typeface="MS PGothic" charset="0"/>
            </a:endParaRPr>
          </a:p>
          <a:p>
            <a:endParaRPr lang="nl-NL" noProof="0" dirty="0" smtClean="0">
              <a:ea typeface="MS PGothic" charset="0"/>
            </a:endParaRPr>
          </a:p>
          <a:p>
            <a:r>
              <a:rPr lang="nl-NL" noProof="0" dirty="0" smtClean="0">
                <a:ea typeface="MS PGothic" charset="0"/>
              </a:rPr>
              <a:t>In de richtlijn worden 2 bekende modellen gecombineerd om suïcidaal gedrag te voorspellen: het stress-kwetsbaarheidsmodel en het </a:t>
            </a:r>
            <a:r>
              <a:rPr lang="nl-NL" i="1" noProof="0" dirty="0" err="1" smtClean="0">
                <a:ea typeface="MS PGothic" charset="0"/>
              </a:rPr>
              <a:t>entrapment</a:t>
            </a:r>
            <a:r>
              <a:rPr lang="nl-NL" i="1" noProof="0" dirty="0" smtClean="0">
                <a:ea typeface="MS PGothic" charset="0"/>
              </a:rPr>
              <a:t> model</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Ten eerste het stress-kwetsbaarheid model:</a:t>
            </a:r>
          </a:p>
          <a:p>
            <a:r>
              <a:rPr lang="nl-NL" noProof="0" dirty="0" smtClean="0">
                <a:ea typeface="MS PGothic" charset="0"/>
              </a:rPr>
              <a:t>Bij ieder individu wordt het suïcidale gedrag veroorzaakt door een uniek complex van biologische, psychologische en sociale factoren. De suïcidale toestand verwijst naar gedachten, intenties, motieven en handeling die op suïcide gericht zijn. stress- en kwetsbaarheidsfactoren verwijzen naar het complex van individuele psychiatrische, psychologische en sociale factoren die met het suïcidale gedrag van de betrokkene samenhangen. </a:t>
            </a:r>
          </a:p>
          <a:p>
            <a:endParaRPr lang="nl-NL" noProof="0" dirty="0" smtClean="0">
              <a:ea typeface="MS PGothic" charset="0"/>
            </a:endParaRPr>
          </a:p>
          <a:p>
            <a:r>
              <a:rPr lang="nl-NL" noProof="0" dirty="0" err="1" smtClean="0">
                <a:ea typeface="MS PGothic" charset="0"/>
              </a:rPr>
              <a:t>Entrapment</a:t>
            </a:r>
            <a:r>
              <a:rPr lang="nl-NL" noProof="0" dirty="0" smtClean="0">
                <a:ea typeface="MS PGothic" charset="0"/>
              </a:rPr>
              <a:t>:</a:t>
            </a:r>
            <a:endParaRPr lang="nl-NL" i="1" noProof="0" dirty="0" smtClean="0">
              <a:ea typeface="MS PGothic" charset="0"/>
            </a:endParaRPr>
          </a:p>
          <a:p>
            <a:endParaRPr lang="nl-NL" i="1" noProof="0" dirty="0" smtClean="0">
              <a:ea typeface="MS PGothic" charset="0"/>
            </a:endParaRPr>
          </a:p>
          <a:p>
            <a:r>
              <a:rPr lang="nl-NL" noProof="0" dirty="0" smtClean="0">
                <a:ea typeface="MS PGothic" charset="0"/>
              </a:rPr>
              <a:t>Naast stress- en kwetsbaarheidsfactoren is een bepaalde cognitieve constellatie nodig om suïcidaal te worden. Deze constellatie kenmerkt zich door hopeloosheid, het gevoel klem te zitten (</a:t>
            </a:r>
            <a:r>
              <a:rPr lang="nl-NL" noProof="0" dirty="0" err="1" smtClean="0">
                <a:ea typeface="MS PGothic" charset="0"/>
              </a:rPr>
              <a:t>entrapment</a:t>
            </a:r>
            <a:r>
              <a:rPr lang="nl-NL" noProof="0" dirty="0" smtClean="0">
                <a:ea typeface="MS PGothic" charset="0"/>
              </a:rPr>
              <a:t>) en bedreiging van de identiteit. </a:t>
            </a:r>
          </a:p>
          <a:p>
            <a:endParaRPr lang="nl-NL" noProof="0" dirty="0" smtClean="0">
              <a:ea typeface="MS PGothic" charset="0"/>
            </a:endParaRPr>
          </a:p>
          <a:p>
            <a:r>
              <a:rPr lang="nl-NL" noProof="0" dirty="0" smtClean="0"/>
              <a:t>Dit model komt overeen met het eerder genoemde CASE interview. Het</a:t>
            </a:r>
            <a:r>
              <a:rPr lang="nl-NL" baseline="0" noProof="0" dirty="0" smtClean="0"/>
              <a:t> is daar eigenlijk een gekantelde versie van. De huidige gedachten (stap 3 in het model, maar de eerste stap waarmee je begint) komt overeen met de </a:t>
            </a:r>
            <a:r>
              <a:rPr lang="nl-NL" baseline="0" noProof="0" dirty="0" err="1" smtClean="0"/>
              <a:t>entrapment</a:t>
            </a:r>
            <a:r>
              <a:rPr lang="nl-NL" baseline="0" noProof="0" dirty="0" smtClean="0"/>
              <a:t> fase. Stap 2, recente stressoren komt overeen met het blokje stress. Stap 1 gaat over langdurige kwetsbaarheid. En in stap 4 van het casemodel wordt getracht te kijken wat voor invloed de uitkomst van stap 12 en 3 nu op de toekomst van de patiënt kunnen hebben.</a:t>
            </a:r>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30</a:t>
            </a:fld>
            <a:endParaRPr lang="en-US"/>
          </a:p>
        </p:txBody>
      </p:sp>
    </p:spTree>
    <p:extLst>
      <p:ext uri="{BB962C8B-B14F-4D97-AF65-F5344CB8AC3E}">
        <p14:creationId xmlns:p14="http://schemas.microsoft.com/office/powerpoint/2010/main" val="2588122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Schema van de dag doorlopen en toelichten.</a:t>
            </a: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Dit is het programma van vandaag. </a:t>
            </a:r>
          </a:p>
          <a:p>
            <a:endParaRPr lang="nl-NL" noProof="0" dirty="0" smtClean="0">
              <a:ea typeface="MS PGothic" charset="0"/>
            </a:endParaRPr>
          </a:p>
          <a:p>
            <a:r>
              <a:rPr lang="nl-NL" noProof="0" dirty="0" smtClean="0">
                <a:ea typeface="MS PGothic" charset="0"/>
              </a:rPr>
              <a:t>In vijf stappen proberen we u te laten ervaren hoe u de belangrijkste aanbevelingen uit de richtlijn kunt toepassen in uw dagelijkse praktijk. </a:t>
            </a:r>
          </a:p>
          <a:p>
            <a:endParaRPr lang="nl-NL" noProof="0" dirty="0" smtClean="0">
              <a:ea typeface="MS PGothic" charset="0"/>
            </a:endParaRPr>
          </a:p>
          <a:p>
            <a:r>
              <a:rPr lang="nl-NL" noProof="0" dirty="0" smtClean="0">
                <a:ea typeface="MS PGothic" charset="0"/>
              </a:rPr>
              <a:t>De tijden geven een richtlijn, maar soms lopen onderdelen uit omdat ze binnen uw team extra aandacht vragen.</a:t>
            </a:r>
          </a:p>
          <a:p>
            <a:endParaRPr lang="nl-NL" noProof="0" dirty="0" smtClean="0">
              <a:ea typeface="MS PGothic" charset="0"/>
            </a:endParaRPr>
          </a:p>
          <a:p>
            <a:r>
              <a:rPr lang="nl-NL" noProof="0" dirty="0" smtClean="0">
                <a:ea typeface="MS PGothic" charset="0"/>
              </a:rPr>
              <a:t>We beginnen met een kennismakingsronde</a:t>
            </a:r>
            <a:r>
              <a:rPr lang="nl-NL" baseline="0" noProof="0" dirty="0" smtClean="0">
                <a:ea typeface="MS PGothic" charset="0"/>
              </a:rPr>
              <a:t> en de belangrijkste cijfers rondom suïcide in NL.</a:t>
            </a:r>
          </a:p>
          <a:p>
            <a:endParaRPr lang="nl-NL" baseline="0" noProof="0" dirty="0" smtClean="0">
              <a:ea typeface="MS PGothic" charset="0"/>
            </a:endParaRPr>
          </a:p>
          <a:p>
            <a:r>
              <a:rPr lang="nl-NL" baseline="0" noProof="0" dirty="0" smtClean="0">
                <a:ea typeface="MS PGothic" charset="0"/>
              </a:rPr>
              <a:t>Daarna behandelen we de belangrijkste elementen uit de richtlijn, en beginnen we met het toepassen van deze elementen in de dagelijkse praktijk.</a:t>
            </a:r>
          </a:p>
          <a:p>
            <a:endParaRPr lang="nl-NL" baseline="0" noProof="0" dirty="0" smtClean="0">
              <a:ea typeface="MS PGothic" charset="0"/>
            </a:endParaRPr>
          </a:p>
          <a:p>
            <a:r>
              <a:rPr lang="nl-NL" baseline="0" noProof="0" dirty="0" smtClean="0">
                <a:ea typeface="MS PGothic" charset="0"/>
              </a:rPr>
              <a:t>Rond 11:45 behandelen we het belangrijkste verklarende model voor suïcidaal gedrag. Van daaruit oefenen we met het doen van systematisch onderzoek aan de hand van het verklarende model. Hoe kan je ervoor zorgen dat je op een gestructureerde manier een compleet beeld van suïcidaal gedrag van de patiënt krijgt.</a:t>
            </a:r>
          </a:p>
          <a:p>
            <a:endParaRPr lang="nl-NL" baseline="0" noProof="0" dirty="0" smtClean="0">
              <a:ea typeface="MS PGothic" charset="0"/>
            </a:endParaRPr>
          </a:p>
          <a:p>
            <a:r>
              <a:rPr lang="nl-NL" baseline="0" noProof="0" dirty="0" smtClean="0">
                <a:ea typeface="MS PGothic" charset="0"/>
              </a:rPr>
              <a:t>Het systematisch onderzoek wordt weergegeven in een structuurdiagnose. Deze wordt weer gebruikt voor een veiligheidsplan. Dit passen we toe in de 3e oefening.</a:t>
            </a:r>
          </a:p>
          <a:p>
            <a:endParaRPr lang="nl-NL" baseline="0" noProof="0" dirty="0" smtClean="0">
              <a:ea typeface="MS PGothic" charset="0"/>
            </a:endParaRPr>
          </a:p>
          <a:p>
            <a:r>
              <a:rPr lang="nl-NL" baseline="0" noProof="0" dirty="0" smtClean="0">
                <a:ea typeface="MS PGothic" charset="0"/>
              </a:rPr>
              <a:t>Uiteindelijk gaat de training om het multidisciplinair samenwerken binnen een team. In de laatste oefening bespreken we als groep een casus en proberen op die casus alle elementen van de dag: de principes uit de richtlijn, systematisch onderzoek, structuurdiagnose en veiligheidsplan terug te laten komen</a:t>
            </a:r>
          </a:p>
          <a:p>
            <a:endParaRPr lang="nl-NL" baseline="0" noProof="0" dirty="0" smtClean="0">
              <a:ea typeface="MS PGothic" charset="0"/>
            </a:endParaRPr>
          </a:p>
          <a:p>
            <a:r>
              <a:rPr lang="nl-NL" baseline="0" noProof="0" dirty="0" smtClean="0">
                <a:ea typeface="MS PGothic" charset="0"/>
              </a:rPr>
              <a:t>Na alle oefeningen hebben we even de tijd om bij een lastig onderwerp stil te staan: chronische suïcidaliteit. Het leren omgaan met deze doelgroep vraagt een training op zich. Wij staan er bij stil omdat er veel behoefte aan is, en geven wat algemene informatie.</a:t>
            </a:r>
          </a:p>
          <a:p>
            <a:endParaRPr lang="nl-NL" baseline="0" noProof="0" dirty="0" smtClean="0">
              <a:ea typeface="MS PGothic" charset="0"/>
            </a:endParaRPr>
          </a:p>
          <a:p>
            <a:endParaRPr lang="nl-NL" noProof="0" dirty="0">
              <a:ea typeface="MS PGothic" charset="0"/>
            </a:endParaRPr>
          </a:p>
        </p:txBody>
      </p:sp>
      <p:sp>
        <p:nvSpPr>
          <p:cNvPr id="4" name="Tijdelijke aanduiding voor dianummer 3"/>
          <p:cNvSpPr>
            <a:spLocks noGrp="1"/>
          </p:cNvSpPr>
          <p:nvPr>
            <p:ph type="sldNum" sz="quarter" idx="10"/>
          </p:nvPr>
        </p:nvSpPr>
        <p:spPr/>
        <p:txBody>
          <a:bodyPr/>
          <a:lstStyle/>
          <a:p>
            <a:fld id="{D3D89C21-2E94-5747-8753-18836879D3CA}" type="slidenum">
              <a:rPr lang="nl-NL" smtClean="0"/>
              <a:pPr/>
              <a:t>3</a:t>
            </a:fld>
            <a:endParaRPr lang="nl-NL"/>
          </a:p>
        </p:txBody>
      </p:sp>
    </p:spTree>
    <p:extLst>
      <p:ext uri="{BB962C8B-B14F-4D97-AF65-F5344CB8AC3E}">
        <p14:creationId xmlns:p14="http://schemas.microsoft.com/office/powerpoint/2010/main" val="2124650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noProof="0" dirty="0" smtClean="0">
                <a:ea typeface="MS PGothic" charset="0"/>
              </a:rPr>
              <a:t>Doel van slide:</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Voorbeelden van stress factoren te geven. Daar is toch vaak behoefte aan, ook al zeggen de risicofactoren weinig over het individuele niveau</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Mogelijke tekst:</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Uit tal van epidemiologische studies zijn de volgende risicofactoren bekend geworden. </a:t>
            </a:r>
            <a:r>
              <a:rPr lang="nl-NL" baseline="0" noProof="0" dirty="0" smtClean="0">
                <a:ea typeface="MS PGothic" charset="0"/>
              </a:rPr>
              <a:t> </a:t>
            </a:r>
            <a:r>
              <a:rPr lang="nl-NL" noProof="0" dirty="0" smtClean="0">
                <a:ea typeface="MS PGothic" charset="0"/>
              </a:rPr>
              <a:t>Het moeilijke is dat de voorspellende waarde voor de hulpverlener die tegenover de individuele patiënt zit heel laag is.</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 Het is wel van belang voor een structurele diagnose om verschillende stress-kwetsbaarheidsfactoren goed in kaart te brengen. Alleen zo kan een inschatting worden gemaakt van de mate van suïcidaliteit. U dient zelf een afweging te maken welke stress factoren u per patiënt van belang vindt.</a:t>
            </a:r>
            <a:r>
              <a:rPr lang="nl-NL" baseline="0" noProof="0" dirty="0" smtClean="0">
                <a:ea typeface="MS PGothic" charset="0"/>
              </a:rPr>
              <a:t> Eerder suïcidaal gedrag is met afstand de beste voorspeller voor suïcidaal gedrag in de toekomst.</a:t>
            </a:r>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31</a:t>
            </a:fld>
            <a:endParaRPr lang="en-US"/>
          </a:p>
        </p:txBody>
      </p:sp>
    </p:spTree>
    <p:extLst>
      <p:ext uri="{BB962C8B-B14F-4D97-AF65-F5344CB8AC3E}">
        <p14:creationId xmlns:p14="http://schemas.microsoft.com/office/powerpoint/2010/main" val="1219170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noProof="0" dirty="0" smtClean="0">
                <a:ea typeface="MS PGothic" charset="0"/>
              </a:rPr>
              <a:t>Mogelijke tekst:</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Door de crisis nemen ook enkele bekende risicofactoren in frequentie toe. Zo is er bij meer mensen een gevoel van</a:t>
            </a:r>
            <a:r>
              <a:rPr lang="nl-NL" baseline="0" noProof="0" dirty="0" smtClean="0">
                <a:ea typeface="MS PGothic" charset="0"/>
              </a:rPr>
              <a:t> wanhoop door ontslag, zal er meer werkeloosheid zijn. De spanningen rondom financiën kunnen dan weer zorgen voor relationele problemen.</a:t>
            </a:r>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32</a:t>
            </a:fld>
            <a:endParaRPr lang="en-US"/>
          </a:p>
        </p:txBody>
      </p:sp>
    </p:spTree>
    <p:extLst>
      <p:ext uri="{BB962C8B-B14F-4D97-AF65-F5344CB8AC3E}">
        <p14:creationId xmlns:p14="http://schemas.microsoft.com/office/powerpoint/2010/main" val="1219170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noProof="0" dirty="0" smtClean="0">
                <a:ea typeface="MS PGothic" charset="0"/>
              </a:rPr>
              <a:t>Beschermende factoren zijn ook van belang, maar worden vaak vergeten</a:t>
            </a:r>
            <a:r>
              <a:rPr lang="nl-NL" baseline="0" noProof="0" dirty="0" smtClean="0">
                <a:ea typeface="MS PGothic" charset="0"/>
              </a:rPr>
              <a:t> om mee te nemen in het structurele onderzoek.</a:t>
            </a:r>
            <a:r>
              <a:rPr lang="nl-NL" noProof="0" dirty="0" smtClean="0">
                <a:ea typeface="MS PGothic" charset="0"/>
              </a:rPr>
              <a:t> Vraag ook naar wat in eerdere therapie of op eerdere momenten gewerkt heeft.</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Nogmaals, GEMIDDELD genomen zijn dit beschermende factoren, net zoals de stress-kwetsbaarheidsfactoren GEMIDDELD genomen een voorspellende waarde hebben. Bij iedere patiënt kan dit echter anders liggen. Alleen door goed contact te maken kan je een inschatting maken of een van de factoren een voorspellende waarde heeft.</a:t>
            </a:r>
          </a:p>
          <a:p>
            <a:pPr eaLnBrk="1" hangingPunct="1">
              <a:spcBef>
                <a:spcPct val="0"/>
              </a:spcBef>
            </a:pPr>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33</a:t>
            </a:fld>
            <a:endParaRPr lang="en-US"/>
          </a:p>
        </p:txBody>
      </p:sp>
    </p:spTree>
    <p:extLst>
      <p:ext uri="{BB962C8B-B14F-4D97-AF65-F5344CB8AC3E}">
        <p14:creationId xmlns:p14="http://schemas.microsoft.com/office/powerpoint/2010/main" val="1219170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MOGELIJKE</a:t>
            </a:r>
            <a:r>
              <a:rPr lang="nl-NL" baseline="0" noProof="0" dirty="0" smtClean="0">
                <a:ea typeface="MS PGothic" charset="0"/>
              </a:rPr>
              <a:t> TEXT:</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In</a:t>
            </a:r>
            <a:r>
              <a:rPr lang="nl-NL" baseline="0" noProof="0" dirty="0" smtClean="0">
                <a:ea typeface="MS PGothic" charset="0"/>
              </a:rPr>
              <a:t> de tweede oefening proberen we het hele stress kwetsbaarheidsmodel in kaart te brengen. We beginnen weer bij stap 3. Daarna proberen we inzicht te krijgen in recente stressoren, om vervolgens de ruimere voorgeschiedenis in kaart te brengen. U zult zien dat op deze manier in relatief korte tijd u in staat bent om een structureel overzicht te krijgen van de suïcidaliteit van de patiënt. Ook zult u goed contact hebben gemaakt met de patiënt. Ziet u dat het CASE interview een kanteling is van het eerder getoonde model voor suïcidaal gedrag?</a:t>
            </a:r>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34</a:t>
            </a:fld>
            <a:endParaRPr lang="en-US"/>
          </a:p>
        </p:txBody>
      </p:sp>
    </p:spTree>
    <p:extLst>
      <p:ext uri="{BB962C8B-B14F-4D97-AF65-F5344CB8AC3E}">
        <p14:creationId xmlns:p14="http://schemas.microsoft.com/office/powerpoint/2010/main" val="1200028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noProof="0" dirty="0" smtClean="0">
                <a:ea typeface="MS PGothic" charset="0"/>
              </a:rPr>
              <a:t>Dit gaan we nu oefenen in de 2e oefening.</a:t>
            </a:r>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35</a:t>
            </a:fld>
            <a:endParaRPr lang="en-US"/>
          </a:p>
        </p:txBody>
      </p:sp>
    </p:spTree>
    <p:extLst>
      <p:ext uri="{BB962C8B-B14F-4D97-AF65-F5344CB8AC3E}">
        <p14:creationId xmlns:p14="http://schemas.microsoft.com/office/powerpoint/2010/main" val="3934539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ea typeface="MS PGothic" charset="0"/>
              </a:rPr>
              <a:t>Het uiteindelijke doel van het CASE interview is om een structuurdiagnose te kunnen maken van de</a:t>
            </a:r>
            <a:r>
              <a:rPr lang="nl-NL" baseline="0" dirty="0" smtClean="0">
                <a:ea typeface="MS PGothic" charset="0"/>
              </a:rPr>
              <a:t> suïcidaliteit van de patiënt. Als het CASE interview gevolgd is rolt daar vanzelf een beschrijving uit die kan worden gedeeld met de patiënt of met collega’s.</a:t>
            </a:r>
            <a:endParaRPr lang="nl-NL" dirty="0" smtClean="0">
              <a:ea typeface="MS PGothic" charset="0"/>
            </a:endParaRPr>
          </a:p>
          <a:p>
            <a:endParaRPr lang="en-US" dirty="0"/>
          </a:p>
        </p:txBody>
      </p:sp>
      <p:sp>
        <p:nvSpPr>
          <p:cNvPr id="4" name="Slide Number Placeholder 3"/>
          <p:cNvSpPr>
            <a:spLocks noGrp="1"/>
          </p:cNvSpPr>
          <p:nvPr>
            <p:ph type="sldNum" sz="quarter" idx="10"/>
          </p:nvPr>
        </p:nvSpPr>
        <p:spPr/>
        <p:txBody>
          <a:bodyPr/>
          <a:lstStyle/>
          <a:p>
            <a:fld id="{DC05D2FC-FA58-4345-AC5C-47F2196513AB}" type="slidenum">
              <a:rPr lang="en-US" smtClean="0"/>
              <a:t>36</a:t>
            </a:fld>
            <a:endParaRPr lang="en-US"/>
          </a:p>
        </p:txBody>
      </p:sp>
    </p:spTree>
    <p:extLst>
      <p:ext uri="{BB962C8B-B14F-4D97-AF65-F5344CB8AC3E}">
        <p14:creationId xmlns:p14="http://schemas.microsoft.com/office/powerpoint/2010/main" val="3934539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MOGELIJKE TEKST:</a:t>
            </a:r>
          </a:p>
          <a:p>
            <a:endParaRPr lang="nl-NL" noProof="0" dirty="0" smtClean="0"/>
          </a:p>
          <a:p>
            <a:r>
              <a:rPr lang="nl-NL" noProof="0" dirty="0" smtClean="0"/>
              <a:t>De</a:t>
            </a:r>
            <a:r>
              <a:rPr lang="nl-NL" baseline="0" noProof="0" dirty="0" smtClean="0"/>
              <a:t> opzet is het zelfde als bij oefening 1, alleen is de patiënt nu de hulpverlener en andersom.</a:t>
            </a:r>
          </a:p>
          <a:p>
            <a:endParaRPr lang="nl-NL" baseline="0" noProof="0" dirty="0" smtClean="0"/>
          </a:p>
          <a:p>
            <a:r>
              <a:rPr lang="nl-NL" baseline="0" noProof="0" dirty="0" smtClean="0"/>
              <a:t>Wederom is het verboden om hulp te verlenen! Ook wordt er niet gewisseld van rol, of uit de rol gestapt .</a:t>
            </a:r>
          </a:p>
          <a:p>
            <a:endParaRPr lang="nl-NL" baseline="0" noProof="0" dirty="0" smtClean="0"/>
          </a:p>
          <a:p>
            <a:r>
              <a:rPr lang="nl-NL" baseline="0" noProof="0" dirty="0" smtClean="0"/>
              <a:t>Het kan wat onnatuurlijk aanvoelen, maar ervaring leert dat deelnemers van deze oefeningen het meeste leren.</a:t>
            </a:r>
          </a:p>
          <a:p>
            <a:endParaRPr lang="nl-NL" baseline="0" noProof="0" dirty="0" smtClean="0"/>
          </a:p>
          <a:p>
            <a:r>
              <a:rPr lang="nl-NL" baseline="0" noProof="0" dirty="0" smtClean="0"/>
              <a:t>Bereid ook vast een samenvatting voor om met de groep te delen. Wat voor patiënt zag u, wat was de acute aanleiding, hoe vaak dacht hij/zij aan suïcide, was er haast bij, wat waren de recente stressoren etc.</a:t>
            </a:r>
          </a:p>
          <a:p>
            <a:endParaRPr lang="nl-NL" baseline="0" noProof="0" dirty="0" smtClean="0"/>
          </a:p>
          <a:p>
            <a:r>
              <a:rPr lang="nl-NL" baseline="0" noProof="0" dirty="0" smtClean="0"/>
              <a:t>Aan het eind van de oefening zal aan hulpverleners gevraagd worden in een paar zinnen de structuurdiagnose te delen met de groep. Het doel is dan dat collega’s een zo compleet mogelijk beeld krijgen van de suïcidaliteit zonder de patiënt te hebben gezien. Het is van belang dat alle elementen van de structuurdiagnose erin zitten, anders heeft uw collega niet genoeg informatie voor de overdracht of het dossier.</a:t>
            </a:r>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37</a:t>
            </a:fld>
            <a:endParaRPr lang="en-US"/>
          </a:p>
        </p:txBody>
      </p:sp>
    </p:spTree>
    <p:extLst>
      <p:ext uri="{BB962C8B-B14F-4D97-AF65-F5344CB8AC3E}">
        <p14:creationId xmlns:p14="http://schemas.microsoft.com/office/powerpoint/2010/main" val="136401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noProof="0" dirty="0" smtClean="0">
                <a:ea typeface="MS PGothic" charset="0"/>
              </a:rPr>
              <a:t>Uitdelen  Bijlage 2 + 3</a:t>
            </a:r>
          </a:p>
          <a:p>
            <a:pPr eaLnBrk="1" hangingPunct="1">
              <a:spcBef>
                <a:spcPct val="0"/>
              </a:spcBef>
            </a:pPr>
            <a:r>
              <a:rPr lang="nl-NL" noProof="0" dirty="0" smtClean="0">
                <a:ea typeface="MS PGothic" charset="0"/>
              </a:rPr>
              <a:t>Het bespreken van de vragen gebeurt klassikaal.</a:t>
            </a:r>
          </a:p>
          <a:p>
            <a:pPr eaLnBrk="1" hangingPunct="1">
              <a:spcBef>
                <a:spcPct val="0"/>
              </a:spcBef>
            </a:pPr>
            <a:endParaRPr lang="nl-NL" noProof="0" dirty="0" smtClean="0">
              <a:ea typeface="MS PGothic" charset="0"/>
            </a:endParaRPr>
          </a:p>
          <a:p>
            <a:pPr marL="0" lvl="1">
              <a:spcBef>
                <a:spcPct val="0"/>
              </a:spcBef>
            </a:pPr>
            <a:r>
              <a:rPr lang="nl-NL" noProof="0" dirty="0" smtClean="0">
                <a:ea typeface="MS PGothic" charset="0"/>
              </a:rPr>
              <a:t>Vraag evt. of </a:t>
            </a:r>
            <a:r>
              <a:rPr lang="nl-NL" sz="2300" noProof="0" dirty="0" smtClean="0">
                <a:latin typeface="Calibri" charset="0"/>
                <a:ea typeface="MS PGothic" charset="0"/>
              </a:rPr>
              <a:t>iemand zijn samenvatting wil delen in de groep.</a:t>
            </a:r>
          </a:p>
          <a:p>
            <a:pPr eaLnBrk="1" hangingPunct="1">
              <a:spcBef>
                <a:spcPct val="0"/>
              </a:spcBef>
            </a:pPr>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38</a:t>
            </a:fld>
            <a:endParaRPr lang="en-US"/>
          </a:p>
        </p:txBody>
      </p:sp>
    </p:spTree>
    <p:extLst>
      <p:ext uri="{BB962C8B-B14F-4D97-AF65-F5344CB8AC3E}">
        <p14:creationId xmlns:p14="http://schemas.microsoft.com/office/powerpoint/2010/main" val="1219170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smtClean="0">
                <a:ea typeface="MS PGothic" charset="0"/>
              </a:rPr>
              <a:t>Doel slide: toelichting volgende</a:t>
            </a:r>
            <a:r>
              <a:rPr lang="nl-NL" baseline="0" noProof="0" dirty="0" smtClean="0">
                <a:ea typeface="MS PGothic" charset="0"/>
              </a:rPr>
              <a:t> onderdeel</a:t>
            </a:r>
          </a:p>
          <a:p>
            <a:endParaRPr lang="nl-NL" baseline="0" noProof="0" dirty="0" smtClean="0">
              <a:ea typeface="MS PGothic" charset="0"/>
            </a:endParaRPr>
          </a:p>
          <a:p>
            <a:r>
              <a:rPr lang="nl-NL" baseline="0" noProof="0" dirty="0" smtClean="0">
                <a:ea typeface="MS PGothic" charset="0"/>
              </a:rPr>
              <a:t>Mogelijke tekst:</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Uiteindelijk leidt het systematisch onderzoek tot een structuurdiagnose.</a:t>
            </a:r>
            <a:r>
              <a:rPr lang="nl-NL" baseline="0" noProof="0" dirty="0" smtClean="0">
                <a:ea typeface="MS PGothic" charset="0"/>
              </a:rPr>
              <a:t> </a:t>
            </a:r>
            <a:r>
              <a:rPr lang="nl-NL" noProof="0" dirty="0" smtClean="0">
                <a:ea typeface="MS PGothic" charset="0"/>
              </a:rPr>
              <a:t>Deze beschrijvende diagnose is weer de basis voor het behandelplan en het veiligheidsplan. Wat weer in relatie staat met veiligheid en continuïteit van zorg. Op deze manier voldoen</a:t>
            </a:r>
            <a:r>
              <a:rPr lang="nl-NL" baseline="0" noProof="0" dirty="0" smtClean="0">
                <a:ea typeface="MS PGothic" charset="0"/>
              </a:rPr>
              <a:t> we aan de belangrijkste thema’s van de richtlijn: contact maken, structureel onderzoek, continuïteit van zorg en veiligheid </a:t>
            </a:r>
            <a:endParaRPr lang="nl-NL" noProof="0" dirty="0">
              <a:ea typeface="MS PGothic" charset="0"/>
            </a:endParaRPr>
          </a:p>
        </p:txBody>
      </p:sp>
      <p:sp>
        <p:nvSpPr>
          <p:cNvPr id="4" name="Tijdelijke aanduiding voor dianummer 3"/>
          <p:cNvSpPr>
            <a:spLocks noGrp="1"/>
          </p:cNvSpPr>
          <p:nvPr>
            <p:ph type="sldNum" sz="quarter" idx="10"/>
          </p:nvPr>
        </p:nvSpPr>
        <p:spPr/>
        <p:txBody>
          <a:bodyPr/>
          <a:lstStyle/>
          <a:p>
            <a:fld id="{D3D89C21-2E94-5747-8753-18836879D3CA}" type="slidenum">
              <a:rPr lang="nl-NL" smtClean="0"/>
              <a:pPr/>
              <a:t>40</a:t>
            </a:fld>
            <a:endParaRPr lang="nl-NL"/>
          </a:p>
        </p:txBody>
      </p:sp>
    </p:spTree>
    <p:extLst>
      <p:ext uri="{BB962C8B-B14F-4D97-AF65-F5344CB8AC3E}">
        <p14:creationId xmlns:p14="http://schemas.microsoft.com/office/powerpoint/2010/main" val="2124650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van slide: voorbeeld te geven</a:t>
            </a:r>
            <a:r>
              <a:rPr lang="nl-NL" baseline="0" noProof="0" dirty="0" smtClean="0">
                <a:ea typeface="MS PGothic" charset="0"/>
              </a:rPr>
              <a:t> van een mogelijke structuur diagnose</a:t>
            </a:r>
          </a:p>
          <a:p>
            <a:endParaRPr lang="nl-NL" baseline="0" noProof="0" dirty="0" smtClean="0">
              <a:ea typeface="MS PGothic" charset="0"/>
            </a:endParaRPr>
          </a:p>
          <a:p>
            <a:r>
              <a:rPr lang="nl-NL" baseline="0" noProof="0" dirty="0" smtClean="0">
                <a:ea typeface="MS PGothic" charset="0"/>
              </a:rPr>
              <a:t>Mogelijke tekst:</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Bovenstaande is gebaseerd op de beschrijving in de Richtlijn. Deze sheet is iets uitgebreider dan de richtlijn, want we merkten tijdens de eerdere trainingen dat er behoefte was aan verduidelijking van het begrip en een meer concrete invulling van de structuurdiagnose. Vandaar ook de bijlagen met casuïstiek. </a:t>
            </a:r>
          </a:p>
          <a:p>
            <a:endParaRPr lang="nl-NL" noProof="0" dirty="0" smtClean="0">
              <a:ea typeface="MS PGothic" charset="0"/>
            </a:endParaRPr>
          </a:p>
          <a:p>
            <a:r>
              <a:rPr lang="nl-NL" noProof="0" dirty="0" smtClean="0">
                <a:ea typeface="MS PGothic" charset="0"/>
              </a:rPr>
              <a:t>Sommige afdelingen maken een structuurdiagnose MET de patiënt samen. Anderen maken het op een later tijdstip. Sommigen delen het met de patiënt, anderen niet.</a:t>
            </a:r>
          </a:p>
          <a:p>
            <a:endParaRPr lang="nl-NL" noProof="0" dirty="0" smtClean="0">
              <a:ea typeface="MS PGothic" charset="0"/>
            </a:endParaRPr>
          </a:p>
          <a:p>
            <a:r>
              <a:rPr lang="nl-NL" noProof="0" dirty="0" smtClean="0">
                <a:ea typeface="MS PGothic" charset="0"/>
              </a:rPr>
              <a:t>Van belang is om er als afdeling eenduidig over te zijn. Waar noteren we de structuurdiagnose? Hoe vaak moet een structuurdiagnose worden aangepast? Voor een goed effect van de training is het belangrijk om deze vragen aan te kaarten in het team en vast te leggen hoe u wilt werken. </a:t>
            </a:r>
          </a:p>
          <a:p>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41</a:t>
            </a:fld>
            <a:endParaRPr lang="en-US"/>
          </a:p>
        </p:txBody>
      </p:sp>
    </p:spTree>
    <p:extLst>
      <p:ext uri="{BB962C8B-B14F-4D97-AF65-F5344CB8AC3E}">
        <p14:creationId xmlns:p14="http://schemas.microsoft.com/office/powerpoint/2010/main" val="121917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Nogmaals te benadrukken wat er vandaag geleert gaat worden</a:t>
            </a:r>
            <a:r>
              <a:rPr lang="nl-NL" baseline="0" noProof="0" dirty="0" smtClean="0">
                <a:ea typeface="MS PGothic" charset="0"/>
              </a:rPr>
              <a:t> (en dus ook wat niet). Ervaring leert dat trainees vooral verwachten dat we tips en tricks over de allerlastigste </a:t>
            </a:r>
            <a:r>
              <a:rPr lang="nl-NL" baseline="0" noProof="0" dirty="0" err="1" smtClean="0">
                <a:ea typeface="MS PGothic" charset="0"/>
              </a:rPr>
              <a:t>patieënten</a:t>
            </a:r>
            <a:r>
              <a:rPr lang="nl-NL" baseline="0" noProof="0" dirty="0" smtClean="0">
                <a:ea typeface="MS PGothic" charset="0"/>
              </a:rPr>
              <a:t> gaan geven. En dat ze na de training klaar zijn. Met deze slide willen we aangeven dat het een begin is van verbetering suïcidepreventie. Ze moeten zelf aan de slag met het materiaal wat zij ze nu geven.</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Na vele trainingen hebben we geleerd dat het van belang is stil te staan wat u vandaag gaat leren. </a:t>
            </a:r>
          </a:p>
          <a:p>
            <a:endParaRPr lang="nl-NL" noProof="0" dirty="0" smtClean="0">
              <a:ea typeface="MS PGothic" charset="0"/>
            </a:endParaRPr>
          </a:p>
          <a:p>
            <a:r>
              <a:rPr lang="nl-NL" noProof="0" dirty="0" smtClean="0">
                <a:ea typeface="MS PGothic" charset="0"/>
              </a:rPr>
              <a:t>Het is een </a:t>
            </a:r>
            <a:r>
              <a:rPr lang="nl-NL" b="1" noProof="0" dirty="0" smtClean="0">
                <a:ea typeface="MS PGothic" charset="0"/>
              </a:rPr>
              <a:t>1e stap </a:t>
            </a:r>
            <a:r>
              <a:rPr lang="nl-NL" noProof="0" dirty="0" smtClean="0">
                <a:ea typeface="MS PGothic" charset="0"/>
              </a:rPr>
              <a:t>in het verbeteren van de omgang met suïcidale patiënten op uw afdelingen. Na de training heeft u voldoende materialen om het beleid rond suïcidaliteit door te ontwikkelen. Het is dus niet een training volgen en u bent klaar. Wij geven u een gereedschapskist gebaseerd op de richtlijn en daarna is het aan u en uw team om dit toe te passen en op maat te maken voor uw eigen afdeling.</a:t>
            </a:r>
          </a:p>
          <a:p>
            <a:endParaRPr lang="nl-NL" noProof="0" dirty="0" smtClean="0">
              <a:ea typeface="MS PGothic" charset="0"/>
            </a:endParaRPr>
          </a:p>
          <a:p>
            <a:r>
              <a:rPr lang="nl-NL" noProof="0" dirty="0" smtClean="0">
                <a:ea typeface="MS PGothic" charset="0"/>
              </a:rPr>
              <a:t>Het</a:t>
            </a:r>
            <a:r>
              <a:rPr lang="nl-NL" baseline="0" noProof="0" dirty="0" smtClean="0">
                <a:ea typeface="MS PGothic" charset="0"/>
              </a:rPr>
              <a:t> uiteindelijke doel van de richtlijn, en dus ook van deze richtlijntraining is dat patiënten zich beter gehoord voelen. Het onderzoek naar de effectiviteit van de training liet ook zien dat depressief suïcidale patiënten die behandeld werden door een getraind team sneller herstelde van suïcidale gedachten in vergelijking met depressief suïcidale patiënten die behandeld werden door een team dat niet getraind was.</a:t>
            </a:r>
          </a:p>
          <a:p>
            <a:endParaRPr lang="nl-NL" baseline="0" noProof="0" dirty="0" smtClean="0">
              <a:ea typeface="MS PGothic" charset="0"/>
            </a:endParaRPr>
          </a:p>
          <a:p>
            <a:r>
              <a:rPr lang="nl-NL" baseline="0" noProof="0" dirty="0" smtClean="0">
                <a:ea typeface="MS PGothic" charset="0"/>
              </a:rPr>
              <a:t>Het lijkt dus mogelijk door het trainen van personeel ook de patiëntenzorg daadwerkelijk te verbeteren. Dit vraagt echter ook actieve inzet van u na de training.</a:t>
            </a:r>
            <a:endParaRPr lang="nl-NL" noProof="0" dirty="0" smtClean="0">
              <a:ea typeface="MS PGothic" charset="0"/>
            </a:endParaRPr>
          </a:p>
          <a:p>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4</a:t>
            </a:fld>
            <a:endParaRPr lang="en-US"/>
          </a:p>
        </p:txBody>
      </p:sp>
    </p:spTree>
    <p:extLst>
      <p:ext uri="{BB962C8B-B14F-4D97-AF65-F5344CB8AC3E}">
        <p14:creationId xmlns:p14="http://schemas.microsoft.com/office/powerpoint/2010/main" val="608577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noProof="0" dirty="0" smtClean="0">
                <a:ea typeface="MS PGothic" charset="0"/>
              </a:rPr>
              <a:t>Op veler verzoek, bij dezen een voorbeeld van een structuurdiagnose. Er staan nog </a:t>
            </a:r>
            <a:r>
              <a:rPr lang="nl-NL" u="sng" noProof="0" dirty="0" smtClean="0">
                <a:ea typeface="MS PGothic" charset="0"/>
              </a:rPr>
              <a:t>drie casussen in bijlage 6</a:t>
            </a:r>
            <a:r>
              <a:rPr lang="nl-NL" noProof="0" dirty="0" smtClean="0">
                <a:ea typeface="MS PGothic" charset="0"/>
              </a:rPr>
              <a:t>. Bedenk: deze structuurdiagnose is niet i.s.m. de patiënt opgesteld. Sommige afdelingen geven er de voorkeur aan dat wél te doen, dan zou de tekst er anders uitzien (met</a:t>
            </a:r>
            <a:r>
              <a:rPr lang="nl-NL" baseline="0" noProof="0" dirty="0" smtClean="0">
                <a:ea typeface="MS PGothic" charset="0"/>
              </a:rPr>
              <a:t> minder vakjargon).</a:t>
            </a:r>
            <a:endParaRPr lang="nl-NL" noProof="0" dirty="0" smtClean="0">
              <a:ea typeface="MS PGothic" charset="0"/>
            </a:endParaRP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Overigens stelt Prof Ad Kerkhof voor om niet meer over Tentamen suïcides te praten, maar over suïcide pogingen. TS is te medisch afstandelijk en ouderwets.</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Opties: </a:t>
            </a:r>
          </a:p>
          <a:p>
            <a:pPr eaLnBrk="1" hangingPunct="1">
              <a:spcBef>
                <a:spcPct val="0"/>
              </a:spcBef>
            </a:pPr>
            <a:r>
              <a:rPr lang="nl-NL" noProof="0" dirty="0" smtClean="0">
                <a:ea typeface="MS PGothic" charset="0"/>
              </a:rPr>
              <a:t>bespreek deze casus met de hele groep óf laat groepjes maken, waarbij elk groepje een casus leest en bespreekt aan de hand van de volgende elementen:</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Bespreek:</a:t>
            </a:r>
          </a:p>
          <a:p>
            <a:pPr eaLnBrk="1" hangingPunct="1">
              <a:spcBef>
                <a:spcPct val="0"/>
              </a:spcBef>
              <a:buFontTx/>
              <a:buChar char="•"/>
            </a:pPr>
            <a:r>
              <a:rPr lang="nl-NL" noProof="0" dirty="0" smtClean="0">
                <a:ea typeface="MS PGothic" charset="0"/>
              </a:rPr>
              <a:t>Feitelijk suïcidaal gedrag</a:t>
            </a:r>
          </a:p>
          <a:p>
            <a:pPr eaLnBrk="1" hangingPunct="1">
              <a:spcBef>
                <a:spcPct val="0"/>
              </a:spcBef>
              <a:buFontTx/>
              <a:buChar char="•"/>
            </a:pPr>
            <a:r>
              <a:rPr lang="nl-NL" noProof="0" dirty="0" smtClean="0">
                <a:ea typeface="MS PGothic" charset="0"/>
              </a:rPr>
              <a:t>In relatie tot uitlokkende factoren</a:t>
            </a:r>
          </a:p>
          <a:p>
            <a:pPr eaLnBrk="1" hangingPunct="1">
              <a:spcBef>
                <a:spcPct val="0"/>
              </a:spcBef>
              <a:buFontTx/>
              <a:buChar char="•"/>
            </a:pPr>
            <a:r>
              <a:rPr lang="nl-NL" noProof="0" dirty="0" smtClean="0">
                <a:ea typeface="MS PGothic" charset="0"/>
              </a:rPr>
              <a:t>Leeftijd, geslacht, sociale status</a:t>
            </a:r>
          </a:p>
          <a:p>
            <a:pPr eaLnBrk="1" hangingPunct="1">
              <a:spcBef>
                <a:spcPct val="0"/>
              </a:spcBef>
              <a:buFontTx/>
              <a:buChar char="•"/>
            </a:pPr>
            <a:r>
              <a:rPr lang="nl-NL" noProof="0" dirty="0" smtClean="0">
                <a:ea typeface="MS PGothic" charset="0"/>
              </a:rPr>
              <a:t>Psychiatrische voorgeschiedenis</a:t>
            </a:r>
          </a:p>
          <a:p>
            <a:pPr eaLnBrk="1" hangingPunct="1">
              <a:spcBef>
                <a:spcPct val="0"/>
              </a:spcBef>
              <a:buFontTx/>
              <a:buChar char="•"/>
            </a:pPr>
            <a:r>
              <a:rPr lang="nl-NL" noProof="0" dirty="0" smtClean="0">
                <a:ea typeface="MS PGothic" charset="0"/>
              </a:rPr>
              <a:t>Eerder suïcidaal gedrag</a:t>
            </a:r>
          </a:p>
          <a:p>
            <a:pPr eaLnBrk="1" hangingPunct="1">
              <a:spcBef>
                <a:spcPct val="0"/>
              </a:spcBef>
              <a:buFontTx/>
              <a:buChar char="•"/>
            </a:pPr>
            <a:r>
              <a:rPr lang="nl-NL" noProof="0" dirty="0" smtClean="0">
                <a:ea typeface="MS PGothic" charset="0"/>
              </a:rPr>
              <a:t>Beschermende factoren</a:t>
            </a:r>
          </a:p>
          <a:p>
            <a:pPr eaLnBrk="1" hangingPunct="1">
              <a:spcBef>
                <a:spcPct val="0"/>
              </a:spcBef>
              <a:buFontTx/>
              <a:buChar char="•"/>
            </a:pPr>
            <a:r>
              <a:rPr lang="nl-NL" noProof="0" dirty="0" smtClean="0">
                <a:ea typeface="MS PGothic" charset="0"/>
              </a:rPr>
              <a:t>Eigen houding ten aanzien van suïcidaal gedrag</a:t>
            </a:r>
          </a:p>
          <a:p>
            <a:pPr eaLnBrk="1" hangingPunct="1">
              <a:spcBef>
                <a:spcPct val="0"/>
              </a:spcBef>
              <a:buFontTx/>
              <a:buChar char="•"/>
            </a:pPr>
            <a:r>
              <a:rPr lang="nl-NL" noProof="0" dirty="0" smtClean="0">
                <a:ea typeface="MS PGothic" charset="0"/>
              </a:rPr>
              <a:t>Mate van impulsiviteit</a:t>
            </a:r>
          </a:p>
          <a:p>
            <a:pPr eaLnBrk="1" hangingPunct="1">
              <a:spcBef>
                <a:spcPct val="0"/>
              </a:spcBef>
              <a:buFontTx/>
              <a:buChar char="•"/>
            </a:pPr>
            <a:endParaRPr lang="nl-NL" noProof="0" dirty="0" smtClean="0">
              <a:ea typeface="MS PGothic" charset="0"/>
            </a:endParaRPr>
          </a:p>
          <a:p>
            <a:pPr eaLnBrk="1" hangingPunct="1">
              <a:spcBef>
                <a:spcPct val="0"/>
              </a:spcBef>
            </a:pPr>
            <a:r>
              <a:rPr lang="nl-NL" noProof="0" dirty="0" smtClean="0">
                <a:ea typeface="MS PGothic" charset="0"/>
              </a:rPr>
              <a:t>Daarna plenair de bevindingen van de verschillende groepjes uitwisselen. </a:t>
            </a:r>
          </a:p>
          <a:p>
            <a:pPr eaLnBrk="1" hangingPunct="1">
              <a:spcBef>
                <a:spcPct val="0"/>
              </a:spcBef>
              <a:buFontTx/>
              <a:buChar char="•"/>
            </a:pPr>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42</a:t>
            </a:fld>
            <a:endParaRPr lang="en-US"/>
          </a:p>
        </p:txBody>
      </p:sp>
    </p:spTree>
    <p:extLst>
      <p:ext uri="{BB962C8B-B14F-4D97-AF65-F5344CB8AC3E}">
        <p14:creationId xmlns:p14="http://schemas.microsoft.com/office/powerpoint/2010/main" val="1219170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buClr>
                <a:srgbClr val="FF0000"/>
              </a:buClr>
              <a:buFont typeface="Wingdings" charset="0"/>
              <a:buNone/>
            </a:pPr>
            <a:r>
              <a:rPr lang="en-US" sz="2400" dirty="0" smtClean="0">
                <a:latin typeface="Calibri" charset="0"/>
                <a:ea typeface="MS PGothic" charset="0"/>
              </a:rPr>
              <a:t>D</a:t>
            </a:r>
            <a:r>
              <a:rPr lang="nl-NL" sz="2400" noProof="0" dirty="0" err="1" smtClean="0">
                <a:latin typeface="Calibri" charset="0"/>
                <a:ea typeface="MS PGothic" charset="0"/>
              </a:rPr>
              <a:t>oel</a:t>
            </a:r>
            <a:r>
              <a:rPr lang="nl-NL" sz="2400" baseline="0" dirty="0" smtClean="0">
                <a:latin typeface="Calibri" charset="0"/>
                <a:ea typeface="MS PGothic" charset="0"/>
              </a:rPr>
              <a:t>: introductie van veiligheidsplan</a:t>
            </a:r>
          </a:p>
          <a:p>
            <a:pPr marL="0" lvl="1" indent="0" eaLnBrk="1" hangingPunct="1">
              <a:buClr>
                <a:srgbClr val="FF0000"/>
              </a:buClr>
              <a:buFont typeface="Wingdings" charset="0"/>
              <a:buNone/>
            </a:pPr>
            <a:endParaRPr lang="nl-NL" sz="2400" baseline="0" dirty="0" smtClean="0">
              <a:latin typeface="Calibri" charset="0"/>
              <a:ea typeface="MS PGothic" charset="0"/>
            </a:endParaRPr>
          </a:p>
          <a:p>
            <a:pPr marL="0" lvl="1" indent="0" eaLnBrk="1" hangingPunct="1">
              <a:buClr>
                <a:srgbClr val="FF0000"/>
              </a:buClr>
              <a:buFont typeface="Wingdings" charset="0"/>
              <a:buNone/>
            </a:pPr>
            <a:r>
              <a:rPr lang="nl-NL" sz="2400" baseline="0" dirty="0" smtClean="0">
                <a:latin typeface="Calibri" charset="0"/>
                <a:ea typeface="MS PGothic" charset="0"/>
              </a:rPr>
              <a:t>Mogelijke tekst:</a:t>
            </a:r>
            <a:endParaRPr lang="nl-NL" sz="2400" dirty="0" smtClean="0">
              <a:latin typeface="Calibri" charset="0"/>
              <a:ea typeface="MS PGothic" charset="0"/>
            </a:endParaRPr>
          </a:p>
          <a:p>
            <a:pPr marL="342900" lvl="1" indent="-342900" eaLnBrk="1" hangingPunct="1">
              <a:buClr>
                <a:srgbClr val="FF0000"/>
              </a:buClr>
              <a:buFont typeface="Wingdings" charset="0"/>
              <a:buChar char="§"/>
            </a:pPr>
            <a:endParaRPr lang="nl-NL" sz="2400" dirty="0" smtClean="0">
              <a:latin typeface="Calibri" charset="0"/>
              <a:ea typeface="MS PGothic" charset="0"/>
            </a:endParaRPr>
          </a:p>
          <a:p>
            <a:pPr marL="342900" lvl="1" indent="-342900" eaLnBrk="1" hangingPunct="1">
              <a:buClr>
                <a:srgbClr val="FF0000"/>
              </a:buClr>
              <a:buFont typeface="Wingdings" charset="0"/>
              <a:buChar char="§"/>
            </a:pPr>
            <a:r>
              <a:rPr lang="nl-NL" sz="2400" dirty="0" smtClean="0">
                <a:latin typeface="Calibri" charset="0"/>
                <a:ea typeface="MS PGothic" charset="0"/>
              </a:rPr>
              <a:t>Om de veiligheid van de suïcidale patiënt te vergroten wordt het aanbevolen om afspraken te maken over wat de patiënt kan doen wanneer hij/zij een suïcidale crisis voelt aankomen</a:t>
            </a:r>
          </a:p>
          <a:p>
            <a:pPr marL="342900" lvl="1" indent="-342900" eaLnBrk="1" hangingPunct="1">
              <a:buClr>
                <a:srgbClr val="FF0000"/>
              </a:buClr>
              <a:buFont typeface="Wingdings" charset="0"/>
              <a:buChar char="§"/>
            </a:pPr>
            <a:r>
              <a:rPr lang="nl-NL" sz="2400" dirty="0" smtClean="0">
                <a:latin typeface="Calibri" charset="0"/>
                <a:ea typeface="MS PGothic" charset="0"/>
              </a:rPr>
              <a:t>Er zijn vele varianten van veiligheidsplannen in de omloop. Ook worden ze soms signaleringsplan genoemd.</a:t>
            </a:r>
          </a:p>
          <a:p>
            <a:pPr marL="342900" lvl="1" indent="-342900" eaLnBrk="1" hangingPunct="1">
              <a:buClr>
                <a:srgbClr val="FF0000"/>
              </a:buClr>
              <a:buFont typeface="Wingdings" charset="0"/>
              <a:buChar char="§"/>
            </a:pPr>
            <a:r>
              <a:rPr lang="nl-NL" sz="2400" i="1" dirty="0" smtClean="0">
                <a:latin typeface="Calibri" charset="0"/>
                <a:ea typeface="MS PGothic" charset="0"/>
              </a:rPr>
              <a:t>Let wel</a:t>
            </a:r>
            <a:r>
              <a:rPr lang="nl-NL" sz="2400" dirty="0" smtClean="0">
                <a:latin typeface="Calibri" charset="0"/>
                <a:ea typeface="MS PGothic" charset="0"/>
              </a:rPr>
              <a:t>: non-suïcide contracten, dat wil zeggen afspraken maken dat de patiënt geen suïcide zal plegen voor een bepaalde periode worden in de richtlijn afgeraden. Zeker in acute situaties of bij onbekende patiënten. Deze contracten vergroten de zwijgzaamheid van suïcidale gedachten. </a:t>
            </a:r>
          </a:p>
          <a:p>
            <a:pPr marL="342900" lvl="1" indent="-342900" eaLnBrk="1" hangingPunct="1">
              <a:buClr>
                <a:srgbClr val="FF0000"/>
              </a:buClr>
              <a:buFont typeface="Wingdings" charset="0"/>
              <a:buChar char="§"/>
            </a:pPr>
            <a:r>
              <a:rPr lang="nl-NL" sz="2400" dirty="0" smtClean="0">
                <a:latin typeface="Calibri" charset="0"/>
                <a:ea typeface="MS PGothic" charset="0"/>
              </a:rPr>
              <a:t>In de volgende video verteld prof Ad Kerkhof over de noodzakelijke elementen van een veiligheidsplan</a:t>
            </a:r>
          </a:p>
          <a:p>
            <a:endParaRPr lang="en-US"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43</a:t>
            </a:fld>
            <a:endParaRPr lang="en-US"/>
          </a:p>
        </p:txBody>
      </p:sp>
    </p:spTree>
    <p:extLst>
      <p:ext uri="{BB962C8B-B14F-4D97-AF65-F5344CB8AC3E}">
        <p14:creationId xmlns:p14="http://schemas.microsoft.com/office/powerpoint/2010/main" val="1934573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noProof="0" dirty="0" smtClean="0">
                <a:ea typeface="MS PGothic" charset="0"/>
              </a:rPr>
              <a:t>Probeer naast de beschreven elementen ook aan te geven dat de naasten een belangrijke rol spelen bij het veiligheidsplan en de continuïteit van zorg. De patiënt zal het veiligheidsplan samen met hen kunnen maken, of in ieder geval thuis moeten bespreken. Zodat de naasten ook weten wat hun rol is mocht zich een nieuwe suïcidale crisis voor doen.</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113Online wordt ook vaak in veiligheidsplannen opgenomen. Het is mogelijk om 24 uur per dag te bellen (0900-0113). De </a:t>
            </a:r>
            <a:r>
              <a:rPr lang="nl-NL" noProof="0" dirty="0" err="1" smtClean="0">
                <a:ea typeface="MS PGothic" charset="0"/>
              </a:rPr>
              <a:t>crisischat</a:t>
            </a:r>
            <a:r>
              <a:rPr lang="nl-NL" noProof="0" dirty="0" smtClean="0">
                <a:ea typeface="MS PGothic" charset="0"/>
              </a:rPr>
              <a:t> is open van 10:00 tot 23:00 uur (in het weekeinde vanaf 12.00 uur). Vrijwilligers bedienen de lijnen en worden begeleid door een team van psychologen. </a:t>
            </a:r>
          </a:p>
          <a:p>
            <a:pPr eaLnBrk="1" hangingPunct="1">
              <a:spcBef>
                <a:spcPct val="0"/>
              </a:spcBef>
            </a:pPr>
            <a:r>
              <a:rPr lang="nl-NL" noProof="0" dirty="0" smtClean="0">
                <a:ea typeface="MS PGothic" charset="0"/>
              </a:rPr>
              <a:t>113Online biedt voor gemotiveerde en redelijk zelfstandige patiënten ook een zelfhulpcursus. </a:t>
            </a:r>
          </a:p>
          <a:p>
            <a:pPr eaLnBrk="1" hangingPunct="1">
              <a:spcBef>
                <a:spcPct val="0"/>
              </a:spcBef>
            </a:pPr>
            <a:r>
              <a:rPr lang="nl-NL" noProof="0" dirty="0" smtClean="0">
                <a:ea typeface="MS PGothic" charset="0"/>
              </a:rPr>
              <a:t>Voor lotgenotencontact kan gebruik gemaakt worden van de groeps-chat (onder begeleiding van 113 vrijwilligers en psychologen) en van de fora die te vinden zijn op de website </a:t>
            </a:r>
            <a:r>
              <a:rPr lang="nl-NL" u="sng" noProof="0" dirty="0" smtClean="0">
                <a:ea typeface="MS PGothic" charset="0"/>
              </a:rPr>
              <a:t>www.113online.nl</a:t>
            </a:r>
          </a:p>
          <a:p>
            <a:pPr eaLnBrk="1" hangingPunct="1">
              <a:spcBef>
                <a:spcPct val="0"/>
              </a:spcBef>
            </a:pPr>
            <a:r>
              <a:rPr lang="nl-NL" noProof="0" dirty="0" smtClean="0">
                <a:ea typeface="MS PGothic" charset="0"/>
              </a:rPr>
              <a:t>Deze diensten zijn nooit een eindstation, maar een suïcidale crisis komt vaak voor als er niemand te bereiken is of tijdens een spannend moment van transitie of vakantie van de psychiater. 113Online kan dan zorgen voor de eerste verlichting.</a:t>
            </a:r>
          </a:p>
          <a:p>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44</a:t>
            </a:fld>
            <a:endParaRPr lang="en-US"/>
          </a:p>
        </p:txBody>
      </p:sp>
    </p:spTree>
    <p:extLst>
      <p:ext uri="{BB962C8B-B14F-4D97-AF65-F5344CB8AC3E}">
        <p14:creationId xmlns:p14="http://schemas.microsoft.com/office/powerpoint/2010/main" val="4143480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Dit voorbeeld zit ook in de bijlage (nr. 7). Het is een voorbeeld, doorgaans hebben afdelingen hun eigen variant. Wat prima is, maar voor de oefening maken we even gebruik van deze versie. Het bevat elementen om een crisis te herkennen, en om handvatten te geven wat te doen als patiënt een crisis voelt aankomen.</a:t>
            </a:r>
          </a:p>
          <a:p>
            <a:endParaRPr lang="nl-NL" noProof="0" dirty="0" smtClean="0">
              <a:ea typeface="MS PGothic" charset="0"/>
            </a:endParaRPr>
          </a:p>
          <a:p>
            <a:r>
              <a:rPr lang="nl-NL" noProof="0" dirty="0" smtClean="0">
                <a:ea typeface="MS PGothic" charset="0"/>
              </a:rPr>
              <a:t>Een achtergrondartikel van Barbara Stanley over de rationale van een veiligheidsplan is toegevoegd als literatuur. </a:t>
            </a:r>
          </a:p>
          <a:p>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45</a:t>
            </a:fld>
            <a:endParaRPr lang="en-US"/>
          </a:p>
        </p:txBody>
      </p:sp>
    </p:spTree>
    <p:extLst>
      <p:ext uri="{BB962C8B-B14F-4D97-AF65-F5344CB8AC3E}">
        <p14:creationId xmlns:p14="http://schemas.microsoft.com/office/powerpoint/2010/main" val="1036521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Dit voorbeeld zit ook in de bijlage (nr. 7). Het is een voorbeeld, doorgaans hebben afdelingen hun eigen variant. Wat prima is, maar voor de oefening maken we even gebruik van deze versie. Het bevat elementen om een crisis te herkennen, en om handvatten te geven wat te doen als patiënt een crisis voelt aankomen.</a:t>
            </a:r>
          </a:p>
          <a:p>
            <a:endParaRPr lang="nl-NL" noProof="0" dirty="0" smtClean="0">
              <a:ea typeface="MS PGothic" charset="0"/>
            </a:endParaRPr>
          </a:p>
          <a:p>
            <a:r>
              <a:rPr lang="nl-NL" noProof="0" dirty="0" smtClean="0">
                <a:ea typeface="MS PGothic" charset="0"/>
              </a:rPr>
              <a:t>Een achtergrondartikel van Barbara Stanley over de rationale van een veiligheidsplan is toegevoegd als literatuur. </a:t>
            </a:r>
          </a:p>
          <a:p>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46</a:t>
            </a:fld>
            <a:endParaRPr lang="en-US"/>
          </a:p>
        </p:txBody>
      </p:sp>
    </p:spTree>
    <p:extLst>
      <p:ext uri="{BB962C8B-B14F-4D97-AF65-F5344CB8AC3E}">
        <p14:creationId xmlns:p14="http://schemas.microsoft.com/office/powerpoint/2010/main" val="1036521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Het</a:t>
            </a:r>
            <a:r>
              <a:rPr lang="nl-NL" baseline="0" noProof="0" dirty="0" smtClean="0">
                <a:ea typeface="MS PGothic" charset="0"/>
              </a:rPr>
              <a:t> veiligheidsplan valt samen met de laatste fase van het case interview, de verwachtingen en plannen voor de toekomst.</a:t>
            </a:r>
          </a:p>
          <a:p>
            <a:endParaRPr lang="nl-NL" baseline="0" noProof="0" dirty="0" smtClean="0">
              <a:ea typeface="MS PGothic" charset="0"/>
            </a:endParaRPr>
          </a:p>
          <a:p>
            <a:r>
              <a:rPr lang="nl-NL" noProof="0" dirty="0" smtClean="0">
                <a:ea typeface="MS PGothic" charset="0"/>
              </a:rPr>
              <a:t>De verwachtingen en plannen voor de toekomst geven nog een laatste belangrijke bron van informatie voor de structuurdiagnose. </a:t>
            </a:r>
          </a:p>
          <a:p>
            <a:endParaRPr lang="nl-NL" noProof="0" dirty="0" smtClean="0">
              <a:ea typeface="MS PGothic" charset="0"/>
            </a:endParaRPr>
          </a:p>
          <a:p>
            <a:r>
              <a:rPr lang="nl-NL" noProof="0" dirty="0" smtClean="0">
                <a:ea typeface="MS PGothic" charset="0"/>
              </a:rPr>
              <a:t>Hoe ziet de patiënt zijn toekomst? Patiënten zijn vaak ergens wanhopig over, en vaak zijn ze wanhopig over hun toekomst. </a:t>
            </a:r>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47</a:t>
            </a:fld>
            <a:endParaRPr lang="en-US"/>
          </a:p>
        </p:txBody>
      </p:sp>
    </p:spTree>
    <p:extLst>
      <p:ext uri="{BB962C8B-B14F-4D97-AF65-F5344CB8AC3E}">
        <p14:creationId xmlns:p14="http://schemas.microsoft.com/office/powerpoint/2010/main" val="1200028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noProof="0" dirty="0" smtClean="0">
                <a:ea typeface="MS PGothic" charset="0"/>
              </a:rPr>
              <a:t>doel slide:</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Introductie oefening 3:</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Mogelijke tekst:</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We gaan nu</a:t>
            </a:r>
            <a:r>
              <a:rPr lang="nl-NL" baseline="0" noProof="0" dirty="0" smtClean="0">
                <a:ea typeface="MS PGothic" charset="0"/>
              </a:rPr>
              <a:t> de structuurdiagnose afronden en met de informatie uit de structuurdiagnose samen een veiligheidsplan. Er is contact gemaakt, er is een systematisch onderzoek gedaan naar suïcidaliteit, en een structuurdiagnose geformuleerd. Met het veiligheidsplan komen de volgende elementen aan bod: continuïteit van zorg, betrekken van naasten en veiligheid.</a:t>
            </a:r>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48</a:t>
            </a:fld>
            <a:endParaRPr lang="en-US"/>
          </a:p>
        </p:txBody>
      </p:sp>
    </p:spTree>
    <p:extLst>
      <p:ext uri="{BB962C8B-B14F-4D97-AF65-F5344CB8AC3E}">
        <p14:creationId xmlns:p14="http://schemas.microsoft.com/office/powerpoint/2010/main" val="39345399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dirty="0" smtClean="0">
                <a:ea typeface="MS PGothic" charset="0"/>
              </a:rPr>
              <a:t>In deze oefening moet alles samen komen:</a:t>
            </a:r>
          </a:p>
          <a:p>
            <a:pPr eaLnBrk="1" hangingPunct="1">
              <a:spcBef>
                <a:spcPct val="0"/>
              </a:spcBef>
            </a:pPr>
            <a:endParaRPr lang="nl-NL" dirty="0" smtClean="0">
              <a:ea typeface="MS PGothic" charset="0"/>
            </a:endParaRPr>
          </a:p>
          <a:p>
            <a:pPr eaLnBrk="1" hangingPunct="1">
              <a:spcBef>
                <a:spcPct val="0"/>
              </a:spcBef>
              <a:buFontTx/>
              <a:buChar char="•"/>
            </a:pPr>
            <a:r>
              <a:rPr lang="nl-NL" dirty="0" smtClean="0">
                <a:ea typeface="MS PGothic" charset="0"/>
              </a:rPr>
              <a:t>Het doen van systematisch onderzoek via CASE methode</a:t>
            </a:r>
          </a:p>
          <a:p>
            <a:pPr eaLnBrk="1" hangingPunct="1">
              <a:spcBef>
                <a:spcPct val="0"/>
              </a:spcBef>
              <a:buFontTx/>
              <a:buChar char="•"/>
            </a:pPr>
            <a:r>
              <a:rPr lang="nl-NL" dirty="0" smtClean="0">
                <a:ea typeface="MS PGothic" charset="0"/>
              </a:rPr>
              <a:t>Het maken van een structuurdiagnose</a:t>
            </a:r>
          </a:p>
          <a:p>
            <a:pPr eaLnBrk="1" hangingPunct="1">
              <a:spcBef>
                <a:spcPct val="0"/>
              </a:spcBef>
              <a:buFontTx/>
              <a:buChar char="•"/>
            </a:pPr>
            <a:r>
              <a:rPr lang="nl-NL" dirty="0" smtClean="0">
                <a:ea typeface="MS PGothic" charset="0"/>
              </a:rPr>
              <a:t>Het maken van een veiligheidsplan</a:t>
            </a:r>
          </a:p>
          <a:p>
            <a:pPr eaLnBrk="1" hangingPunct="1">
              <a:spcBef>
                <a:spcPct val="0"/>
              </a:spcBef>
              <a:buFontTx/>
              <a:buChar char="•"/>
            </a:pPr>
            <a:endParaRPr lang="nl-NL" dirty="0" smtClean="0">
              <a:ea typeface="MS PGothic" charset="0"/>
            </a:endParaRPr>
          </a:p>
          <a:p>
            <a:pPr eaLnBrk="1" hangingPunct="1">
              <a:spcBef>
                <a:spcPct val="0"/>
              </a:spcBef>
            </a:pPr>
            <a:r>
              <a:rPr lang="nl-NL" dirty="0" smtClean="0">
                <a:ea typeface="MS PGothic" charset="0"/>
              </a:rPr>
              <a:t>En dat alles in samenspraak met de patiënt</a:t>
            </a:r>
          </a:p>
          <a:p>
            <a:endParaRPr lang="en-US" dirty="0"/>
          </a:p>
        </p:txBody>
      </p:sp>
      <p:sp>
        <p:nvSpPr>
          <p:cNvPr id="4" name="Slide Number Placeholder 3"/>
          <p:cNvSpPr>
            <a:spLocks noGrp="1"/>
          </p:cNvSpPr>
          <p:nvPr>
            <p:ph type="sldNum" sz="quarter" idx="10"/>
          </p:nvPr>
        </p:nvSpPr>
        <p:spPr/>
        <p:txBody>
          <a:bodyPr/>
          <a:lstStyle/>
          <a:p>
            <a:fld id="{DC05D2FC-FA58-4345-AC5C-47F2196513AB}" type="slidenum">
              <a:rPr lang="en-US" smtClean="0"/>
              <a:t>49</a:t>
            </a:fld>
            <a:endParaRPr lang="en-US"/>
          </a:p>
        </p:txBody>
      </p:sp>
    </p:spTree>
    <p:extLst>
      <p:ext uri="{BB962C8B-B14F-4D97-AF65-F5344CB8AC3E}">
        <p14:creationId xmlns:p14="http://schemas.microsoft.com/office/powerpoint/2010/main" val="3397078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We</a:t>
            </a:r>
            <a:r>
              <a:rPr lang="nl-NL" baseline="0" noProof="0" dirty="0" smtClean="0"/>
              <a:t> hebben nog niet stil gestaan bij de laatste fase van het case interview, de toekomstverwachting. Dit proberen we nu te oefenen door het veiligheidsplan samen met de patiënt in te vullen.</a:t>
            </a:r>
          </a:p>
          <a:p>
            <a:endParaRPr lang="nl-NL" baseline="0" noProof="0" dirty="0" smtClean="0"/>
          </a:p>
          <a:p>
            <a:r>
              <a:rPr lang="nl-NL" baseline="0" noProof="0" dirty="0" smtClean="0"/>
              <a:t>Suïcidale patiënten zijn vaak ergens wanhopig over. En vaak zijn ze wanhopig over de toekomst. Dit is het moment waarop u door middel van het veiligheidsplan en de kennis uit de eerdere fase van het CASE interview probeert om de patiënt ook in de toekomst om te leren gaan met suïcidaal gedrag.</a:t>
            </a:r>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50</a:t>
            </a:fld>
            <a:endParaRPr lang="en-US"/>
          </a:p>
        </p:txBody>
      </p:sp>
    </p:spTree>
    <p:extLst>
      <p:ext uri="{BB962C8B-B14F-4D97-AF65-F5344CB8AC3E}">
        <p14:creationId xmlns:p14="http://schemas.microsoft.com/office/powerpoint/2010/main" val="33970781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Het bespreken van de vragen gebeurt klassikaal.</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Besteed bij de nabespreking aandacht aan de informatie die ontbreekt. </a:t>
            </a:r>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51</a:t>
            </a:fld>
            <a:endParaRPr lang="en-US"/>
          </a:p>
        </p:txBody>
      </p:sp>
    </p:spTree>
    <p:extLst>
      <p:ext uri="{BB962C8B-B14F-4D97-AF65-F5344CB8AC3E}">
        <p14:creationId xmlns:p14="http://schemas.microsoft.com/office/powerpoint/2010/main" val="121917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noProof="0" dirty="0" smtClean="0">
                <a:ea typeface="MS PGothic" charset="0"/>
              </a:rPr>
              <a:t>Om</a:t>
            </a:r>
            <a:r>
              <a:rPr lang="nl-NL" baseline="0" noProof="0" dirty="0" smtClean="0">
                <a:ea typeface="MS PGothic" charset="0"/>
              </a:rPr>
              <a:t> als trainer te weten wie je voor je hebt, en vooral hoe ze met suïcidaliteit te maken hebben (gehad) in het werk/privé. Je merkt zo ook waar de weerstand zit, wie heeft er wel, en wie geen zin in de training. Benoem dat gelijk, anders kan dat de hele dag doorslepen. Wees ook alert op of er recent een suïcide is geweest. Dat kan spanning veroorzaken.</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l-NL" noProof="0" dirty="0" smtClean="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noProof="0" dirty="0" smtClean="0">
                <a:ea typeface="MS PGothic" charset="0"/>
              </a:rPr>
              <a:t>Graag zou ik een</a:t>
            </a:r>
            <a:r>
              <a:rPr lang="nl-NL" baseline="0" noProof="0" dirty="0" smtClean="0">
                <a:ea typeface="MS PGothic" charset="0"/>
              </a:rPr>
              <a:t> kort rondje doen om mensen de gelegenheid te geven zich voor te stellen, en om aan te geven in hoeverre suïcidaliteit een rol speelt in het werk. Wellicht kan je aangeven wat je verwacht van de training? Waar ben je nieuwsgierig naar, en waar zie je tegenop?</a:t>
            </a:r>
            <a:endParaRPr lang="nl-NL" noProof="0" dirty="0" smtClean="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l-NL" noProof="0" dirty="0" smtClean="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nl-NL" noProof="0" dirty="0" smtClean="0">
              <a:ea typeface="MS PGothic" charset="0"/>
            </a:endParaRPr>
          </a:p>
          <a:p>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5</a:t>
            </a:fld>
            <a:endParaRPr lang="en-US"/>
          </a:p>
        </p:txBody>
      </p:sp>
    </p:spTree>
    <p:extLst>
      <p:ext uri="{BB962C8B-B14F-4D97-AF65-F5344CB8AC3E}">
        <p14:creationId xmlns:p14="http://schemas.microsoft.com/office/powerpoint/2010/main" val="150636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smtClean="0">
                <a:ea typeface="MS PGothic" charset="0"/>
              </a:rPr>
              <a:t>MOGELIJKE TEKST:</a:t>
            </a:r>
          </a:p>
          <a:p>
            <a:endParaRPr lang="nl-NL" noProof="0" dirty="0" smtClean="0">
              <a:ea typeface="MS PGothic" charset="0"/>
            </a:endParaRPr>
          </a:p>
          <a:p>
            <a:endParaRPr lang="nl-NL" noProof="0" dirty="0" smtClean="0">
              <a:ea typeface="MS PGothic" charset="0"/>
            </a:endParaRPr>
          </a:p>
          <a:p>
            <a:r>
              <a:rPr lang="nl-NL" noProof="0" dirty="0" smtClean="0">
                <a:ea typeface="MS PGothic" charset="0"/>
              </a:rPr>
              <a:t>We hebben vandaag</a:t>
            </a:r>
            <a:r>
              <a:rPr lang="nl-NL" baseline="0" noProof="0" dirty="0" smtClean="0">
                <a:ea typeface="MS PGothic" charset="0"/>
              </a:rPr>
              <a:t> kennis gemaakt met de belangrijkste principes uit de richtlijn. Vervolgens hebben we via het CASE interview deze principes toegepast inde praktijk.</a:t>
            </a:r>
          </a:p>
          <a:p>
            <a:endParaRPr lang="nl-NL" baseline="0" noProof="0" dirty="0" smtClean="0">
              <a:ea typeface="MS PGothic" charset="0"/>
            </a:endParaRPr>
          </a:p>
          <a:p>
            <a:r>
              <a:rPr lang="nl-NL" baseline="0" noProof="0" dirty="0" smtClean="0">
                <a:ea typeface="MS PGothic" charset="0"/>
              </a:rPr>
              <a:t>Door eerste stil te staan bij de actuele suïcidale gedachten maken we contact, en krijgen we inzicht in wat er nu speelt, en hoe ver een patiënt is in het suïcidale proces. Vervolgens vragen we gestructureerd de andere onderdelen van het stress-kwetsbaarheid-</a:t>
            </a:r>
            <a:r>
              <a:rPr lang="nl-NL" baseline="0" noProof="0" dirty="0" err="1" smtClean="0">
                <a:ea typeface="MS PGothic" charset="0"/>
              </a:rPr>
              <a:t>entrapment</a:t>
            </a:r>
            <a:r>
              <a:rPr lang="nl-NL" baseline="0" noProof="0" dirty="0" smtClean="0">
                <a:ea typeface="MS PGothic" charset="0"/>
              </a:rPr>
              <a:t> model na. Als laatste gebruiken we deze informatie om samen met de patiënt naar de toekomst te kijken. Door een veiligheidsplan samen met de patiënt (en diens naasten) in te vullen zorgen we voor de continuïteit van zorg en de veiligheid voor de patiënt.</a:t>
            </a:r>
          </a:p>
          <a:p>
            <a:endParaRPr lang="nl-NL" baseline="0" noProof="0" dirty="0" smtClean="0">
              <a:ea typeface="MS PGothic" charset="0"/>
            </a:endParaRPr>
          </a:p>
          <a:p>
            <a:r>
              <a:rPr lang="nl-NL" baseline="0" noProof="0" dirty="0" smtClean="0">
                <a:ea typeface="MS PGothic" charset="0"/>
              </a:rPr>
              <a:t>Zoals in het begin gezet is deze training </a:t>
            </a:r>
            <a:r>
              <a:rPr lang="nl-NL" noProof="0" dirty="0" smtClean="0">
                <a:ea typeface="MS PGothic" charset="0"/>
              </a:rPr>
              <a:t>een </a:t>
            </a:r>
            <a:r>
              <a:rPr lang="nl-NL" b="1" noProof="0" dirty="0" smtClean="0">
                <a:ea typeface="MS PGothic" charset="0"/>
              </a:rPr>
              <a:t>1e stap </a:t>
            </a:r>
            <a:r>
              <a:rPr lang="nl-NL" noProof="0" dirty="0" smtClean="0">
                <a:ea typeface="MS PGothic" charset="0"/>
              </a:rPr>
              <a:t>in het verbeteren van de omgang met suïcidale patiënten op uw afdelingen. Na de training heeft u voldoende materialen om het beleid rond suïcidaliteit door te ontwikkelen. Het is dus niet een training volgen en u bent klaar. Wij geven u een gereedschapskist gebaseerd op de richtlijn en daarna is het aan u en uw team om dit toe te passen en op maat te maken voor uw eigen afdeling.</a:t>
            </a:r>
          </a:p>
          <a:p>
            <a:endParaRPr lang="nl-NL" noProof="0" dirty="0" smtClean="0">
              <a:ea typeface="MS PGothic" charset="0"/>
            </a:endParaRPr>
          </a:p>
          <a:p>
            <a:r>
              <a:rPr lang="nl-NL" noProof="0" dirty="0" smtClean="0">
                <a:ea typeface="MS PGothic" charset="0"/>
              </a:rPr>
              <a:t>Het</a:t>
            </a:r>
            <a:r>
              <a:rPr lang="nl-NL" baseline="0" noProof="0" dirty="0" smtClean="0">
                <a:ea typeface="MS PGothic" charset="0"/>
              </a:rPr>
              <a:t> uiteindelijke doel van de richtlijn, en dus ook van deze richtlijntraining is dat patiënten zich beter gehoord voelen. Het onderzoek naar de effectiviteit van de training liet ook zien dat depressief suïcidale patiënten die behandeld werden door een getraind team sneller herstelde van suïcidale gedachten in vergelijking met depressief suïcidale patiënten die behandeld werden door een team dat niet getraind was.</a:t>
            </a:r>
          </a:p>
          <a:p>
            <a:endParaRPr lang="nl-NL" baseline="0" noProof="0" dirty="0" smtClean="0">
              <a:ea typeface="MS PGothic" charset="0"/>
            </a:endParaRPr>
          </a:p>
          <a:p>
            <a:r>
              <a:rPr lang="nl-NL" baseline="0" noProof="0" dirty="0" smtClean="0">
                <a:ea typeface="MS PGothic" charset="0"/>
              </a:rPr>
              <a:t>Het lijkt dus mogelijk door het trainen van personeel ook de patiëntenzorg daadwerkelijk te verbeteren. Dit vraagt echter ook actieve inzet van u na de training. In deze laatste oefening trachten wij u daarmee op weg te helpen. We zullen een case in teamverband bespreken en alle elementen van de richtlijn nalopen. Het doel is om als team een gemeenschappelijke visie op suïcidaal gedrag te ontwikkelen.</a:t>
            </a:r>
          </a:p>
          <a:p>
            <a:endParaRPr lang="nl-NL" baseline="0" noProof="0" dirty="0" smtClean="0">
              <a:ea typeface="MS PGothic" charset="0"/>
            </a:endParaRPr>
          </a:p>
          <a:p>
            <a:endParaRPr lang="nl-NL" noProof="0" dirty="0" smtClean="0">
              <a:ea typeface="MS PGothic" charset="0"/>
            </a:endParaRPr>
          </a:p>
          <a:p>
            <a:pPr marL="0" indent="0">
              <a:buFontTx/>
              <a:buNone/>
            </a:pPr>
            <a:endParaRPr lang="nl-NL" b="0" baseline="0" noProof="0" dirty="0" smtClean="0"/>
          </a:p>
        </p:txBody>
      </p:sp>
      <p:sp>
        <p:nvSpPr>
          <p:cNvPr id="4" name="Tijdelijke aanduiding voor dianummer 3"/>
          <p:cNvSpPr>
            <a:spLocks noGrp="1"/>
          </p:cNvSpPr>
          <p:nvPr>
            <p:ph type="sldNum" sz="quarter" idx="10"/>
          </p:nvPr>
        </p:nvSpPr>
        <p:spPr/>
        <p:txBody>
          <a:bodyPr/>
          <a:lstStyle/>
          <a:p>
            <a:fld id="{D3D89C21-2E94-5747-8753-18836879D3CA}" type="slidenum">
              <a:rPr lang="nl-NL" smtClean="0"/>
              <a:pPr/>
              <a:t>53</a:t>
            </a:fld>
            <a:endParaRPr lang="nl-NL"/>
          </a:p>
        </p:txBody>
      </p:sp>
    </p:spTree>
    <p:extLst>
      <p:ext uri="{BB962C8B-B14F-4D97-AF65-F5344CB8AC3E}">
        <p14:creationId xmlns:p14="http://schemas.microsoft.com/office/powerpoint/2010/main" val="2124650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dirty="0" smtClean="0">
                <a:ea typeface="MS PGothic" charset="0"/>
              </a:rPr>
              <a:t>Om alvast een start te maken met het verbeteren van zorg voor </a:t>
            </a:r>
            <a:r>
              <a:rPr lang="nl-NL" dirty="0" err="1" smtClean="0">
                <a:ea typeface="MS PGothic" charset="0"/>
              </a:rPr>
              <a:t>su</a:t>
            </a:r>
            <a:r>
              <a:rPr lang="en-US" dirty="0" err="1" smtClean="0">
                <a:ea typeface="MS PGothic" charset="0"/>
              </a:rPr>
              <a:t>ï</a:t>
            </a:r>
            <a:r>
              <a:rPr lang="nl-NL" dirty="0" err="1" smtClean="0">
                <a:ea typeface="MS PGothic" charset="0"/>
              </a:rPr>
              <a:t>cidale</a:t>
            </a:r>
            <a:r>
              <a:rPr lang="nl-NL" dirty="0" smtClean="0">
                <a:ea typeface="MS PGothic" charset="0"/>
              </a:rPr>
              <a:t> patiënten binnen het team doen we de laatste oefening.</a:t>
            </a:r>
          </a:p>
          <a:p>
            <a:pPr eaLnBrk="1" hangingPunct="1">
              <a:spcBef>
                <a:spcPct val="0"/>
              </a:spcBef>
            </a:pPr>
            <a:endParaRPr lang="nl-NL" dirty="0" smtClean="0">
              <a:ea typeface="MS PGothic" charset="0"/>
            </a:endParaRPr>
          </a:p>
          <a:p>
            <a:pPr eaLnBrk="1" hangingPunct="1">
              <a:spcBef>
                <a:spcPct val="0"/>
              </a:spcBef>
            </a:pPr>
            <a:r>
              <a:rPr lang="nl-NL" dirty="0" smtClean="0">
                <a:ea typeface="MS PGothic" charset="0"/>
              </a:rPr>
              <a:t>We nemen een casus uit de afdeling. Vervolgens passen we dezelfde technieken van de 1</a:t>
            </a:r>
            <a:r>
              <a:rPr lang="nl-NL" baseline="30000" dirty="0" smtClean="0">
                <a:ea typeface="MS PGothic" charset="0"/>
              </a:rPr>
              <a:t>e</a:t>
            </a:r>
            <a:r>
              <a:rPr lang="nl-NL" dirty="0" smtClean="0">
                <a:ea typeface="MS PGothic" charset="0"/>
              </a:rPr>
              <a:t> 3 oefeningen toe. Het doel is om als team tot consensus over de structuurdiagnose, continuïteit van zorg en veiligheid te komen.</a:t>
            </a:r>
          </a:p>
          <a:p>
            <a:pPr eaLnBrk="1" hangingPunct="1">
              <a:spcBef>
                <a:spcPct val="0"/>
              </a:spcBef>
            </a:pPr>
            <a:endParaRPr lang="nl-NL" dirty="0" smtClean="0">
              <a:ea typeface="MS PGothic" charset="0"/>
            </a:endParaRPr>
          </a:p>
          <a:p>
            <a:pPr eaLnBrk="1" hangingPunct="1">
              <a:spcBef>
                <a:spcPct val="0"/>
              </a:spcBef>
            </a:pPr>
            <a:r>
              <a:rPr lang="nl-NL" dirty="0" smtClean="0">
                <a:ea typeface="MS PGothic" charset="0"/>
              </a:rPr>
              <a:t>Ook het proces rond vastleggen structuurdiagnose, opschrijven veiligheidsplan, frequentie van opnieuw doen van structuurdiagnose etc. worden besproken.</a:t>
            </a:r>
          </a:p>
          <a:p>
            <a:pPr eaLnBrk="1" hangingPunct="1">
              <a:spcBef>
                <a:spcPct val="0"/>
              </a:spcBef>
            </a:pPr>
            <a:endParaRPr lang="en-US"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54</a:t>
            </a:fld>
            <a:endParaRPr lang="en-US"/>
          </a:p>
        </p:txBody>
      </p:sp>
    </p:spTree>
    <p:extLst>
      <p:ext uri="{BB962C8B-B14F-4D97-AF65-F5344CB8AC3E}">
        <p14:creationId xmlns:p14="http://schemas.microsoft.com/office/powerpoint/2010/main" val="39345399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noProof="0" dirty="0" smtClean="0">
                <a:ea typeface="MS PGothic" charset="0"/>
              </a:rPr>
              <a:t>De richtlijn geeft op verschillende plekken aan dat de samenwerking</a:t>
            </a:r>
            <a:r>
              <a:rPr lang="nl-NL" baseline="0" noProof="0" dirty="0" smtClean="0">
                <a:ea typeface="MS PGothic" charset="0"/>
              </a:rPr>
              <a:t> binnen het multidisciplinaire team, en het hebben van een gezamenlijke visie van groot belang is voor zowel de patiënt als het team zelf.</a:t>
            </a:r>
          </a:p>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noProof="0" dirty="0" smtClean="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noProof="0" dirty="0" smtClean="0">
                <a:ea typeface="MS PGothic" charset="0"/>
              </a:rPr>
              <a:t>Ieders verantwoordelijkheid binnen het team rondom suïcidaliteit moet bekend zijn. Het is van belang dat er afspraken worden gemaakt hoe en waarde suïcidaliteit van de patiënt wordt vastgelegd. Hoe vaak wordt suïcidaliteit binnen </a:t>
            </a:r>
          </a:p>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noProof="0" dirty="0" smtClean="0">
              <a:ea typeface="MS PGothic"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noProof="0" dirty="0" smtClean="0">
                <a:ea typeface="MS PGothic" charset="0"/>
              </a:rPr>
              <a:t>jullie team uitgevraagd?  Volgens de richtlijn zijn dit soort scholingen en intervisie van belang om de samenwerking te optimaliseren. Lijkt open deur, maar meeste teams volgen nooit een gezamenlijke training over suïcidaal gedrag. Meestal gaat er één geïnteresseerde.</a:t>
            </a:r>
            <a:endParaRPr lang="nl-NL" noProof="0" dirty="0" smtClean="0">
              <a:ea typeface="MS PGothic" charset="0"/>
            </a:endParaRPr>
          </a:p>
          <a:p>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55</a:t>
            </a:fld>
            <a:endParaRPr lang="en-US"/>
          </a:p>
        </p:txBody>
      </p:sp>
    </p:spTree>
    <p:extLst>
      <p:ext uri="{BB962C8B-B14F-4D97-AF65-F5344CB8AC3E}">
        <p14:creationId xmlns:p14="http://schemas.microsoft.com/office/powerpoint/2010/main" val="31253812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noProof="0" dirty="0" smtClean="0">
                <a:ea typeface="MS PGothic" charset="0"/>
              </a:rPr>
              <a:t>Een veilige sfeer, regelmatige intervisie en evaluaties zijn daarbij van belang!</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Rondom suïcidaal gedrag hangt een sfeer</a:t>
            </a:r>
            <a:r>
              <a:rPr lang="nl-NL" baseline="0" noProof="0" dirty="0" smtClean="0">
                <a:ea typeface="MS PGothic" charset="0"/>
              </a:rPr>
              <a:t> van Taboe. Vooral na een suïcide is het de uitdaging om niet in termen van schuld te spreken. Het voelt als falen als jij degene bent die de suïcidale patiënt als laatste heeft gezien. Suïcidaliteit moet als een teamverantwoordelijk worden gezien. </a:t>
            </a:r>
            <a:endParaRPr lang="nl-NL" noProof="0" dirty="0" smtClean="0">
              <a:ea typeface="MS PGothic" charset="0"/>
            </a:endParaRPr>
          </a:p>
          <a:p>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56</a:t>
            </a:fld>
            <a:endParaRPr lang="en-US"/>
          </a:p>
        </p:txBody>
      </p:sp>
    </p:spTree>
    <p:extLst>
      <p:ext uri="{BB962C8B-B14F-4D97-AF65-F5344CB8AC3E}">
        <p14:creationId xmlns:p14="http://schemas.microsoft.com/office/powerpoint/2010/main" val="3125381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noProof="0" dirty="0" smtClean="0">
                <a:ea typeface="MS PGothic" charset="0"/>
              </a:rPr>
              <a:t>Doel van de slide:</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Introductie van nieuw instrument</a:t>
            </a:r>
            <a:r>
              <a:rPr lang="nl-NL" baseline="0" noProof="0" dirty="0" smtClean="0">
                <a:ea typeface="MS PGothic" charset="0"/>
              </a:rPr>
              <a:t> om op team niveau een geslaagde suïcide te evalueren op een veilige manier</a:t>
            </a:r>
            <a:endParaRPr lang="nl-NL" noProof="0" dirty="0" smtClean="0">
              <a:ea typeface="MS PGothic" charset="0"/>
            </a:endParaRP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Mogelijke tekst:</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Een nieuw en beschikbaar instrument voor verbetering op team niveau is het KEHR instrument (kwalitatieve evaluatie rond suïcide).</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Het is een data gestuurd instrument. Het geeft een systematisch beeld op de zorg (het daadwerkelijk handelen) die er is geweest voor een patiënt die door suïcide is overleden. </a:t>
            </a:r>
          </a:p>
          <a:p>
            <a:pPr eaLnBrk="1" hangingPunct="1">
              <a:spcBef>
                <a:spcPct val="0"/>
              </a:spcBef>
            </a:pPr>
            <a:r>
              <a:rPr lang="nl-NL" noProof="0" dirty="0" smtClean="0">
                <a:ea typeface="MS PGothic" charset="0"/>
              </a:rPr>
              <a:t>NB: Het gaat niet om de vraag wat professionals goed of fout hebben gedaan; het gaat om het zicht op en de dialoog over motieven om bepaalde handelingen rond een suïcidale patiënt wel of juist niet uit te voeren. Het </a:t>
            </a:r>
            <a:r>
              <a:rPr lang="nl-NL" b="1" noProof="0" dirty="0" smtClean="0">
                <a:ea typeface="MS PGothic" charset="0"/>
              </a:rPr>
              <a:t>uiteindelijke doel </a:t>
            </a:r>
            <a:r>
              <a:rPr lang="nl-NL" noProof="0" dirty="0" smtClean="0">
                <a:ea typeface="MS PGothic" charset="0"/>
              </a:rPr>
              <a:t>is dat professionals: </a:t>
            </a:r>
          </a:p>
          <a:p>
            <a:pPr eaLnBrk="1" hangingPunct="1">
              <a:spcBef>
                <a:spcPct val="0"/>
              </a:spcBef>
              <a:buFontTx/>
              <a:buChar char="•"/>
            </a:pPr>
            <a:r>
              <a:rPr lang="nl-NL" noProof="0" dirty="0" smtClean="0">
                <a:ea typeface="MS PGothic" charset="0"/>
              </a:rPr>
              <a:t>vertrouwd raken met de werkwijze die in de richtlijn wordt aanbevolen; </a:t>
            </a:r>
          </a:p>
          <a:p>
            <a:pPr eaLnBrk="1" hangingPunct="1">
              <a:spcBef>
                <a:spcPct val="0"/>
              </a:spcBef>
              <a:buFontTx/>
              <a:buChar char="•"/>
            </a:pPr>
            <a:r>
              <a:rPr lang="nl-NL" noProof="0" dirty="0" smtClean="0">
                <a:ea typeface="MS PGothic" charset="0"/>
              </a:rPr>
              <a:t>en instrument in handen hebben dat hen kan helpen om te reflecteren op de wijze waarop in de praktijk wordt omgegaan met suïcidaal gedrag </a:t>
            </a:r>
          </a:p>
          <a:p>
            <a:pPr eaLnBrk="1" hangingPunct="1">
              <a:spcBef>
                <a:spcPct val="0"/>
              </a:spcBef>
              <a:buFontTx/>
              <a:buChar char="•"/>
            </a:pPr>
            <a:r>
              <a:rPr lang="nl-NL" noProof="0" dirty="0" smtClean="0">
                <a:ea typeface="MS PGothic" charset="0"/>
              </a:rPr>
              <a:t>worden gestimuleerd gewenste veranderingen in de zorg voor suïcidale patiënten te formuleren</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Het instrument bestaat uit een aantal meerkeuzevragen die door individuele hulpverleners wordt ingevuld.</a:t>
            </a:r>
          </a:p>
          <a:p>
            <a:pPr eaLnBrk="1" hangingPunct="1">
              <a:spcBef>
                <a:spcPct val="0"/>
              </a:spcBef>
            </a:pPr>
            <a:endParaRPr lang="nl-NL" noProof="0" dirty="0" smtClean="0">
              <a:ea typeface="MS PGothic" charset="0"/>
            </a:endParaRPr>
          </a:p>
          <a:p>
            <a:pPr eaLnBrk="1" hangingPunct="1">
              <a:spcBef>
                <a:spcPct val="0"/>
              </a:spcBef>
            </a:pPr>
            <a:r>
              <a:rPr lang="nl-NL" noProof="0" dirty="0" smtClean="0">
                <a:ea typeface="MS PGothic" charset="0"/>
              </a:rPr>
              <a:t>U vindt het instrument in de bijlage.</a:t>
            </a:r>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57</a:t>
            </a:fld>
            <a:endParaRPr lang="en-US"/>
          </a:p>
        </p:txBody>
      </p:sp>
    </p:spTree>
    <p:extLst>
      <p:ext uri="{BB962C8B-B14F-4D97-AF65-F5344CB8AC3E}">
        <p14:creationId xmlns:p14="http://schemas.microsoft.com/office/powerpoint/2010/main" val="1506365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nl-NL" dirty="0" smtClean="0">
                <a:ea typeface="MS PGothic" charset="0"/>
              </a:rPr>
              <a:t>Doel van slide: </a:t>
            </a:r>
          </a:p>
          <a:p>
            <a:pPr eaLnBrk="1" hangingPunct="1">
              <a:spcBef>
                <a:spcPct val="0"/>
              </a:spcBef>
            </a:pPr>
            <a:endParaRPr lang="nl-NL" dirty="0" smtClean="0">
              <a:ea typeface="MS PGothic" charset="0"/>
            </a:endParaRPr>
          </a:p>
          <a:p>
            <a:pPr eaLnBrk="1" hangingPunct="1">
              <a:spcBef>
                <a:spcPct val="0"/>
              </a:spcBef>
            </a:pPr>
            <a:r>
              <a:rPr lang="nl-NL" dirty="0" smtClean="0">
                <a:ea typeface="MS PGothic" charset="0"/>
              </a:rPr>
              <a:t>Introductie van teamoefening</a:t>
            </a:r>
          </a:p>
          <a:p>
            <a:pPr eaLnBrk="1" hangingPunct="1">
              <a:spcBef>
                <a:spcPct val="0"/>
              </a:spcBef>
            </a:pPr>
            <a:endParaRPr lang="nl-NL" dirty="0" smtClean="0">
              <a:ea typeface="MS PGothic" charset="0"/>
            </a:endParaRPr>
          </a:p>
          <a:p>
            <a:pPr eaLnBrk="1" hangingPunct="1">
              <a:spcBef>
                <a:spcPct val="0"/>
              </a:spcBef>
            </a:pPr>
            <a:r>
              <a:rPr lang="nl-NL" dirty="0" smtClean="0">
                <a:ea typeface="MS PGothic" charset="0"/>
              </a:rPr>
              <a:t>De uitgebreide toelichting staat in de handleiding</a:t>
            </a:r>
          </a:p>
          <a:p>
            <a:pPr eaLnBrk="1" hangingPunct="1">
              <a:spcBef>
                <a:spcPct val="0"/>
              </a:spcBef>
            </a:pPr>
            <a:endParaRPr lang="nl-NL" dirty="0" smtClean="0">
              <a:ea typeface="MS PGothic" charset="0"/>
            </a:endParaRPr>
          </a:p>
          <a:p>
            <a:pPr eaLnBrk="1" hangingPunct="1">
              <a:spcBef>
                <a:spcPct val="0"/>
              </a:spcBef>
            </a:pPr>
            <a:r>
              <a:rPr lang="en-US" dirty="0" smtClean="0">
                <a:ea typeface="MS PGothic" charset="0"/>
              </a:rPr>
              <a:t>E</a:t>
            </a:r>
            <a:r>
              <a:rPr lang="nl-NL" dirty="0" smtClean="0">
                <a:ea typeface="MS PGothic" charset="0"/>
              </a:rPr>
              <a:t>r</a:t>
            </a:r>
            <a:r>
              <a:rPr lang="nl-NL" baseline="0" dirty="0" smtClean="0">
                <a:ea typeface="MS PGothic" charset="0"/>
              </a:rPr>
              <a:t> zijn meerdere smaken mogelijk:</a:t>
            </a:r>
          </a:p>
          <a:p>
            <a:pPr eaLnBrk="1" hangingPunct="1">
              <a:spcBef>
                <a:spcPct val="0"/>
              </a:spcBef>
            </a:pPr>
            <a:endParaRPr lang="nl-NL" baseline="0" dirty="0" smtClean="0">
              <a:ea typeface="MS PGothic" charset="0"/>
            </a:endParaRPr>
          </a:p>
          <a:p>
            <a:pPr eaLnBrk="1" hangingPunct="1">
              <a:spcBef>
                <a:spcPct val="0"/>
              </a:spcBef>
            </a:pPr>
            <a:r>
              <a:rPr lang="en-US" baseline="0" dirty="0" smtClean="0">
                <a:ea typeface="MS PGothic" charset="0"/>
              </a:rPr>
              <a:t>B</a:t>
            </a:r>
            <a:r>
              <a:rPr lang="nl-NL" baseline="0" dirty="0" smtClean="0">
                <a:ea typeface="MS PGothic" charset="0"/>
              </a:rPr>
              <a:t>ij bestaande groepen is het leuk om een echte recente casus te nemen en dan de vragen te beantwoorden als team.</a:t>
            </a:r>
          </a:p>
          <a:p>
            <a:pPr eaLnBrk="1" hangingPunct="1">
              <a:spcBef>
                <a:spcPct val="0"/>
              </a:spcBef>
            </a:pPr>
            <a:endParaRPr lang="nl-NL" baseline="0" dirty="0" smtClean="0">
              <a:ea typeface="MS PGothic" charset="0"/>
            </a:endParaRPr>
          </a:p>
          <a:p>
            <a:pPr eaLnBrk="1" hangingPunct="1">
              <a:spcBef>
                <a:spcPct val="0"/>
              </a:spcBef>
            </a:pPr>
            <a:r>
              <a:rPr lang="nl-NL" baseline="0" dirty="0" smtClean="0">
                <a:ea typeface="MS PGothic" charset="0"/>
              </a:rPr>
              <a:t>Ook is het mogelijk om een behandelaar en patiënt een casus te laten uitspelen waarbij de groep tot een structuurdiagnose en afspraken over continuïteit van zorg moet zien te komen</a:t>
            </a:r>
            <a:endParaRPr lang="nl-NL" dirty="0" smtClean="0">
              <a:ea typeface="MS PGothic" charset="0"/>
            </a:endParaRPr>
          </a:p>
          <a:p>
            <a:pPr eaLnBrk="1" hangingPunct="1">
              <a:spcBef>
                <a:spcPct val="0"/>
              </a:spcBef>
            </a:pPr>
            <a:endParaRPr lang="nl-NL" dirty="0" smtClean="0">
              <a:ea typeface="MS PGothic" charset="0"/>
            </a:endParaRPr>
          </a:p>
          <a:p>
            <a:endParaRPr lang="en-US" dirty="0"/>
          </a:p>
        </p:txBody>
      </p:sp>
      <p:sp>
        <p:nvSpPr>
          <p:cNvPr id="4" name="Slide Number Placeholder 3"/>
          <p:cNvSpPr>
            <a:spLocks noGrp="1"/>
          </p:cNvSpPr>
          <p:nvPr>
            <p:ph type="sldNum" sz="quarter" idx="10"/>
          </p:nvPr>
        </p:nvSpPr>
        <p:spPr/>
        <p:txBody>
          <a:bodyPr/>
          <a:lstStyle/>
          <a:p>
            <a:fld id="{DC05D2FC-FA58-4345-AC5C-47F2196513AB}" type="slidenum">
              <a:rPr lang="en-US" smtClean="0"/>
              <a:t>58</a:t>
            </a:fld>
            <a:endParaRPr lang="en-US"/>
          </a:p>
        </p:txBody>
      </p:sp>
    </p:spTree>
    <p:extLst>
      <p:ext uri="{BB962C8B-B14F-4D97-AF65-F5344CB8AC3E}">
        <p14:creationId xmlns:p14="http://schemas.microsoft.com/office/powerpoint/2010/main" val="10262031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nl-NL" dirty="0" smtClean="0">
              <a:ea typeface="MS PGothic" charset="0"/>
            </a:endParaRPr>
          </a:p>
          <a:p>
            <a:endParaRPr lang="en-US" dirty="0"/>
          </a:p>
        </p:txBody>
      </p:sp>
      <p:sp>
        <p:nvSpPr>
          <p:cNvPr id="4" name="Slide Number Placeholder 3"/>
          <p:cNvSpPr>
            <a:spLocks noGrp="1"/>
          </p:cNvSpPr>
          <p:nvPr>
            <p:ph type="sldNum" sz="quarter" idx="10"/>
          </p:nvPr>
        </p:nvSpPr>
        <p:spPr/>
        <p:txBody>
          <a:bodyPr/>
          <a:lstStyle/>
          <a:p>
            <a:fld id="{DC05D2FC-FA58-4345-AC5C-47F2196513AB}" type="slidenum">
              <a:rPr lang="en-US" smtClean="0"/>
              <a:t>59</a:t>
            </a:fld>
            <a:endParaRPr lang="en-US"/>
          </a:p>
        </p:txBody>
      </p:sp>
    </p:spTree>
    <p:extLst>
      <p:ext uri="{BB962C8B-B14F-4D97-AF65-F5344CB8AC3E}">
        <p14:creationId xmlns:p14="http://schemas.microsoft.com/office/powerpoint/2010/main" val="10262031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b="0" baseline="0" dirty="0" smtClean="0"/>
          </a:p>
        </p:txBody>
      </p:sp>
      <p:sp>
        <p:nvSpPr>
          <p:cNvPr id="4" name="Tijdelijke aanduiding voor dianummer 3"/>
          <p:cNvSpPr>
            <a:spLocks noGrp="1"/>
          </p:cNvSpPr>
          <p:nvPr>
            <p:ph type="sldNum" sz="quarter" idx="10"/>
          </p:nvPr>
        </p:nvSpPr>
        <p:spPr/>
        <p:txBody>
          <a:bodyPr/>
          <a:lstStyle/>
          <a:p>
            <a:fld id="{D3D89C21-2E94-5747-8753-18836879D3CA}" type="slidenum">
              <a:rPr lang="nl-NL" smtClean="0"/>
              <a:pPr/>
              <a:t>60</a:t>
            </a:fld>
            <a:endParaRPr lang="nl-NL"/>
          </a:p>
        </p:txBody>
      </p:sp>
    </p:spTree>
    <p:extLst>
      <p:ext uri="{BB962C8B-B14F-4D97-AF65-F5344CB8AC3E}">
        <p14:creationId xmlns:p14="http://schemas.microsoft.com/office/powerpoint/2010/main" val="21246506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van de slide:</a:t>
            </a:r>
          </a:p>
          <a:p>
            <a:endParaRPr lang="nl-NL" noProof="0" dirty="0" smtClean="0">
              <a:ea typeface="MS PGothic" charset="0"/>
            </a:endParaRPr>
          </a:p>
          <a:p>
            <a:r>
              <a:rPr lang="nl-NL" noProof="0" dirty="0" smtClean="0">
                <a:ea typeface="MS PGothic" charset="0"/>
              </a:rPr>
              <a:t>Het</a:t>
            </a:r>
            <a:r>
              <a:rPr lang="nl-NL" baseline="0" noProof="0" dirty="0" smtClean="0">
                <a:ea typeface="MS PGothic" charset="0"/>
              </a:rPr>
              <a:t> onderwerp Chronisch suïcidaal gedrag via een expert aan bod te laten komen</a:t>
            </a:r>
          </a:p>
          <a:p>
            <a:endParaRPr lang="nl-NL" baseline="0" noProof="0" dirty="0" smtClean="0">
              <a:ea typeface="MS PGothic" charset="0"/>
            </a:endParaRPr>
          </a:p>
          <a:p>
            <a:r>
              <a:rPr lang="nl-NL" baseline="0" noProof="0" dirty="0" smtClean="0">
                <a:ea typeface="MS PGothic" charset="0"/>
              </a:rPr>
              <a:t>MOGELIJKE TEKST:</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Een van de aanbevelingen voor verbetering van de training was om meer aandacht te hebben voor chronisch suïcidaal gedrag, en vooral bij cluster B persoonlijkheidsstoornissen.</a:t>
            </a:r>
          </a:p>
          <a:p>
            <a:endParaRPr lang="nl-NL" noProof="0" dirty="0" smtClean="0">
              <a:ea typeface="MS PGothic" charset="0"/>
            </a:endParaRPr>
          </a:p>
          <a:p>
            <a:r>
              <a:rPr lang="nl-NL" noProof="0" dirty="0" smtClean="0">
                <a:ea typeface="MS PGothic" charset="0"/>
              </a:rPr>
              <a:t>Chronische patiënten: gevaar voor vermoeidheid, irritatie, geen zin meer enz. (demoralisatie). &gt;&gt; professional raakt ongevoelig voor acuut risico dat er wel degelijk is. </a:t>
            </a:r>
          </a:p>
          <a:p>
            <a:endParaRPr lang="nl-NL" noProof="0" dirty="0" smtClean="0">
              <a:ea typeface="MS PGothic" charset="0"/>
            </a:endParaRPr>
          </a:p>
          <a:p>
            <a:r>
              <a:rPr lang="nl-NL" noProof="0" dirty="0" smtClean="0">
                <a:ea typeface="MS PGothic" charset="0"/>
              </a:rPr>
              <a:t> Door de heftigheid van het handelen van mensen met cluster B stoornissen en de weerzin die hun gedrag bij professionals oproept (theatraal gedoe, manipulatie, inconsequentie, geen afspraak mee te maken enz.)  </a:t>
            </a:r>
          </a:p>
          <a:p>
            <a:endParaRPr lang="nl-NL" noProof="0" dirty="0" smtClean="0">
              <a:ea typeface="MS PGothic" charset="0"/>
            </a:endParaRPr>
          </a:p>
          <a:p>
            <a:endParaRPr lang="nl-NL" noProof="0" dirty="0" smtClean="0">
              <a:ea typeface="MS PGothic" charset="0"/>
            </a:endParaRPr>
          </a:p>
          <a:p>
            <a:endParaRPr lang="nl-NL" noProof="0" dirty="0" smtClean="0">
              <a:ea typeface="MS PGothic" charset="0"/>
            </a:endParaRPr>
          </a:p>
          <a:p>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61</a:t>
            </a:fld>
            <a:endParaRPr lang="en-US"/>
          </a:p>
        </p:txBody>
      </p:sp>
    </p:spTree>
    <p:extLst>
      <p:ext uri="{BB962C8B-B14F-4D97-AF65-F5344CB8AC3E}">
        <p14:creationId xmlns:p14="http://schemas.microsoft.com/office/powerpoint/2010/main" val="19345732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ea typeface="MS PGothic" charset="0"/>
              </a:rPr>
              <a:t>Doel van slide: nabespreken</a:t>
            </a:r>
            <a:r>
              <a:rPr lang="nl-NL" baseline="0" dirty="0" smtClean="0">
                <a:ea typeface="MS PGothic" charset="0"/>
              </a:rPr>
              <a:t> belangrijkste punten van Bert van </a:t>
            </a:r>
            <a:r>
              <a:rPr lang="nl-NL" baseline="0" dirty="0" err="1" smtClean="0">
                <a:ea typeface="MS PGothic" charset="0"/>
              </a:rPr>
              <a:t>Luyn</a:t>
            </a:r>
            <a:endParaRPr lang="nl-NL" dirty="0" smtClean="0">
              <a:ea typeface="MS PGothic" charset="0"/>
            </a:endParaRPr>
          </a:p>
          <a:p>
            <a:endParaRPr lang="nl-NL" dirty="0" smtClean="0">
              <a:ea typeface="MS PGothic" charset="0"/>
            </a:endParaRPr>
          </a:p>
          <a:p>
            <a:endParaRPr lang="nl-NL"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62</a:t>
            </a:fld>
            <a:endParaRPr lang="en-US"/>
          </a:p>
        </p:txBody>
      </p:sp>
    </p:spTree>
    <p:extLst>
      <p:ext uri="{BB962C8B-B14F-4D97-AF65-F5344CB8AC3E}">
        <p14:creationId xmlns:p14="http://schemas.microsoft.com/office/powerpoint/2010/main" val="1026203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De context van de training schetsen. Het</a:t>
            </a:r>
            <a:r>
              <a:rPr lang="nl-NL" baseline="0" noProof="0" dirty="0" smtClean="0">
                <a:ea typeface="MS PGothic" charset="0"/>
              </a:rPr>
              <a:t> gaat vandaag om de inhoud van de richtlijn. Dus niet waarom er voor bepaalde technieken of adviezen is gekozen, maar wat voor adviezen er in de richtlijn staan. En vooral, hoe als afdeling om te gaan met deze toch algemene richtlijn.</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Dit was de aanleiding voor de PITSTOP interventie: de richtlijn.  Rond de 300 pagina’s met bewijstabellen en besprekingen van de evidentie. Niet iets wat elke hulpverlener graag leest en kan toepassen in de praktijk. We weten uit vele studies dat richtlijnen zonder enige vorm van implementatie niet toegepast worden. Dat geldt voor de meeste medische disciplines. De handwasrichtlijn wordt ook niet toegepast zonder een training/implementatie. Richtlijnen moeten worden geïmplementeerd, in de praktijk worden gebracht. Alleen hoe je het beste kan implementeren is vooralsnog onbekend.</a:t>
            </a:r>
          </a:p>
          <a:p>
            <a:endParaRPr lang="nl-NL" noProof="0" dirty="0" smtClean="0">
              <a:ea typeface="MS PGothic" charset="0"/>
            </a:endParaRPr>
          </a:p>
          <a:p>
            <a:r>
              <a:rPr lang="nl-NL" noProof="0" dirty="0" smtClean="0">
                <a:ea typeface="MS PGothic" charset="0"/>
              </a:rPr>
              <a:t>Vandaag willen we geen discussie gaan voeren over de inhoud van de richtlijn,</a:t>
            </a:r>
            <a:r>
              <a:rPr lang="nl-NL" baseline="0" noProof="0" dirty="0" smtClean="0">
                <a:ea typeface="MS PGothic" charset="0"/>
              </a:rPr>
              <a:t> maar wel over hoe je de richtlijn kan gebruiken om suïcidepreventie binnen de afdeling te verbeteren. Deze richtlijn is door vertegenwoordigers van jullie beroepsvereniging gemaakt, en geld nu als dé standaard voor suïcidepreventie.</a:t>
            </a:r>
            <a:endParaRPr lang="nl-NL" noProof="0" dirty="0" smtClean="0">
              <a:ea typeface="MS PGothic" charset="0"/>
            </a:endParaRPr>
          </a:p>
          <a:p>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6</a:t>
            </a:fld>
            <a:endParaRPr lang="en-US"/>
          </a:p>
        </p:txBody>
      </p:sp>
    </p:spTree>
    <p:extLst>
      <p:ext uri="{BB962C8B-B14F-4D97-AF65-F5344CB8AC3E}">
        <p14:creationId xmlns:p14="http://schemas.microsoft.com/office/powerpoint/2010/main" val="15063653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a:ln/>
        </p:spPr>
      </p:sp>
      <p:sp>
        <p:nvSpPr>
          <p:cNvPr id="121859" name="Rectangle 3"/>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nl-NL" dirty="0" smtClean="0">
                <a:ea typeface="MS PGothic" charset="0"/>
              </a:rPr>
              <a:t>Doel van slide:</a:t>
            </a:r>
          </a:p>
          <a:p>
            <a:pPr>
              <a:lnSpc>
                <a:spcPct val="90000"/>
              </a:lnSpc>
            </a:pPr>
            <a:endParaRPr lang="nl-NL" dirty="0" smtClean="0">
              <a:ea typeface="MS PGothic" charset="0"/>
            </a:endParaRPr>
          </a:p>
          <a:p>
            <a:pPr>
              <a:lnSpc>
                <a:spcPct val="90000"/>
              </a:lnSpc>
            </a:pPr>
            <a:r>
              <a:rPr lang="nl-NL" dirty="0" smtClean="0">
                <a:ea typeface="MS PGothic" charset="0"/>
              </a:rPr>
              <a:t>Plaatje/overzicht bij verhaal van film hiervoor</a:t>
            </a:r>
          </a:p>
          <a:p>
            <a:pPr>
              <a:lnSpc>
                <a:spcPct val="90000"/>
              </a:lnSpc>
            </a:pPr>
            <a:endParaRPr lang="nl-NL" dirty="0" smtClean="0">
              <a:ea typeface="MS PGothic" charset="0"/>
            </a:endParaRPr>
          </a:p>
          <a:p>
            <a:pPr>
              <a:lnSpc>
                <a:spcPct val="90000"/>
              </a:lnSpc>
            </a:pPr>
            <a:r>
              <a:rPr lang="nl-NL" dirty="0" smtClean="0">
                <a:ea typeface="MS PGothic" charset="0"/>
              </a:rPr>
              <a:t>Mogelijke</a:t>
            </a:r>
            <a:r>
              <a:rPr lang="nl-NL" baseline="0" dirty="0" smtClean="0">
                <a:ea typeface="MS PGothic" charset="0"/>
              </a:rPr>
              <a:t> tekst:</a:t>
            </a:r>
            <a:endParaRPr lang="nl-NL" dirty="0" smtClean="0">
              <a:ea typeface="MS PGothic" charset="0"/>
            </a:endParaRPr>
          </a:p>
          <a:p>
            <a:pPr>
              <a:lnSpc>
                <a:spcPct val="90000"/>
              </a:lnSpc>
            </a:pPr>
            <a:endParaRPr lang="nl-NL" dirty="0" smtClean="0">
              <a:ea typeface="MS PGothic" charset="0"/>
            </a:endParaRPr>
          </a:p>
          <a:p>
            <a:pPr>
              <a:lnSpc>
                <a:spcPct val="90000"/>
              </a:lnSpc>
            </a:pPr>
            <a:r>
              <a:rPr lang="nl-NL" dirty="0" smtClean="0">
                <a:ea typeface="MS PGothic" charset="0"/>
              </a:rPr>
              <a:t>Hulpverleners van patiënten met cluster-B persoonlijkheidsstoornissen zijn vatbaar voor een reactiepatroon dat wordt omschreven als </a:t>
            </a:r>
            <a:r>
              <a:rPr lang="ja-JP" altLang="nl-NL" dirty="0" smtClean="0">
                <a:ea typeface="MS PGothic" charset="0"/>
              </a:rPr>
              <a:t>‘</a:t>
            </a:r>
            <a:r>
              <a:rPr lang="nl-NL" altLang="ja-JP" dirty="0" err="1" smtClean="0">
                <a:ea typeface="MS PGothic" charset="0"/>
              </a:rPr>
              <a:t>overwhelmd</a:t>
            </a:r>
            <a:r>
              <a:rPr lang="nl-NL" altLang="ja-JP" dirty="0" smtClean="0">
                <a:ea typeface="MS PGothic" charset="0"/>
              </a:rPr>
              <a:t>, </a:t>
            </a:r>
            <a:r>
              <a:rPr lang="nl-NL" altLang="ja-JP" dirty="0" err="1" smtClean="0">
                <a:ea typeface="MS PGothic" charset="0"/>
              </a:rPr>
              <a:t>disorganised</a:t>
            </a:r>
            <a:r>
              <a:rPr lang="ja-JP" altLang="nl-NL" dirty="0" smtClean="0">
                <a:ea typeface="MS PGothic" charset="0"/>
              </a:rPr>
              <a:t>’</a:t>
            </a:r>
            <a:r>
              <a:rPr lang="nl-NL" altLang="ja-JP" dirty="0" smtClean="0">
                <a:ea typeface="MS PGothic" charset="0"/>
              </a:rPr>
              <a:t>. Kenmerken zijn afkeer, afgrijzen, en behoefte aan vluchten. Cluster B patiënten kunnen dwingend en diskwalificerend zijn. Professionals met narcistische trekjes kunnen zich hierdoor gekrenkt of afgewezen voelen en stellen zich (onbedoeld) afwijzend en/of rancuneus op. Het contact krijgt in deze constellatie geen kans. </a:t>
            </a:r>
          </a:p>
          <a:p>
            <a:pPr>
              <a:lnSpc>
                <a:spcPct val="90000"/>
              </a:lnSpc>
            </a:pPr>
            <a:endParaRPr lang="nl-NL" dirty="0" smtClean="0">
              <a:ea typeface="MS PGothic" charset="0"/>
            </a:endParaRPr>
          </a:p>
          <a:p>
            <a:pPr>
              <a:lnSpc>
                <a:spcPct val="90000"/>
              </a:lnSpc>
            </a:pPr>
            <a:r>
              <a:rPr lang="nl-NL" dirty="0" smtClean="0">
                <a:ea typeface="MS PGothic" charset="0"/>
              </a:rPr>
              <a:t>Theatrale patiënten kunnen (onbedoeld) een minachtende en diskwalificerende reactie op bij de professional oproepen. </a:t>
            </a:r>
            <a:r>
              <a:rPr lang="ja-JP" altLang="nl-NL" dirty="0" smtClean="0">
                <a:ea typeface="MS PGothic" charset="0"/>
              </a:rPr>
              <a:t>“</a:t>
            </a:r>
            <a:r>
              <a:rPr lang="nl-NL" altLang="ja-JP" dirty="0" smtClean="0">
                <a:ea typeface="MS PGothic" charset="0"/>
              </a:rPr>
              <a:t>Stel je niet zo aan</a:t>
            </a:r>
            <a:r>
              <a:rPr lang="ja-JP" altLang="nl-NL" dirty="0" smtClean="0">
                <a:ea typeface="MS PGothic" charset="0"/>
              </a:rPr>
              <a:t>”</a:t>
            </a:r>
            <a:r>
              <a:rPr lang="nl-NL" altLang="ja-JP" dirty="0" smtClean="0">
                <a:ea typeface="MS PGothic" charset="0"/>
              </a:rPr>
              <a:t>. Ook hierbij is geen goed contact meer mogelijk. </a:t>
            </a:r>
          </a:p>
          <a:p>
            <a:pPr>
              <a:lnSpc>
                <a:spcPct val="90000"/>
              </a:lnSpc>
            </a:pPr>
            <a:endParaRPr lang="nl-NL" dirty="0" smtClean="0">
              <a:ea typeface="MS PGothic" charset="0"/>
            </a:endParaRPr>
          </a:p>
          <a:p>
            <a:pPr>
              <a:lnSpc>
                <a:spcPct val="90000"/>
              </a:lnSpc>
            </a:pPr>
            <a:r>
              <a:rPr lang="nl-NL" dirty="0" smtClean="0">
                <a:ea typeface="MS PGothic" charset="0"/>
              </a:rPr>
              <a:t>Het feit dat het om actief-afhankelijke patiënten gaat wordt uit het oog verloren. Als patiënten zich afgewezen of gediskwalificeerd voelen, kan het appel van de patiënt op de professional steeds sterker worden. Suïcidale klachten worden gebruikt om de relatie te manipuleren wat de beoordeling extra moeilijk maakt.   </a:t>
            </a:r>
          </a:p>
          <a:p>
            <a:pPr>
              <a:lnSpc>
                <a:spcPct val="90000"/>
              </a:lnSpc>
            </a:pPr>
            <a:endParaRPr lang="nl-NL" dirty="0" smtClean="0">
              <a:ea typeface="MS PGothic" charset="0"/>
            </a:endParaRPr>
          </a:p>
          <a:p>
            <a:pPr>
              <a:lnSpc>
                <a:spcPct val="90000"/>
              </a:lnSpc>
            </a:pPr>
            <a:r>
              <a:rPr lang="nl-NL" dirty="0" smtClean="0">
                <a:ea typeface="MS PGothic" charset="0"/>
              </a:rPr>
              <a:t>Benoem hier het belang van een niet-afwijzende attitude: contact, veiligheid (in figuurlijke zin), continuïteit en betrekken van naasten.</a:t>
            </a:r>
          </a:p>
          <a:p>
            <a:pPr>
              <a:lnSpc>
                <a:spcPct val="90000"/>
              </a:lnSpc>
            </a:pPr>
            <a:endParaRPr lang="nl-NL" dirty="0">
              <a:ea typeface="MS PGothic" charset="0"/>
            </a:endParaRPr>
          </a:p>
        </p:txBody>
      </p:sp>
      <p:sp>
        <p:nvSpPr>
          <p:cNvPr id="121860" name="Text Box 4"/>
          <p:cNvSpPr txBox="1">
            <a:spLocks noGrp="1"/>
          </p:cNvSpPr>
          <p:nvPr/>
        </p:nvSpPr>
        <p:spPr bwMode="auto">
          <a:xfrm>
            <a:off x="3884414" y="8687405"/>
            <a:ext cx="2972098" cy="455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6078" tIns="43039" rIns="86078" bIns="43039" anchor="b"/>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eaLnBrk="1" hangingPunct="1"/>
            <a:r>
              <a:rPr lang="en-US" sz="1100">
                <a:latin typeface="Arial" charset="0"/>
              </a:rPr>
              <a:t>28</a:t>
            </a:r>
          </a:p>
        </p:txBody>
      </p:sp>
      <p:sp>
        <p:nvSpPr>
          <p:cNvPr id="121861"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Calibri" charset="0"/>
                <a:ea typeface="MS PGothic" charset="0"/>
                <a:cs typeface="MS PGothic" charset="0"/>
              </a:defRPr>
            </a:lvl1pPr>
            <a:lvl2pPr marL="702756" indent="-270291">
              <a:defRPr sz="2300">
                <a:solidFill>
                  <a:schemeClr val="tx1"/>
                </a:solidFill>
                <a:latin typeface="Calibri" charset="0"/>
                <a:ea typeface="MS PGothic" charset="0"/>
                <a:cs typeface="MS PGothic" charset="0"/>
              </a:defRPr>
            </a:lvl2pPr>
            <a:lvl3pPr marL="1081164" indent="-216233">
              <a:defRPr sz="2300">
                <a:solidFill>
                  <a:schemeClr val="tx1"/>
                </a:solidFill>
                <a:latin typeface="Calibri" charset="0"/>
                <a:ea typeface="MS PGothic" charset="0"/>
                <a:cs typeface="MS PGothic" charset="0"/>
              </a:defRPr>
            </a:lvl3pPr>
            <a:lvl4pPr marL="1513629" indent="-216233">
              <a:defRPr sz="2300">
                <a:solidFill>
                  <a:schemeClr val="tx1"/>
                </a:solidFill>
                <a:latin typeface="Calibri" charset="0"/>
                <a:ea typeface="MS PGothic" charset="0"/>
                <a:cs typeface="MS PGothic" charset="0"/>
              </a:defRPr>
            </a:lvl4pPr>
            <a:lvl5pPr marL="1946095" indent="-216233">
              <a:defRPr sz="2300">
                <a:solidFill>
                  <a:schemeClr val="tx1"/>
                </a:solidFill>
                <a:latin typeface="Calibri" charset="0"/>
                <a:ea typeface="MS PGothic" charset="0"/>
                <a:cs typeface="MS PGothic" charset="0"/>
              </a:defRPr>
            </a:lvl5pPr>
            <a:lvl6pPr marL="2378560" indent="-216233" eaLnBrk="0" fontAlgn="base" hangingPunct="0">
              <a:spcBef>
                <a:spcPct val="0"/>
              </a:spcBef>
              <a:spcAft>
                <a:spcPct val="0"/>
              </a:spcAft>
              <a:defRPr sz="2300">
                <a:solidFill>
                  <a:schemeClr val="tx1"/>
                </a:solidFill>
                <a:latin typeface="Calibri" charset="0"/>
                <a:ea typeface="MS PGothic" charset="0"/>
                <a:cs typeface="MS PGothic" charset="0"/>
              </a:defRPr>
            </a:lvl6pPr>
            <a:lvl7pPr marL="2811026" indent="-216233" eaLnBrk="0" fontAlgn="base" hangingPunct="0">
              <a:spcBef>
                <a:spcPct val="0"/>
              </a:spcBef>
              <a:spcAft>
                <a:spcPct val="0"/>
              </a:spcAft>
              <a:defRPr sz="2300">
                <a:solidFill>
                  <a:schemeClr val="tx1"/>
                </a:solidFill>
                <a:latin typeface="Calibri" charset="0"/>
                <a:ea typeface="MS PGothic" charset="0"/>
                <a:cs typeface="MS PGothic" charset="0"/>
              </a:defRPr>
            </a:lvl7pPr>
            <a:lvl8pPr marL="3243491" indent="-216233" eaLnBrk="0" fontAlgn="base" hangingPunct="0">
              <a:spcBef>
                <a:spcPct val="0"/>
              </a:spcBef>
              <a:spcAft>
                <a:spcPct val="0"/>
              </a:spcAft>
              <a:defRPr sz="2300">
                <a:solidFill>
                  <a:schemeClr val="tx1"/>
                </a:solidFill>
                <a:latin typeface="Calibri" charset="0"/>
                <a:ea typeface="MS PGothic" charset="0"/>
                <a:cs typeface="MS PGothic" charset="0"/>
              </a:defRPr>
            </a:lvl8pPr>
            <a:lvl9pPr marL="3675957" indent="-216233" eaLnBrk="0" fontAlgn="base" hangingPunct="0">
              <a:spcBef>
                <a:spcPct val="0"/>
              </a:spcBef>
              <a:spcAft>
                <a:spcPct val="0"/>
              </a:spcAft>
              <a:defRPr sz="2300">
                <a:solidFill>
                  <a:schemeClr val="tx1"/>
                </a:solidFill>
                <a:latin typeface="Calibri" charset="0"/>
                <a:ea typeface="MS PGothic" charset="0"/>
                <a:cs typeface="MS PGothic" charset="0"/>
              </a:defRPr>
            </a:lvl9pPr>
          </a:lstStyle>
          <a:p>
            <a:r>
              <a:rPr lang="en-US" sz="1100">
                <a:latin typeface="Arial" charset="0"/>
              </a:rPr>
              <a:t>‹nr.›</a:t>
            </a:r>
          </a:p>
        </p:txBody>
      </p:sp>
      <p:sp>
        <p:nvSpPr>
          <p:cNvPr id="2" name="Tijdelijke aanduiding voor datum 1"/>
          <p:cNvSpPr>
            <a:spLocks noGrp="1"/>
          </p:cNvSpPr>
          <p:nvPr>
            <p:ph type="dt" sz="quarter" idx="1"/>
          </p:nvPr>
        </p:nvSpPr>
        <p:spPr/>
        <p:txBody>
          <a:bodyPr/>
          <a:lstStyle/>
          <a:p>
            <a:pPr>
              <a:defRPr/>
            </a:pPr>
            <a:r>
              <a:rPr lang="nl-NL"/>
              <a:t>augustus 2015</a:t>
            </a:r>
            <a:endParaRPr lang="en-US"/>
          </a:p>
        </p:txBody>
      </p:sp>
    </p:spTree>
    <p:extLst>
      <p:ext uri="{BB962C8B-B14F-4D97-AF65-F5344CB8AC3E}">
        <p14:creationId xmlns:p14="http://schemas.microsoft.com/office/powerpoint/2010/main" val="3086643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ea typeface="MS PGothic" charset="0"/>
              </a:rPr>
              <a:t>Doel van</a:t>
            </a:r>
            <a:r>
              <a:rPr lang="nl-NL" baseline="0" dirty="0" smtClean="0">
                <a:ea typeface="MS PGothic" charset="0"/>
              </a:rPr>
              <a:t> de slide:</a:t>
            </a:r>
          </a:p>
          <a:p>
            <a:endParaRPr lang="nl-NL" baseline="0" dirty="0" smtClean="0">
              <a:ea typeface="MS PGothic" charset="0"/>
            </a:endParaRPr>
          </a:p>
          <a:p>
            <a:r>
              <a:rPr lang="en-US" baseline="0" dirty="0" smtClean="0">
                <a:ea typeface="MS PGothic" charset="0"/>
              </a:rPr>
              <a:t>I</a:t>
            </a:r>
            <a:r>
              <a:rPr lang="nl-NL" baseline="0" dirty="0" err="1" smtClean="0">
                <a:ea typeface="MS PGothic" charset="0"/>
              </a:rPr>
              <a:t>nzicht</a:t>
            </a:r>
            <a:r>
              <a:rPr lang="nl-NL" baseline="0" dirty="0" smtClean="0">
                <a:ea typeface="MS PGothic" charset="0"/>
              </a:rPr>
              <a:t> te geven in toename van suïcidaliteit bij chronisch suïcidale patiënten</a:t>
            </a:r>
          </a:p>
          <a:p>
            <a:endParaRPr lang="nl-NL" baseline="0" dirty="0" smtClean="0">
              <a:ea typeface="MS PGothic" charset="0"/>
            </a:endParaRPr>
          </a:p>
          <a:p>
            <a:r>
              <a:rPr lang="nl-NL" baseline="0" dirty="0" smtClean="0">
                <a:ea typeface="MS PGothic" charset="0"/>
              </a:rPr>
              <a:t>Mogelijke tekst:</a:t>
            </a:r>
            <a:endParaRPr lang="nl-NL" dirty="0" smtClean="0">
              <a:ea typeface="MS PGothic" charset="0"/>
            </a:endParaRPr>
          </a:p>
          <a:p>
            <a:endParaRPr lang="nl-NL" dirty="0" smtClean="0">
              <a:ea typeface="MS PGothic" charset="0"/>
            </a:endParaRPr>
          </a:p>
          <a:p>
            <a:r>
              <a:rPr lang="nl-NL" dirty="0" smtClean="0">
                <a:ea typeface="MS PGothic" charset="0"/>
              </a:rPr>
              <a:t>Het suïcidale proces wordt bepaald door de mate van ervaren verbinding en de mogelijkheid tot het gebruiken van adequate oplossingsvaardigheden (coping). De behandeling is gericht op:</a:t>
            </a:r>
          </a:p>
          <a:p>
            <a:pPr>
              <a:buFontTx/>
              <a:buChar char="-"/>
            </a:pPr>
            <a:r>
              <a:rPr lang="nl-NL" dirty="0" smtClean="0">
                <a:ea typeface="MS PGothic" charset="0"/>
              </a:rPr>
              <a:t>Emotieregulatie</a:t>
            </a:r>
          </a:p>
          <a:p>
            <a:pPr>
              <a:buFontTx/>
              <a:buChar char="-"/>
            </a:pPr>
            <a:r>
              <a:rPr lang="nl-NL" dirty="0" smtClean="0">
                <a:ea typeface="MS PGothic" charset="0"/>
              </a:rPr>
              <a:t>Empowerment</a:t>
            </a:r>
          </a:p>
          <a:p>
            <a:pPr>
              <a:buFontTx/>
              <a:buChar char="-"/>
            </a:pPr>
            <a:r>
              <a:rPr lang="nl-NL" dirty="0" smtClean="0">
                <a:ea typeface="MS PGothic" charset="0"/>
              </a:rPr>
              <a:t>Zelfmanagement</a:t>
            </a:r>
          </a:p>
          <a:p>
            <a:endParaRPr lang="nl-NL"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64</a:t>
            </a:fld>
            <a:endParaRPr lang="en-US"/>
          </a:p>
        </p:txBody>
      </p:sp>
    </p:spTree>
    <p:extLst>
      <p:ext uri="{BB962C8B-B14F-4D97-AF65-F5344CB8AC3E}">
        <p14:creationId xmlns:p14="http://schemas.microsoft.com/office/powerpoint/2010/main" val="10262031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i="1" dirty="0" smtClean="0">
                <a:ea typeface="MS PGothic" charset="0"/>
              </a:rPr>
              <a:t>Doel van slide:</a:t>
            </a:r>
          </a:p>
          <a:p>
            <a:endParaRPr lang="nl-NL" i="1" dirty="0" smtClean="0">
              <a:ea typeface="MS PGothic" charset="0"/>
            </a:endParaRPr>
          </a:p>
          <a:p>
            <a:r>
              <a:rPr lang="en-US" i="1" baseline="0" dirty="0" err="1" smtClean="0">
                <a:ea typeface="MS PGothic" charset="0"/>
              </a:rPr>
              <a:t>Enige</a:t>
            </a:r>
            <a:r>
              <a:rPr lang="en-US" i="1" baseline="0" dirty="0" smtClean="0">
                <a:ea typeface="MS PGothic" charset="0"/>
              </a:rPr>
              <a:t> </a:t>
            </a:r>
            <a:r>
              <a:rPr lang="nl-NL" i="1" baseline="0" dirty="0" smtClean="0">
                <a:ea typeface="MS PGothic" charset="0"/>
              </a:rPr>
              <a:t>handvatten te bieden voor omgang met crisis situatie bij chronisch suïcidale patiënten (acuut op chronisch)</a:t>
            </a:r>
          </a:p>
          <a:p>
            <a:endParaRPr lang="nl-NL" i="1" baseline="0" dirty="0" smtClean="0">
              <a:ea typeface="MS PGothic" charset="0"/>
            </a:endParaRPr>
          </a:p>
          <a:p>
            <a:endParaRPr lang="nl-NL" i="1" dirty="0" smtClean="0">
              <a:ea typeface="MS PGothic" charset="0"/>
            </a:endParaRPr>
          </a:p>
          <a:p>
            <a:endParaRPr lang="nl-NL" i="1" dirty="0" smtClean="0">
              <a:ea typeface="MS PGothic" charset="0"/>
            </a:endParaRPr>
          </a:p>
          <a:p>
            <a:r>
              <a:rPr lang="nl-NL" i="1" dirty="0" smtClean="0">
                <a:ea typeface="MS PGothic" charset="0"/>
              </a:rPr>
              <a:t>Stappen bij grenzen stellen:</a:t>
            </a:r>
            <a:r>
              <a:rPr lang="nl-NL" dirty="0" smtClean="0">
                <a:ea typeface="MS PGothic" charset="0"/>
              </a:rPr>
              <a:t> </a:t>
            </a:r>
          </a:p>
          <a:p>
            <a:pPr>
              <a:buFontTx/>
              <a:buAutoNum type="arabicPeriod"/>
            </a:pPr>
            <a:r>
              <a:rPr lang="nl-NL" dirty="0" smtClean="0">
                <a:ea typeface="MS PGothic" charset="0"/>
              </a:rPr>
              <a:t>Voorkom grenzen stellen uit tegenoverdracht door pas grenzen te stellen na te hebben stilgestaan bij de betekenis van het gedrag en de grens. </a:t>
            </a:r>
          </a:p>
          <a:p>
            <a:pPr>
              <a:buFontTx/>
              <a:buAutoNum type="arabicPeriod"/>
            </a:pPr>
            <a:r>
              <a:rPr lang="nl-NL" dirty="0" smtClean="0">
                <a:ea typeface="MS PGothic" charset="0"/>
              </a:rPr>
              <a:t>Begrens op een zo empathisch mogelijke wijze. NB Leer patiënten dat zij zelf verantwoordelijk zijn voor hun gedrag. </a:t>
            </a:r>
          </a:p>
          <a:p>
            <a:pPr>
              <a:buFontTx/>
              <a:buAutoNum type="arabicPeriod"/>
            </a:pPr>
            <a:r>
              <a:rPr lang="nl-NL" dirty="0" smtClean="0">
                <a:ea typeface="MS PGothic" charset="0"/>
              </a:rPr>
              <a:t>Wees transparant; leg uit waarom je doet wat je doet. </a:t>
            </a:r>
          </a:p>
          <a:p>
            <a:pPr>
              <a:buFontTx/>
              <a:buAutoNum type="arabicPeriod"/>
            </a:pPr>
            <a:r>
              <a:rPr lang="nl-NL" dirty="0" smtClean="0">
                <a:ea typeface="MS PGothic" charset="0"/>
              </a:rPr>
              <a:t>Steun; valideer de gevoelens en wees duidelijk over je bedoelingen, geef aan dat je er zoveel mogelijk voor hem/haar wil zijn. </a:t>
            </a:r>
          </a:p>
          <a:p>
            <a:pPr>
              <a:buFontTx/>
              <a:buAutoNum type="arabicPeriod"/>
            </a:pPr>
            <a:r>
              <a:rPr lang="nl-NL" dirty="0" smtClean="0">
                <a:ea typeface="MS PGothic" charset="0"/>
              </a:rPr>
              <a:t>Herstel contact; wees actief in het herstellen van de behandelrelatie. </a:t>
            </a:r>
          </a:p>
          <a:p>
            <a:pPr>
              <a:buFontTx/>
              <a:buAutoNum type="arabicPeriod"/>
            </a:pPr>
            <a:r>
              <a:rPr lang="nl-NL" dirty="0" smtClean="0">
                <a:ea typeface="MS PGothic" charset="0"/>
              </a:rPr>
              <a:t>Kijk samen terug en begrijp wat er precies is gebeurd, mentaliseer. </a:t>
            </a:r>
          </a:p>
          <a:p>
            <a:pPr>
              <a:buFontTx/>
              <a:buAutoNum type="arabicPeriod"/>
            </a:pPr>
            <a:r>
              <a:rPr lang="nl-NL" dirty="0" smtClean="0">
                <a:ea typeface="MS PGothic" charset="0"/>
              </a:rPr>
              <a:t>Wees flexibel, reguleer je eigen emoties.</a:t>
            </a:r>
          </a:p>
          <a:p>
            <a:endParaRPr lang="nl-NL"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65</a:t>
            </a:fld>
            <a:endParaRPr lang="en-US"/>
          </a:p>
        </p:txBody>
      </p:sp>
    </p:spTree>
    <p:extLst>
      <p:ext uri="{BB962C8B-B14F-4D97-AF65-F5344CB8AC3E}">
        <p14:creationId xmlns:p14="http://schemas.microsoft.com/office/powerpoint/2010/main" val="1026203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smtClean="0">
                <a:ea typeface="MS PGothic" charset="0"/>
              </a:rPr>
              <a:t>Doel van slide:</a:t>
            </a:r>
          </a:p>
          <a:p>
            <a:endParaRPr lang="nl-NL" b="1" dirty="0" smtClean="0">
              <a:ea typeface="MS PGothic" charset="0"/>
            </a:endParaRPr>
          </a:p>
          <a:p>
            <a:r>
              <a:rPr lang="en-US" b="1" baseline="0" dirty="0" err="1" smtClean="0">
                <a:ea typeface="MS PGothic" charset="0"/>
              </a:rPr>
              <a:t>Enige</a:t>
            </a:r>
            <a:r>
              <a:rPr lang="en-US" b="1" baseline="0" dirty="0" smtClean="0">
                <a:ea typeface="MS PGothic" charset="0"/>
              </a:rPr>
              <a:t> </a:t>
            </a:r>
            <a:r>
              <a:rPr lang="nl-NL" b="1" baseline="0" dirty="0" smtClean="0">
                <a:ea typeface="MS PGothic" charset="0"/>
              </a:rPr>
              <a:t>handvatten te bieden voor behandeling </a:t>
            </a:r>
            <a:endParaRPr lang="nl-NL" b="1" dirty="0" smtClean="0">
              <a:ea typeface="MS PGothic" charset="0"/>
            </a:endParaRPr>
          </a:p>
          <a:p>
            <a:endParaRPr lang="nl-NL" b="1" dirty="0" smtClean="0">
              <a:ea typeface="MS PGothic" charset="0"/>
            </a:endParaRPr>
          </a:p>
          <a:p>
            <a:endParaRPr lang="nl-NL" b="1" dirty="0" smtClean="0">
              <a:ea typeface="MS PGothic" charset="0"/>
            </a:endParaRPr>
          </a:p>
          <a:p>
            <a:r>
              <a:rPr lang="nl-NL" b="1" dirty="0" smtClean="0">
                <a:ea typeface="MS PGothic" charset="0"/>
              </a:rPr>
              <a:t>Start van de behandeling:</a:t>
            </a:r>
            <a:endParaRPr lang="nl-NL" dirty="0" smtClean="0">
              <a:ea typeface="MS PGothic" charset="0"/>
            </a:endParaRPr>
          </a:p>
          <a:p>
            <a:r>
              <a:rPr lang="nl-NL" b="1" dirty="0" smtClean="0">
                <a:ea typeface="MS PGothic" charset="0"/>
              </a:rPr>
              <a:t>Vaststellen van het samenwerkingsteam:</a:t>
            </a:r>
            <a:endParaRPr lang="nl-NL" dirty="0" smtClean="0">
              <a:ea typeface="MS PGothic" charset="0"/>
            </a:endParaRPr>
          </a:p>
          <a:p>
            <a:r>
              <a:rPr lang="nl-NL" dirty="0" smtClean="0">
                <a:ea typeface="MS PGothic" charset="0"/>
              </a:rPr>
              <a:t>Behandelaar, Patiënt, Mantelzorger, Verpleegkundige (Op consult-basis psychiater).</a:t>
            </a:r>
          </a:p>
          <a:p>
            <a:r>
              <a:rPr lang="nl-NL" dirty="0" smtClean="0">
                <a:ea typeface="MS PGothic" charset="0"/>
              </a:rPr>
              <a:t> </a:t>
            </a:r>
          </a:p>
          <a:p>
            <a:r>
              <a:rPr lang="nl-NL" b="1" dirty="0" smtClean="0">
                <a:ea typeface="MS PGothic" charset="0"/>
              </a:rPr>
              <a:t>Shared-</a:t>
            </a:r>
            <a:r>
              <a:rPr lang="nl-NL" b="1" dirty="0" err="1" smtClean="0">
                <a:ea typeface="MS PGothic" charset="0"/>
              </a:rPr>
              <a:t>decision</a:t>
            </a:r>
            <a:r>
              <a:rPr lang="nl-NL" b="1" dirty="0" smtClean="0">
                <a:ea typeface="MS PGothic" charset="0"/>
              </a:rPr>
              <a:t>-making</a:t>
            </a:r>
            <a:endParaRPr lang="nl-NL" dirty="0" smtClean="0">
              <a:ea typeface="MS PGothic" charset="0"/>
            </a:endParaRPr>
          </a:p>
          <a:p>
            <a:r>
              <a:rPr lang="nl-NL" dirty="0" smtClean="0">
                <a:ea typeface="MS PGothic" charset="0"/>
              </a:rPr>
              <a:t>Overeenkomst van alle leden van het samenwerkingsteam over:</a:t>
            </a:r>
          </a:p>
          <a:p>
            <a:r>
              <a:rPr lang="nl-NL" dirty="0" smtClean="0">
                <a:ea typeface="MS PGothic" charset="0"/>
              </a:rPr>
              <a:t>- Doelen</a:t>
            </a:r>
          </a:p>
          <a:p>
            <a:r>
              <a:rPr lang="nl-NL" dirty="0" smtClean="0">
                <a:ea typeface="MS PGothic" charset="0"/>
              </a:rPr>
              <a:t>- Verwachtingen</a:t>
            </a:r>
          </a:p>
          <a:p>
            <a:r>
              <a:rPr lang="nl-NL" dirty="0" smtClean="0">
                <a:ea typeface="MS PGothic" charset="0"/>
              </a:rPr>
              <a:t>- Rollen</a:t>
            </a:r>
          </a:p>
          <a:p>
            <a:r>
              <a:rPr lang="nl-NL" dirty="0" smtClean="0">
                <a:ea typeface="MS PGothic" charset="0"/>
              </a:rPr>
              <a:t>- Verantwoordelijkheden</a:t>
            </a:r>
          </a:p>
          <a:p>
            <a:r>
              <a:rPr lang="nl-NL" dirty="0" smtClean="0">
                <a:ea typeface="MS PGothic" charset="0"/>
              </a:rPr>
              <a:t> </a:t>
            </a:r>
          </a:p>
          <a:p>
            <a:r>
              <a:rPr lang="nl-NL" b="1" dirty="0" smtClean="0">
                <a:ea typeface="MS PGothic" charset="0"/>
              </a:rPr>
              <a:t>Inventariseer eerdere behandelingen en onderzoek ervaringen met de hulpverlening.</a:t>
            </a:r>
            <a:endParaRPr lang="nl-NL" dirty="0" smtClean="0">
              <a:ea typeface="MS PGothic" charset="0"/>
            </a:endParaRPr>
          </a:p>
          <a:p>
            <a:r>
              <a:rPr lang="nl-NL" b="1" dirty="0" smtClean="0">
                <a:ea typeface="MS PGothic" charset="0"/>
              </a:rPr>
              <a:t> </a:t>
            </a:r>
            <a:endParaRPr lang="nl-NL" dirty="0" smtClean="0">
              <a:ea typeface="MS PGothic" charset="0"/>
            </a:endParaRPr>
          </a:p>
          <a:p>
            <a:r>
              <a:rPr lang="nl-NL" b="1" dirty="0" smtClean="0">
                <a:ea typeface="MS PGothic" charset="0"/>
              </a:rPr>
              <a:t>Maak een tijdslijn met life events en verkregen (effectieve?) hulp </a:t>
            </a:r>
            <a:endParaRPr lang="nl-NL" dirty="0" smtClean="0">
              <a:ea typeface="MS PGothic" charset="0"/>
            </a:endParaRPr>
          </a:p>
          <a:p>
            <a:r>
              <a:rPr lang="nl-NL" b="1" dirty="0" smtClean="0">
                <a:ea typeface="MS PGothic" charset="0"/>
              </a:rPr>
              <a:t> </a:t>
            </a:r>
            <a:r>
              <a:rPr lang="nl-NL" dirty="0" smtClean="0">
                <a:ea typeface="MS PGothic" charset="0"/>
              </a:rPr>
              <a:t> </a:t>
            </a:r>
          </a:p>
          <a:p>
            <a:r>
              <a:rPr lang="nl-NL" b="1" dirty="0" smtClean="0">
                <a:ea typeface="MS PGothic" charset="0"/>
              </a:rPr>
              <a:t>Crisismanagement &amp; Signaleringsplan</a:t>
            </a:r>
            <a:endParaRPr lang="nl-NL" dirty="0" smtClean="0">
              <a:ea typeface="MS PGothic" charset="0"/>
            </a:endParaRPr>
          </a:p>
          <a:p>
            <a:r>
              <a:rPr lang="nl-NL" b="1" dirty="0" smtClean="0">
                <a:ea typeface="MS PGothic" charset="0"/>
              </a:rPr>
              <a:t> </a:t>
            </a:r>
            <a:endParaRPr lang="nl-NL" dirty="0" smtClean="0">
              <a:ea typeface="MS PGothic" charset="0"/>
            </a:endParaRPr>
          </a:p>
          <a:p>
            <a:r>
              <a:rPr lang="nl-NL" b="1" dirty="0" smtClean="0">
                <a:ea typeface="MS PGothic" charset="0"/>
              </a:rPr>
              <a:t>Behandelplan</a:t>
            </a:r>
            <a:r>
              <a:rPr lang="nl-NL" dirty="0" smtClean="0">
                <a:ea typeface="MS PGothic" charset="0"/>
              </a:rPr>
              <a:t> </a:t>
            </a:r>
            <a:endParaRPr lang="nl-NL"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66</a:t>
            </a:fld>
            <a:endParaRPr lang="en-US"/>
          </a:p>
        </p:txBody>
      </p:sp>
    </p:spTree>
    <p:extLst>
      <p:ext uri="{BB962C8B-B14F-4D97-AF65-F5344CB8AC3E}">
        <p14:creationId xmlns:p14="http://schemas.microsoft.com/office/powerpoint/2010/main" val="1026203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NOG EEN KEER DAN </a:t>
            </a:r>
            <a:r>
              <a:rPr lang="nl-NL" noProof="0" dirty="0" smtClean="0">
                <a:ea typeface="MS PGothic" charset="0"/>
                <a:sym typeface="Wingdings"/>
              </a:rPr>
              <a:t></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U heeft vandaag kennis</a:t>
            </a:r>
            <a:r>
              <a:rPr lang="nl-NL" baseline="0" noProof="0" dirty="0" smtClean="0">
                <a:ea typeface="MS PGothic" charset="0"/>
              </a:rPr>
              <a:t> gemaakt en geoefend met de aanbevelingen uit de nieuwe richtlijn.</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Het is een </a:t>
            </a:r>
            <a:r>
              <a:rPr lang="nl-NL" b="1" noProof="0" dirty="0" smtClean="0">
                <a:ea typeface="MS PGothic" charset="0"/>
              </a:rPr>
              <a:t>1e stap </a:t>
            </a:r>
            <a:r>
              <a:rPr lang="nl-NL" noProof="0" dirty="0" smtClean="0">
                <a:ea typeface="MS PGothic" charset="0"/>
              </a:rPr>
              <a:t>in het verbeteren van de omgang met suïcidale patiënten op uw afdelingen. Na de training heeft u voldoende materialen om het beleid rond suïcidaliteit door te ontwikkelen. Het is dus niet een training volgen en u bent klaar. Wij geven u een gereedschapskist gebaseerd op de richtlijn en daarna is het aan u en uw team om dit toe te passen en op maat te maken voor uw eigen afdeling.</a:t>
            </a:r>
          </a:p>
          <a:p>
            <a:endParaRPr lang="nl-NL" noProof="0" dirty="0" smtClean="0">
              <a:ea typeface="MS PGothic" charset="0"/>
            </a:endParaRPr>
          </a:p>
          <a:p>
            <a:r>
              <a:rPr lang="nl-NL" noProof="0" dirty="0" smtClean="0">
                <a:ea typeface="MS PGothic" charset="0"/>
              </a:rPr>
              <a:t>Het</a:t>
            </a:r>
            <a:r>
              <a:rPr lang="nl-NL" baseline="0" noProof="0" dirty="0" smtClean="0">
                <a:ea typeface="MS PGothic" charset="0"/>
              </a:rPr>
              <a:t> uiteindelijke doel van de richtlijn, en dus ook van deze richtlijntraining is dat patiënten zich beter gehoord voelen. Het onderzoek naar de effectiviteit van de training liet ook zien dat depressief suïcidale patiënten die behandeld werden door een getraind team sneller herstelde van suïcidale gedachten in vergelijking met depressief suïcidale patiënten die behandeld werden door een team dat niet getraind was.</a:t>
            </a:r>
          </a:p>
          <a:p>
            <a:endParaRPr lang="nl-NL" baseline="0" noProof="0" dirty="0" smtClean="0">
              <a:ea typeface="MS PGothic" charset="0"/>
            </a:endParaRPr>
          </a:p>
          <a:p>
            <a:r>
              <a:rPr lang="nl-NL" baseline="0" noProof="0" dirty="0" smtClean="0">
                <a:ea typeface="MS PGothic" charset="0"/>
              </a:rPr>
              <a:t>Het lijkt dus mogelijk door het trainen van personeel ook de patiëntenzorg daadwerkelijk te verbeteren. Dit vraagt echter ook actieve inzet van u na de training. Leest u na de training de richtlijn nog eens door. Bespreek de training binnen het team, en maak afspraken binnen het team over de zorg rondom suïcidaliteit.</a:t>
            </a:r>
            <a:endParaRPr lang="nl-NL" noProof="0" dirty="0" smtClean="0">
              <a:ea typeface="MS PGothic" charset="0"/>
            </a:endParaRPr>
          </a:p>
          <a:p>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68</a:t>
            </a:fld>
            <a:endParaRPr lang="en-US"/>
          </a:p>
        </p:txBody>
      </p:sp>
    </p:spTree>
    <p:extLst>
      <p:ext uri="{BB962C8B-B14F-4D97-AF65-F5344CB8AC3E}">
        <p14:creationId xmlns:p14="http://schemas.microsoft.com/office/powerpoint/2010/main" val="3992326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C05D2FC-FA58-4345-AC5C-47F2196513AB}" type="slidenum">
              <a:rPr lang="en-US" smtClean="0"/>
              <a:t>71</a:t>
            </a:fld>
            <a:endParaRPr lang="en-US"/>
          </a:p>
        </p:txBody>
      </p:sp>
    </p:spTree>
    <p:extLst>
      <p:ext uri="{BB962C8B-B14F-4D97-AF65-F5344CB8AC3E}">
        <p14:creationId xmlns:p14="http://schemas.microsoft.com/office/powerpoint/2010/main" val="231526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Iets vertellen over het</a:t>
            </a:r>
            <a:r>
              <a:rPr lang="nl-NL" baseline="0" noProof="0" dirty="0" smtClean="0">
                <a:ea typeface="MS PGothic" charset="0"/>
              </a:rPr>
              <a:t> </a:t>
            </a:r>
            <a:r>
              <a:rPr lang="nl-NL" baseline="0" noProof="0" dirty="0" err="1" smtClean="0">
                <a:ea typeface="MS PGothic" charset="0"/>
              </a:rPr>
              <a:t>totstandkomen</a:t>
            </a:r>
            <a:r>
              <a:rPr lang="nl-NL" baseline="0" noProof="0" dirty="0" smtClean="0">
                <a:ea typeface="MS PGothic" charset="0"/>
              </a:rPr>
              <a:t> van deze training. De training is getoetst en effectief bevonden. Dat helpt de meer cognitief ingestelde trainees om de training te accepteren.</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r>
              <a:rPr lang="nl-NL" noProof="0" dirty="0" smtClean="0">
                <a:ea typeface="MS PGothic" charset="0"/>
              </a:rPr>
              <a:t>ZONMW heeft een studie naar de implementatie van de richtlijn  gefinancierd. Op basis van best beschikbaar bewijs heeft de VU gekozen voor een Train-de-Trainer methode met e-</a:t>
            </a:r>
            <a:r>
              <a:rPr lang="nl-NL" noProof="0" dirty="0" err="1" smtClean="0">
                <a:ea typeface="MS PGothic" charset="0"/>
              </a:rPr>
              <a:t>learning</a:t>
            </a:r>
            <a:r>
              <a:rPr lang="nl-NL" noProof="0" dirty="0" smtClean="0">
                <a:ea typeface="MS PGothic" charset="0"/>
              </a:rPr>
              <a:t> ondersteuning. Train de trainer omdat professionals graag leren van </a:t>
            </a:r>
            <a:r>
              <a:rPr lang="nl-NL" noProof="0" dirty="0" err="1" smtClean="0">
                <a:ea typeface="MS PGothic" charset="0"/>
              </a:rPr>
              <a:t>peers</a:t>
            </a:r>
            <a:r>
              <a:rPr lang="nl-NL" noProof="0" dirty="0" smtClean="0">
                <a:ea typeface="MS PGothic" charset="0"/>
              </a:rPr>
              <a:t> en zo de kennis binnen de organisatie blijft. E-</a:t>
            </a:r>
            <a:r>
              <a:rPr lang="nl-NL" noProof="0" dirty="0" err="1" smtClean="0">
                <a:ea typeface="MS PGothic" charset="0"/>
              </a:rPr>
              <a:t>learning</a:t>
            </a:r>
            <a:r>
              <a:rPr lang="nl-NL" noProof="0" dirty="0" smtClean="0">
                <a:ea typeface="MS PGothic" charset="0"/>
              </a:rPr>
              <a:t> omdat zo de kennis van de richtlijn langer beschikbaar is dan de 1 daagse training. De e-</a:t>
            </a:r>
            <a:r>
              <a:rPr lang="nl-NL" noProof="0" dirty="0" err="1" smtClean="0">
                <a:ea typeface="MS PGothic" charset="0"/>
              </a:rPr>
              <a:t>learning</a:t>
            </a:r>
            <a:r>
              <a:rPr lang="nl-NL" noProof="0" dirty="0" smtClean="0">
                <a:ea typeface="MS PGothic" charset="0"/>
              </a:rPr>
              <a:t> module is beschikbaar via de GGZ </a:t>
            </a:r>
            <a:r>
              <a:rPr lang="nl-NL" noProof="0" dirty="0" err="1" smtClean="0">
                <a:ea typeface="MS PGothic" charset="0"/>
              </a:rPr>
              <a:t>ecademy</a:t>
            </a:r>
            <a:r>
              <a:rPr lang="nl-NL" noProof="0" dirty="0" smtClean="0">
                <a:ea typeface="MS PGothic" charset="0"/>
              </a:rPr>
              <a:t>.</a:t>
            </a:r>
          </a:p>
          <a:p>
            <a:endParaRPr lang="nl-NL" noProof="0" dirty="0" smtClean="0">
              <a:ea typeface="MS PGothic" charset="0"/>
            </a:endParaRPr>
          </a:p>
          <a:p>
            <a:r>
              <a:rPr lang="nl-NL" noProof="0" dirty="0" smtClean="0">
                <a:ea typeface="MS PGothic" charset="0"/>
              </a:rPr>
              <a:t>De meeste GGZ instellingen zijn daar lid van, en dan kunnen alle trainees daar zo bij. Mocht een instelling geen lid zijn kan er via 113 een tijdelijke inlog worden geregeld. De module bevat filmpjes met interactie tussen hulpverlener en patiënt. De interactie wordt kort toegelicht.</a:t>
            </a:r>
          </a:p>
          <a:p>
            <a:endParaRPr lang="nl-NL" noProof="0" dirty="0" smtClean="0">
              <a:ea typeface="MS PGothic" charset="0"/>
            </a:endParaRPr>
          </a:p>
          <a:p>
            <a:endParaRPr lang="nl-NL" noProof="0" dirty="0" smtClean="0">
              <a:ea typeface="MS PGothic" charset="0"/>
            </a:endParaRPr>
          </a:p>
          <a:p>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7</a:t>
            </a:fld>
            <a:endParaRPr lang="en-US"/>
          </a:p>
        </p:txBody>
      </p:sp>
    </p:spTree>
    <p:extLst>
      <p:ext uri="{BB962C8B-B14F-4D97-AF65-F5344CB8AC3E}">
        <p14:creationId xmlns:p14="http://schemas.microsoft.com/office/powerpoint/2010/main" val="150636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Vertellen over de omvang</a:t>
            </a:r>
            <a:r>
              <a:rPr lang="nl-NL" baseline="0" noProof="0" dirty="0" smtClean="0">
                <a:ea typeface="MS PGothic" charset="0"/>
              </a:rPr>
              <a:t> van het onderzoek. Er was veel interesse vanuit het veld, wat aangeeft dat het een onderwerp is dat leeft onder afdelingen in de psychiatrie.</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endParaRPr lang="nl-NL" noProof="0" dirty="0" smtClean="0">
              <a:ea typeface="MS PGothic" charset="0"/>
            </a:endParaRPr>
          </a:p>
          <a:p>
            <a:r>
              <a:rPr lang="nl-NL" noProof="0" dirty="0" smtClean="0">
                <a:ea typeface="MS PGothic" charset="0"/>
              </a:rPr>
              <a:t>De train-de-trainer interventie is getest in een grote </a:t>
            </a:r>
            <a:r>
              <a:rPr lang="nl-NL" noProof="0" dirty="0" err="1" smtClean="0">
                <a:ea typeface="MS PGothic" charset="0"/>
              </a:rPr>
              <a:t>multicentre</a:t>
            </a:r>
            <a:r>
              <a:rPr lang="nl-NL" noProof="0" dirty="0" smtClean="0">
                <a:ea typeface="MS PGothic" charset="0"/>
              </a:rPr>
              <a:t> trial. 45 afdelingen psychiatrie door het hele land deden mee. </a:t>
            </a:r>
            <a:r>
              <a:rPr lang="nl-NL" noProof="0" dirty="0" err="1" smtClean="0">
                <a:ea typeface="MS PGothic" charset="0"/>
              </a:rPr>
              <a:t>Altrecht</a:t>
            </a:r>
            <a:r>
              <a:rPr lang="nl-NL" noProof="0" dirty="0" smtClean="0">
                <a:ea typeface="MS PGothic" charset="0"/>
              </a:rPr>
              <a:t>, Rivierduinen, </a:t>
            </a:r>
            <a:r>
              <a:rPr lang="nl-NL" noProof="0" dirty="0" err="1" smtClean="0">
                <a:ea typeface="MS PGothic" charset="0"/>
              </a:rPr>
              <a:t>Propersona</a:t>
            </a:r>
            <a:r>
              <a:rPr lang="nl-NL" noProof="0" dirty="0" smtClean="0">
                <a:ea typeface="MS PGothic" charset="0"/>
              </a:rPr>
              <a:t>, etc.</a:t>
            </a:r>
          </a:p>
          <a:p>
            <a:endParaRPr lang="nl-NL" noProof="0" dirty="0" smtClean="0">
              <a:ea typeface="MS PGothic" charset="0"/>
            </a:endParaRPr>
          </a:p>
          <a:p>
            <a:r>
              <a:rPr lang="nl-NL" noProof="0" dirty="0" smtClean="0">
                <a:ea typeface="MS PGothic" charset="0"/>
              </a:rPr>
              <a:t>Er was (en is) veel behoefte aan een verbetering van kennis omtrent suïcidaal gedrag. Er was interesse vanuit diverse afdelingen: crisis, persoonlijkheid, depressie etc. Dat was ook gelijk weer lastig. We hebben</a:t>
            </a:r>
            <a:r>
              <a:rPr lang="nl-NL" baseline="0" noProof="0" dirty="0" smtClean="0">
                <a:ea typeface="MS PGothic" charset="0"/>
              </a:rPr>
              <a:t> een training ontwikkeld die generiek is en voor alle afdelingen zou moeten gelden. Met dus als nadeel dat je niet voor elke patiëntengroep een passende oplossing kan bieden. Het is dan ook aan de trainers om per training accent verschillen te maken. Daarom kozen we voor een model waarin we trainers binnen een afdeling hebben opgeleid. Zo kon de informatie van de PITSTOP training vormen naar zijn eigen patiëntengroep</a:t>
            </a:r>
            <a:endParaRPr lang="nl-NL" noProof="0" dirty="0" smtClean="0">
              <a:ea typeface="MS PGothic" charset="0"/>
            </a:endParaRPr>
          </a:p>
          <a:p>
            <a:endParaRPr lang="nl-NL" noProof="0" dirty="0">
              <a:ea typeface="MS PGothic" charset="0"/>
            </a:endParaRPr>
          </a:p>
        </p:txBody>
      </p:sp>
      <p:sp>
        <p:nvSpPr>
          <p:cNvPr id="4" name="Slide Number Placeholder 3"/>
          <p:cNvSpPr>
            <a:spLocks noGrp="1"/>
          </p:cNvSpPr>
          <p:nvPr>
            <p:ph type="sldNum" sz="quarter" idx="10"/>
          </p:nvPr>
        </p:nvSpPr>
        <p:spPr/>
        <p:txBody>
          <a:bodyPr/>
          <a:lstStyle/>
          <a:p>
            <a:fld id="{DC05D2FC-FA58-4345-AC5C-47F2196513AB}" type="slidenum">
              <a:rPr lang="en-US" smtClean="0"/>
              <a:t>8</a:t>
            </a:fld>
            <a:endParaRPr lang="en-US"/>
          </a:p>
        </p:txBody>
      </p:sp>
    </p:spTree>
    <p:extLst>
      <p:ext uri="{BB962C8B-B14F-4D97-AF65-F5344CB8AC3E}">
        <p14:creationId xmlns:p14="http://schemas.microsoft.com/office/powerpoint/2010/main" val="150636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ea typeface="MS PGothic" charset="0"/>
              </a:rPr>
              <a:t>DOEL SLIDE:</a:t>
            </a:r>
          </a:p>
          <a:p>
            <a:endParaRPr lang="nl-NL" noProof="0" dirty="0" smtClean="0">
              <a:ea typeface="MS PGothic" charset="0"/>
            </a:endParaRPr>
          </a:p>
          <a:p>
            <a:r>
              <a:rPr lang="nl-NL" noProof="0" dirty="0" smtClean="0">
                <a:ea typeface="MS PGothic" charset="0"/>
              </a:rPr>
              <a:t>De</a:t>
            </a:r>
            <a:r>
              <a:rPr lang="nl-NL" baseline="0" noProof="0" dirty="0" smtClean="0">
                <a:ea typeface="MS PGothic" charset="0"/>
              </a:rPr>
              <a:t> belangrijkste uitkomsten van de studie weergeven. Vooral de effecten op patiëntniveau zijn uniek. Logistiek was de studie een nachtmerrie, maar omdat het voor het grootste deel gelukt is hebben we nu een uniek resultaat in handen.</a:t>
            </a:r>
          </a:p>
          <a:p>
            <a:endParaRPr lang="nl-NL" noProof="0" dirty="0" smtClean="0">
              <a:ea typeface="MS PGothic" charset="0"/>
            </a:endParaRPr>
          </a:p>
          <a:p>
            <a:r>
              <a:rPr lang="nl-NL" noProof="0" dirty="0" smtClean="0">
                <a:ea typeface="MS PGothic" charset="0"/>
              </a:rPr>
              <a:t>MOGELIJKE</a:t>
            </a:r>
            <a:r>
              <a:rPr lang="nl-NL" baseline="0" noProof="0" dirty="0" smtClean="0">
                <a:ea typeface="MS PGothic" charset="0"/>
              </a:rPr>
              <a:t> TEKST:</a:t>
            </a:r>
            <a:endParaRPr lang="nl-NL" noProof="0" dirty="0" smtClean="0">
              <a:ea typeface="MS PGothic" charset="0"/>
            </a:endParaRPr>
          </a:p>
          <a:p>
            <a:r>
              <a:rPr lang="nl-NL" noProof="0" dirty="0" smtClean="0">
                <a:ea typeface="MS PGothic" charset="0"/>
              </a:rPr>
              <a:t>Na de interventie hadden getrainde professionals meer zelfvertrouwen en kennis omtrent suïcidaal gedrag. Dit gold voor alle disciplines: psychiaters, psychologen en verpleegkundigen. Ook vonden we dat depressieve suïcidale patiënten zodra ze behandeld waren door een getraind team sneller herstelde van suïcidaal gedrag. </a:t>
            </a:r>
          </a:p>
          <a:p>
            <a:endParaRPr lang="nl-NL" noProof="0" dirty="0" smtClean="0">
              <a:ea typeface="MS PGothic" charset="0"/>
            </a:endParaRPr>
          </a:p>
          <a:p>
            <a:r>
              <a:rPr lang="nl-NL" noProof="0" dirty="0" smtClean="0">
                <a:ea typeface="MS PGothic" charset="0"/>
              </a:rPr>
              <a:t>Dit is internationaal een unieke studie geweest gezien de omvang, zeker op patiënt niveau. </a:t>
            </a:r>
          </a:p>
          <a:p>
            <a:endParaRPr lang="nl-NL" noProof="0" dirty="0" smtClean="0">
              <a:ea typeface="MS PGothic" charset="0"/>
            </a:endParaRPr>
          </a:p>
          <a:p>
            <a:r>
              <a:rPr lang="nl-NL" noProof="0" dirty="0" smtClean="0">
                <a:ea typeface="MS PGothic" charset="0"/>
              </a:rPr>
              <a:t>Ook was de interventie makkelijk te verspreiden. Binnen een paar jaar waren meer dan 5000 GGZ professionals getraind. En dat aantal loopt alleen maar op. Mocht u geïnteresseerd zijn dan kunt u via 113 artikelen over de studie opvragen. Deze zijn uiteraard ook op internet te vinden. </a:t>
            </a:r>
          </a:p>
          <a:p>
            <a:endParaRPr lang="nl-NL" noProof="0" dirty="0"/>
          </a:p>
        </p:txBody>
      </p:sp>
      <p:sp>
        <p:nvSpPr>
          <p:cNvPr id="4" name="Slide Number Placeholder 3"/>
          <p:cNvSpPr>
            <a:spLocks noGrp="1"/>
          </p:cNvSpPr>
          <p:nvPr>
            <p:ph type="sldNum" sz="quarter" idx="10"/>
          </p:nvPr>
        </p:nvSpPr>
        <p:spPr/>
        <p:txBody>
          <a:bodyPr/>
          <a:lstStyle/>
          <a:p>
            <a:fld id="{DC05D2FC-FA58-4345-AC5C-47F2196513AB}" type="slidenum">
              <a:rPr lang="en-US" smtClean="0"/>
              <a:t>9</a:t>
            </a:fld>
            <a:endParaRPr lang="en-US"/>
          </a:p>
        </p:txBody>
      </p:sp>
    </p:spTree>
    <p:extLst>
      <p:ext uri="{BB962C8B-B14F-4D97-AF65-F5344CB8AC3E}">
        <p14:creationId xmlns:p14="http://schemas.microsoft.com/office/powerpoint/2010/main" val="2034159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6" name="Rechthoek 7"/>
          <p:cNvSpPr/>
          <p:nvPr userDrawn="1"/>
        </p:nvSpPr>
        <p:spPr>
          <a:xfrm>
            <a:off x="0" y="0"/>
            <a:ext cx="9143999" cy="5143500"/>
          </a:xfrm>
          <a:prstGeom prst="rect">
            <a:avLst/>
          </a:prstGeom>
          <a:gradFill flip="none" rotWithShape="1">
            <a:gsLst>
              <a:gs pos="60000">
                <a:srgbClr val="7E0F7C"/>
              </a:gs>
              <a:gs pos="100000">
                <a:schemeClr val="tx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4090968" y="1564195"/>
            <a:ext cx="4863185" cy="1941986"/>
          </a:xfrm>
        </p:spPr>
        <p:txBody>
          <a:bodyPr anchor="t" anchorCtr="0"/>
          <a:lstStyle>
            <a:lvl1pPr>
              <a:defRPr sz="4000" cap="all">
                <a:solidFill>
                  <a:srgbClr val="FFFFFF"/>
                </a:solidFill>
              </a:defRPr>
            </a:lvl1pPr>
          </a:lstStyle>
          <a:p>
            <a:r>
              <a:rPr lang="nl-NL" smtClean="0"/>
              <a:t>Click to edit Master title style</a:t>
            </a:r>
            <a:endParaRPr lang="en-US" dirty="0"/>
          </a:p>
        </p:txBody>
      </p:sp>
      <p:sp>
        <p:nvSpPr>
          <p:cNvPr id="3" name="Subtitel 2"/>
          <p:cNvSpPr>
            <a:spLocks noGrp="1"/>
          </p:cNvSpPr>
          <p:nvPr>
            <p:ph type="subTitle" idx="1"/>
          </p:nvPr>
        </p:nvSpPr>
        <p:spPr>
          <a:xfrm>
            <a:off x="4071799" y="3506180"/>
            <a:ext cx="4863185" cy="957932"/>
          </a:xfrm>
        </p:spPr>
        <p:txBody>
          <a:bodyPr anchor="b" anchorCtr="0"/>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dirty="0"/>
          </a:p>
        </p:txBody>
      </p:sp>
      <p:pic>
        <p:nvPicPr>
          <p:cNvPr id="4" name="Picture 3" descr="LOGO_113_ONLINE_NL_WIT.eps"/>
          <p:cNvPicPr>
            <a:picLocks noChangeAspect="1"/>
          </p:cNvPicPr>
          <p:nvPr userDrawn="1"/>
        </p:nvPicPr>
        <p:blipFill rotWithShape="1">
          <a:blip r:embed="rId2" cstate="print">
            <a:extLst>
              <a:ext uri="{28A0092B-C50C-407E-A947-70E740481C1C}">
                <a14:useLocalDpi xmlns:a14="http://schemas.microsoft.com/office/drawing/2010/main"/>
              </a:ext>
            </a:extLst>
          </a:blip>
          <a:srcRect t="8420" b="32199"/>
          <a:stretch/>
        </p:blipFill>
        <p:spPr>
          <a:xfrm>
            <a:off x="313628" y="1560278"/>
            <a:ext cx="3704772" cy="2589964"/>
          </a:xfrm>
          <a:prstGeom prst="rect">
            <a:avLst/>
          </a:prstGeom>
        </p:spPr>
      </p:pic>
    </p:spTree>
    <p:extLst>
      <p:ext uri="{BB962C8B-B14F-4D97-AF65-F5344CB8AC3E}">
        <p14:creationId xmlns:p14="http://schemas.microsoft.com/office/powerpoint/2010/main" val="3348410787"/>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4" name="Tijdelijke aanduiding voor voettekst 3"/>
          <p:cNvSpPr>
            <a:spLocks noGrp="1"/>
          </p:cNvSpPr>
          <p:nvPr>
            <p:ph type="ftr" sz="quarter" idx="11"/>
          </p:nvPr>
        </p:nvSpPr>
        <p:spPr/>
        <p:txBody>
          <a:bodyPr/>
          <a:lstStyle/>
          <a:p>
            <a:r>
              <a:rPr lang="en-US" dirty="0" smtClean="0"/>
              <a:t>113 </a:t>
            </a:r>
            <a:r>
              <a:rPr lang="en-US" dirty="0" err="1" smtClean="0"/>
              <a:t>Trainingen</a:t>
            </a:r>
            <a:r>
              <a:rPr lang="en-US" dirty="0" smtClean="0"/>
              <a:t> • PITSTOP training</a:t>
            </a:r>
            <a:endParaRPr lang="en-US" dirty="0"/>
          </a:p>
        </p:txBody>
      </p:sp>
    </p:spTree>
    <p:extLst>
      <p:ext uri="{BB962C8B-B14F-4D97-AF65-F5344CB8AC3E}">
        <p14:creationId xmlns:p14="http://schemas.microsoft.com/office/powerpoint/2010/main" val="1191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uitdia">
    <p:spTree>
      <p:nvGrpSpPr>
        <p:cNvPr id="1" name=""/>
        <p:cNvGrpSpPr/>
        <p:nvPr/>
      </p:nvGrpSpPr>
      <p:grpSpPr>
        <a:xfrm>
          <a:off x="0" y="0"/>
          <a:ext cx="0" cy="0"/>
          <a:chOff x="0" y="0"/>
          <a:chExt cx="0" cy="0"/>
        </a:xfrm>
      </p:grpSpPr>
      <p:sp>
        <p:nvSpPr>
          <p:cNvPr id="7" name="Rechthoek 7"/>
          <p:cNvSpPr/>
          <p:nvPr userDrawn="1"/>
        </p:nvSpPr>
        <p:spPr>
          <a:xfrm>
            <a:off x="0" y="0"/>
            <a:ext cx="9143999" cy="5143500"/>
          </a:xfrm>
          <a:prstGeom prst="rect">
            <a:avLst/>
          </a:prstGeom>
          <a:gradFill flip="none" rotWithShape="1">
            <a:gsLst>
              <a:gs pos="60000">
                <a:srgbClr val="7E0F7C"/>
              </a:gs>
              <a:gs pos="100000">
                <a:schemeClr val="tx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kstvak 5"/>
          <p:cNvSpPr txBox="1"/>
          <p:nvPr userDrawn="1"/>
        </p:nvSpPr>
        <p:spPr>
          <a:xfrm>
            <a:off x="5851072" y="4072879"/>
            <a:ext cx="2693580" cy="984885"/>
          </a:xfrm>
          <a:prstGeom prst="rect">
            <a:avLst/>
          </a:prstGeom>
          <a:noFill/>
        </p:spPr>
        <p:txBody>
          <a:bodyPr wrap="square" rtlCol="0" anchor="b" anchorCtr="0">
            <a:spAutoFit/>
          </a:bodyPr>
          <a:lstStyle/>
          <a:p>
            <a:pPr algn="r"/>
            <a:r>
              <a:rPr lang="nl-NL" sz="1100" b="1" dirty="0" smtClean="0">
                <a:solidFill>
                  <a:srgbClr val="FFFFFF"/>
                </a:solidFill>
                <a:latin typeface="Arial"/>
                <a:cs typeface="Arial"/>
              </a:rPr>
              <a:t> </a:t>
            </a:r>
          </a:p>
          <a:p>
            <a:pPr algn="r"/>
            <a:r>
              <a:rPr lang="nl-NL" sz="1100" b="1" dirty="0" smtClean="0">
                <a:solidFill>
                  <a:srgbClr val="FFFFFF"/>
                </a:solidFill>
                <a:latin typeface="Arial"/>
                <a:cs typeface="Arial"/>
              </a:rPr>
              <a:t>020 3 113 883 (algemeen)</a:t>
            </a:r>
          </a:p>
          <a:p>
            <a:pPr marL="0" indent="0" algn="r">
              <a:buNone/>
            </a:pPr>
            <a:r>
              <a:rPr lang="nl-NL" sz="1100" b="1" dirty="0" smtClean="0">
                <a:solidFill>
                  <a:srgbClr val="FFFFFF"/>
                </a:solidFill>
                <a:latin typeface="Arial"/>
                <a:cs typeface="Arial"/>
              </a:rPr>
              <a:t>trainingen@113.nl</a:t>
            </a:r>
          </a:p>
          <a:p>
            <a:pPr marL="0" indent="0" algn="r">
              <a:buNone/>
            </a:pPr>
            <a:r>
              <a:rPr lang="nl-NL" sz="1100" b="1" dirty="0" smtClean="0">
                <a:solidFill>
                  <a:srgbClr val="FFFFFF"/>
                </a:solidFill>
                <a:latin typeface="Arial"/>
                <a:cs typeface="Arial"/>
              </a:rPr>
              <a:t>www.113.nl/trainingen</a:t>
            </a:r>
          </a:p>
          <a:p>
            <a:pPr algn="r"/>
            <a:endParaRPr lang="en-US" sz="1400" dirty="0">
              <a:solidFill>
                <a:srgbClr val="FFFFFF"/>
              </a:solidFill>
              <a:latin typeface="Arial"/>
              <a:cs typeface="Arial"/>
            </a:endParaRPr>
          </a:p>
        </p:txBody>
      </p:sp>
      <p:pic>
        <p:nvPicPr>
          <p:cNvPr id="12" name="Picture 11" descr="LOGO_113_ONLINE_NL_WIT.eps"/>
          <p:cNvPicPr>
            <a:picLocks noChangeAspect="1"/>
          </p:cNvPicPr>
          <p:nvPr userDrawn="1"/>
        </p:nvPicPr>
        <p:blipFill rotWithShape="1">
          <a:blip r:embed="rId2" cstate="print">
            <a:extLst>
              <a:ext uri="{28A0092B-C50C-407E-A947-70E740481C1C}">
                <a14:useLocalDpi xmlns:a14="http://schemas.microsoft.com/office/drawing/2010/main"/>
              </a:ext>
            </a:extLst>
          </a:blip>
          <a:srcRect t="8420" b="32199"/>
          <a:stretch/>
        </p:blipFill>
        <p:spPr>
          <a:xfrm>
            <a:off x="313628" y="1560278"/>
            <a:ext cx="3704772" cy="2589964"/>
          </a:xfrm>
          <a:prstGeom prst="rect">
            <a:avLst/>
          </a:prstGeom>
        </p:spPr>
      </p:pic>
      <p:pic>
        <p:nvPicPr>
          <p:cNvPr id="2" name="Picture 1" descr="LOGO DIAP_113_TRAININGEN_NL_EP.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3514" y="192727"/>
            <a:ext cx="741138" cy="877802"/>
          </a:xfrm>
          <a:prstGeom prst="rect">
            <a:avLst/>
          </a:prstGeom>
        </p:spPr>
      </p:pic>
    </p:spTree>
    <p:extLst>
      <p:ext uri="{BB962C8B-B14F-4D97-AF65-F5344CB8AC3E}">
        <p14:creationId xmlns:p14="http://schemas.microsoft.com/office/powerpoint/2010/main" val="138970832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hthoek 7"/>
          <p:cNvSpPr/>
          <p:nvPr userDrawn="1"/>
        </p:nvSpPr>
        <p:spPr>
          <a:xfrm>
            <a:off x="0" y="0"/>
            <a:ext cx="9143999" cy="5143500"/>
          </a:xfrm>
          <a:prstGeom prst="rect">
            <a:avLst/>
          </a:prstGeom>
          <a:gradFill flip="none" rotWithShape="1">
            <a:gsLst>
              <a:gs pos="60000">
                <a:srgbClr val="7E0F7C"/>
              </a:gs>
              <a:gs pos="100000">
                <a:schemeClr val="tx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353433" y="1607582"/>
            <a:ext cx="8437134" cy="1021556"/>
          </a:xfrm>
        </p:spPr>
        <p:txBody>
          <a:bodyPr anchor="b" anchorCtr="0"/>
          <a:lstStyle>
            <a:lvl1pPr algn="ctr">
              <a:defRPr sz="4000" b="1" cap="none">
                <a:solidFill>
                  <a:srgbClr val="FFFFFF"/>
                </a:solidFill>
              </a:defRPr>
            </a:lvl1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Tijdelijke aanduiding voor tekst 2"/>
          <p:cNvSpPr>
            <a:spLocks noGrp="1"/>
          </p:cNvSpPr>
          <p:nvPr>
            <p:ph type="body" idx="1"/>
          </p:nvPr>
        </p:nvSpPr>
        <p:spPr>
          <a:xfrm>
            <a:off x="353432" y="2552554"/>
            <a:ext cx="8437136" cy="1125140"/>
          </a:xfrm>
        </p:spPr>
        <p:txBody>
          <a:bodyPr anchor="t" anchorCtr="0"/>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pic>
        <p:nvPicPr>
          <p:cNvPr id="11" name="Picture 10" descr="LOGO_113_ONLINE_NL_WIT.eps"/>
          <p:cNvPicPr>
            <a:picLocks noChangeAspect="1"/>
          </p:cNvPicPr>
          <p:nvPr userDrawn="1"/>
        </p:nvPicPr>
        <p:blipFill rotWithShape="1">
          <a:blip r:embed="rId2" cstate="print">
            <a:extLst>
              <a:ext uri="{28A0092B-C50C-407E-A947-70E740481C1C}">
                <a14:useLocalDpi xmlns:a14="http://schemas.microsoft.com/office/drawing/2010/main"/>
              </a:ext>
            </a:extLst>
          </a:blip>
          <a:srcRect t="8420" b="60174"/>
          <a:stretch/>
        </p:blipFill>
        <p:spPr>
          <a:xfrm>
            <a:off x="313628" y="3773714"/>
            <a:ext cx="3704772" cy="1369786"/>
          </a:xfrm>
          <a:prstGeom prst="rect">
            <a:avLst/>
          </a:prstGeom>
        </p:spPr>
      </p:pic>
      <p:pic>
        <p:nvPicPr>
          <p:cNvPr id="12" name="Picture 11" descr="LOGO DIAP_113_TRAININGEN_NL_EP.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03514" y="192727"/>
            <a:ext cx="741138" cy="877802"/>
          </a:xfrm>
          <a:prstGeom prst="rect">
            <a:avLst/>
          </a:prstGeom>
        </p:spPr>
      </p:pic>
    </p:spTree>
    <p:extLst>
      <p:ext uri="{BB962C8B-B14F-4D97-AF65-F5344CB8AC3E}">
        <p14:creationId xmlns:p14="http://schemas.microsoft.com/office/powerpoint/2010/main" val="328030136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Click to edit Master title style</a:t>
            </a:r>
            <a:endParaRPr lang="en-US" dirty="0"/>
          </a:p>
        </p:txBody>
      </p:sp>
      <p:sp>
        <p:nvSpPr>
          <p:cNvPr id="3" name="Tijdelijke aanduiding voor inhoud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ijdelijke aanduiding voor voettekst 4"/>
          <p:cNvSpPr>
            <a:spLocks noGrp="1"/>
          </p:cNvSpPr>
          <p:nvPr>
            <p:ph type="ftr" sz="quarter" idx="11"/>
          </p:nvPr>
        </p:nvSpPr>
        <p:spPr/>
        <p:txBody>
          <a:bodyPr/>
          <a:lstStyle/>
          <a:p>
            <a:r>
              <a:rPr lang="en-US" dirty="0" smtClean="0"/>
              <a:t>113 </a:t>
            </a:r>
            <a:r>
              <a:rPr lang="en-US" dirty="0" err="1" smtClean="0"/>
              <a:t>Trainingen</a:t>
            </a:r>
            <a:r>
              <a:rPr lang="en-US" dirty="0" smtClean="0"/>
              <a:t> • PITSTOP training</a:t>
            </a:r>
            <a:endParaRPr lang="en-US" dirty="0"/>
          </a:p>
        </p:txBody>
      </p:sp>
    </p:spTree>
    <p:extLst>
      <p:ext uri="{BB962C8B-B14F-4D97-AF65-F5344CB8AC3E}">
        <p14:creationId xmlns:p14="http://schemas.microsoft.com/office/powerpoint/2010/main" val="380789721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 logo onder">
    <p:spTree>
      <p:nvGrpSpPr>
        <p:cNvPr id="1" name=""/>
        <p:cNvGrpSpPr/>
        <p:nvPr/>
      </p:nvGrpSpPr>
      <p:grpSpPr>
        <a:xfrm>
          <a:off x="0" y="0"/>
          <a:ext cx="0" cy="0"/>
          <a:chOff x="0" y="0"/>
          <a:chExt cx="0" cy="0"/>
        </a:xfrm>
      </p:grpSpPr>
      <p:sp>
        <p:nvSpPr>
          <p:cNvPr id="9" name="Titel 1"/>
          <p:cNvSpPr>
            <a:spLocks noGrp="1"/>
          </p:cNvSpPr>
          <p:nvPr>
            <p:ph type="title"/>
          </p:nvPr>
        </p:nvSpPr>
        <p:spPr>
          <a:xfrm>
            <a:off x="547822" y="424906"/>
            <a:ext cx="6887104" cy="508883"/>
          </a:xfrm>
        </p:spPr>
        <p:txBody>
          <a:bodyPr/>
          <a:lstStyle/>
          <a:p>
            <a:r>
              <a:rPr lang="nl-NL" smtClean="0"/>
              <a:t>Click to edit Master title style</a:t>
            </a:r>
            <a:endParaRPr lang="en-US"/>
          </a:p>
        </p:txBody>
      </p:sp>
      <p:sp>
        <p:nvSpPr>
          <p:cNvPr id="10" name="Tijdelijke aanduiding voor inhoud 2"/>
          <p:cNvSpPr>
            <a:spLocks noGrp="1"/>
          </p:cNvSpPr>
          <p:nvPr>
            <p:ph idx="1"/>
          </p:nvPr>
        </p:nvSpPr>
        <p:spPr>
          <a:xfrm>
            <a:off x="547821" y="1395632"/>
            <a:ext cx="8048359" cy="3288399"/>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11" name="Tijdelijke aanduiding voor voettekst 4"/>
          <p:cNvSpPr>
            <a:spLocks noGrp="1"/>
          </p:cNvSpPr>
          <p:nvPr>
            <p:ph type="ftr" sz="quarter" idx="11"/>
          </p:nvPr>
        </p:nvSpPr>
        <p:spPr>
          <a:xfrm>
            <a:off x="547821" y="4809401"/>
            <a:ext cx="7291977" cy="273844"/>
          </a:xfrm>
        </p:spPr>
        <p:txBody>
          <a:bodyPr/>
          <a:lstStyle/>
          <a:p>
            <a:r>
              <a:rPr lang="en-US" dirty="0" smtClean="0"/>
              <a:t>113 </a:t>
            </a:r>
            <a:r>
              <a:rPr lang="en-US" dirty="0" err="1" smtClean="0"/>
              <a:t>Trainingen</a:t>
            </a:r>
            <a:r>
              <a:rPr lang="en-US" dirty="0" smtClean="0"/>
              <a:t> • PITSTOP training</a:t>
            </a:r>
            <a:endParaRPr lang="en-US" dirty="0"/>
          </a:p>
        </p:txBody>
      </p:sp>
    </p:spTree>
    <p:extLst>
      <p:ext uri="{BB962C8B-B14F-4D97-AF65-F5344CB8AC3E}">
        <p14:creationId xmlns:p14="http://schemas.microsoft.com/office/powerpoint/2010/main" val="186942750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alternatief">
    <p:spTree>
      <p:nvGrpSpPr>
        <p:cNvPr id="1" name=""/>
        <p:cNvGrpSpPr/>
        <p:nvPr/>
      </p:nvGrpSpPr>
      <p:grpSpPr>
        <a:xfrm>
          <a:off x="0" y="0"/>
          <a:ext cx="0" cy="0"/>
          <a:chOff x="0" y="0"/>
          <a:chExt cx="0" cy="0"/>
        </a:xfrm>
      </p:grpSpPr>
      <p:sp>
        <p:nvSpPr>
          <p:cNvPr id="12" name="Rechthoek 7"/>
          <p:cNvSpPr/>
          <p:nvPr userDrawn="1"/>
        </p:nvSpPr>
        <p:spPr>
          <a:xfrm>
            <a:off x="0" y="0"/>
            <a:ext cx="9143999" cy="5143500"/>
          </a:xfrm>
          <a:prstGeom prst="rect">
            <a:avLst/>
          </a:prstGeom>
          <a:gradFill flip="none" rotWithShape="1">
            <a:gsLst>
              <a:gs pos="60000">
                <a:srgbClr val="7E0F7C"/>
              </a:gs>
              <a:gs pos="100000">
                <a:schemeClr val="tx1"/>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fgeschuind enkele hoek rechthoek 8"/>
          <p:cNvSpPr/>
          <p:nvPr userDrawn="1"/>
        </p:nvSpPr>
        <p:spPr>
          <a:xfrm>
            <a:off x="547820" y="1142291"/>
            <a:ext cx="8048359" cy="3667110"/>
          </a:xfrm>
          <a:prstGeom prst="snip1Rect">
            <a:avLst>
              <a:gd name="adj"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el 1"/>
          <p:cNvSpPr>
            <a:spLocks noGrp="1"/>
          </p:cNvSpPr>
          <p:nvPr>
            <p:ph type="title"/>
          </p:nvPr>
        </p:nvSpPr>
        <p:spPr/>
        <p:txBody>
          <a:bodyPr/>
          <a:lstStyle>
            <a:lvl1pPr>
              <a:defRPr>
                <a:solidFill>
                  <a:schemeClr val="bg1"/>
                </a:solidFill>
              </a:defRPr>
            </a:lvl1pPr>
          </a:lstStyle>
          <a:p>
            <a:r>
              <a:rPr lang="nl-NL" smtClean="0"/>
              <a:t>Click to edit Master title style</a:t>
            </a:r>
            <a:endParaRPr lang="en-US" dirty="0"/>
          </a:p>
        </p:txBody>
      </p:sp>
      <p:sp>
        <p:nvSpPr>
          <p:cNvPr id="3" name="Tijdelijke aanduiding voor inhoud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en-US" dirty="0" smtClean="0"/>
              <a:t>113 </a:t>
            </a:r>
            <a:r>
              <a:rPr lang="en-US" dirty="0" err="1" smtClean="0"/>
              <a:t>Trainingen</a:t>
            </a:r>
            <a:r>
              <a:rPr lang="en-US" dirty="0" smtClean="0"/>
              <a:t> • PITSTOP training</a:t>
            </a:r>
            <a:endParaRPr lang="en-US" dirty="0"/>
          </a:p>
        </p:txBody>
      </p:sp>
      <p:sp>
        <p:nvSpPr>
          <p:cNvPr id="10" name="Tijdelijke aanduiding voor voettekst 4"/>
          <p:cNvSpPr txBox="1">
            <a:spLocks/>
          </p:cNvSpPr>
          <p:nvPr userDrawn="1"/>
        </p:nvSpPr>
        <p:spPr>
          <a:xfrm>
            <a:off x="7790434" y="4809401"/>
            <a:ext cx="805746" cy="273844"/>
          </a:xfrm>
          <a:prstGeom prst="rect">
            <a:avLst/>
          </a:prstGeom>
        </p:spPr>
        <p:txBody>
          <a:bodyPr vert="horz" lIns="0" tIns="45720" rIns="0" bIns="45720" rtlCol="0" anchor="ctr"/>
          <a:lstStyle>
            <a:defPPr>
              <a:defRPr lang="nl-NL"/>
            </a:defPPr>
            <a:lvl1pPr marL="0" algn="l" defTabSz="457200" rtl="0" eaLnBrk="1" latinLnBrk="0" hangingPunct="1">
              <a:defRPr sz="800" b="1" kern="1200">
                <a:solidFill>
                  <a:srgbClr val="80808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AA87EBB-D73C-8241-8270-9AF19AA22CD0}" type="slidenum">
              <a:rPr lang="en-US" smtClean="0">
                <a:solidFill>
                  <a:srgbClr val="FFFFFF"/>
                </a:solidFill>
              </a:rPr>
              <a:t>‹nr.›</a:t>
            </a:fld>
            <a:endParaRPr lang="en-US" dirty="0">
              <a:solidFill>
                <a:srgbClr val="FFFFFF"/>
              </a:solidFill>
            </a:endParaRPr>
          </a:p>
        </p:txBody>
      </p:sp>
      <p:pic>
        <p:nvPicPr>
          <p:cNvPr id="15" name="Picture 14" descr="LOGO DIAP_113_TRAININGEN_NL_EP.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803514" y="192727"/>
            <a:ext cx="741138" cy="877802"/>
          </a:xfrm>
          <a:prstGeom prst="rect">
            <a:avLst/>
          </a:prstGeom>
        </p:spPr>
      </p:pic>
    </p:spTree>
    <p:extLst>
      <p:ext uri="{BB962C8B-B14F-4D97-AF65-F5344CB8AC3E}">
        <p14:creationId xmlns:p14="http://schemas.microsoft.com/office/powerpoint/2010/main" val="212229574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Click to edit Master title style</a:t>
            </a:r>
            <a:endParaRPr lang="en-US" dirty="0"/>
          </a:p>
        </p:txBody>
      </p:sp>
      <p:sp>
        <p:nvSpPr>
          <p:cNvPr id="3" name="Tijdelijke aanduiding voor inhoud 2"/>
          <p:cNvSpPr>
            <a:spLocks noGrp="1"/>
          </p:cNvSpPr>
          <p:nvPr>
            <p:ph idx="1"/>
          </p:nvPr>
        </p:nvSpPr>
        <p:spPr>
          <a:xfrm>
            <a:off x="547821" y="1395632"/>
            <a:ext cx="3460689" cy="3288399"/>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5" name="Tijdelijke aanduiding voor voettekst 4"/>
          <p:cNvSpPr>
            <a:spLocks noGrp="1"/>
          </p:cNvSpPr>
          <p:nvPr>
            <p:ph type="ftr" sz="quarter" idx="11"/>
          </p:nvPr>
        </p:nvSpPr>
        <p:spPr/>
        <p:txBody>
          <a:bodyPr/>
          <a:lstStyle/>
          <a:p>
            <a:r>
              <a:rPr lang="en-US" dirty="0" smtClean="0"/>
              <a:t>113 </a:t>
            </a:r>
            <a:r>
              <a:rPr lang="en-US" dirty="0" err="1" smtClean="0"/>
              <a:t>Trainingen</a:t>
            </a:r>
            <a:r>
              <a:rPr lang="en-US" dirty="0" smtClean="0"/>
              <a:t> • PITSTOP training</a:t>
            </a:r>
            <a:endParaRPr lang="en-US" dirty="0"/>
          </a:p>
        </p:txBody>
      </p:sp>
      <p:sp>
        <p:nvSpPr>
          <p:cNvPr id="6" name="Tijdelijke aanduiding voor inhoud 2"/>
          <p:cNvSpPr>
            <a:spLocks noGrp="1"/>
          </p:cNvSpPr>
          <p:nvPr>
            <p:ph idx="12"/>
          </p:nvPr>
        </p:nvSpPr>
        <p:spPr>
          <a:xfrm>
            <a:off x="4577374" y="1395632"/>
            <a:ext cx="4029553" cy="3288399"/>
          </a:xfrm>
        </p:spPr>
        <p:txBody>
          <a:bodyPr/>
          <a:lstStyle>
            <a:lvl1pPr marL="0" indent="0">
              <a:buNone/>
              <a:defRPr/>
            </a:lvl1pPr>
          </a:lstStyle>
          <a:p>
            <a:pPr lvl="0"/>
            <a:r>
              <a:rPr lang="nl-NL" smtClean="0"/>
              <a:t>Click to edit Master text styles</a:t>
            </a:r>
          </a:p>
        </p:txBody>
      </p:sp>
    </p:spTree>
    <p:extLst>
      <p:ext uri="{BB962C8B-B14F-4D97-AF65-F5344CB8AC3E}">
        <p14:creationId xmlns:p14="http://schemas.microsoft.com/office/powerpoint/2010/main" val="157201483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Click to edit Master title style</a:t>
            </a:r>
            <a:endParaRPr lang="en-US" dirty="0"/>
          </a:p>
        </p:txBody>
      </p:sp>
      <p:sp>
        <p:nvSpPr>
          <p:cNvPr id="3" name="Tijdelijke aanduiding voor inhoud 2"/>
          <p:cNvSpPr>
            <a:spLocks noGrp="1"/>
          </p:cNvSpPr>
          <p:nvPr>
            <p:ph idx="1"/>
          </p:nvPr>
        </p:nvSpPr>
        <p:spPr>
          <a:xfrm>
            <a:off x="5146238" y="1395632"/>
            <a:ext cx="3460689" cy="3288399"/>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
        <p:nvSpPr>
          <p:cNvPr id="5" name="Tijdelijke aanduiding voor voettekst 4"/>
          <p:cNvSpPr>
            <a:spLocks noGrp="1"/>
          </p:cNvSpPr>
          <p:nvPr>
            <p:ph type="ftr" sz="quarter" idx="11"/>
          </p:nvPr>
        </p:nvSpPr>
        <p:spPr/>
        <p:txBody>
          <a:bodyPr/>
          <a:lstStyle/>
          <a:p>
            <a:r>
              <a:rPr lang="en-US" dirty="0" smtClean="0"/>
              <a:t>113 </a:t>
            </a:r>
            <a:r>
              <a:rPr lang="en-US" dirty="0" err="1" smtClean="0"/>
              <a:t>Trainingen</a:t>
            </a:r>
            <a:r>
              <a:rPr lang="en-US" dirty="0" smtClean="0"/>
              <a:t> • PITSTOP training</a:t>
            </a:r>
            <a:endParaRPr lang="en-US" dirty="0"/>
          </a:p>
        </p:txBody>
      </p:sp>
      <p:sp>
        <p:nvSpPr>
          <p:cNvPr id="6" name="Tijdelijke aanduiding voor inhoud 2"/>
          <p:cNvSpPr>
            <a:spLocks noGrp="1"/>
          </p:cNvSpPr>
          <p:nvPr>
            <p:ph idx="12"/>
          </p:nvPr>
        </p:nvSpPr>
        <p:spPr>
          <a:xfrm>
            <a:off x="547821" y="1395632"/>
            <a:ext cx="4029553" cy="3288399"/>
          </a:xfrm>
        </p:spPr>
        <p:txBody>
          <a:bodyPr/>
          <a:lstStyle>
            <a:lvl1pPr marL="0" indent="0">
              <a:buNone/>
              <a:defRPr/>
            </a:lvl1pPr>
          </a:lstStyle>
          <a:p>
            <a:pPr lvl="0"/>
            <a:r>
              <a:rPr lang="nl-NL" smtClean="0"/>
              <a:t>Click to edit Master text styles</a:t>
            </a:r>
          </a:p>
        </p:txBody>
      </p:sp>
    </p:spTree>
    <p:extLst>
      <p:ext uri="{BB962C8B-B14F-4D97-AF65-F5344CB8AC3E}">
        <p14:creationId xmlns:p14="http://schemas.microsoft.com/office/powerpoint/2010/main" val="6417740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el en object alternatief">
    <p:spTree>
      <p:nvGrpSpPr>
        <p:cNvPr id="1" name=""/>
        <p:cNvGrpSpPr/>
        <p:nvPr/>
      </p:nvGrpSpPr>
      <p:grpSpPr>
        <a:xfrm>
          <a:off x="0" y="0"/>
          <a:ext cx="0" cy="0"/>
          <a:chOff x="0" y="0"/>
          <a:chExt cx="0" cy="0"/>
        </a:xfrm>
      </p:grpSpPr>
      <p:sp>
        <p:nvSpPr>
          <p:cNvPr id="11" name="Tijdelijke aanduiding voor inhoud 2"/>
          <p:cNvSpPr>
            <a:spLocks noGrp="1"/>
          </p:cNvSpPr>
          <p:nvPr>
            <p:ph idx="12"/>
          </p:nvPr>
        </p:nvSpPr>
        <p:spPr>
          <a:xfrm>
            <a:off x="0" y="0"/>
            <a:ext cx="9143999" cy="5143500"/>
          </a:xfrm>
        </p:spPr>
        <p:txBody>
          <a:bodyPr/>
          <a:lstStyle>
            <a:lvl1pPr marL="0" indent="0">
              <a:buNone/>
              <a:defRPr/>
            </a:lvl1pPr>
          </a:lstStyle>
          <a:p>
            <a:pPr lvl="0"/>
            <a:r>
              <a:rPr lang="nl-NL" smtClean="0"/>
              <a:t>Click to edit Master text styles</a:t>
            </a:r>
          </a:p>
        </p:txBody>
      </p:sp>
      <p:sp>
        <p:nvSpPr>
          <p:cNvPr id="9" name="Afgeschuind enkele hoek rechthoek 8"/>
          <p:cNvSpPr/>
          <p:nvPr userDrawn="1"/>
        </p:nvSpPr>
        <p:spPr>
          <a:xfrm>
            <a:off x="547820" y="3784599"/>
            <a:ext cx="8048359" cy="1024801"/>
          </a:xfrm>
          <a:prstGeom prst="snip1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8" name="Afbeelding 7"/>
          <p:cNvPicPr>
            <a:picLocks noChangeAspect="1"/>
          </p:cNvPicPr>
          <p:nvPr userDrawn="1"/>
        </p:nvPicPr>
        <p:blipFill>
          <a:blip r:embed="rId2"/>
          <a:stretch>
            <a:fillRect/>
          </a:stretch>
        </p:blipFill>
        <p:spPr>
          <a:xfrm>
            <a:off x="558405" y="294193"/>
            <a:ext cx="2597027" cy="737015"/>
          </a:xfrm>
          <a:prstGeom prst="rect">
            <a:avLst/>
          </a:prstGeom>
        </p:spPr>
      </p:pic>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en-US" dirty="0" smtClean="0"/>
              <a:t>113 </a:t>
            </a:r>
            <a:r>
              <a:rPr lang="en-US" dirty="0" err="1" smtClean="0"/>
              <a:t>Trainingen</a:t>
            </a:r>
            <a:r>
              <a:rPr lang="en-US" dirty="0" smtClean="0"/>
              <a:t> • PITSTOP training</a:t>
            </a:r>
            <a:endParaRPr lang="en-US" dirty="0"/>
          </a:p>
        </p:txBody>
      </p:sp>
      <p:sp>
        <p:nvSpPr>
          <p:cNvPr id="10" name="Tijdelijke aanduiding voor voettekst 4"/>
          <p:cNvSpPr txBox="1">
            <a:spLocks/>
          </p:cNvSpPr>
          <p:nvPr userDrawn="1"/>
        </p:nvSpPr>
        <p:spPr>
          <a:xfrm>
            <a:off x="7790434" y="4809401"/>
            <a:ext cx="805746" cy="273844"/>
          </a:xfrm>
          <a:prstGeom prst="rect">
            <a:avLst/>
          </a:prstGeom>
        </p:spPr>
        <p:txBody>
          <a:bodyPr vert="horz" lIns="0" tIns="45720" rIns="0" bIns="45720" rtlCol="0" anchor="ctr"/>
          <a:lstStyle>
            <a:defPPr>
              <a:defRPr lang="nl-NL"/>
            </a:defPPr>
            <a:lvl1pPr marL="0" algn="l" defTabSz="457200" rtl="0" eaLnBrk="1" latinLnBrk="0" hangingPunct="1">
              <a:defRPr sz="800" b="1" kern="1200">
                <a:solidFill>
                  <a:srgbClr val="80808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AA87EBB-D73C-8241-8270-9AF19AA22CD0}" type="slidenum">
              <a:rPr lang="en-US" smtClean="0">
                <a:solidFill>
                  <a:srgbClr val="FFFFFF"/>
                </a:solidFill>
              </a:rPr>
              <a:t>‹nr.›</a:t>
            </a:fld>
            <a:endParaRPr lang="en-US" dirty="0">
              <a:solidFill>
                <a:srgbClr val="FFFFFF"/>
              </a:solidFill>
            </a:endParaRPr>
          </a:p>
        </p:txBody>
      </p:sp>
      <p:sp>
        <p:nvSpPr>
          <p:cNvPr id="12" name="Title 1"/>
          <p:cNvSpPr>
            <a:spLocks noGrp="1"/>
          </p:cNvSpPr>
          <p:nvPr>
            <p:ph type="title"/>
          </p:nvPr>
        </p:nvSpPr>
        <p:spPr>
          <a:xfrm>
            <a:off x="752609" y="3457093"/>
            <a:ext cx="7635842" cy="1144524"/>
          </a:xfrm>
          <a:solidFill>
            <a:schemeClr val="bg1"/>
          </a:solidFill>
        </p:spPr>
        <p:txBody>
          <a:bodyPr anchor="t" anchorCtr="0"/>
          <a:lstStyle>
            <a:lvl1pPr>
              <a:defRPr>
                <a:solidFill>
                  <a:srgbClr val="7E0F7C"/>
                </a:solidFill>
              </a:defRPr>
            </a:lvl1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nl-NL" dirty="0"/>
          </a:p>
        </p:txBody>
      </p:sp>
    </p:spTree>
    <p:extLst>
      <p:ext uri="{BB962C8B-B14F-4D97-AF65-F5344CB8AC3E}">
        <p14:creationId xmlns:p14="http://schemas.microsoft.com/office/powerpoint/2010/main" val="356557769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7822" y="424906"/>
            <a:ext cx="6887104" cy="508883"/>
          </a:xfrm>
          <a:prstGeom prst="rect">
            <a:avLst/>
          </a:prstGeom>
        </p:spPr>
        <p:txBody>
          <a:bodyPr vert="horz" lIns="91440" tIns="45720" rIns="91440" bIns="45720" rtlCol="0" anchor="ctr">
            <a:noAutofit/>
          </a:bodyPr>
          <a:lstStyle/>
          <a:p>
            <a:r>
              <a:rPr lang="nl-NL" dirty="0" smtClean="0"/>
              <a:t>Titelstijl van model bewerken</a:t>
            </a:r>
            <a:endParaRPr lang="en-US" dirty="0"/>
          </a:p>
        </p:txBody>
      </p:sp>
      <p:sp>
        <p:nvSpPr>
          <p:cNvPr id="3" name="Tijdelijke aanduiding voor tekst 2"/>
          <p:cNvSpPr>
            <a:spLocks noGrp="1"/>
          </p:cNvSpPr>
          <p:nvPr>
            <p:ph type="body" idx="1"/>
          </p:nvPr>
        </p:nvSpPr>
        <p:spPr>
          <a:xfrm>
            <a:off x="547821" y="1395632"/>
            <a:ext cx="8048359" cy="3288399"/>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5" name="Tijdelijke aanduiding voor voettekst 4"/>
          <p:cNvSpPr>
            <a:spLocks noGrp="1"/>
          </p:cNvSpPr>
          <p:nvPr>
            <p:ph type="ftr" sz="quarter" idx="3"/>
          </p:nvPr>
        </p:nvSpPr>
        <p:spPr>
          <a:xfrm>
            <a:off x="547821" y="4809401"/>
            <a:ext cx="7291977" cy="273844"/>
          </a:xfrm>
          <a:prstGeom prst="rect">
            <a:avLst/>
          </a:prstGeom>
        </p:spPr>
        <p:txBody>
          <a:bodyPr vert="horz" lIns="0" tIns="45720" rIns="91440" bIns="45720" rtlCol="0" anchor="ctr"/>
          <a:lstStyle>
            <a:lvl1pPr algn="l">
              <a:defRPr sz="800" b="1">
                <a:solidFill>
                  <a:srgbClr val="808080"/>
                </a:solidFill>
                <a:latin typeface="Arial"/>
                <a:cs typeface="Arial"/>
              </a:defRPr>
            </a:lvl1pPr>
          </a:lstStyle>
          <a:p>
            <a:r>
              <a:rPr lang="en-US" dirty="0" smtClean="0"/>
              <a:t>113 </a:t>
            </a:r>
            <a:r>
              <a:rPr lang="en-US" dirty="0" err="1" smtClean="0"/>
              <a:t>Trainingen</a:t>
            </a:r>
            <a:r>
              <a:rPr lang="en-US" dirty="0" smtClean="0"/>
              <a:t> • PITSTOP training</a:t>
            </a:r>
            <a:endParaRPr lang="en-US" dirty="0"/>
          </a:p>
        </p:txBody>
      </p:sp>
      <p:sp>
        <p:nvSpPr>
          <p:cNvPr id="7" name="Rechthoek 6"/>
          <p:cNvSpPr/>
          <p:nvPr/>
        </p:nvSpPr>
        <p:spPr>
          <a:xfrm>
            <a:off x="547821" y="1144322"/>
            <a:ext cx="8048359" cy="45719"/>
          </a:xfrm>
          <a:prstGeom prst="rect">
            <a:avLst/>
          </a:prstGeom>
          <a:solidFill>
            <a:srgbClr val="4400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a:cs typeface="Verdana"/>
            </a:endParaRPr>
          </a:p>
        </p:txBody>
      </p:sp>
      <p:sp>
        <p:nvSpPr>
          <p:cNvPr id="13" name="Rechthoek 12"/>
          <p:cNvSpPr/>
          <p:nvPr/>
        </p:nvSpPr>
        <p:spPr>
          <a:xfrm>
            <a:off x="547821" y="4763682"/>
            <a:ext cx="8048359" cy="45719"/>
          </a:xfrm>
          <a:prstGeom prst="rect">
            <a:avLst/>
          </a:prstGeom>
          <a:solidFill>
            <a:srgbClr val="7E0F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a:cs typeface="Verdana"/>
            </a:endParaRPr>
          </a:p>
        </p:txBody>
      </p:sp>
      <p:sp>
        <p:nvSpPr>
          <p:cNvPr id="8" name="Tijdelijke aanduiding voor voettekst 4"/>
          <p:cNvSpPr txBox="1">
            <a:spLocks/>
          </p:cNvSpPr>
          <p:nvPr/>
        </p:nvSpPr>
        <p:spPr>
          <a:xfrm>
            <a:off x="7790434" y="4809401"/>
            <a:ext cx="805746" cy="273844"/>
          </a:xfrm>
          <a:prstGeom prst="rect">
            <a:avLst/>
          </a:prstGeom>
        </p:spPr>
        <p:txBody>
          <a:bodyPr vert="horz" lIns="0" tIns="45720" rIns="0" bIns="45720" rtlCol="0" anchor="ctr"/>
          <a:lstStyle>
            <a:defPPr>
              <a:defRPr lang="nl-NL"/>
            </a:defPPr>
            <a:lvl1pPr marL="0" algn="l" defTabSz="457200" rtl="0" eaLnBrk="1" latinLnBrk="0" hangingPunct="1">
              <a:defRPr sz="800" b="1" kern="1200">
                <a:solidFill>
                  <a:srgbClr val="80808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AA87EBB-D73C-8241-8270-9AF19AA22CD0}" type="slidenum">
              <a:rPr lang="en-US" smtClean="0">
                <a:latin typeface="Verdana"/>
                <a:cs typeface="Verdana"/>
              </a:rPr>
              <a:t>‹nr.›</a:t>
            </a:fld>
            <a:endParaRPr lang="en-US" dirty="0">
              <a:latin typeface="Verdana"/>
              <a:cs typeface="Verdana"/>
            </a:endParaRPr>
          </a:p>
        </p:txBody>
      </p:sp>
      <p:pic>
        <p:nvPicPr>
          <p:cNvPr id="6" name="Picture 5" descr="LOGO_113_TRAININGEN_NL_RGB.psd"/>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7803514" y="192727"/>
            <a:ext cx="741137" cy="872222"/>
          </a:xfrm>
          <a:prstGeom prst="rect">
            <a:avLst/>
          </a:prstGeom>
        </p:spPr>
      </p:pic>
    </p:spTree>
    <p:extLst>
      <p:ext uri="{BB962C8B-B14F-4D97-AF65-F5344CB8AC3E}">
        <p14:creationId xmlns:p14="http://schemas.microsoft.com/office/powerpoint/2010/main" val="375614859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90" r:id="rId7"/>
    <p:sldLayoutId id="2147483691" r:id="rId8"/>
    <p:sldLayoutId id="2147483688" r:id="rId9"/>
    <p:sldLayoutId id="2147483693" r:id="rId10"/>
  </p:sldLayoutIdLst>
  <p:transition spd="slow">
    <p:push dir="u"/>
  </p:transition>
  <p:timing>
    <p:tnLst>
      <p:par>
        <p:cTn id="1" dur="indefinite" restart="never" nodeType="tmRoot"/>
      </p:par>
    </p:tnLst>
  </p:timing>
  <p:hf hdr="0" dt="0"/>
  <p:txStyles>
    <p:titleStyle>
      <a:lvl1pPr algn="l" defTabSz="457200" rtl="0" eaLnBrk="1" latinLnBrk="0" hangingPunct="1">
        <a:spcBef>
          <a:spcPct val="0"/>
        </a:spcBef>
        <a:buNone/>
        <a:defRPr sz="2800" b="1" kern="1200">
          <a:solidFill>
            <a:srgbClr val="7E0F7C"/>
          </a:solidFill>
          <a:latin typeface="Arial Black"/>
          <a:ea typeface="+mj-ea"/>
          <a:cs typeface="Arial Black"/>
        </a:defRPr>
      </a:lvl1pPr>
    </p:titleStyle>
    <p:bodyStyle>
      <a:lvl1pPr marL="177800" indent="-177800" algn="l" defTabSz="457200" rtl="0" eaLnBrk="1" latinLnBrk="0" hangingPunct="1">
        <a:spcBef>
          <a:spcPct val="20000"/>
        </a:spcBef>
        <a:buFont typeface="Arial"/>
        <a:buChar char="•"/>
        <a:defRPr sz="2000" kern="1200">
          <a:solidFill>
            <a:srgbClr val="404040"/>
          </a:solidFill>
          <a:latin typeface="Arial"/>
          <a:ea typeface="+mn-ea"/>
          <a:cs typeface="Arial"/>
        </a:defRPr>
      </a:lvl1pPr>
      <a:lvl2pPr marL="360363" indent="-182563" algn="l" defTabSz="457200" rtl="0" eaLnBrk="1" latinLnBrk="0" hangingPunct="1">
        <a:spcBef>
          <a:spcPct val="20000"/>
        </a:spcBef>
        <a:buFont typeface="Arial"/>
        <a:buChar char="–"/>
        <a:defRPr sz="1600" kern="1200">
          <a:solidFill>
            <a:srgbClr val="404040"/>
          </a:solidFill>
          <a:latin typeface="Arial"/>
          <a:ea typeface="+mn-ea"/>
          <a:cs typeface="Arial"/>
        </a:defRPr>
      </a:lvl2pPr>
      <a:lvl3pPr marL="539750" indent="-179388" algn="l" defTabSz="457200" rtl="0" eaLnBrk="1" latinLnBrk="0" hangingPunct="1">
        <a:spcBef>
          <a:spcPct val="20000"/>
        </a:spcBef>
        <a:buFont typeface="Arial"/>
        <a:buChar char="•"/>
        <a:defRPr sz="1400" kern="1200">
          <a:solidFill>
            <a:srgbClr val="404040"/>
          </a:solidFill>
          <a:latin typeface="Arial"/>
          <a:ea typeface="+mn-ea"/>
          <a:cs typeface="Arial"/>
        </a:defRPr>
      </a:lvl3pPr>
      <a:lvl4pPr marL="717550" indent="-177800" algn="l" defTabSz="457200" rtl="0" eaLnBrk="1" latinLnBrk="0" hangingPunct="1">
        <a:spcBef>
          <a:spcPct val="20000"/>
        </a:spcBef>
        <a:buFont typeface="Arial"/>
        <a:buChar char="–"/>
        <a:defRPr sz="1200" kern="1200">
          <a:solidFill>
            <a:srgbClr val="404040"/>
          </a:solidFill>
          <a:latin typeface="Arial"/>
          <a:ea typeface="+mn-ea"/>
          <a:cs typeface="Arial"/>
        </a:defRPr>
      </a:lvl4pPr>
      <a:lvl5pPr marL="895350" indent="-177800" algn="l" defTabSz="457200" rtl="0" eaLnBrk="1" latinLnBrk="0" hangingPunct="1">
        <a:spcBef>
          <a:spcPct val="20000"/>
        </a:spcBef>
        <a:buFont typeface="Arial"/>
        <a:buChar char="»"/>
        <a:defRPr sz="1100" kern="1200">
          <a:solidFill>
            <a:srgbClr val="40404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PITSTOP</a:t>
            </a:r>
            <a:br>
              <a:rPr lang="en-US" dirty="0" smtClean="0"/>
            </a:br>
            <a:r>
              <a:rPr lang="nl-NL" dirty="0" smtClean="0"/>
              <a:t>Suïcide</a:t>
            </a:r>
            <a:r>
              <a:rPr lang="en-US" dirty="0" smtClean="0"/>
              <a:t/>
            </a:r>
            <a:br>
              <a:rPr lang="en-US" dirty="0" smtClean="0"/>
            </a:br>
            <a:r>
              <a:rPr lang="en-US" dirty="0" smtClean="0"/>
              <a:t>training</a:t>
            </a:r>
            <a:endParaRPr lang="en-US" dirty="0"/>
          </a:p>
        </p:txBody>
      </p:sp>
      <p:sp>
        <p:nvSpPr>
          <p:cNvPr id="3" name="Subtitel 2"/>
          <p:cNvSpPr>
            <a:spLocks noGrp="1"/>
          </p:cNvSpPr>
          <p:nvPr>
            <p:ph type="subTitle" idx="1"/>
          </p:nvPr>
        </p:nvSpPr>
        <p:spPr>
          <a:xfrm>
            <a:off x="4071799" y="3137880"/>
            <a:ext cx="4863185" cy="957932"/>
          </a:xfrm>
        </p:spPr>
        <p:txBody>
          <a:bodyPr/>
          <a:lstStyle/>
          <a:p>
            <a:r>
              <a:rPr lang="en-US" dirty="0" smtClean="0"/>
              <a:t>2016</a:t>
            </a:r>
          </a:p>
        </p:txBody>
      </p:sp>
      <p:sp>
        <p:nvSpPr>
          <p:cNvPr id="6" name="TextBox 5"/>
          <p:cNvSpPr txBox="1"/>
          <p:nvPr/>
        </p:nvSpPr>
        <p:spPr>
          <a:xfrm>
            <a:off x="-1678214" y="56515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1159202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Even wat getallen…</a:t>
            </a:r>
            <a:endParaRPr lang="nl-NL" dirty="0"/>
          </a:p>
        </p:txBody>
      </p:sp>
      <p:sp>
        <p:nvSpPr>
          <p:cNvPr id="3" name="Text Placeholder 2"/>
          <p:cNvSpPr>
            <a:spLocks noGrp="1"/>
          </p:cNvSpPr>
          <p:nvPr>
            <p:ph type="body" idx="1"/>
          </p:nvPr>
        </p:nvSpPr>
        <p:spPr/>
        <p:txBody>
          <a:bodyPr/>
          <a:lstStyle/>
          <a:p>
            <a:endParaRPr lang="en-US" dirty="0" smtClean="0"/>
          </a:p>
          <a:p>
            <a:r>
              <a:rPr lang="nl-NL" dirty="0" smtClean="0"/>
              <a:t>Epidemiologie</a:t>
            </a:r>
            <a:endParaRPr lang="nl-NL" dirty="0"/>
          </a:p>
        </p:txBody>
      </p:sp>
    </p:spTree>
    <p:extLst>
      <p:ext uri="{BB962C8B-B14F-4D97-AF65-F5344CB8AC3E}">
        <p14:creationId xmlns:p14="http://schemas.microsoft.com/office/powerpoint/2010/main" val="214969115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Suïcide</a:t>
            </a:r>
            <a:r>
              <a:rPr lang="en-US" dirty="0"/>
              <a:t> in Nederland 1980 </a:t>
            </a:r>
            <a:r>
              <a:rPr lang="en-US" dirty="0" smtClean="0"/>
              <a:t>– 2014</a:t>
            </a:r>
            <a:br>
              <a:rPr lang="en-US" dirty="0" smtClean="0"/>
            </a:br>
            <a:r>
              <a:rPr lang="en-US" dirty="0" smtClean="0"/>
              <a:t>  </a:t>
            </a:r>
            <a:endParaRPr lang="en-US" dirty="0"/>
          </a:p>
        </p:txBody>
      </p:sp>
      <p:sp>
        <p:nvSpPr>
          <p:cNvPr id="6"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sp>
        <p:nvSpPr>
          <p:cNvPr id="3" name="TextBox 2"/>
          <p:cNvSpPr txBox="1"/>
          <p:nvPr/>
        </p:nvSpPr>
        <p:spPr>
          <a:xfrm>
            <a:off x="547822" y="693859"/>
            <a:ext cx="3067141" cy="646331"/>
          </a:xfrm>
          <a:prstGeom prst="rect">
            <a:avLst/>
          </a:prstGeom>
          <a:noFill/>
        </p:spPr>
        <p:txBody>
          <a:bodyPr wrap="none" rtlCol="0">
            <a:spAutoFit/>
          </a:bodyPr>
          <a:lstStyle/>
          <a:p>
            <a:r>
              <a:rPr lang="nl-NL" dirty="0">
                <a:latin typeface="Calibri" charset="0"/>
                <a:ea typeface="MS PGothic" charset="0"/>
                <a:cs typeface="MS PGothic" charset="0"/>
              </a:rPr>
              <a:t>Absolute aantallen (CBS, 2015)</a:t>
            </a:r>
            <a:endParaRPr lang="nl-NL" dirty="0">
              <a:latin typeface="Calibri" charset="0"/>
              <a:ea typeface="MS PGothic" charset="0"/>
              <a:cs typeface="Arial" charset="0"/>
            </a:endParaRPr>
          </a:p>
          <a:p>
            <a:endParaRPr lang="en-US" dirty="0"/>
          </a:p>
        </p:txBody>
      </p:sp>
      <p:pic>
        <p:nvPicPr>
          <p:cNvPr id="8" name="Afbeelding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54286" y="1329084"/>
            <a:ext cx="5180640" cy="3096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704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Suïcide</a:t>
            </a:r>
            <a:r>
              <a:rPr lang="en-US" dirty="0" smtClean="0"/>
              <a:t> in Nederland</a:t>
            </a:r>
            <a:endParaRPr lang="en-US" dirty="0"/>
          </a:p>
        </p:txBody>
      </p:sp>
      <p:sp>
        <p:nvSpPr>
          <p:cNvPr id="6"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pic>
        <p:nvPicPr>
          <p:cNvPr id="7" name="Afbeelding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72572" y="1654920"/>
            <a:ext cx="4598857" cy="2770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7046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Aantallen</a:t>
            </a:r>
            <a:r>
              <a:rPr lang="en-US" dirty="0" smtClean="0"/>
              <a:t> in 2013</a:t>
            </a:r>
            <a:endParaRPr lang="en-US" dirty="0"/>
          </a:p>
        </p:txBody>
      </p:sp>
      <p:sp>
        <p:nvSpPr>
          <p:cNvPr id="6"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sp>
        <p:nvSpPr>
          <p:cNvPr id="2" name="Tijdelijke aanduiding voor inhoud 1"/>
          <p:cNvSpPr>
            <a:spLocks noGrp="1"/>
          </p:cNvSpPr>
          <p:nvPr>
            <p:ph idx="1"/>
          </p:nvPr>
        </p:nvSpPr>
        <p:spPr/>
        <p:txBody>
          <a:bodyPr/>
          <a:lstStyle/>
          <a:p>
            <a:endParaRPr lang="nl-NL"/>
          </a:p>
        </p:txBody>
      </p:sp>
      <p:pic>
        <p:nvPicPr>
          <p:cNvPr id="8"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900" y="1217083"/>
            <a:ext cx="5541433" cy="3336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90768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Suïcide</a:t>
            </a:r>
            <a:r>
              <a:rPr lang="en-US" dirty="0" smtClean="0"/>
              <a:t> in Nederland</a:t>
            </a:r>
            <a:endParaRPr lang="en-US" dirty="0"/>
          </a:p>
        </p:txBody>
      </p:sp>
      <p:sp>
        <p:nvSpPr>
          <p:cNvPr id="6"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pic>
        <p:nvPicPr>
          <p:cNvPr id="9" name="Afbeelding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7800" y="1248239"/>
            <a:ext cx="5041900" cy="3484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90768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Epidemiologie</a:t>
            </a:r>
            <a:endParaRPr lang="nl-NL" dirty="0"/>
          </a:p>
        </p:txBody>
      </p:sp>
      <p:sp>
        <p:nvSpPr>
          <p:cNvPr id="3" name="Content Placeholder 2"/>
          <p:cNvSpPr>
            <a:spLocks noGrp="1"/>
          </p:cNvSpPr>
          <p:nvPr>
            <p:ph idx="1"/>
          </p:nvPr>
        </p:nvSpPr>
        <p:spPr/>
        <p:txBody>
          <a:bodyPr/>
          <a:lstStyle/>
          <a:p>
            <a:r>
              <a:rPr lang="nl-NL" dirty="0" smtClean="0"/>
              <a:t>Suïcide in de GGZ:  40% in GGZ; 75% ooit in GGZ</a:t>
            </a:r>
          </a:p>
          <a:p>
            <a:r>
              <a:rPr lang="nl-NL" dirty="0" smtClean="0"/>
              <a:t>Jaarlijks denken 410.000 mensen aan suïcide (Ten Have </a:t>
            </a:r>
            <a:r>
              <a:rPr lang="nl-NL" dirty="0" err="1" smtClean="0"/>
              <a:t>e.a</a:t>
            </a:r>
            <a:r>
              <a:rPr lang="nl-NL" dirty="0" smtClean="0"/>
              <a:t>, 2006, 2011)</a:t>
            </a:r>
          </a:p>
          <a:p>
            <a:r>
              <a:rPr lang="nl-NL" dirty="0" smtClean="0"/>
              <a:t>94.000 doen een poging</a:t>
            </a:r>
          </a:p>
          <a:p>
            <a:r>
              <a:rPr lang="nl-NL" dirty="0" smtClean="0"/>
              <a:t>15.000 komen na poging in ziekenhuis</a:t>
            </a:r>
            <a:endParaRPr lang="nl-NL" dirty="0"/>
          </a:p>
        </p:txBody>
      </p:sp>
      <p:sp>
        <p:nvSpPr>
          <p:cNvPr id="4"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75034803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Epidemiologie</a:t>
            </a:r>
            <a:r>
              <a:rPr lang="en-US" dirty="0" smtClean="0"/>
              <a:t> (Van </a:t>
            </a:r>
            <a:r>
              <a:rPr lang="en-US" dirty="0" err="1" smtClean="0"/>
              <a:t>Hemert</a:t>
            </a:r>
            <a:r>
              <a:rPr lang="en-US" dirty="0" smtClean="0"/>
              <a:t> </a:t>
            </a:r>
            <a:r>
              <a:rPr lang="en-US" dirty="0" err="1" smtClean="0"/>
              <a:t>e.a</a:t>
            </a:r>
            <a:r>
              <a:rPr lang="en-US" dirty="0" smtClean="0"/>
              <a:t>.)</a:t>
            </a:r>
            <a:endParaRPr lang="en-US" dirty="0"/>
          </a:p>
        </p:txBody>
      </p:sp>
      <p:sp>
        <p:nvSpPr>
          <p:cNvPr id="4"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pic>
        <p:nvPicPr>
          <p:cNvPr id="6" name="Picture 2"/>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l="-64283" r="-64283"/>
          <a:stretch>
            <a:fillRect/>
          </a:stretch>
        </p:blipFill>
        <p:spPr bwMode="auto">
          <a:prstGeom prst="rect">
            <a:avLst/>
          </a:prstGeom>
          <a:noFill/>
          <a:ln>
            <a:noFill/>
          </a:ln>
          <a:extLst>
            <a:ext uri="{909E8E84-426E-40dd-AFC4-6F175D3DCCD1}">
              <a14:hiddenFill xmlns="" xmlns:a14="http://schemas.microsoft.com/office/drawing/2010/main">
                <a:solidFill>
                  <a:srgbClr val="C4BD97"/>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33039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Mogelijke oorzaken en oplossingen</a:t>
            </a:r>
            <a:endParaRPr lang="nl-NL" dirty="0"/>
          </a:p>
        </p:txBody>
      </p:sp>
      <p:sp>
        <p:nvSpPr>
          <p:cNvPr id="3" name="Content Placeholder 2"/>
          <p:cNvSpPr>
            <a:spLocks noGrp="1"/>
          </p:cNvSpPr>
          <p:nvPr>
            <p:ph idx="1"/>
          </p:nvPr>
        </p:nvSpPr>
        <p:spPr/>
        <p:txBody>
          <a:bodyPr/>
          <a:lstStyle/>
          <a:p>
            <a:pPr marL="0" indent="0">
              <a:buNone/>
            </a:pPr>
            <a:r>
              <a:rPr lang="nl-NL" dirty="0" smtClean="0"/>
              <a:t>Oorzaken</a:t>
            </a:r>
          </a:p>
          <a:p>
            <a:r>
              <a:rPr lang="nl-NL" dirty="0" smtClean="0"/>
              <a:t>Toename van stressoren door crisis</a:t>
            </a:r>
          </a:p>
          <a:p>
            <a:r>
              <a:rPr lang="nl-NL" dirty="0" smtClean="0"/>
              <a:t>Minder toegankelijke zorg</a:t>
            </a:r>
          </a:p>
          <a:p>
            <a:endParaRPr lang="nl-NL" dirty="0" smtClean="0"/>
          </a:p>
          <a:p>
            <a:pPr marL="0" indent="0">
              <a:buNone/>
            </a:pPr>
            <a:r>
              <a:rPr lang="nl-NL" dirty="0" smtClean="0"/>
              <a:t>Oplossingen</a:t>
            </a:r>
          </a:p>
          <a:p>
            <a:r>
              <a:rPr lang="nl-NL" dirty="0" smtClean="0"/>
              <a:t>(Implementeren van) richtlijn suïcidepreventie</a:t>
            </a:r>
          </a:p>
          <a:p>
            <a:r>
              <a:rPr lang="nl-NL" dirty="0" smtClean="0"/>
              <a:t>Landelijke Agenda van VWS</a:t>
            </a:r>
            <a:endParaRPr lang="nl-NL" dirty="0"/>
          </a:p>
        </p:txBody>
      </p:sp>
      <p:sp>
        <p:nvSpPr>
          <p:cNvPr id="4"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9354584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Programma</a:t>
            </a:r>
            <a:endParaRPr lang="en-US" dirty="0"/>
          </a:p>
        </p:txBody>
      </p:sp>
      <p:sp>
        <p:nvSpPr>
          <p:cNvPr id="6" name="Content Placeholder 5"/>
          <p:cNvSpPr>
            <a:spLocks noGrp="1"/>
          </p:cNvSpPr>
          <p:nvPr>
            <p:ph idx="1"/>
          </p:nvPr>
        </p:nvSpPr>
        <p:spPr/>
        <p:txBody>
          <a:bodyPr>
            <a:normAutofit lnSpcReduction="10000"/>
          </a:bodyPr>
          <a:lstStyle/>
          <a:p>
            <a:r>
              <a:rPr lang="nl-NL" dirty="0" smtClean="0">
                <a:solidFill>
                  <a:prstClr val="black"/>
                </a:solidFill>
              </a:rPr>
              <a:t>09.30 - </a:t>
            </a:r>
            <a:r>
              <a:rPr lang="nl-NL" dirty="0">
                <a:solidFill>
                  <a:prstClr val="black"/>
                </a:solidFill>
              </a:rPr>
              <a:t>10.15	Kennismaken + epidemiologie</a:t>
            </a:r>
          </a:p>
          <a:p>
            <a:r>
              <a:rPr lang="nl-NL" dirty="0" smtClean="0">
                <a:solidFill>
                  <a:prstClr val="black"/>
                </a:solidFill>
              </a:rPr>
              <a:t>10.15 - 11.30</a:t>
            </a:r>
            <a:r>
              <a:rPr lang="nl-NL" dirty="0">
                <a:solidFill>
                  <a:prstClr val="black"/>
                </a:solidFill>
              </a:rPr>
              <a:t>	</a:t>
            </a:r>
            <a:r>
              <a:rPr lang="nl-NL" u="sng" dirty="0">
                <a:solidFill>
                  <a:srgbClr val="7E0F7C"/>
                </a:solidFill>
              </a:rPr>
              <a:t>Principes voor de omgang met suïcidaal gedrag</a:t>
            </a:r>
          </a:p>
          <a:p>
            <a:pPr marL="0" indent="0">
              <a:buNone/>
            </a:pPr>
            <a:r>
              <a:rPr lang="nl-NL" dirty="0">
                <a:solidFill>
                  <a:prstClr val="black"/>
                </a:solidFill>
              </a:rPr>
              <a:t>		pauze</a:t>
            </a:r>
          </a:p>
          <a:p>
            <a:r>
              <a:rPr lang="nl-NL" dirty="0" smtClean="0">
                <a:solidFill>
                  <a:prstClr val="black"/>
                </a:solidFill>
              </a:rPr>
              <a:t>11.45 - 13.00</a:t>
            </a:r>
            <a:r>
              <a:rPr lang="nl-NL" dirty="0">
                <a:solidFill>
                  <a:prstClr val="black"/>
                </a:solidFill>
              </a:rPr>
              <a:t>	Systematisch onderzoek van suïcidaal gedrag</a:t>
            </a:r>
          </a:p>
          <a:p>
            <a:pPr marL="0" indent="0">
              <a:buNone/>
            </a:pPr>
            <a:r>
              <a:rPr lang="nl-NL" dirty="0" smtClean="0">
                <a:solidFill>
                  <a:prstClr val="black"/>
                </a:solidFill>
              </a:rPr>
              <a:t>		pauze</a:t>
            </a:r>
            <a:endParaRPr lang="nl-NL" dirty="0">
              <a:solidFill>
                <a:prstClr val="black"/>
              </a:solidFill>
            </a:endParaRPr>
          </a:p>
          <a:p>
            <a:r>
              <a:rPr lang="nl-NL" dirty="0" smtClean="0">
                <a:solidFill>
                  <a:prstClr val="black"/>
                </a:solidFill>
              </a:rPr>
              <a:t>13.30 - 15.00</a:t>
            </a:r>
            <a:r>
              <a:rPr lang="nl-NL" dirty="0">
                <a:solidFill>
                  <a:prstClr val="black"/>
                </a:solidFill>
              </a:rPr>
              <a:t>	Structuurdiagnose en veiligheidsplan</a:t>
            </a:r>
          </a:p>
          <a:p>
            <a:pPr marL="0" indent="0">
              <a:buNone/>
            </a:pPr>
            <a:r>
              <a:rPr lang="nl-NL" dirty="0">
                <a:solidFill>
                  <a:prstClr val="black"/>
                </a:solidFill>
              </a:rPr>
              <a:t>		pauze</a:t>
            </a:r>
          </a:p>
          <a:p>
            <a:r>
              <a:rPr lang="nl-NL" dirty="0" smtClean="0">
                <a:solidFill>
                  <a:prstClr val="black"/>
                </a:solidFill>
              </a:rPr>
              <a:t>15.15 - 15.45</a:t>
            </a:r>
            <a:r>
              <a:rPr lang="nl-NL" dirty="0">
                <a:solidFill>
                  <a:prstClr val="black"/>
                </a:solidFill>
              </a:rPr>
              <a:t>	Suïcidaliteit binnen multidisciplinair team</a:t>
            </a:r>
          </a:p>
          <a:p>
            <a:r>
              <a:rPr lang="nl-NL" dirty="0" smtClean="0">
                <a:solidFill>
                  <a:prstClr val="black"/>
                </a:solidFill>
              </a:rPr>
              <a:t>15.45 - 16.30</a:t>
            </a:r>
            <a:r>
              <a:rPr lang="nl-NL" dirty="0">
                <a:solidFill>
                  <a:prstClr val="black"/>
                </a:solidFill>
              </a:rPr>
              <a:t>	Chronische suïcidaliteit en </a:t>
            </a:r>
            <a:r>
              <a:rPr lang="nl-NL" dirty="0" smtClean="0">
                <a:solidFill>
                  <a:prstClr val="black"/>
                </a:solidFill>
              </a:rPr>
              <a:t>afronding</a:t>
            </a:r>
            <a:r>
              <a:rPr lang="nl-NL" dirty="0">
                <a:solidFill>
                  <a:prstClr val="black"/>
                </a:solidFill>
              </a:rPr>
              <a:t>	</a:t>
            </a:r>
          </a:p>
          <a:p>
            <a:endParaRPr lang="nl-NL" dirty="0">
              <a:solidFill>
                <a:prstClr val="black"/>
              </a:solidFill>
            </a:endParaRPr>
          </a:p>
          <a:p>
            <a:endParaRPr lang="nl-NL" dirty="0">
              <a:solidFill>
                <a:prstClr val="black"/>
              </a:solidFill>
            </a:endParaRPr>
          </a:p>
          <a:p>
            <a:endParaRPr lang="nl-NL" dirty="0">
              <a:solidFill>
                <a:prstClr val="black"/>
              </a:solidFill>
            </a:endParaRPr>
          </a:p>
        </p:txBody>
      </p:sp>
    </p:spTree>
    <p:extLst>
      <p:ext uri="{BB962C8B-B14F-4D97-AF65-F5344CB8AC3E}">
        <p14:creationId xmlns:p14="http://schemas.microsoft.com/office/powerpoint/2010/main" val="329576857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Algemene principes; </a:t>
            </a:r>
            <a:br>
              <a:rPr lang="nl-NL" dirty="0" smtClean="0"/>
            </a:br>
            <a:r>
              <a:rPr lang="nl-NL" dirty="0" smtClean="0"/>
              <a:t>Thema’s in de richtlijn </a:t>
            </a:r>
            <a:endParaRPr lang="nl-NL" dirty="0"/>
          </a:p>
        </p:txBody>
      </p:sp>
      <p:sp>
        <p:nvSpPr>
          <p:cNvPr id="3" name="Content Placeholder 2"/>
          <p:cNvSpPr>
            <a:spLocks noGrp="1"/>
          </p:cNvSpPr>
          <p:nvPr>
            <p:ph idx="1"/>
          </p:nvPr>
        </p:nvSpPr>
        <p:spPr/>
        <p:txBody>
          <a:bodyPr/>
          <a:lstStyle/>
          <a:p>
            <a:pPr marL="457200" indent="-457200">
              <a:buFont typeface="+mj-lt"/>
              <a:buAutoNum type="arabicPeriod"/>
            </a:pPr>
            <a:r>
              <a:rPr lang="nl-NL" dirty="0" smtClean="0"/>
              <a:t>Contact maken</a:t>
            </a:r>
          </a:p>
          <a:p>
            <a:pPr marL="457200" indent="-457200">
              <a:buFont typeface="+mj-lt"/>
              <a:buAutoNum type="arabicPeriod"/>
            </a:pPr>
            <a:r>
              <a:rPr lang="nl-NL" dirty="0" smtClean="0"/>
              <a:t>Zorg voor veiligheid en continuïteit</a:t>
            </a:r>
          </a:p>
          <a:p>
            <a:pPr marL="457200" indent="-457200">
              <a:buFont typeface="+mj-lt"/>
              <a:buAutoNum type="arabicPeriod"/>
            </a:pPr>
            <a:r>
              <a:rPr lang="nl-NL" dirty="0" smtClean="0"/>
              <a:t>Betrekken van naasten bij de diagnostiek en behandeling</a:t>
            </a:r>
          </a:p>
          <a:p>
            <a:pPr marL="457200" indent="-457200">
              <a:buFont typeface="+mj-lt"/>
              <a:buAutoNum type="arabicPeriod"/>
            </a:pPr>
            <a:r>
              <a:rPr lang="nl-NL" dirty="0" smtClean="0"/>
              <a:t>Structureel onderzoek naar suïcidaliteit</a:t>
            </a:r>
          </a:p>
          <a:p>
            <a:pPr marL="457200" indent="-457200">
              <a:buFont typeface="+mj-lt"/>
              <a:buAutoNum type="arabicPeriod"/>
            </a:pPr>
            <a:r>
              <a:rPr lang="nl-NL" dirty="0" smtClean="0"/>
              <a:t>Suïcidaliteit als focus van behandeling</a:t>
            </a:r>
          </a:p>
          <a:p>
            <a:pPr marL="0" indent="0">
              <a:buNone/>
            </a:pPr>
            <a:endParaRPr lang="nl-NL" dirty="0"/>
          </a:p>
        </p:txBody>
      </p:sp>
      <p:sp>
        <p:nvSpPr>
          <p:cNvPr id="4"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9354584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71799" y="1564195"/>
            <a:ext cx="4863185" cy="1941986"/>
          </a:xfrm>
        </p:spPr>
        <p:txBody>
          <a:bodyPr/>
          <a:lstStyle/>
          <a:p>
            <a:r>
              <a:rPr lang="en-US" dirty="0"/>
              <a:t>PITSTOP</a:t>
            </a:r>
            <a:br>
              <a:rPr lang="en-US" dirty="0"/>
            </a:br>
            <a:r>
              <a:rPr lang="nl-NL" dirty="0" smtClean="0"/>
              <a:t>Suïcide</a:t>
            </a:r>
            <a:r>
              <a:rPr lang="en-US" dirty="0"/>
              <a:t/>
            </a:r>
            <a:br>
              <a:rPr lang="en-US" dirty="0"/>
            </a:br>
            <a:r>
              <a:rPr lang="en-US" dirty="0"/>
              <a:t>training</a:t>
            </a:r>
          </a:p>
        </p:txBody>
      </p:sp>
      <p:sp>
        <p:nvSpPr>
          <p:cNvPr id="6" name="TextBox 5"/>
          <p:cNvSpPr txBox="1"/>
          <p:nvPr/>
        </p:nvSpPr>
        <p:spPr>
          <a:xfrm>
            <a:off x="-1678214" y="5651500"/>
            <a:ext cx="184666" cy="369332"/>
          </a:xfrm>
          <a:prstGeom prst="rect">
            <a:avLst/>
          </a:prstGeom>
          <a:noFill/>
        </p:spPr>
        <p:txBody>
          <a:bodyPr wrap="none" rtlCol="0">
            <a:spAutoFit/>
          </a:bodyPr>
          <a:lstStyle/>
          <a:p>
            <a:endParaRPr lang="en-US" dirty="0"/>
          </a:p>
        </p:txBody>
      </p:sp>
      <p:sp>
        <p:nvSpPr>
          <p:cNvPr id="7" name="Rectangle 6"/>
          <p:cNvSpPr/>
          <p:nvPr/>
        </p:nvSpPr>
        <p:spPr>
          <a:xfrm>
            <a:off x="0" y="0"/>
            <a:ext cx="9144000" cy="11811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OGO_113_TRAININGEN_NL_RGB.psd"/>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03514" y="192727"/>
            <a:ext cx="741137" cy="872222"/>
          </a:xfrm>
          <a:prstGeom prst="rect">
            <a:avLst/>
          </a:prstGeom>
        </p:spPr>
      </p:pic>
      <p:pic>
        <p:nvPicPr>
          <p:cNvPr id="10" name="Afbeelding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7099" y="361950"/>
            <a:ext cx="2055812"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ubtitel 2"/>
          <p:cNvSpPr txBox="1">
            <a:spLocks/>
          </p:cNvSpPr>
          <p:nvPr/>
        </p:nvSpPr>
        <p:spPr>
          <a:xfrm>
            <a:off x="4071799" y="3593660"/>
            <a:ext cx="4863185" cy="1135751"/>
          </a:xfrm>
          <a:prstGeom prst="rect">
            <a:avLst/>
          </a:prstGeom>
        </p:spPr>
        <p:txBody>
          <a:bodyPr vert="horz" lIns="91440" tIns="45720" rIns="91440" bIns="45720" rtlCol="0" anchor="b" anchorCtr="0">
            <a:normAutofit fontScale="70000" lnSpcReduction="20000"/>
          </a:bodyPr>
          <a:lstStyle>
            <a:lvl1pPr marL="0" indent="0" algn="l" defTabSz="457200" rtl="0" eaLnBrk="1" latinLnBrk="0" hangingPunct="1">
              <a:spcBef>
                <a:spcPct val="20000"/>
              </a:spcBef>
              <a:buFont typeface="Arial"/>
              <a:buNone/>
              <a:defRPr sz="2000" kern="1200">
                <a:solidFill>
                  <a:srgbClr val="FFFFFF"/>
                </a:solidFill>
                <a:latin typeface="Arial"/>
                <a:ea typeface="+mn-ea"/>
                <a:cs typeface="Arial"/>
              </a:defRPr>
            </a:lvl1pPr>
            <a:lvl2pPr marL="4572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1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l-NL" i="1" dirty="0" smtClean="0">
                <a:latin typeface="Calibri" pitchFamily="34" charset="0"/>
              </a:rPr>
              <a:t>Naam te trainen organisatie</a:t>
            </a:r>
          </a:p>
          <a:p>
            <a:r>
              <a:rPr lang="nl-NL" i="1" dirty="0" smtClean="0">
                <a:latin typeface="Calibri" pitchFamily="34" charset="0"/>
              </a:rPr>
              <a:t>datum</a:t>
            </a:r>
          </a:p>
          <a:p>
            <a:endParaRPr lang="nl-NL" dirty="0" smtClean="0">
              <a:latin typeface="Calibri" pitchFamily="34" charset="0"/>
            </a:endParaRPr>
          </a:p>
          <a:p>
            <a:endParaRPr lang="nl-NL" dirty="0" smtClean="0">
              <a:latin typeface="Calibri" pitchFamily="34" charset="0"/>
            </a:endParaRPr>
          </a:p>
          <a:p>
            <a:r>
              <a:rPr lang="nl-NL" dirty="0" smtClean="0">
                <a:latin typeface="Calibri" pitchFamily="34" charset="0"/>
              </a:rPr>
              <a:t>Trainers:</a:t>
            </a:r>
            <a:endParaRPr lang="en-US" dirty="0"/>
          </a:p>
        </p:txBody>
      </p:sp>
    </p:spTree>
    <p:extLst>
      <p:ext uri="{BB962C8B-B14F-4D97-AF65-F5344CB8AC3E}">
        <p14:creationId xmlns:p14="http://schemas.microsoft.com/office/powerpoint/2010/main" val="275589366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Algemene principes; </a:t>
            </a:r>
            <a:br>
              <a:rPr lang="nl-NL" dirty="0" smtClean="0"/>
            </a:br>
            <a:r>
              <a:rPr lang="nl-NL" dirty="0" smtClean="0"/>
              <a:t>Contact</a:t>
            </a:r>
            <a:endParaRPr lang="nl-NL" dirty="0"/>
          </a:p>
        </p:txBody>
      </p:sp>
      <p:sp>
        <p:nvSpPr>
          <p:cNvPr id="3" name="Content Placeholder 2"/>
          <p:cNvSpPr>
            <a:spLocks noGrp="1"/>
          </p:cNvSpPr>
          <p:nvPr>
            <p:ph idx="1"/>
          </p:nvPr>
        </p:nvSpPr>
        <p:spPr/>
        <p:txBody>
          <a:bodyPr>
            <a:normAutofit lnSpcReduction="10000"/>
          </a:bodyPr>
          <a:lstStyle/>
          <a:p>
            <a:pPr marL="0" indent="0">
              <a:buNone/>
            </a:pPr>
            <a:r>
              <a:rPr lang="nl-NL" dirty="0" smtClean="0"/>
              <a:t>Contact om:</a:t>
            </a:r>
          </a:p>
          <a:p>
            <a:r>
              <a:rPr lang="nl-NL" dirty="0" smtClean="0"/>
              <a:t>uw belangstelling en betrokkenheid te tonen </a:t>
            </a:r>
          </a:p>
          <a:p>
            <a:r>
              <a:rPr lang="nl-NL" dirty="0" smtClean="0"/>
              <a:t>de suïcidale patiënt te begrijpen</a:t>
            </a:r>
          </a:p>
          <a:p>
            <a:r>
              <a:rPr lang="nl-NL" dirty="0" smtClean="0"/>
              <a:t>in contact te komen met naasten van de patiënt</a:t>
            </a:r>
          </a:p>
          <a:p>
            <a:r>
              <a:rPr lang="nl-NL" dirty="0" smtClean="0"/>
              <a:t>stress- en kwetsbaarheidsfactoren te inventariseren</a:t>
            </a:r>
          </a:p>
          <a:p>
            <a:r>
              <a:rPr lang="nl-NL" dirty="0" smtClean="0"/>
              <a:t>veiligheid en continuïteit te organiseren</a:t>
            </a:r>
          </a:p>
          <a:p>
            <a:r>
              <a:rPr lang="nl-NL" dirty="0" smtClean="0"/>
              <a:t>het beloop van het suïcidale gedrag te volgen</a:t>
            </a:r>
          </a:p>
          <a:p>
            <a:r>
              <a:rPr lang="nl-NL" dirty="0" smtClean="0"/>
              <a:t>suïcidaliteit te behandelen</a:t>
            </a:r>
          </a:p>
          <a:p>
            <a:r>
              <a:rPr lang="nl-NL" dirty="0" smtClean="0"/>
              <a:t>de wilsbekwaamheid van de patiënt te beoordelen</a:t>
            </a:r>
            <a:endParaRPr lang="nl-NL" dirty="0"/>
          </a:p>
        </p:txBody>
      </p:sp>
      <p:sp>
        <p:nvSpPr>
          <p:cNvPr id="4"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114015112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Chronological Assessment of Suicidal </a:t>
            </a:r>
            <a:r>
              <a:rPr lang="en-US" dirty="0" smtClean="0"/>
              <a:t>Episodes</a:t>
            </a:r>
            <a:endParaRPr lang="en-US" dirty="0"/>
          </a:p>
        </p:txBody>
      </p:sp>
      <p:pic>
        <p:nvPicPr>
          <p:cNvPr id="4" name="Content Placeholder 3" descr="Schermafbeelding 2015-10-26 om 10.08.36.png"/>
          <p:cNvPicPr>
            <a:picLocks noGrp="1" noChangeAspect="1"/>
          </p:cNvPicPr>
          <p:nvPr>
            <p:ph idx="1"/>
          </p:nvPr>
        </p:nvPicPr>
        <p:blipFill>
          <a:blip r:embed="rId3" cstate="print">
            <a:extLst>
              <a:ext uri="{28A0092B-C50C-407E-A947-70E740481C1C}">
                <a14:useLocalDpi xmlns:a14="http://schemas.microsoft.com/office/drawing/2010/main"/>
              </a:ext>
            </a:extLst>
          </a:blip>
          <a:srcRect l="2392" r="2392"/>
          <a:stretch>
            <a:fillRect/>
          </a:stretch>
        </p:blipFill>
        <p:spPr/>
      </p:pic>
      <p:sp>
        <p:nvSpPr>
          <p:cNvPr id="5"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sp>
        <p:nvSpPr>
          <p:cNvPr id="6" name="AutoShape 5"/>
          <p:cNvSpPr/>
          <p:nvPr/>
        </p:nvSpPr>
        <p:spPr>
          <a:xfrm rot="16200000">
            <a:off x="5658214" y="4684350"/>
            <a:ext cx="346938" cy="360363"/>
          </a:xfrm>
          <a:prstGeom prst="rightArrow">
            <a:avLst/>
          </a:prstGeom>
          <a:solidFill>
            <a:srgbClr val="7E0F7C"/>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p>
        </p:txBody>
      </p:sp>
      <p:sp>
        <p:nvSpPr>
          <p:cNvPr id="7" name="Text Box 33"/>
          <p:cNvSpPr txBox="1">
            <a:spLocks noGrp="1"/>
          </p:cNvSpPr>
          <p:nvPr/>
        </p:nvSpPr>
        <p:spPr bwMode="auto">
          <a:xfrm>
            <a:off x="5700580" y="1217038"/>
            <a:ext cx="2895600"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fontAlgn="base" hangingPunct="0">
              <a:spcAft>
                <a:spcPct val="0"/>
              </a:spcAft>
              <a:buChar char="»"/>
              <a:defRPr sz="2000">
                <a:solidFill>
                  <a:schemeClr val="tx1"/>
                </a:solidFill>
                <a:latin typeface="Arial" charset="0"/>
                <a:ea typeface="MS PGothic" charset="0"/>
                <a:cs typeface="MS PGothic" charset="0"/>
              </a:defRPr>
            </a:lvl6pPr>
            <a:lvl7pPr eaLnBrk="0" fontAlgn="base" hangingPunct="0">
              <a:spcAft>
                <a:spcPct val="0"/>
              </a:spcAft>
              <a:buChar char="»"/>
              <a:defRPr sz="2000">
                <a:solidFill>
                  <a:schemeClr val="tx1"/>
                </a:solidFill>
                <a:latin typeface="Arial" charset="0"/>
                <a:ea typeface="MS PGothic" charset="0"/>
                <a:cs typeface="MS PGothic" charset="0"/>
              </a:defRPr>
            </a:lvl7pPr>
            <a:lvl8pPr eaLnBrk="0" fontAlgn="base" hangingPunct="0">
              <a:spcAft>
                <a:spcPct val="0"/>
              </a:spcAft>
              <a:buChar char="»"/>
              <a:defRPr sz="2000">
                <a:solidFill>
                  <a:schemeClr val="tx1"/>
                </a:solidFill>
                <a:latin typeface="Arial" charset="0"/>
                <a:ea typeface="MS PGothic" charset="0"/>
                <a:cs typeface="MS PGothic" charset="0"/>
              </a:defRPr>
            </a:lvl8pPr>
            <a:lvl9pPr eaLnBrk="0" fontAlgn="base" hangingPunct="0">
              <a:spcAft>
                <a:spcPct val="0"/>
              </a:spcAft>
              <a:buChar char="»"/>
              <a:defRPr sz="2000">
                <a:solidFill>
                  <a:schemeClr val="tx1"/>
                </a:solidFill>
                <a:latin typeface="Arial" charset="0"/>
                <a:ea typeface="MS PGothic" charset="0"/>
                <a:cs typeface="MS PGothic" charset="0"/>
              </a:defRPr>
            </a:lvl9pPr>
          </a:lstStyle>
          <a:p>
            <a:pPr algn="r" eaLnBrk="1" hangingPunct="1"/>
            <a:r>
              <a:rPr lang="nl-NL" sz="1400" dirty="0" err="1"/>
              <a:t>Shea</a:t>
            </a:r>
            <a:r>
              <a:rPr lang="nl-NL" sz="1400" dirty="0"/>
              <a:t> (1998)</a:t>
            </a:r>
          </a:p>
        </p:txBody>
      </p:sp>
      <p:sp>
        <p:nvSpPr>
          <p:cNvPr id="8" name="Text Box 33"/>
          <p:cNvSpPr txBox="1">
            <a:spLocks noGrp="1"/>
          </p:cNvSpPr>
          <p:nvPr/>
        </p:nvSpPr>
        <p:spPr bwMode="auto">
          <a:xfrm>
            <a:off x="547822" y="1217038"/>
            <a:ext cx="2895600"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fontAlgn="base" hangingPunct="0">
              <a:spcAft>
                <a:spcPct val="0"/>
              </a:spcAft>
              <a:buChar char="»"/>
              <a:defRPr sz="2000">
                <a:solidFill>
                  <a:schemeClr val="tx1"/>
                </a:solidFill>
                <a:latin typeface="Arial" charset="0"/>
                <a:ea typeface="MS PGothic" charset="0"/>
                <a:cs typeface="MS PGothic" charset="0"/>
              </a:defRPr>
            </a:lvl6pPr>
            <a:lvl7pPr eaLnBrk="0" fontAlgn="base" hangingPunct="0">
              <a:spcAft>
                <a:spcPct val="0"/>
              </a:spcAft>
              <a:buChar char="»"/>
              <a:defRPr sz="2000">
                <a:solidFill>
                  <a:schemeClr val="tx1"/>
                </a:solidFill>
                <a:latin typeface="Arial" charset="0"/>
                <a:ea typeface="MS PGothic" charset="0"/>
                <a:cs typeface="MS PGothic" charset="0"/>
              </a:defRPr>
            </a:lvl7pPr>
            <a:lvl8pPr eaLnBrk="0" fontAlgn="base" hangingPunct="0">
              <a:spcAft>
                <a:spcPct val="0"/>
              </a:spcAft>
              <a:buChar char="»"/>
              <a:defRPr sz="2000">
                <a:solidFill>
                  <a:schemeClr val="tx1"/>
                </a:solidFill>
                <a:latin typeface="Arial" charset="0"/>
                <a:ea typeface="MS PGothic" charset="0"/>
                <a:cs typeface="MS PGothic" charset="0"/>
              </a:defRPr>
            </a:lvl8pPr>
            <a:lvl9pPr eaLnBrk="0" fontAlgn="base" hangingPunct="0">
              <a:spcAft>
                <a:spcPct val="0"/>
              </a:spcAft>
              <a:buChar char="»"/>
              <a:defRPr sz="2000">
                <a:solidFill>
                  <a:schemeClr val="tx1"/>
                </a:solidFill>
                <a:latin typeface="Arial" charset="0"/>
                <a:ea typeface="MS PGothic" charset="0"/>
                <a:cs typeface="MS PGothic" charset="0"/>
              </a:defRPr>
            </a:lvl9pPr>
          </a:lstStyle>
          <a:p>
            <a:r>
              <a:rPr lang="nl-NL" sz="1400" dirty="0"/>
              <a:t>CASE- interview (Bijlage) </a:t>
            </a:r>
          </a:p>
        </p:txBody>
      </p:sp>
      <p:sp>
        <p:nvSpPr>
          <p:cNvPr id="10" name="TextBox 9"/>
          <p:cNvSpPr txBox="1"/>
          <p:nvPr/>
        </p:nvSpPr>
        <p:spPr>
          <a:xfrm>
            <a:off x="1219203" y="2870200"/>
            <a:ext cx="5080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1</a:t>
            </a:r>
            <a:endParaRPr lang="en-US" dirty="0">
              <a:solidFill>
                <a:schemeClr val="bg1"/>
              </a:solidFill>
              <a:latin typeface="Arial Black"/>
              <a:cs typeface="Arial Black"/>
            </a:endParaRPr>
          </a:p>
        </p:txBody>
      </p:sp>
      <p:sp>
        <p:nvSpPr>
          <p:cNvPr id="11" name="TextBox 10"/>
          <p:cNvSpPr txBox="1"/>
          <p:nvPr/>
        </p:nvSpPr>
        <p:spPr>
          <a:xfrm>
            <a:off x="3441705" y="2870200"/>
            <a:ext cx="5080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2</a:t>
            </a:r>
            <a:endParaRPr lang="en-US" dirty="0">
              <a:solidFill>
                <a:schemeClr val="bg1"/>
              </a:solidFill>
              <a:latin typeface="Arial Black"/>
              <a:cs typeface="Arial Black"/>
            </a:endParaRPr>
          </a:p>
        </p:txBody>
      </p:sp>
      <p:sp>
        <p:nvSpPr>
          <p:cNvPr id="12" name="TextBox 11"/>
          <p:cNvSpPr txBox="1"/>
          <p:nvPr/>
        </p:nvSpPr>
        <p:spPr>
          <a:xfrm>
            <a:off x="5613403" y="2870200"/>
            <a:ext cx="5080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3</a:t>
            </a:r>
            <a:endParaRPr lang="en-US" dirty="0">
              <a:solidFill>
                <a:schemeClr val="bg1"/>
              </a:solidFill>
              <a:latin typeface="Arial Black"/>
              <a:cs typeface="Arial Black"/>
            </a:endParaRPr>
          </a:p>
        </p:txBody>
      </p:sp>
      <p:sp>
        <p:nvSpPr>
          <p:cNvPr id="13" name="TextBox 12"/>
          <p:cNvSpPr txBox="1"/>
          <p:nvPr/>
        </p:nvSpPr>
        <p:spPr>
          <a:xfrm>
            <a:off x="7620003" y="2870200"/>
            <a:ext cx="5080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4</a:t>
            </a:r>
            <a:endParaRPr lang="en-US" dirty="0">
              <a:solidFill>
                <a:schemeClr val="bg1"/>
              </a:solidFill>
              <a:latin typeface="Arial Black"/>
              <a:cs typeface="Arial Black"/>
            </a:endParaRPr>
          </a:p>
        </p:txBody>
      </p:sp>
    </p:spTree>
    <p:extLst>
      <p:ext uri="{BB962C8B-B14F-4D97-AF65-F5344CB8AC3E}">
        <p14:creationId xmlns:p14="http://schemas.microsoft.com/office/powerpoint/2010/main" val="935458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el 3"/>
          <p:cNvSpPr>
            <a:spLocks noGrp="1"/>
          </p:cNvSpPr>
          <p:nvPr>
            <p:ph type="title"/>
          </p:nvPr>
        </p:nvSpPr>
        <p:spPr/>
        <p:txBody>
          <a:bodyPr lIns="91440" rIns="91440" bIns="45720" anchor="ctr">
            <a:normAutofit fontScale="90000"/>
          </a:bodyPr>
          <a:lstStyle/>
          <a:p>
            <a:r>
              <a:rPr lang="nl-NL" dirty="0" smtClean="0"/>
              <a:t>Oefening 1:</a:t>
            </a:r>
            <a:br>
              <a:rPr lang="nl-NL" dirty="0" smtClean="0"/>
            </a:br>
            <a:r>
              <a:rPr lang="nl-NL" dirty="0"/>
              <a:t>Contact en systematisch onderzoek van suïcidaal gedrag</a:t>
            </a:r>
          </a:p>
        </p:txBody>
      </p:sp>
    </p:spTree>
    <p:extLst>
      <p:ext uri="{BB962C8B-B14F-4D97-AF65-F5344CB8AC3E}">
        <p14:creationId xmlns:p14="http://schemas.microsoft.com/office/powerpoint/2010/main" val="284523810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Contact en systematisch onderzoek van suïcidaal gedrag</a:t>
            </a:r>
            <a:endParaRPr lang="nl-NL" dirty="0"/>
          </a:p>
        </p:txBody>
      </p:sp>
      <p:sp>
        <p:nvSpPr>
          <p:cNvPr id="6" name="Content Placeholder 5"/>
          <p:cNvSpPr>
            <a:spLocks noGrp="1"/>
          </p:cNvSpPr>
          <p:nvPr>
            <p:ph idx="1"/>
          </p:nvPr>
        </p:nvSpPr>
        <p:spPr/>
        <p:txBody>
          <a:bodyPr/>
          <a:lstStyle/>
          <a:p>
            <a:pPr marL="0" indent="0">
              <a:buNone/>
            </a:pPr>
            <a:r>
              <a:rPr lang="nl-NL" dirty="0" smtClean="0"/>
              <a:t>Doel: </a:t>
            </a:r>
          </a:p>
          <a:p>
            <a:r>
              <a:rPr lang="nl-NL" dirty="0" smtClean="0"/>
              <a:t>Contact maken over suïcidegedachten door:</a:t>
            </a:r>
          </a:p>
          <a:p>
            <a:pPr lvl="1"/>
            <a:r>
              <a:rPr lang="nl-NL" dirty="0" smtClean="0"/>
              <a:t>concrete vragen te stellen over actuele suïcidegedachten</a:t>
            </a:r>
          </a:p>
          <a:p>
            <a:pPr lvl="1"/>
            <a:r>
              <a:rPr lang="nl-NL" dirty="0" smtClean="0"/>
              <a:t>ingaan op wat de patiënt zegt</a:t>
            </a:r>
          </a:p>
          <a:p>
            <a:pPr lvl="1"/>
            <a:r>
              <a:rPr lang="nl-NL" dirty="0" smtClean="0"/>
              <a:t>doorvragen </a:t>
            </a:r>
          </a:p>
          <a:p>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pic>
        <p:nvPicPr>
          <p:cNvPr id="3" name="Content Placeholder 2" descr="113 Vrouw Training 01.png"/>
          <p:cNvPicPr>
            <a:picLocks noGrp="1" noChangeAspect="1"/>
          </p:cNvPicPr>
          <p:nvPr>
            <p:ph idx="12"/>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3488697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Oefening 1 - Instructie</a:t>
            </a:r>
            <a:endParaRPr lang="nl-NL" dirty="0"/>
          </a:p>
        </p:txBody>
      </p:sp>
      <p:sp>
        <p:nvSpPr>
          <p:cNvPr id="7" name="Content Placeholder 6"/>
          <p:cNvSpPr>
            <a:spLocks noGrp="1"/>
          </p:cNvSpPr>
          <p:nvPr>
            <p:ph idx="1"/>
          </p:nvPr>
        </p:nvSpPr>
        <p:spPr/>
        <p:txBody>
          <a:bodyPr>
            <a:normAutofit/>
          </a:bodyPr>
          <a:lstStyle/>
          <a:p>
            <a:r>
              <a:rPr lang="nl-NL" dirty="0" smtClean="0"/>
              <a:t>Neem een suïcidale patiënt in gedachten </a:t>
            </a:r>
          </a:p>
          <a:p>
            <a:r>
              <a:rPr lang="nl-NL" dirty="0" smtClean="0"/>
              <a:t>Maak tweetallen (hulpverlener en patiënt)</a:t>
            </a:r>
          </a:p>
          <a:p>
            <a:r>
              <a:rPr lang="nl-NL" dirty="0" smtClean="0"/>
              <a:t>Ga 20 minuten in gesprek (niet wisselen van rol)</a:t>
            </a:r>
          </a:p>
          <a:p>
            <a:r>
              <a:rPr lang="nl-NL" dirty="0" smtClean="0"/>
              <a:t>Gebruik de vragenlijst met suggesties (zie bijlage 1)</a:t>
            </a:r>
          </a:p>
          <a:p>
            <a:r>
              <a:rPr lang="nl-NL" dirty="0" smtClean="0"/>
              <a:t>Maak een denkbeeldige video-opname van de actuele suïcidegedachten </a:t>
            </a:r>
          </a:p>
          <a:p>
            <a:r>
              <a:rPr lang="nl-NL" dirty="0" smtClean="0"/>
              <a:t>Benoem suïcidegedachten, wees gedetailleerd </a:t>
            </a:r>
          </a:p>
          <a:p>
            <a:r>
              <a:rPr lang="nl-NL" dirty="0" smtClean="0"/>
              <a:t>Wees belangstellend, concreet en specifiek</a:t>
            </a:r>
          </a:p>
          <a:p>
            <a:r>
              <a:rPr lang="nl-NL" dirty="0" smtClean="0"/>
              <a:t>Géén oplossingen geven, alleen exploreren</a:t>
            </a:r>
          </a:p>
          <a:p>
            <a:endParaRPr lang="nl-NL" dirty="0" smtClean="0"/>
          </a:p>
          <a:p>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509546696"/>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Oefening 1 - Voorbeeldvragen</a:t>
            </a:r>
            <a:endParaRPr lang="nl-NL" dirty="0"/>
          </a:p>
        </p:txBody>
      </p:sp>
      <p:sp>
        <p:nvSpPr>
          <p:cNvPr id="7" name="Content Placeholder 6"/>
          <p:cNvSpPr>
            <a:spLocks noGrp="1"/>
          </p:cNvSpPr>
          <p:nvPr>
            <p:ph idx="1"/>
          </p:nvPr>
        </p:nvSpPr>
        <p:spPr/>
        <p:txBody>
          <a:bodyPr>
            <a:normAutofit fontScale="92500" lnSpcReduction="10000"/>
          </a:bodyPr>
          <a:lstStyle/>
          <a:p>
            <a:r>
              <a:rPr lang="nl-NL" dirty="0" smtClean="0"/>
              <a:t>Denkt u er wel eens aan om een einde aan uw leven te maken?</a:t>
            </a:r>
          </a:p>
          <a:p>
            <a:r>
              <a:rPr lang="nl-NL" dirty="0" smtClean="0"/>
              <a:t>Heeft u plannen gemaakt om zelfmoord te plegen? </a:t>
            </a:r>
          </a:p>
          <a:p>
            <a:r>
              <a:rPr lang="nl-NL" dirty="0" smtClean="0"/>
              <a:t>Hoe vaak denkt u aan zelfdoding? </a:t>
            </a:r>
          </a:p>
          <a:p>
            <a:r>
              <a:rPr lang="nl-NL" dirty="0" smtClean="0"/>
              <a:t>Hoe intens denkt u aan zelfdoding? (als vluchtige gedachten, als obsessie, als nachtmerrie?) </a:t>
            </a:r>
          </a:p>
          <a:p>
            <a:r>
              <a:rPr lang="nl-NL" dirty="0" smtClean="0"/>
              <a:t>Hoeveel haast heeft u om uw plannen uit te voeren? </a:t>
            </a:r>
          </a:p>
          <a:p>
            <a:r>
              <a:rPr lang="nl-NL" dirty="0" smtClean="0"/>
              <a:t>Welke gedachten spelen in uw hoofd?</a:t>
            </a:r>
          </a:p>
          <a:p>
            <a:r>
              <a:rPr lang="nl-NL" dirty="0" smtClean="0"/>
              <a:t>Welke gedachten wilt u ontvluchten?</a:t>
            </a:r>
          </a:p>
          <a:p>
            <a:r>
              <a:rPr lang="nl-NL" dirty="0" smtClean="0"/>
              <a:t>Denkt u dat beter af bent als u dood bent?</a:t>
            </a:r>
          </a:p>
          <a:p>
            <a:r>
              <a:rPr lang="nl-NL" dirty="0" smtClean="0"/>
              <a:t>En heeft u daar ook beelden of voorstellingen bij?</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315679361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Oefening 1 - Nabespreking</a:t>
            </a:r>
            <a:endParaRPr lang="nl-NL" dirty="0"/>
          </a:p>
        </p:txBody>
      </p:sp>
      <p:sp>
        <p:nvSpPr>
          <p:cNvPr id="7" name="Content Placeholder 6"/>
          <p:cNvSpPr>
            <a:spLocks noGrp="1"/>
          </p:cNvSpPr>
          <p:nvPr>
            <p:ph idx="1"/>
          </p:nvPr>
        </p:nvSpPr>
        <p:spPr/>
        <p:txBody>
          <a:bodyPr>
            <a:normAutofit lnSpcReduction="10000"/>
          </a:bodyPr>
          <a:lstStyle/>
          <a:p>
            <a:r>
              <a:rPr lang="nl-NL" dirty="0" smtClean="0"/>
              <a:t>Vul na afloop van oefening 1 de checklijsten in (Bijlage 2 + 3)</a:t>
            </a:r>
          </a:p>
          <a:p>
            <a:endParaRPr lang="nl-NL" dirty="0" smtClean="0"/>
          </a:p>
          <a:p>
            <a:r>
              <a:rPr lang="nl-NL" dirty="0" smtClean="0"/>
              <a:t>Hulpverlener vult de lijst in als hulpverlener</a:t>
            </a:r>
          </a:p>
          <a:p>
            <a:r>
              <a:rPr lang="nl-NL" dirty="0" smtClean="0"/>
              <a:t>De ander vult de lijst in alsof hij / zij de patiënt is</a:t>
            </a:r>
          </a:p>
          <a:p>
            <a:endParaRPr lang="nl-NL" dirty="0" smtClean="0"/>
          </a:p>
          <a:p>
            <a:r>
              <a:rPr lang="nl-NL" dirty="0" smtClean="0"/>
              <a:t>Vul deze twee lijsten onafhankelijk van elkaar in</a:t>
            </a:r>
          </a:p>
          <a:p>
            <a:endParaRPr lang="nl-NL" dirty="0" smtClean="0"/>
          </a:p>
          <a:p>
            <a:r>
              <a:rPr lang="nl-NL" dirty="0" smtClean="0"/>
              <a:t>Vergelijk de twee ingevulde vragenlijsten</a:t>
            </a:r>
          </a:p>
          <a:p>
            <a:r>
              <a:rPr lang="nl-NL" dirty="0" smtClean="0"/>
              <a:t>Kijk naar overeenkomsten en verschillen</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341644686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Oefening 1 - Nabespreking</a:t>
            </a:r>
            <a:endParaRPr lang="nl-NL" dirty="0"/>
          </a:p>
        </p:txBody>
      </p:sp>
      <p:sp>
        <p:nvSpPr>
          <p:cNvPr id="7" name="Content Placeholder 6"/>
          <p:cNvSpPr>
            <a:spLocks noGrp="1"/>
          </p:cNvSpPr>
          <p:nvPr>
            <p:ph idx="1"/>
          </p:nvPr>
        </p:nvSpPr>
        <p:spPr/>
        <p:txBody>
          <a:bodyPr>
            <a:normAutofit/>
          </a:bodyPr>
          <a:lstStyle/>
          <a:p>
            <a:r>
              <a:rPr lang="nl-NL" dirty="0" smtClean="0"/>
              <a:t>Hoe is het om op deze manier vragen te stellen? </a:t>
            </a:r>
          </a:p>
          <a:p>
            <a:r>
              <a:rPr lang="nl-NL" dirty="0" smtClean="0"/>
              <a:t>Hoe is het om op deze manier te worden ondervraagd?</a:t>
            </a:r>
          </a:p>
          <a:p>
            <a:r>
              <a:rPr lang="nl-NL" dirty="0" smtClean="0"/>
              <a:t>Heeft de hulpverlener een gedetailleerd beeld gekregen van   de actuele suïcidegedachten van de patiënt? </a:t>
            </a:r>
          </a:p>
          <a:p>
            <a:r>
              <a:rPr lang="nl-NL" dirty="0" smtClean="0"/>
              <a:t>Helpt het om niet meteen met oplossingen te komen? </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338647666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Pauze</a:t>
            </a:r>
            <a:endParaRPr lang="nl-NL" dirty="0"/>
          </a:p>
        </p:txBody>
      </p:sp>
      <p:sp>
        <p:nvSpPr>
          <p:cNvPr id="4" name="Tijdelijke aanduiding voor voettekst 3"/>
          <p:cNvSpPr>
            <a:spLocks noGrp="1"/>
          </p:cNvSpPr>
          <p:nvPr>
            <p:ph type="ftr" sz="quarter" idx="11"/>
          </p:nvPr>
        </p:nvSpPr>
        <p:spPr/>
        <p:txBody>
          <a:bodyPr/>
          <a:lstStyle/>
          <a:p>
            <a:r>
              <a:rPr lang="en-US" dirty="0"/>
              <a:t>113 </a:t>
            </a:r>
            <a:r>
              <a:rPr lang="en-US" dirty="0" err="1"/>
              <a:t>Trainingen</a:t>
            </a:r>
            <a:r>
              <a:rPr lang="en-US" dirty="0"/>
              <a:t> • PITSTOP training</a:t>
            </a:r>
          </a:p>
        </p:txBody>
      </p:sp>
      <p:pic>
        <p:nvPicPr>
          <p:cNvPr id="6" name="Picture 5" descr="Schermafbeelding 2015-10-26 om 15.24.06.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68600" y="1482001"/>
            <a:ext cx="3644900" cy="3213100"/>
          </a:xfrm>
          <a:prstGeom prst="rect">
            <a:avLst/>
          </a:prstGeom>
        </p:spPr>
      </p:pic>
    </p:spTree>
    <p:extLst>
      <p:ext uri="{BB962C8B-B14F-4D97-AF65-F5344CB8AC3E}">
        <p14:creationId xmlns:p14="http://schemas.microsoft.com/office/powerpoint/2010/main" val="111301513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Programma</a:t>
            </a:r>
            <a:endParaRPr lang="nl-NL" dirty="0"/>
          </a:p>
        </p:txBody>
      </p:sp>
      <p:sp>
        <p:nvSpPr>
          <p:cNvPr id="6" name="Content Placeholder 5"/>
          <p:cNvSpPr>
            <a:spLocks noGrp="1"/>
          </p:cNvSpPr>
          <p:nvPr>
            <p:ph idx="1"/>
          </p:nvPr>
        </p:nvSpPr>
        <p:spPr/>
        <p:txBody>
          <a:bodyPr>
            <a:normAutofit lnSpcReduction="10000"/>
          </a:bodyPr>
          <a:lstStyle/>
          <a:p>
            <a:r>
              <a:rPr lang="nl-NL" dirty="0" smtClean="0">
                <a:solidFill>
                  <a:prstClr val="black"/>
                </a:solidFill>
              </a:rPr>
              <a:t>09.30 - </a:t>
            </a:r>
            <a:r>
              <a:rPr lang="nl-NL" dirty="0">
                <a:solidFill>
                  <a:prstClr val="black"/>
                </a:solidFill>
              </a:rPr>
              <a:t>10.15	Kennismaken + epidemiologie</a:t>
            </a:r>
          </a:p>
          <a:p>
            <a:r>
              <a:rPr lang="nl-NL" dirty="0" smtClean="0">
                <a:solidFill>
                  <a:prstClr val="black"/>
                </a:solidFill>
              </a:rPr>
              <a:t>10.15 - 11.30</a:t>
            </a:r>
            <a:r>
              <a:rPr lang="nl-NL" dirty="0">
                <a:solidFill>
                  <a:prstClr val="black"/>
                </a:solidFill>
              </a:rPr>
              <a:t>	Principes voor de omgang met suïcidaal gedrag</a:t>
            </a:r>
          </a:p>
          <a:p>
            <a:pPr marL="0" indent="0">
              <a:buNone/>
            </a:pPr>
            <a:r>
              <a:rPr lang="nl-NL" dirty="0">
                <a:solidFill>
                  <a:prstClr val="black"/>
                </a:solidFill>
              </a:rPr>
              <a:t>		pauze</a:t>
            </a:r>
          </a:p>
          <a:p>
            <a:r>
              <a:rPr lang="nl-NL" dirty="0" smtClean="0">
                <a:solidFill>
                  <a:prstClr val="black"/>
                </a:solidFill>
              </a:rPr>
              <a:t>11.45 - 13.00</a:t>
            </a:r>
            <a:r>
              <a:rPr lang="nl-NL" dirty="0">
                <a:solidFill>
                  <a:prstClr val="black"/>
                </a:solidFill>
              </a:rPr>
              <a:t>	</a:t>
            </a:r>
            <a:r>
              <a:rPr lang="nl-NL" u="sng" dirty="0">
                <a:solidFill>
                  <a:srgbClr val="7E0F7C"/>
                </a:solidFill>
              </a:rPr>
              <a:t>Systematisch onderzoek van suïcidaal gedrag</a:t>
            </a:r>
          </a:p>
          <a:p>
            <a:pPr marL="0" indent="0">
              <a:buNone/>
            </a:pPr>
            <a:r>
              <a:rPr lang="nl-NL" dirty="0" smtClean="0">
                <a:solidFill>
                  <a:prstClr val="black"/>
                </a:solidFill>
              </a:rPr>
              <a:t>		pauze</a:t>
            </a:r>
            <a:endParaRPr lang="nl-NL" dirty="0">
              <a:solidFill>
                <a:prstClr val="black"/>
              </a:solidFill>
            </a:endParaRPr>
          </a:p>
          <a:p>
            <a:r>
              <a:rPr lang="nl-NL" dirty="0" smtClean="0">
                <a:solidFill>
                  <a:prstClr val="black"/>
                </a:solidFill>
              </a:rPr>
              <a:t>13.30 - 15.00</a:t>
            </a:r>
            <a:r>
              <a:rPr lang="nl-NL" dirty="0">
                <a:solidFill>
                  <a:prstClr val="black"/>
                </a:solidFill>
              </a:rPr>
              <a:t>	Structuurdiagnose en veiligheidsplan</a:t>
            </a:r>
          </a:p>
          <a:p>
            <a:pPr marL="0" indent="0">
              <a:buNone/>
            </a:pPr>
            <a:r>
              <a:rPr lang="nl-NL" dirty="0">
                <a:solidFill>
                  <a:prstClr val="black"/>
                </a:solidFill>
              </a:rPr>
              <a:t>		pauze</a:t>
            </a:r>
          </a:p>
          <a:p>
            <a:r>
              <a:rPr lang="nl-NL" dirty="0" smtClean="0">
                <a:solidFill>
                  <a:prstClr val="black"/>
                </a:solidFill>
              </a:rPr>
              <a:t>15.15 - 15.45</a:t>
            </a:r>
            <a:r>
              <a:rPr lang="nl-NL" dirty="0">
                <a:solidFill>
                  <a:prstClr val="black"/>
                </a:solidFill>
              </a:rPr>
              <a:t>	Suïcidaliteit binnen multidisciplinair team</a:t>
            </a:r>
          </a:p>
          <a:p>
            <a:r>
              <a:rPr lang="nl-NL" dirty="0" smtClean="0">
                <a:solidFill>
                  <a:prstClr val="black"/>
                </a:solidFill>
              </a:rPr>
              <a:t>15.45 - 16.30</a:t>
            </a:r>
            <a:r>
              <a:rPr lang="nl-NL" dirty="0">
                <a:solidFill>
                  <a:prstClr val="black"/>
                </a:solidFill>
              </a:rPr>
              <a:t>	Chronische suïcidaliteit en </a:t>
            </a:r>
            <a:r>
              <a:rPr lang="nl-NL" dirty="0" smtClean="0">
                <a:solidFill>
                  <a:prstClr val="black"/>
                </a:solidFill>
              </a:rPr>
              <a:t>afronding</a:t>
            </a:r>
            <a:r>
              <a:rPr lang="nl-NL" dirty="0">
                <a:solidFill>
                  <a:prstClr val="black"/>
                </a:solidFill>
              </a:rPr>
              <a:t>	</a:t>
            </a:r>
          </a:p>
          <a:p>
            <a:endParaRPr lang="nl-NL" dirty="0">
              <a:solidFill>
                <a:prstClr val="black"/>
              </a:solidFill>
            </a:endParaRPr>
          </a:p>
          <a:p>
            <a:endParaRPr lang="nl-NL" dirty="0">
              <a:solidFill>
                <a:prstClr val="black"/>
              </a:solidFill>
            </a:endParaRPr>
          </a:p>
          <a:p>
            <a:endParaRPr lang="nl-NL" dirty="0">
              <a:solidFill>
                <a:prstClr val="black"/>
              </a:solidFill>
            </a:endParaRPr>
          </a:p>
        </p:txBody>
      </p:sp>
    </p:spTree>
    <p:extLst>
      <p:ext uri="{BB962C8B-B14F-4D97-AF65-F5344CB8AC3E}">
        <p14:creationId xmlns:p14="http://schemas.microsoft.com/office/powerpoint/2010/main" val="232523689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Programma</a:t>
            </a:r>
            <a:endParaRPr lang="en-US" dirty="0"/>
          </a:p>
        </p:txBody>
      </p:sp>
      <p:sp>
        <p:nvSpPr>
          <p:cNvPr id="6" name="Content Placeholder 5"/>
          <p:cNvSpPr>
            <a:spLocks noGrp="1"/>
          </p:cNvSpPr>
          <p:nvPr>
            <p:ph idx="1"/>
          </p:nvPr>
        </p:nvSpPr>
        <p:spPr/>
        <p:txBody>
          <a:bodyPr>
            <a:normAutofit lnSpcReduction="10000"/>
          </a:bodyPr>
          <a:lstStyle/>
          <a:p>
            <a:r>
              <a:rPr lang="nl-NL" dirty="0" smtClean="0">
                <a:solidFill>
                  <a:prstClr val="black"/>
                </a:solidFill>
              </a:rPr>
              <a:t>09.30 - </a:t>
            </a:r>
            <a:r>
              <a:rPr lang="nl-NL" dirty="0">
                <a:solidFill>
                  <a:prstClr val="black"/>
                </a:solidFill>
              </a:rPr>
              <a:t>10.15	Kennismaken + epidemiologie</a:t>
            </a:r>
          </a:p>
          <a:p>
            <a:r>
              <a:rPr lang="nl-NL" dirty="0" smtClean="0">
                <a:solidFill>
                  <a:prstClr val="black"/>
                </a:solidFill>
              </a:rPr>
              <a:t>10.15 - 11.30</a:t>
            </a:r>
            <a:r>
              <a:rPr lang="nl-NL" dirty="0">
                <a:solidFill>
                  <a:prstClr val="black"/>
                </a:solidFill>
              </a:rPr>
              <a:t>	Principes voor de omgang met suïcidaal gedrag</a:t>
            </a:r>
          </a:p>
          <a:p>
            <a:pPr marL="0" indent="0">
              <a:buNone/>
            </a:pPr>
            <a:r>
              <a:rPr lang="nl-NL" dirty="0">
                <a:solidFill>
                  <a:prstClr val="black"/>
                </a:solidFill>
              </a:rPr>
              <a:t>		pauze</a:t>
            </a:r>
          </a:p>
          <a:p>
            <a:r>
              <a:rPr lang="nl-NL" dirty="0" smtClean="0">
                <a:solidFill>
                  <a:prstClr val="black"/>
                </a:solidFill>
              </a:rPr>
              <a:t>11.45 - 13.00</a:t>
            </a:r>
            <a:r>
              <a:rPr lang="nl-NL" dirty="0">
                <a:solidFill>
                  <a:prstClr val="black"/>
                </a:solidFill>
              </a:rPr>
              <a:t>	Systematisch onderzoek van suïcidaal gedrag</a:t>
            </a:r>
          </a:p>
          <a:p>
            <a:pPr marL="0" indent="0">
              <a:buNone/>
            </a:pPr>
            <a:r>
              <a:rPr lang="nl-NL" dirty="0" smtClean="0">
                <a:solidFill>
                  <a:prstClr val="black"/>
                </a:solidFill>
              </a:rPr>
              <a:t>		pauze</a:t>
            </a:r>
            <a:endParaRPr lang="nl-NL" dirty="0">
              <a:solidFill>
                <a:prstClr val="black"/>
              </a:solidFill>
            </a:endParaRPr>
          </a:p>
          <a:p>
            <a:r>
              <a:rPr lang="nl-NL" dirty="0" smtClean="0">
                <a:solidFill>
                  <a:prstClr val="black"/>
                </a:solidFill>
              </a:rPr>
              <a:t>13.30 - 15.00</a:t>
            </a:r>
            <a:r>
              <a:rPr lang="nl-NL" dirty="0">
                <a:solidFill>
                  <a:prstClr val="black"/>
                </a:solidFill>
              </a:rPr>
              <a:t>	Structuurdiagnose en veiligheidsplan</a:t>
            </a:r>
          </a:p>
          <a:p>
            <a:pPr marL="0" indent="0">
              <a:buNone/>
            </a:pPr>
            <a:r>
              <a:rPr lang="nl-NL" dirty="0">
                <a:solidFill>
                  <a:prstClr val="black"/>
                </a:solidFill>
              </a:rPr>
              <a:t>		pauze</a:t>
            </a:r>
          </a:p>
          <a:p>
            <a:r>
              <a:rPr lang="nl-NL" dirty="0" smtClean="0">
                <a:solidFill>
                  <a:prstClr val="black"/>
                </a:solidFill>
              </a:rPr>
              <a:t>15.15 - 15.45</a:t>
            </a:r>
            <a:r>
              <a:rPr lang="nl-NL" dirty="0">
                <a:solidFill>
                  <a:prstClr val="black"/>
                </a:solidFill>
              </a:rPr>
              <a:t>	Suïcidaliteit binnen multidisciplinair team</a:t>
            </a:r>
          </a:p>
          <a:p>
            <a:r>
              <a:rPr lang="nl-NL" dirty="0" smtClean="0">
                <a:solidFill>
                  <a:prstClr val="black"/>
                </a:solidFill>
              </a:rPr>
              <a:t>15.45 - 16.30</a:t>
            </a:r>
            <a:r>
              <a:rPr lang="nl-NL" dirty="0">
                <a:solidFill>
                  <a:prstClr val="black"/>
                </a:solidFill>
              </a:rPr>
              <a:t>	Chronische suïcidaliteit en </a:t>
            </a:r>
            <a:r>
              <a:rPr lang="nl-NL" dirty="0" smtClean="0">
                <a:solidFill>
                  <a:prstClr val="black"/>
                </a:solidFill>
              </a:rPr>
              <a:t>afronding</a:t>
            </a:r>
            <a:r>
              <a:rPr lang="nl-NL" dirty="0">
                <a:solidFill>
                  <a:prstClr val="black"/>
                </a:solidFill>
              </a:rPr>
              <a:t>	</a:t>
            </a:r>
          </a:p>
          <a:p>
            <a:endParaRPr lang="nl-NL" dirty="0">
              <a:solidFill>
                <a:prstClr val="black"/>
              </a:solidFill>
            </a:endParaRPr>
          </a:p>
          <a:p>
            <a:endParaRPr lang="nl-NL" dirty="0">
              <a:solidFill>
                <a:prstClr val="black"/>
              </a:solidFill>
            </a:endParaRPr>
          </a:p>
          <a:p>
            <a:endParaRPr lang="nl-NL" dirty="0">
              <a:solidFill>
                <a:prstClr val="black"/>
              </a:solidFill>
            </a:endParaRPr>
          </a:p>
        </p:txBody>
      </p:sp>
    </p:spTree>
    <p:extLst>
      <p:ext uri="{BB962C8B-B14F-4D97-AF65-F5344CB8AC3E}">
        <p14:creationId xmlns:p14="http://schemas.microsoft.com/office/powerpoint/2010/main" val="168657116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Theorie: Stress-kwetsbaarheid en </a:t>
            </a:r>
            <a:r>
              <a:rPr lang="nl-NL" i="1" dirty="0" err="1" smtClean="0"/>
              <a:t>entrapment</a:t>
            </a:r>
            <a:endParaRPr lang="nl-NL" i="1"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pic>
        <p:nvPicPr>
          <p:cNvPr id="5" name="Afbeelding 7" descr="110829 MDR DBSG Stress kwetsbaarheid"/>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rcRect l="-29030" r="-29030"/>
          <a:stretch>
            <a:fillRect/>
          </a:stretch>
        </p:blipFill>
        <p:spPr bwMode="auto">
          <a:xfrm>
            <a:off x="547688" y="1395413"/>
            <a:ext cx="8048625" cy="3289300"/>
          </a:xfrm>
          <a:prstGeom prst="rect">
            <a:avLst/>
          </a:prstGeom>
          <a:noFill/>
          <a:ln w="9525">
            <a:noFill/>
            <a:miter lim="800000"/>
            <a:headEnd/>
            <a:tailEnd/>
          </a:ln>
        </p:spPr>
      </p:pic>
    </p:spTree>
    <p:extLst>
      <p:ext uri="{BB962C8B-B14F-4D97-AF65-F5344CB8AC3E}">
        <p14:creationId xmlns:p14="http://schemas.microsoft.com/office/powerpoint/2010/main" val="403782175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Theorie: Selectie van stress- en kwetsbaarheidsfactoren</a:t>
            </a:r>
          </a:p>
        </p:txBody>
      </p:sp>
      <p:sp>
        <p:nvSpPr>
          <p:cNvPr id="7" name="Content Placeholder 6"/>
          <p:cNvSpPr>
            <a:spLocks noGrp="1"/>
          </p:cNvSpPr>
          <p:nvPr>
            <p:ph idx="1"/>
          </p:nvPr>
        </p:nvSpPr>
        <p:spPr/>
        <p:txBody>
          <a:bodyPr>
            <a:normAutofit fontScale="77500" lnSpcReduction="20000"/>
          </a:bodyPr>
          <a:lstStyle/>
          <a:p>
            <a:r>
              <a:rPr lang="nl-NL" dirty="0" smtClean="0"/>
              <a:t>Eerdere suïcidepoging(en) of zelfdestructief gedrag</a:t>
            </a:r>
          </a:p>
          <a:p>
            <a:endParaRPr lang="nl-NL" dirty="0" smtClean="0"/>
          </a:p>
          <a:p>
            <a:r>
              <a:rPr lang="nl-NL" dirty="0" smtClean="0"/>
              <a:t>Stemmingsstoornis (depressie, bipolaire stoornis)</a:t>
            </a:r>
          </a:p>
          <a:p>
            <a:r>
              <a:rPr lang="nl-NL" dirty="0" smtClean="0"/>
              <a:t>Psychotische stoornis / schizofrenie</a:t>
            </a:r>
          </a:p>
          <a:p>
            <a:r>
              <a:rPr lang="nl-NL" dirty="0" smtClean="0"/>
              <a:t>Verslaving alcohol / drugs en intoxicatie</a:t>
            </a:r>
          </a:p>
          <a:p>
            <a:r>
              <a:rPr lang="nl-NL" dirty="0" smtClean="0"/>
              <a:t>Persoonlijkheidsstoornissen</a:t>
            </a:r>
          </a:p>
          <a:p>
            <a:r>
              <a:rPr lang="nl-NL" dirty="0" smtClean="0"/>
              <a:t>Angststoornis, eetstoornis</a:t>
            </a:r>
          </a:p>
          <a:p>
            <a:endParaRPr lang="nl-NL" dirty="0" smtClean="0"/>
          </a:p>
          <a:p>
            <a:r>
              <a:rPr lang="nl-NL" dirty="0" smtClean="0"/>
              <a:t>Eerdere psychiatrische behandeling</a:t>
            </a:r>
          </a:p>
          <a:p>
            <a:r>
              <a:rPr lang="nl-NL" dirty="0" err="1" smtClean="0"/>
              <a:t>Psychotraumatische</a:t>
            </a:r>
            <a:r>
              <a:rPr lang="nl-NL" dirty="0" smtClean="0"/>
              <a:t> ervaringen, geweld, seksueel misbruik</a:t>
            </a:r>
          </a:p>
          <a:p>
            <a:endParaRPr lang="nl-NL" dirty="0" smtClean="0"/>
          </a:p>
          <a:p>
            <a:r>
              <a:rPr lang="nl-NL" dirty="0" smtClean="0"/>
              <a:t>Eerdere crisissituaties, wanhoop, hopeloosheid</a:t>
            </a:r>
          </a:p>
          <a:p>
            <a:r>
              <a:rPr lang="nl-NL" dirty="0" smtClean="0"/>
              <a:t>Suïcide in de familie</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370718152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Selectie van stress- en kwetsbaarheidsfactoren</a:t>
            </a:r>
          </a:p>
        </p:txBody>
      </p:sp>
      <p:sp>
        <p:nvSpPr>
          <p:cNvPr id="7" name="Content Placeholder 6"/>
          <p:cNvSpPr>
            <a:spLocks noGrp="1"/>
          </p:cNvSpPr>
          <p:nvPr>
            <p:ph idx="1"/>
          </p:nvPr>
        </p:nvSpPr>
        <p:spPr/>
        <p:txBody>
          <a:bodyPr>
            <a:noAutofit/>
          </a:bodyPr>
          <a:lstStyle/>
          <a:p>
            <a:r>
              <a:rPr lang="nl-NL" sz="1600" dirty="0" smtClean="0"/>
              <a:t>Angst, agitatie, agressie</a:t>
            </a:r>
          </a:p>
          <a:p>
            <a:r>
              <a:rPr lang="nl-NL" sz="1600" dirty="0" smtClean="0"/>
              <a:t>Impulsiviteit</a:t>
            </a:r>
          </a:p>
          <a:p>
            <a:r>
              <a:rPr lang="nl-NL" sz="1600" dirty="0" smtClean="0"/>
              <a:t>Hopeloosheid, wanhoop</a:t>
            </a:r>
          </a:p>
          <a:p>
            <a:r>
              <a:rPr lang="nl-NL" sz="1600" dirty="0" smtClean="0"/>
              <a:t>Gevoel een last te zijn voor anderen</a:t>
            </a:r>
          </a:p>
          <a:p>
            <a:r>
              <a:rPr lang="nl-NL" sz="1600" dirty="0" smtClean="0"/>
              <a:t>Recent verlies of recente stressor</a:t>
            </a:r>
          </a:p>
          <a:p>
            <a:r>
              <a:rPr lang="nl-NL" sz="1600" dirty="0" smtClean="0"/>
              <a:t>Werkloosheid (man, 40+)</a:t>
            </a:r>
          </a:p>
          <a:p>
            <a:r>
              <a:rPr lang="nl-NL" sz="1600" dirty="0" smtClean="0"/>
              <a:t>Lichamelijke ziekte</a:t>
            </a:r>
          </a:p>
          <a:p>
            <a:r>
              <a:rPr lang="nl-NL" sz="1600" dirty="0" smtClean="0"/>
              <a:t>Zwart-wit denken</a:t>
            </a:r>
          </a:p>
          <a:p>
            <a:r>
              <a:rPr lang="nl-NL" sz="1600" dirty="0" smtClean="0"/>
              <a:t>Relationele problemen / huiselijk geweld</a:t>
            </a:r>
          </a:p>
          <a:p>
            <a:r>
              <a:rPr lang="nl-NL" sz="1600" dirty="0" smtClean="0"/>
              <a:t>Detentie (of dreiging van detentie), arrestatie</a:t>
            </a:r>
          </a:p>
          <a:p>
            <a:r>
              <a:rPr lang="nl-NL" sz="1600" dirty="0" smtClean="0"/>
              <a:t>Onvoldoende contact of informatie bij onderzoek</a:t>
            </a:r>
            <a:endParaRPr lang="nl-NL" sz="1600"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141661230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Beschermende factoren</a:t>
            </a:r>
          </a:p>
        </p:txBody>
      </p:sp>
      <p:sp>
        <p:nvSpPr>
          <p:cNvPr id="7" name="Content Placeholder 6"/>
          <p:cNvSpPr>
            <a:spLocks noGrp="1"/>
          </p:cNvSpPr>
          <p:nvPr>
            <p:ph idx="1"/>
          </p:nvPr>
        </p:nvSpPr>
        <p:spPr/>
        <p:txBody>
          <a:bodyPr>
            <a:normAutofit lnSpcReduction="10000"/>
          </a:bodyPr>
          <a:lstStyle/>
          <a:p>
            <a:r>
              <a:rPr lang="nl-NL" dirty="0" smtClean="0"/>
              <a:t>Goede sociale steun, sociaal netwerk</a:t>
            </a:r>
          </a:p>
          <a:p>
            <a:endParaRPr lang="nl-NL" dirty="0" smtClean="0"/>
          </a:p>
          <a:p>
            <a:r>
              <a:rPr lang="nl-NL" dirty="0" smtClean="0"/>
              <a:t>Verantwoordelijkheid voor anderen, kleine kinderen, vrouw-zijn </a:t>
            </a:r>
          </a:p>
          <a:p>
            <a:endParaRPr lang="nl-NL" dirty="0" smtClean="0"/>
          </a:p>
          <a:p>
            <a:r>
              <a:rPr lang="nl-NL" dirty="0" smtClean="0"/>
              <a:t>Belijdend religieus</a:t>
            </a:r>
          </a:p>
          <a:p>
            <a:endParaRPr lang="nl-NL" dirty="0" smtClean="0"/>
          </a:p>
          <a:p>
            <a:r>
              <a:rPr lang="nl-NL" dirty="0" smtClean="0"/>
              <a:t>Probleemoplossingsvaardigheden</a:t>
            </a:r>
          </a:p>
          <a:p>
            <a:endParaRPr lang="nl-NL" dirty="0" smtClean="0"/>
          </a:p>
          <a:p>
            <a:r>
              <a:rPr lang="nl-NL" dirty="0" smtClean="0"/>
              <a:t>Goede therapeutische relatie, goede werkrelatie, begrip!</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397237632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Oefenen</a:t>
            </a:r>
            <a:endParaRPr lang="nl-NL" dirty="0"/>
          </a:p>
        </p:txBody>
      </p:sp>
      <p:pic>
        <p:nvPicPr>
          <p:cNvPr id="4" name="Content Placeholder 3" descr="Schermafbeelding 2015-10-26 om 10.08.36.png"/>
          <p:cNvPicPr>
            <a:picLocks noGrp="1" noChangeAspect="1"/>
          </p:cNvPicPr>
          <p:nvPr>
            <p:ph idx="1"/>
          </p:nvPr>
        </p:nvPicPr>
        <p:blipFill>
          <a:blip r:embed="rId3" cstate="print">
            <a:extLst>
              <a:ext uri="{28A0092B-C50C-407E-A947-70E740481C1C}">
                <a14:useLocalDpi xmlns:a14="http://schemas.microsoft.com/office/drawing/2010/main"/>
              </a:ext>
            </a:extLst>
          </a:blip>
          <a:srcRect l="2392" r="2392"/>
          <a:stretch>
            <a:fillRect/>
          </a:stretch>
        </p:blipFill>
        <p:spPr/>
      </p:pic>
      <p:sp>
        <p:nvSpPr>
          <p:cNvPr id="6" name="AutoShape 5"/>
          <p:cNvSpPr/>
          <p:nvPr/>
        </p:nvSpPr>
        <p:spPr>
          <a:xfrm rot="16200000">
            <a:off x="5658214" y="4684350"/>
            <a:ext cx="346938" cy="360363"/>
          </a:xfrm>
          <a:prstGeom prst="rightArrow">
            <a:avLst/>
          </a:prstGeom>
          <a:solidFill>
            <a:srgbClr val="7E0F7C"/>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p>
        </p:txBody>
      </p:sp>
      <p:sp>
        <p:nvSpPr>
          <p:cNvPr id="7" name="Text Box 33"/>
          <p:cNvSpPr txBox="1">
            <a:spLocks noGrp="1"/>
          </p:cNvSpPr>
          <p:nvPr/>
        </p:nvSpPr>
        <p:spPr bwMode="auto">
          <a:xfrm>
            <a:off x="5700580" y="1217038"/>
            <a:ext cx="2895600"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fontAlgn="base" hangingPunct="0">
              <a:spcAft>
                <a:spcPct val="0"/>
              </a:spcAft>
              <a:buChar char="»"/>
              <a:defRPr sz="2000">
                <a:solidFill>
                  <a:schemeClr val="tx1"/>
                </a:solidFill>
                <a:latin typeface="Arial" charset="0"/>
                <a:ea typeface="MS PGothic" charset="0"/>
                <a:cs typeface="MS PGothic" charset="0"/>
              </a:defRPr>
            </a:lvl6pPr>
            <a:lvl7pPr eaLnBrk="0" fontAlgn="base" hangingPunct="0">
              <a:spcAft>
                <a:spcPct val="0"/>
              </a:spcAft>
              <a:buChar char="»"/>
              <a:defRPr sz="2000">
                <a:solidFill>
                  <a:schemeClr val="tx1"/>
                </a:solidFill>
                <a:latin typeface="Arial" charset="0"/>
                <a:ea typeface="MS PGothic" charset="0"/>
                <a:cs typeface="MS PGothic" charset="0"/>
              </a:defRPr>
            </a:lvl7pPr>
            <a:lvl8pPr eaLnBrk="0" fontAlgn="base" hangingPunct="0">
              <a:spcAft>
                <a:spcPct val="0"/>
              </a:spcAft>
              <a:buChar char="»"/>
              <a:defRPr sz="2000">
                <a:solidFill>
                  <a:schemeClr val="tx1"/>
                </a:solidFill>
                <a:latin typeface="Arial" charset="0"/>
                <a:ea typeface="MS PGothic" charset="0"/>
                <a:cs typeface="MS PGothic" charset="0"/>
              </a:defRPr>
            </a:lvl8pPr>
            <a:lvl9pPr eaLnBrk="0" fontAlgn="base" hangingPunct="0">
              <a:spcAft>
                <a:spcPct val="0"/>
              </a:spcAft>
              <a:buChar char="»"/>
              <a:defRPr sz="2000">
                <a:solidFill>
                  <a:schemeClr val="tx1"/>
                </a:solidFill>
                <a:latin typeface="Arial" charset="0"/>
                <a:ea typeface="MS PGothic" charset="0"/>
                <a:cs typeface="MS PGothic" charset="0"/>
              </a:defRPr>
            </a:lvl9pPr>
          </a:lstStyle>
          <a:p>
            <a:pPr algn="r" eaLnBrk="1" hangingPunct="1"/>
            <a:r>
              <a:rPr lang="nl-NL" sz="1400" dirty="0" err="1"/>
              <a:t>Shea</a:t>
            </a:r>
            <a:r>
              <a:rPr lang="nl-NL" sz="1400" dirty="0"/>
              <a:t> (1998)</a:t>
            </a:r>
          </a:p>
        </p:txBody>
      </p:sp>
      <p:sp>
        <p:nvSpPr>
          <p:cNvPr id="8" name="Text Box 33"/>
          <p:cNvSpPr txBox="1">
            <a:spLocks noGrp="1"/>
          </p:cNvSpPr>
          <p:nvPr/>
        </p:nvSpPr>
        <p:spPr bwMode="auto">
          <a:xfrm>
            <a:off x="547822" y="1217038"/>
            <a:ext cx="2895600"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fontAlgn="base" hangingPunct="0">
              <a:spcAft>
                <a:spcPct val="0"/>
              </a:spcAft>
              <a:buChar char="»"/>
              <a:defRPr sz="2000">
                <a:solidFill>
                  <a:schemeClr val="tx1"/>
                </a:solidFill>
                <a:latin typeface="Arial" charset="0"/>
                <a:ea typeface="MS PGothic" charset="0"/>
                <a:cs typeface="MS PGothic" charset="0"/>
              </a:defRPr>
            </a:lvl6pPr>
            <a:lvl7pPr eaLnBrk="0" fontAlgn="base" hangingPunct="0">
              <a:spcAft>
                <a:spcPct val="0"/>
              </a:spcAft>
              <a:buChar char="»"/>
              <a:defRPr sz="2000">
                <a:solidFill>
                  <a:schemeClr val="tx1"/>
                </a:solidFill>
                <a:latin typeface="Arial" charset="0"/>
                <a:ea typeface="MS PGothic" charset="0"/>
                <a:cs typeface="MS PGothic" charset="0"/>
              </a:defRPr>
            </a:lvl7pPr>
            <a:lvl8pPr eaLnBrk="0" fontAlgn="base" hangingPunct="0">
              <a:spcAft>
                <a:spcPct val="0"/>
              </a:spcAft>
              <a:buChar char="»"/>
              <a:defRPr sz="2000">
                <a:solidFill>
                  <a:schemeClr val="tx1"/>
                </a:solidFill>
                <a:latin typeface="Arial" charset="0"/>
                <a:ea typeface="MS PGothic" charset="0"/>
                <a:cs typeface="MS PGothic" charset="0"/>
              </a:defRPr>
            </a:lvl8pPr>
            <a:lvl9pPr eaLnBrk="0" fontAlgn="base" hangingPunct="0">
              <a:spcAft>
                <a:spcPct val="0"/>
              </a:spcAft>
              <a:buChar char="»"/>
              <a:defRPr sz="2000">
                <a:solidFill>
                  <a:schemeClr val="tx1"/>
                </a:solidFill>
                <a:latin typeface="Arial" charset="0"/>
                <a:ea typeface="MS PGothic" charset="0"/>
                <a:cs typeface="MS PGothic" charset="0"/>
              </a:defRPr>
            </a:lvl9pPr>
          </a:lstStyle>
          <a:p>
            <a:r>
              <a:rPr lang="nl-NL" sz="1400" dirty="0"/>
              <a:t>CASE- interview (Bijlage) </a:t>
            </a:r>
          </a:p>
        </p:txBody>
      </p:sp>
      <p:sp>
        <p:nvSpPr>
          <p:cNvPr id="9" name="AutoShape 5"/>
          <p:cNvSpPr/>
          <p:nvPr/>
        </p:nvSpPr>
        <p:spPr>
          <a:xfrm rot="16200000">
            <a:off x="3537315" y="4684350"/>
            <a:ext cx="346938" cy="360363"/>
          </a:xfrm>
          <a:prstGeom prst="rightArrow">
            <a:avLst/>
          </a:prstGeom>
          <a:solidFill>
            <a:srgbClr val="7E0F7C"/>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p>
        </p:txBody>
      </p:sp>
      <p:sp>
        <p:nvSpPr>
          <p:cNvPr id="10" name="AutoShape 5"/>
          <p:cNvSpPr/>
          <p:nvPr/>
        </p:nvSpPr>
        <p:spPr>
          <a:xfrm rot="16200000">
            <a:off x="1225916" y="4684350"/>
            <a:ext cx="346938" cy="360363"/>
          </a:xfrm>
          <a:prstGeom prst="rightArrow">
            <a:avLst/>
          </a:prstGeom>
          <a:solidFill>
            <a:srgbClr val="7E0F7C"/>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p>
        </p:txBody>
      </p:sp>
      <p:sp>
        <p:nvSpPr>
          <p:cNvPr id="3" name="TextBox 2"/>
          <p:cNvSpPr txBox="1"/>
          <p:nvPr/>
        </p:nvSpPr>
        <p:spPr>
          <a:xfrm>
            <a:off x="1219203" y="2870200"/>
            <a:ext cx="5080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1</a:t>
            </a:r>
            <a:endParaRPr lang="en-US" dirty="0">
              <a:solidFill>
                <a:schemeClr val="bg1"/>
              </a:solidFill>
              <a:latin typeface="Arial Black"/>
              <a:cs typeface="Arial Black"/>
            </a:endParaRPr>
          </a:p>
        </p:txBody>
      </p:sp>
      <p:sp>
        <p:nvSpPr>
          <p:cNvPr id="11" name="TextBox 10"/>
          <p:cNvSpPr txBox="1"/>
          <p:nvPr/>
        </p:nvSpPr>
        <p:spPr>
          <a:xfrm>
            <a:off x="3441705" y="2870200"/>
            <a:ext cx="5080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2</a:t>
            </a:r>
            <a:endParaRPr lang="en-US" dirty="0">
              <a:solidFill>
                <a:schemeClr val="bg1"/>
              </a:solidFill>
              <a:latin typeface="Arial Black"/>
              <a:cs typeface="Arial Black"/>
            </a:endParaRPr>
          </a:p>
        </p:txBody>
      </p:sp>
      <p:sp>
        <p:nvSpPr>
          <p:cNvPr id="12" name="TextBox 11"/>
          <p:cNvSpPr txBox="1"/>
          <p:nvPr/>
        </p:nvSpPr>
        <p:spPr>
          <a:xfrm>
            <a:off x="5613403" y="2870200"/>
            <a:ext cx="5080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3</a:t>
            </a:r>
            <a:endParaRPr lang="en-US" dirty="0">
              <a:solidFill>
                <a:schemeClr val="bg1"/>
              </a:solidFill>
              <a:latin typeface="Arial Black"/>
              <a:cs typeface="Arial Black"/>
            </a:endParaRPr>
          </a:p>
        </p:txBody>
      </p:sp>
      <p:sp>
        <p:nvSpPr>
          <p:cNvPr id="13" name="TextBox 12"/>
          <p:cNvSpPr txBox="1"/>
          <p:nvPr/>
        </p:nvSpPr>
        <p:spPr>
          <a:xfrm>
            <a:off x="7620003" y="2870200"/>
            <a:ext cx="5080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4</a:t>
            </a:r>
            <a:endParaRPr lang="en-US" dirty="0">
              <a:solidFill>
                <a:schemeClr val="bg1"/>
              </a:solidFill>
              <a:latin typeface="Arial Black"/>
              <a:cs typeface="Arial Black"/>
            </a:endParaRPr>
          </a:p>
        </p:txBody>
      </p:sp>
    </p:spTree>
    <p:extLst>
      <p:ext uri="{BB962C8B-B14F-4D97-AF65-F5344CB8AC3E}">
        <p14:creationId xmlns:p14="http://schemas.microsoft.com/office/powerpoint/2010/main" val="2370569638"/>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Oefening 2:</a:t>
            </a:r>
            <a:br>
              <a:rPr lang="nl-NL" dirty="0" smtClean="0"/>
            </a:br>
            <a:r>
              <a:rPr lang="nl-NL" dirty="0" smtClean="0"/>
              <a:t>Systematisch onderzoek</a:t>
            </a:r>
            <a:endParaRPr lang="nl-NL" dirty="0"/>
          </a:p>
        </p:txBody>
      </p:sp>
      <p:sp>
        <p:nvSpPr>
          <p:cNvPr id="6" name="Content Placeholder 5"/>
          <p:cNvSpPr>
            <a:spLocks noGrp="1"/>
          </p:cNvSpPr>
          <p:nvPr>
            <p:ph idx="1"/>
          </p:nvPr>
        </p:nvSpPr>
        <p:spPr/>
        <p:txBody>
          <a:bodyPr>
            <a:normAutofit fontScale="85000" lnSpcReduction="20000"/>
          </a:bodyPr>
          <a:lstStyle/>
          <a:p>
            <a:pPr marL="0" indent="0">
              <a:buNone/>
            </a:pPr>
            <a:r>
              <a:rPr lang="nl-NL" dirty="0" smtClean="0"/>
              <a:t>Doel: </a:t>
            </a:r>
          </a:p>
          <a:p>
            <a:r>
              <a:rPr lang="nl-NL" dirty="0" smtClean="0"/>
              <a:t>concrete vragen stellen over suïcidaal gedrag (1)</a:t>
            </a:r>
          </a:p>
          <a:p>
            <a:r>
              <a:rPr lang="nl-NL" dirty="0" smtClean="0"/>
              <a:t>inventarisatie van gebeurtenissen en gedachten die aanleiding gaven tot suïcidegedachten (2)</a:t>
            </a:r>
          </a:p>
          <a:p>
            <a:r>
              <a:rPr lang="nl-NL" dirty="0" smtClean="0"/>
              <a:t>inventariseren van eerdere episoden/pogingen en aanleidingen (3)</a:t>
            </a:r>
          </a:p>
          <a:p>
            <a:r>
              <a:rPr lang="nl-NL" dirty="0" smtClean="0"/>
              <a:t>inventariseren factoren die samenhangen met suïcidaal gedrag  (3)</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pic>
        <p:nvPicPr>
          <p:cNvPr id="3" name="Content Placeholder 2" descr="113online-0177-2.jpg"/>
          <p:cNvPicPr>
            <a:picLocks noGrp="1" noChangeAspect="1"/>
          </p:cNvPicPr>
          <p:nvPr>
            <p:ph idx="12"/>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15364842"/>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Oefening 2:</a:t>
            </a:r>
            <a:br>
              <a:rPr lang="nl-NL" dirty="0" smtClean="0"/>
            </a:br>
            <a:r>
              <a:rPr lang="nl-NL" dirty="0" smtClean="0"/>
              <a:t>Systematisch onderzoek</a:t>
            </a:r>
            <a:endParaRPr lang="nl-NL" dirty="0"/>
          </a:p>
        </p:txBody>
      </p:sp>
      <p:sp>
        <p:nvSpPr>
          <p:cNvPr id="6" name="Content Placeholder 5"/>
          <p:cNvSpPr>
            <a:spLocks noGrp="1"/>
          </p:cNvSpPr>
          <p:nvPr>
            <p:ph idx="1"/>
          </p:nvPr>
        </p:nvSpPr>
        <p:spPr/>
        <p:txBody>
          <a:bodyPr/>
          <a:lstStyle/>
          <a:p>
            <a:pPr marL="0" indent="0">
              <a:buNone/>
            </a:pPr>
            <a:r>
              <a:rPr lang="nl-NL" dirty="0" smtClean="0"/>
              <a:t>Doel: </a:t>
            </a:r>
          </a:p>
          <a:p>
            <a:r>
              <a:rPr lang="nl-NL" dirty="0" smtClean="0"/>
              <a:t>Resultaat wordt samengevat om suïcidaliteit van patiënt systematisch te beschrijven</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pic>
        <p:nvPicPr>
          <p:cNvPr id="3" name="Content Placeholder 2" descr="113online-0210-2.jpg"/>
          <p:cNvPicPr>
            <a:picLocks noGrp="1" noChangeAspect="1"/>
          </p:cNvPicPr>
          <p:nvPr>
            <p:ph idx="12"/>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15364842"/>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Oefening 2 - Instructie</a:t>
            </a:r>
            <a:endParaRPr lang="nl-NL" dirty="0"/>
          </a:p>
        </p:txBody>
      </p:sp>
      <p:sp>
        <p:nvSpPr>
          <p:cNvPr id="7" name="Content Placeholder 6"/>
          <p:cNvSpPr>
            <a:spLocks noGrp="1"/>
          </p:cNvSpPr>
          <p:nvPr>
            <p:ph idx="1"/>
          </p:nvPr>
        </p:nvSpPr>
        <p:spPr/>
        <p:txBody>
          <a:bodyPr>
            <a:normAutofit fontScale="77500" lnSpcReduction="20000"/>
          </a:bodyPr>
          <a:lstStyle/>
          <a:p>
            <a:pPr marL="0" indent="0">
              <a:buNone/>
            </a:pPr>
            <a:r>
              <a:rPr lang="nl-NL" dirty="0" smtClean="0"/>
              <a:t>Neem je suïcidale patiënt in gedachten:</a:t>
            </a:r>
          </a:p>
          <a:p>
            <a:endParaRPr lang="nl-NL" dirty="0" smtClean="0"/>
          </a:p>
          <a:p>
            <a:r>
              <a:rPr lang="nl-NL" dirty="0" smtClean="0"/>
              <a:t>Zelfde tweetallen als in vorige oefening (nu in de andere rol)</a:t>
            </a:r>
          </a:p>
          <a:p>
            <a:r>
              <a:rPr lang="nl-NL" dirty="0" smtClean="0"/>
              <a:t>Spreek 20 minuten (wissel niet van rol tijdens oefening)</a:t>
            </a:r>
          </a:p>
          <a:p>
            <a:r>
              <a:rPr lang="nl-NL" dirty="0" smtClean="0"/>
              <a:t>Inventariseer actuele suïcidegedachten / gedrag  (1)</a:t>
            </a:r>
          </a:p>
          <a:p>
            <a:r>
              <a:rPr lang="nl-NL" dirty="0" smtClean="0"/>
              <a:t>Informeer naar gebeurtenissen en gedachten in de recente voorgeschiedenis (2)</a:t>
            </a:r>
          </a:p>
          <a:p>
            <a:r>
              <a:rPr lang="nl-NL" dirty="0" smtClean="0"/>
              <a:t>Informeer naar eerdere episodes van suïcidaal gedrag +  aanleidingen bij eerdere episoden (3)</a:t>
            </a:r>
          </a:p>
          <a:p>
            <a:r>
              <a:rPr lang="nl-NL" dirty="0" smtClean="0"/>
              <a:t>Inventariseer factoren die hebben geleid tot suïcidaal gedrag</a:t>
            </a:r>
          </a:p>
          <a:p>
            <a:r>
              <a:rPr lang="nl-NL" dirty="0" smtClean="0"/>
              <a:t>Geen oplossingen bieden, alleen inventariseren!</a:t>
            </a:r>
          </a:p>
          <a:p>
            <a:endParaRPr lang="nl-NL" dirty="0" smtClean="0"/>
          </a:p>
          <a:p>
            <a:pPr marL="0" indent="0">
              <a:buNone/>
            </a:pPr>
            <a:r>
              <a:rPr lang="nl-NL" dirty="0" smtClean="0"/>
              <a:t>&gt; Bereid samenvatting voor om te delen met de groep</a:t>
            </a:r>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202930619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Oefening 2 - Nabespreking</a:t>
            </a:r>
            <a:endParaRPr lang="nl-NL" dirty="0"/>
          </a:p>
        </p:txBody>
      </p:sp>
      <p:sp>
        <p:nvSpPr>
          <p:cNvPr id="7" name="Content Placeholder 6"/>
          <p:cNvSpPr>
            <a:spLocks noGrp="1"/>
          </p:cNvSpPr>
          <p:nvPr>
            <p:ph idx="1"/>
          </p:nvPr>
        </p:nvSpPr>
        <p:spPr/>
        <p:txBody>
          <a:bodyPr>
            <a:normAutofit lnSpcReduction="10000"/>
          </a:bodyPr>
          <a:lstStyle/>
          <a:p>
            <a:pPr marL="0" indent="0">
              <a:buNone/>
            </a:pPr>
            <a:r>
              <a:rPr lang="nl-NL" dirty="0" smtClean="0"/>
              <a:t>Vul beiden de checklijsten in (bijlage 2 + 3).</a:t>
            </a:r>
          </a:p>
          <a:p>
            <a:endParaRPr lang="nl-NL" dirty="0" smtClean="0"/>
          </a:p>
          <a:p>
            <a:r>
              <a:rPr lang="nl-NL" dirty="0" smtClean="0"/>
              <a:t>Beeld gekregen van de aanleiding tot de huidige episode?</a:t>
            </a:r>
          </a:p>
          <a:p>
            <a:r>
              <a:rPr lang="nl-NL" dirty="0" smtClean="0"/>
              <a:t>Waren er eerdere episoden?</a:t>
            </a:r>
          </a:p>
          <a:p>
            <a:r>
              <a:rPr lang="nl-NL" dirty="0" smtClean="0"/>
              <a:t>Wat waren toen de aanleidingen?</a:t>
            </a:r>
          </a:p>
          <a:p>
            <a:r>
              <a:rPr lang="nl-NL" dirty="0" smtClean="0"/>
              <a:t>Is er sprake van (langdurige) kwetsbaarheid?</a:t>
            </a:r>
          </a:p>
          <a:p>
            <a:r>
              <a:rPr lang="nl-NL" dirty="0" smtClean="0"/>
              <a:t>Welke langdurige kwetsbaarheidsfactoren zag u?</a:t>
            </a:r>
          </a:p>
          <a:p>
            <a:r>
              <a:rPr lang="nl-NL" dirty="0" smtClean="0"/>
              <a:t>Waaruit leidt u dit af? </a:t>
            </a:r>
          </a:p>
          <a:p>
            <a:r>
              <a:rPr lang="nl-NL" dirty="0" smtClean="0"/>
              <a:t>Informatie nodig van familieleden, partner of naasten?</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3965740332"/>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Pauze</a:t>
            </a:r>
            <a:endParaRPr lang="nl-NL" dirty="0"/>
          </a:p>
        </p:txBody>
      </p:sp>
      <p:sp>
        <p:nvSpPr>
          <p:cNvPr id="4" name="Tijdelijke aanduiding voor voettekst 3"/>
          <p:cNvSpPr>
            <a:spLocks noGrp="1"/>
          </p:cNvSpPr>
          <p:nvPr>
            <p:ph type="ftr" sz="quarter" idx="11"/>
          </p:nvPr>
        </p:nvSpPr>
        <p:spPr/>
        <p:txBody>
          <a:bodyPr/>
          <a:lstStyle/>
          <a:p>
            <a:r>
              <a:rPr lang="en-US" dirty="0"/>
              <a:t>113 </a:t>
            </a:r>
            <a:r>
              <a:rPr lang="en-US" dirty="0" err="1"/>
              <a:t>Trainingen</a:t>
            </a:r>
            <a:r>
              <a:rPr lang="en-US" dirty="0"/>
              <a:t> • PITSTOP training</a:t>
            </a:r>
          </a:p>
        </p:txBody>
      </p:sp>
      <p:pic>
        <p:nvPicPr>
          <p:cNvPr id="5" name="Picture 4" descr="Schermafbeelding 2015-10-26 om 15.19.48.png"/>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47823" y="1258018"/>
            <a:ext cx="2512878" cy="2206791"/>
          </a:xfrm>
          <a:prstGeom prst="rect">
            <a:avLst/>
          </a:prstGeom>
        </p:spPr>
      </p:pic>
      <p:pic>
        <p:nvPicPr>
          <p:cNvPr id="9" name="Picture 8" descr="Schermafbeelding 2015-10-26 om 15.24.0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68600" y="1482001"/>
            <a:ext cx="3644900" cy="3213100"/>
          </a:xfrm>
          <a:prstGeom prst="rect">
            <a:avLst/>
          </a:prstGeom>
        </p:spPr>
      </p:pic>
    </p:spTree>
    <p:extLst>
      <p:ext uri="{BB962C8B-B14F-4D97-AF65-F5344CB8AC3E}">
        <p14:creationId xmlns:p14="http://schemas.microsoft.com/office/powerpoint/2010/main" val="78335419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Verwachtingsmanagement</a:t>
            </a:r>
            <a:r>
              <a:rPr lang="en-US" dirty="0"/>
              <a:t> </a:t>
            </a:r>
          </a:p>
        </p:txBody>
      </p:sp>
      <p:sp>
        <p:nvSpPr>
          <p:cNvPr id="5" name="Content Placeholder 4"/>
          <p:cNvSpPr>
            <a:spLocks noGrp="1"/>
          </p:cNvSpPr>
          <p:nvPr>
            <p:ph idx="1"/>
          </p:nvPr>
        </p:nvSpPr>
        <p:spPr/>
        <p:txBody>
          <a:bodyPr>
            <a:normAutofit fontScale="92500" lnSpcReduction="10000"/>
          </a:bodyPr>
          <a:lstStyle/>
          <a:p>
            <a:pPr marL="0" indent="0">
              <a:buNone/>
            </a:pPr>
            <a:r>
              <a:rPr lang="nl-NL" dirty="0" smtClean="0"/>
              <a:t>Na de training</a:t>
            </a:r>
          </a:p>
          <a:p>
            <a:r>
              <a:rPr lang="nl-NL" dirty="0" smtClean="0"/>
              <a:t>Bent u geïnformeerd over de richtlijn</a:t>
            </a:r>
          </a:p>
          <a:p>
            <a:r>
              <a:rPr lang="nl-NL" dirty="0" smtClean="0"/>
              <a:t>Zijn uw vaardigheden uitgebreid</a:t>
            </a:r>
          </a:p>
          <a:p>
            <a:r>
              <a:rPr lang="nl-NL" dirty="0" smtClean="0"/>
              <a:t>Heeft u meer kennis over suïcidaliteit</a:t>
            </a:r>
          </a:p>
          <a:p>
            <a:r>
              <a:rPr lang="nl-NL" dirty="0" smtClean="0"/>
              <a:t>Heeft u binnen uw team een gemeenschappelijk jargon</a:t>
            </a:r>
          </a:p>
          <a:p>
            <a:r>
              <a:rPr lang="nl-NL" dirty="0" smtClean="0"/>
              <a:t>Kunt u binnen uw team verder werken aan de verbetering van suïcidepreventie</a:t>
            </a:r>
          </a:p>
          <a:p>
            <a:pPr marL="0" indent="0">
              <a:buNone/>
            </a:pPr>
            <a:r>
              <a:rPr lang="nl-NL" dirty="0" smtClean="0"/>
              <a:t>Met als doel:</a:t>
            </a:r>
          </a:p>
          <a:p>
            <a:r>
              <a:rPr lang="nl-NL" dirty="0" smtClean="0"/>
              <a:t>uw patiënten voelen zich beter begrepen </a:t>
            </a:r>
          </a:p>
          <a:p>
            <a:r>
              <a:rPr lang="nl-NL" dirty="0" smtClean="0"/>
              <a:t>Minder suïcidaal gedrag op de afdeling / onder patiënten</a:t>
            </a:r>
            <a:endParaRPr lang="nl-NL" dirty="0"/>
          </a:p>
        </p:txBody>
      </p:sp>
      <p:sp>
        <p:nvSpPr>
          <p:cNvPr id="6"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2386645757"/>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Programma</a:t>
            </a:r>
            <a:endParaRPr lang="nl-NL" dirty="0"/>
          </a:p>
        </p:txBody>
      </p:sp>
      <p:sp>
        <p:nvSpPr>
          <p:cNvPr id="6" name="Content Placeholder 5"/>
          <p:cNvSpPr>
            <a:spLocks noGrp="1"/>
          </p:cNvSpPr>
          <p:nvPr>
            <p:ph idx="1"/>
          </p:nvPr>
        </p:nvSpPr>
        <p:spPr/>
        <p:txBody>
          <a:bodyPr>
            <a:normAutofit lnSpcReduction="10000"/>
          </a:bodyPr>
          <a:lstStyle/>
          <a:p>
            <a:r>
              <a:rPr lang="nl-NL" dirty="0" smtClean="0">
                <a:solidFill>
                  <a:prstClr val="black"/>
                </a:solidFill>
              </a:rPr>
              <a:t>09.30 - </a:t>
            </a:r>
            <a:r>
              <a:rPr lang="nl-NL" dirty="0">
                <a:solidFill>
                  <a:prstClr val="black"/>
                </a:solidFill>
              </a:rPr>
              <a:t>10.15	Kennismaken + epidemiologie</a:t>
            </a:r>
          </a:p>
          <a:p>
            <a:r>
              <a:rPr lang="nl-NL" dirty="0" smtClean="0">
                <a:solidFill>
                  <a:prstClr val="black"/>
                </a:solidFill>
              </a:rPr>
              <a:t>10.15 - 11.30</a:t>
            </a:r>
            <a:r>
              <a:rPr lang="nl-NL" dirty="0">
                <a:solidFill>
                  <a:prstClr val="black"/>
                </a:solidFill>
              </a:rPr>
              <a:t>	Principes voor de omgang met suïcidaal gedrag</a:t>
            </a:r>
          </a:p>
          <a:p>
            <a:pPr marL="0" indent="0">
              <a:buNone/>
            </a:pPr>
            <a:r>
              <a:rPr lang="nl-NL" dirty="0">
                <a:solidFill>
                  <a:prstClr val="black"/>
                </a:solidFill>
              </a:rPr>
              <a:t>		pauze</a:t>
            </a:r>
          </a:p>
          <a:p>
            <a:r>
              <a:rPr lang="nl-NL" dirty="0" smtClean="0">
                <a:solidFill>
                  <a:prstClr val="black"/>
                </a:solidFill>
              </a:rPr>
              <a:t>11.45 - 13.00</a:t>
            </a:r>
            <a:r>
              <a:rPr lang="nl-NL" dirty="0">
                <a:solidFill>
                  <a:prstClr val="black"/>
                </a:solidFill>
              </a:rPr>
              <a:t>	Systematisch onderzoek van suïcidaal gedrag</a:t>
            </a:r>
          </a:p>
          <a:p>
            <a:pPr marL="0" indent="0">
              <a:buNone/>
            </a:pPr>
            <a:r>
              <a:rPr lang="nl-NL" dirty="0" smtClean="0">
                <a:solidFill>
                  <a:prstClr val="black"/>
                </a:solidFill>
              </a:rPr>
              <a:t>		pauze</a:t>
            </a:r>
            <a:endParaRPr lang="nl-NL" dirty="0">
              <a:solidFill>
                <a:prstClr val="black"/>
              </a:solidFill>
            </a:endParaRPr>
          </a:p>
          <a:p>
            <a:r>
              <a:rPr lang="nl-NL" dirty="0" smtClean="0">
                <a:solidFill>
                  <a:prstClr val="black"/>
                </a:solidFill>
              </a:rPr>
              <a:t>13.30 - 15.00</a:t>
            </a:r>
            <a:r>
              <a:rPr lang="nl-NL" dirty="0">
                <a:solidFill>
                  <a:prstClr val="black"/>
                </a:solidFill>
              </a:rPr>
              <a:t>	</a:t>
            </a:r>
            <a:r>
              <a:rPr lang="nl-NL" u="sng" dirty="0">
                <a:solidFill>
                  <a:srgbClr val="7E0F7C"/>
                </a:solidFill>
              </a:rPr>
              <a:t>Structuurdiagnose en veiligheidsplan</a:t>
            </a:r>
          </a:p>
          <a:p>
            <a:pPr marL="0" indent="0">
              <a:buNone/>
            </a:pPr>
            <a:r>
              <a:rPr lang="nl-NL" dirty="0">
                <a:solidFill>
                  <a:prstClr val="black"/>
                </a:solidFill>
              </a:rPr>
              <a:t>		pauze</a:t>
            </a:r>
          </a:p>
          <a:p>
            <a:r>
              <a:rPr lang="nl-NL" dirty="0" smtClean="0">
                <a:solidFill>
                  <a:prstClr val="black"/>
                </a:solidFill>
              </a:rPr>
              <a:t>15.15 - 15.45</a:t>
            </a:r>
            <a:r>
              <a:rPr lang="nl-NL" dirty="0">
                <a:solidFill>
                  <a:prstClr val="black"/>
                </a:solidFill>
              </a:rPr>
              <a:t>	Suïcidaliteit binnen multidisciplinair team</a:t>
            </a:r>
          </a:p>
          <a:p>
            <a:r>
              <a:rPr lang="nl-NL" dirty="0" smtClean="0">
                <a:solidFill>
                  <a:prstClr val="black"/>
                </a:solidFill>
              </a:rPr>
              <a:t>15.45 - 16.30</a:t>
            </a:r>
            <a:r>
              <a:rPr lang="nl-NL" dirty="0">
                <a:solidFill>
                  <a:prstClr val="black"/>
                </a:solidFill>
              </a:rPr>
              <a:t>	Chronische suïcidaliteit en </a:t>
            </a:r>
            <a:r>
              <a:rPr lang="nl-NL" dirty="0" smtClean="0">
                <a:solidFill>
                  <a:prstClr val="black"/>
                </a:solidFill>
              </a:rPr>
              <a:t>afronding</a:t>
            </a:r>
            <a:r>
              <a:rPr lang="nl-NL" dirty="0">
                <a:solidFill>
                  <a:prstClr val="black"/>
                </a:solidFill>
              </a:rPr>
              <a:t>	</a:t>
            </a:r>
          </a:p>
          <a:p>
            <a:endParaRPr lang="nl-NL" dirty="0">
              <a:solidFill>
                <a:prstClr val="black"/>
              </a:solidFill>
            </a:endParaRPr>
          </a:p>
          <a:p>
            <a:endParaRPr lang="nl-NL" dirty="0">
              <a:solidFill>
                <a:prstClr val="black"/>
              </a:solidFill>
            </a:endParaRPr>
          </a:p>
          <a:p>
            <a:endParaRPr lang="nl-NL" dirty="0">
              <a:solidFill>
                <a:prstClr val="black"/>
              </a:solidFill>
            </a:endParaRPr>
          </a:p>
        </p:txBody>
      </p:sp>
    </p:spTree>
    <p:extLst>
      <p:ext uri="{BB962C8B-B14F-4D97-AF65-F5344CB8AC3E}">
        <p14:creationId xmlns:p14="http://schemas.microsoft.com/office/powerpoint/2010/main" val="247309179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Structuurdiagnose</a:t>
            </a:r>
            <a:endParaRPr lang="nl-NL" dirty="0"/>
          </a:p>
        </p:txBody>
      </p:sp>
      <p:sp>
        <p:nvSpPr>
          <p:cNvPr id="7" name="Content Placeholder 6"/>
          <p:cNvSpPr>
            <a:spLocks noGrp="1"/>
          </p:cNvSpPr>
          <p:nvPr>
            <p:ph idx="1"/>
          </p:nvPr>
        </p:nvSpPr>
        <p:spPr>
          <a:xfrm>
            <a:off x="547821" y="1332132"/>
            <a:ext cx="8048359" cy="3288399"/>
          </a:xfrm>
        </p:spPr>
        <p:txBody>
          <a:bodyPr>
            <a:noAutofit/>
          </a:bodyPr>
          <a:lstStyle/>
          <a:p>
            <a:pPr marL="0" indent="0">
              <a:buNone/>
            </a:pPr>
            <a:r>
              <a:rPr lang="nl-NL" sz="1200" dirty="0" smtClean="0"/>
              <a:t>De structuurdiagnose van suïcidaal gedrag is een beschrijvende diagnose waarin is opgenomen:</a:t>
            </a:r>
          </a:p>
          <a:p>
            <a:pPr marL="457200" indent="-457200">
              <a:buFont typeface="+mj-lt"/>
              <a:buAutoNum type="arabicPeriod"/>
            </a:pPr>
            <a:r>
              <a:rPr lang="nl-NL" sz="1200" dirty="0" smtClean="0"/>
              <a:t>Het feitelijke suïcidale gedrag met eventueel gevolgen (samenvattend, geen interpretaties of waardeoordelen) </a:t>
            </a:r>
          </a:p>
          <a:p>
            <a:pPr marL="457200" indent="-457200">
              <a:buFont typeface="+mj-lt"/>
              <a:buAutoNum type="arabicPeriod"/>
            </a:pPr>
            <a:r>
              <a:rPr lang="nl-NL" sz="1200" dirty="0" smtClean="0"/>
              <a:t>In relatie tot (vermoedelijke) uitlokkende factoren of aanleidingen (‘</a:t>
            </a:r>
            <a:r>
              <a:rPr lang="nl-NL" sz="1200" dirty="0" err="1" smtClean="0"/>
              <a:t>reasons</a:t>
            </a:r>
            <a:r>
              <a:rPr lang="nl-NL" sz="1200" dirty="0" smtClean="0"/>
              <a:t> </a:t>
            </a:r>
            <a:r>
              <a:rPr lang="nl-NL" sz="1200" dirty="0" err="1" smtClean="0"/>
              <a:t>to</a:t>
            </a:r>
            <a:r>
              <a:rPr lang="nl-NL" sz="1200" dirty="0" smtClean="0"/>
              <a:t> die’) in de recente voorgeschiedenis, waaronder:</a:t>
            </a:r>
          </a:p>
          <a:p>
            <a:pPr marL="639763" lvl="1" indent="-457200"/>
            <a:r>
              <a:rPr lang="nl-NL" sz="1000" dirty="0" smtClean="0"/>
              <a:t>psychologische pijn door (dreigend) verlies, krenking, vernedering, verlating; </a:t>
            </a:r>
          </a:p>
          <a:p>
            <a:pPr marL="639763" lvl="1" indent="-457200"/>
            <a:r>
              <a:rPr lang="nl-NL" sz="1000" dirty="0" smtClean="0"/>
              <a:t>(gevolgen of symptomen van) psychiatrische problematiek/stoornissen;</a:t>
            </a:r>
          </a:p>
          <a:p>
            <a:pPr marL="639763" lvl="1" indent="-457200"/>
            <a:r>
              <a:rPr lang="nl-NL" sz="1000" dirty="0" smtClean="0"/>
              <a:t>sociale; financiële; existentiële klemsituatie (eenzaamheid, gebrek aan perspectief, gevoel anderen tot last te zijn);</a:t>
            </a:r>
          </a:p>
          <a:p>
            <a:pPr marL="639763" lvl="1" indent="-457200"/>
            <a:r>
              <a:rPr lang="nl-NL" sz="1000" dirty="0" smtClean="0"/>
              <a:t>andere aanleiding, onbekende of kennelijk geen aanleiding. </a:t>
            </a:r>
          </a:p>
          <a:p>
            <a:pPr marL="457200" indent="-457200">
              <a:buFont typeface="+mj-lt"/>
              <a:buAutoNum type="arabicPeriod"/>
            </a:pPr>
            <a:r>
              <a:rPr lang="nl-NL" sz="1200" dirty="0" smtClean="0"/>
              <a:t> Leeftijd, geslacht, sociale status of beroep;</a:t>
            </a:r>
          </a:p>
          <a:p>
            <a:pPr marL="457200" indent="-457200">
              <a:buFont typeface="+mj-lt"/>
              <a:buAutoNum type="arabicPeriod"/>
            </a:pPr>
            <a:r>
              <a:rPr lang="nl-NL" sz="1200" dirty="0" smtClean="0"/>
              <a:t> De psychiatrische voorgeschiedenis en andere risicofactoren;</a:t>
            </a:r>
          </a:p>
          <a:p>
            <a:pPr marL="457200" indent="-457200">
              <a:buFont typeface="+mj-lt"/>
              <a:buAutoNum type="arabicPeriod"/>
            </a:pPr>
            <a:r>
              <a:rPr lang="nl-NL" sz="1200" dirty="0" smtClean="0"/>
              <a:t> Eerder suïcidaal gedrag (met name: het ernstigste suïcidale gedrag uit het verleden van patiënt) </a:t>
            </a:r>
          </a:p>
          <a:p>
            <a:pPr marL="457200" indent="-457200">
              <a:buFont typeface="+mj-lt"/>
              <a:buAutoNum type="arabicPeriod"/>
            </a:pPr>
            <a:r>
              <a:rPr lang="nl-NL" sz="1200" dirty="0" smtClean="0"/>
              <a:t> Met actuele beschermende of steunende factoren (‘</a:t>
            </a:r>
            <a:r>
              <a:rPr lang="nl-NL" sz="1200" dirty="0" err="1" smtClean="0"/>
              <a:t>reasons</a:t>
            </a:r>
            <a:r>
              <a:rPr lang="nl-NL" sz="1200" dirty="0" smtClean="0"/>
              <a:t> </a:t>
            </a:r>
            <a:r>
              <a:rPr lang="nl-NL" sz="1200" dirty="0" err="1" smtClean="0"/>
              <a:t>to</a:t>
            </a:r>
            <a:r>
              <a:rPr lang="nl-NL" sz="1200" dirty="0" smtClean="0"/>
              <a:t> live’), waaronder ook behandeling;</a:t>
            </a:r>
          </a:p>
          <a:p>
            <a:pPr marL="457200" indent="-457200">
              <a:buFont typeface="+mj-lt"/>
              <a:buAutoNum type="arabicPeriod"/>
            </a:pPr>
            <a:r>
              <a:rPr lang="nl-NL" sz="1200" dirty="0" smtClean="0"/>
              <a:t> De eigen houding ten aanzien van het suïcidale gedrag;</a:t>
            </a:r>
          </a:p>
          <a:p>
            <a:pPr marL="457200" indent="-457200">
              <a:buFont typeface="+mj-lt"/>
              <a:buAutoNum type="arabicPeriod"/>
            </a:pPr>
            <a:r>
              <a:rPr lang="nl-NL" sz="1200" dirty="0" smtClean="0"/>
              <a:t>De ingeschatte mate van impulsiviteit/overzichtsverlies/ontreddering en wilsbekwaamheid t.a.v. leven/dood tijdens suïcidale crisis.</a:t>
            </a:r>
          </a:p>
          <a:p>
            <a:pPr marL="0" indent="0">
              <a:buNone/>
            </a:pPr>
            <a:r>
              <a:rPr lang="nl-NL" sz="1200" dirty="0" smtClean="0"/>
              <a:t>Al deze informatie kan je met behulp van CASE structureel verzamelen</a:t>
            </a:r>
            <a:endParaRPr lang="nl-NL" sz="1200"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1929860084"/>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Voorbeeld Structuurdiagnose</a:t>
            </a:r>
            <a:endParaRPr lang="nl-NL" dirty="0"/>
          </a:p>
        </p:txBody>
      </p:sp>
      <p:sp>
        <p:nvSpPr>
          <p:cNvPr id="7" name="Content Placeholder 6"/>
          <p:cNvSpPr>
            <a:spLocks noGrp="1"/>
          </p:cNvSpPr>
          <p:nvPr>
            <p:ph idx="1"/>
          </p:nvPr>
        </p:nvSpPr>
        <p:spPr>
          <a:xfrm>
            <a:off x="547821" y="1332132"/>
            <a:ext cx="8048359" cy="3288399"/>
          </a:xfrm>
        </p:spPr>
        <p:txBody>
          <a:bodyPr>
            <a:noAutofit/>
          </a:bodyPr>
          <a:lstStyle/>
          <a:p>
            <a:pPr marL="0" indent="0">
              <a:buNone/>
            </a:pPr>
            <a:r>
              <a:rPr lang="nl-NL" sz="1400" dirty="0" smtClean="0"/>
              <a:t>Ernstige tentamen suïcide (TS) middels het aanbrengen van een diepe snee in de halsstreek niet leidend tot groot bloedverlies maar wel tot peesletsel, gepleegd aansluitend op het uitmaken van de relatie door zijn partner en onder invloed van alcohol tijdens de vakantie van zijn psychotherapeut. Patiënt is een 54-jarige werkloze homoseksuele man (afgekeurd als etalage-ontwerper) bekend met een narcistische en theatrale persoonlijkheidsstoornis, dysthyme stoornis en gegeneraliseerde angststoornis, die door de relatiebreuk binnenkort geen woning meer zal hebben. Op dit moment is er geen duidelijk psychiatrisch toestandsbeeld. Patiënt is sinds zijn adolescentie bekend met episodes van suïcidaal gedrag en suïcidepogingen, en is 8 jaar geleden van twee hoog naar beneden gesprongen waarbij hij twee lendenwervels en zijn rechterheup brak steeds in relatie tot een (dreigende) relatiebreuk. Patiënt schaamt zich nu erg voor zijn TS, vreest een ontsierend litteken en hoopt dat zijn ex-partner de relatie alsnog wil voortzetten. Hij wil zijn problematiek graag bespreken met zijn therapeut. Ingeschat wordt dat patiënt ten tijde van het TS impulsief handelde en niet volledig wilsbekwaam was door de alcoholintoxicatie. Op moment van onderzoek is hij volkomen wilsbekwaam en coöperatief genoeg om een veiligheidsplan op te stellen en zich daaraan te houden.  </a:t>
            </a:r>
            <a:endParaRPr lang="nl-NL" sz="1400"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2936621047"/>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Veiligheidsplan</a:t>
            </a:r>
            <a:endParaRPr lang="nl-NL" dirty="0"/>
          </a:p>
        </p:txBody>
      </p:sp>
      <p:sp>
        <p:nvSpPr>
          <p:cNvPr id="3" name="Content Placeholder 2"/>
          <p:cNvSpPr>
            <a:spLocks noGrp="1"/>
          </p:cNvSpPr>
          <p:nvPr>
            <p:ph idx="1"/>
          </p:nvPr>
        </p:nvSpPr>
        <p:spPr/>
        <p:txBody>
          <a:bodyPr/>
          <a:lstStyle/>
          <a:p>
            <a:r>
              <a:rPr lang="nl-NL" dirty="0" err="1">
                <a:latin typeface="Calibri" charset="0"/>
              </a:rPr>
              <a:t>https</a:t>
            </a:r>
            <a:r>
              <a:rPr lang="nl-NL" dirty="0">
                <a:latin typeface="Calibri" charset="0"/>
              </a:rPr>
              <a:t>://</a:t>
            </a:r>
            <a:r>
              <a:rPr lang="nl-NL" dirty="0" err="1">
                <a:latin typeface="Calibri" charset="0"/>
              </a:rPr>
              <a:t>vimeo.com</a:t>
            </a:r>
            <a:r>
              <a:rPr lang="nl-NL" dirty="0">
                <a:latin typeface="Calibri" charset="0"/>
              </a:rPr>
              <a:t>/</a:t>
            </a:r>
            <a:r>
              <a:rPr lang="nl-NL" dirty="0" smtClean="0">
                <a:latin typeface="Calibri" charset="0"/>
              </a:rPr>
              <a:t>128711261</a:t>
            </a:r>
            <a:endParaRPr lang="nl-NL" dirty="0">
              <a:latin typeface="Calibri" charset="0"/>
            </a:endParaRPr>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1563645517"/>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Elementen van een veiligheidsplan</a:t>
            </a:r>
            <a:endParaRPr lang="nl-NL" dirty="0"/>
          </a:p>
        </p:txBody>
      </p:sp>
      <p:sp>
        <p:nvSpPr>
          <p:cNvPr id="3" name="Content Placeholder 2"/>
          <p:cNvSpPr>
            <a:spLocks noGrp="1"/>
          </p:cNvSpPr>
          <p:nvPr>
            <p:ph idx="1"/>
          </p:nvPr>
        </p:nvSpPr>
        <p:spPr/>
        <p:txBody>
          <a:bodyPr>
            <a:normAutofit fontScale="92500" lnSpcReduction="10000"/>
          </a:bodyPr>
          <a:lstStyle/>
          <a:p>
            <a:pPr marL="0" indent="0">
              <a:buNone/>
            </a:pPr>
            <a:r>
              <a:rPr lang="nl-NL" b="1" dirty="0">
                <a:latin typeface="Calibri" charset="0"/>
              </a:rPr>
              <a:t>Samen met de patiënt en diens </a:t>
            </a:r>
            <a:r>
              <a:rPr lang="nl-NL" b="1" dirty="0" smtClean="0">
                <a:latin typeface="Calibri" charset="0"/>
              </a:rPr>
              <a:t>naasten</a:t>
            </a:r>
            <a:endParaRPr lang="nl-NL" b="1" dirty="0">
              <a:latin typeface="Calibri" charset="0"/>
            </a:endParaRPr>
          </a:p>
          <a:p>
            <a:r>
              <a:rPr lang="nl-NL" dirty="0">
                <a:latin typeface="Calibri" charset="0"/>
              </a:rPr>
              <a:t>Beschrijf specifieke risicosituaties en wat te doen</a:t>
            </a:r>
          </a:p>
          <a:p>
            <a:r>
              <a:rPr lang="nl-NL" dirty="0">
                <a:latin typeface="Calibri" charset="0"/>
              </a:rPr>
              <a:t>Beschrijf vroege signalen en latere signalen. Wat te doen?</a:t>
            </a:r>
          </a:p>
          <a:p>
            <a:r>
              <a:rPr lang="nl-NL" dirty="0">
                <a:latin typeface="Calibri" charset="0"/>
              </a:rPr>
              <a:t>Is de patiënt bang voor zichzelf?</a:t>
            </a:r>
          </a:p>
          <a:p>
            <a:r>
              <a:rPr lang="nl-NL" dirty="0">
                <a:latin typeface="Calibri" charset="0"/>
              </a:rPr>
              <a:t>Hoe kunnen we samen jouw veiligheid bewaken?</a:t>
            </a:r>
          </a:p>
          <a:p>
            <a:r>
              <a:rPr lang="nl-NL" dirty="0">
                <a:latin typeface="Calibri" charset="0"/>
              </a:rPr>
              <a:t>Leg veiligheidsafspraken vast!!! </a:t>
            </a:r>
          </a:p>
          <a:p>
            <a:r>
              <a:rPr lang="nl-NL" dirty="0">
                <a:latin typeface="Calibri" charset="0"/>
              </a:rPr>
              <a:t>Beleid op de afdeling voor iedere patiënt vastgelegd</a:t>
            </a:r>
          </a:p>
          <a:p>
            <a:r>
              <a:rPr lang="nl-NL" dirty="0">
                <a:latin typeface="Calibri" charset="0"/>
              </a:rPr>
              <a:t>(Bijv.) kleurcodes diverse stadia en concrete stappen hierbij </a:t>
            </a:r>
          </a:p>
          <a:p>
            <a:r>
              <a:rPr lang="nl-NL" dirty="0">
                <a:latin typeface="Calibri" charset="0"/>
              </a:rPr>
              <a:t>Gegevens (telefoonnummers) over hulpbronnen in crises</a:t>
            </a:r>
          </a:p>
          <a:p>
            <a:r>
              <a:rPr lang="nl-NL" dirty="0">
                <a:latin typeface="Calibri" charset="0"/>
              </a:rPr>
              <a:t>Dit alles in nauwe samenspraak met de familie / naasten</a:t>
            </a:r>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2725022440"/>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Veiligheidsplan</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pic>
        <p:nvPicPr>
          <p:cNvPr id="6" name="Picture 1" descr="Veiligheidsplan.pdf"/>
          <p:cNvPicPr>
            <a:picLocks noChangeAspect="1"/>
          </p:cNvPicPr>
          <p:nvPr/>
        </p:nvPicPr>
        <p:blipFill rotWithShape="1">
          <a:blip r:embed="rId3" cstate="print">
            <a:extLst>
              <a:ext uri="{28A0092B-C50C-407E-A947-70E740481C1C}">
                <a14:useLocalDpi xmlns:a14="http://schemas.microsoft.com/office/drawing/2010/main"/>
              </a:ext>
            </a:extLst>
          </a:blip>
          <a:srcRect l="9490" t="19804" r="11979" b="36175"/>
          <a:stretch/>
        </p:blipFill>
        <p:spPr bwMode="auto">
          <a:xfrm>
            <a:off x="547821" y="1262621"/>
            <a:ext cx="5691097" cy="3385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608096"/>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Veiligheidsplan</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pic>
        <p:nvPicPr>
          <p:cNvPr id="6" name="Picture 1" descr="Veiligheidsplan.pdf"/>
          <p:cNvPicPr>
            <a:picLocks noChangeAspect="1"/>
          </p:cNvPicPr>
          <p:nvPr/>
        </p:nvPicPr>
        <p:blipFill rotWithShape="1">
          <a:blip r:embed="rId3" cstate="print">
            <a:extLst>
              <a:ext uri="{28A0092B-C50C-407E-A947-70E740481C1C}">
                <a14:useLocalDpi xmlns:a14="http://schemas.microsoft.com/office/drawing/2010/main"/>
              </a:ext>
            </a:extLst>
          </a:blip>
          <a:srcRect l="9490" t="63329" r="11979" b="8589"/>
          <a:stretch/>
        </p:blipFill>
        <p:spPr bwMode="auto">
          <a:xfrm>
            <a:off x="547821" y="1295400"/>
            <a:ext cx="5691097" cy="215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885533"/>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Oefenen</a:t>
            </a:r>
            <a:endParaRPr lang="nl-NL" dirty="0"/>
          </a:p>
        </p:txBody>
      </p:sp>
      <p:pic>
        <p:nvPicPr>
          <p:cNvPr id="4" name="Content Placeholder 3" descr="Schermafbeelding 2015-10-26 om 10.08.36.png"/>
          <p:cNvPicPr>
            <a:picLocks noGrp="1" noChangeAspect="1"/>
          </p:cNvPicPr>
          <p:nvPr>
            <p:ph idx="1"/>
          </p:nvPr>
        </p:nvPicPr>
        <p:blipFill>
          <a:blip r:embed="rId3" cstate="print">
            <a:extLst>
              <a:ext uri="{28A0092B-C50C-407E-A947-70E740481C1C}">
                <a14:useLocalDpi xmlns:a14="http://schemas.microsoft.com/office/drawing/2010/main"/>
              </a:ext>
            </a:extLst>
          </a:blip>
          <a:srcRect l="2392" r="2392"/>
          <a:stretch>
            <a:fillRect/>
          </a:stretch>
        </p:blipFill>
        <p:spPr/>
      </p:pic>
      <p:sp>
        <p:nvSpPr>
          <p:cNvPr id="6" name="AutoShape 5"/>
          <p:cNvSpPr/>
          <p:nvPr/>
        </p:nvSpPr>
        <p:spPr>
          <a:xfrm rot="16200000">
            <a:off x="5658214" y="4684350"/>
            <a:ext cx="346938" cy="360363"/>
          </a:xfrm>
          <a:prstGeom prst="rightArrow">
            <a:avLst/>
          </a:prstGeom>
          <a:solidFill>
            <a:srgbClr val="7E0F7C"/>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p>
        </p:txBody>
      </p:sp>
      <p:sp>
        <p:nvSpPr>
          <p:cNvPr id="7" name="Text Box 33"/>
          <p:cNvSpPr txBox="1">
            <a:spLocks noGrp="1"/>
          </p:cNvSpPr>
          <p:nvPr/>
        </p:nvSpPr>
        <p:spPr bwMode="auto">
          <a:xfrm>
            <a:off x="5700580" y="1217038"/>
            <a:ext cx="2895600"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fontAlgn="base" hangingPunct="0">
              <a:spcAft>
                <a:spcPct val="0"/>
              </a:spcAft>
              <a:buChar char="»"/>
              <a:defRPr sz="2000">
                <a:solidFill>
                  <a:schemeClr val="tx1"/>
                </a:solidFill>
                <a:latin typeface="Arial" charset="0"/>
                <a:ea typeface="MS PGothic" charset="0"/>
                <a:cs typeface="MS PGothic" charset="0"/>
              </a:defRPr>
            </a:lvl6pPr>
            <a:lvl7pPr eaLnBrk="0" fontAlgn="base" hangingPunct="0">
              <a:spcAft>
                <a:spcPct val="0"/>
              </a:spcAft>
              <a:buChar char="»"/>
              <a:defRPr sz="2000">
                <a:solidFill>
                  <a:schemeClr val="tx1"/>
                </a:solidFill>
                <a:latin typeface="Arial" charset="0"/>
                <a:ea typeface="MS PGothic" charset="0"/>
                <a:cs typeface="MS PGothic" charset="0"/>
              </a:defRPr>
            </a:lvl7pPr>
            <a:lvl8pPr eaLnBrk="0" fontAlgn="base" hangingPunct="0">
              <a:spcAft>
                <a:spcPct val="0"/>
              </a:spcAft>
              <a:buChar char="»"/>
              <a:defRPr sz="2000">
                <a:solidFill>
                  <a:schemeClr val="tx1"/>
                </a:solidFill>
                <a:latin typeface="Arial" charset="0"/>
                <a:ea typeface="MS PGothic" charset="0"/>
                <a:cs typeface="MS PGothic" charset="0"/>
              </a:defRPr>
            </a:lvl8pPr>
            <a:lvl9pPr eaLnBrk="0" fontAlgn="base" hangingPunct="0">
              <a:spcAft>
                <a:spcPct val="0"/>
              </a:spcAft>
              <a:buChar char="»"/>
              <a:defRPr sz="2000">
                <a:solidFill>
                  <a:schemeClr val="tx1"/>
                </a:solidFill>
                <a:latin typeface="Arial" charset="0"/>
                <a:ea typeface="MS PGothic" charset="0"/>
                <a:cs typeface="MS PGothic" charset="0"/>
              </a:defRPr>
            </a:lvl9pPr>
          </a:lstStyle>
          <a:p>
            <a:pPr algn="r" eaLnBrk="1" hangingPunct="1"/>
            <a:r>
              <a:rPr lang="nl-NL" sz="1400" dirty="0" err="1"/>
              <a:t>Shea</a:t>
            </a:r>
            <a:r>
              <a:rPr lang="nl-NL" sz="1400" dirty="0"/>
              <a:t> (1998)</a:t>
            </a:r>
          </a:p>
        </p:txBody>
      </p:sp>
      <p:sp>
        <p:nvSpPr>
          <p:cNvPr id="8" name="Text Box 33"/>
          <p:cNvSpPr txBox="1">
            <a:spLocks noGrp="1"/>
          </p:cNvSpPr>
          <p:nvPr/>
        </p:nvSpPr>
        <p:spPr bwMode="auto">
          <a:xfrm>
            <a:off x="547822" y="1217038"/>
            <a:ext cx="2895600"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fontAlgn="base" hangingPunct="0">
              <a:spcAft>
                <a:spcPct val="0"/>
              </a:spcAft>
              <a:buChar char="»"/>
              <a:defRPr sz="2000">
                <a:solidFill>
                  <a:schemeClr val="tx1"/>
                </a:solidFill>
                <a:latin typeface="Arial" charset="0"/>
                <a:ea typeface="MS PGothic" charset="0"/>
                <a:cs typeface="MS PGothic" charset="0"/>
              </a:defRPr>
            </a:lvl6pPr>
            <a:lvl7pPr eaLnBrk="0" fontAlgn="base" hangingPunct="0">
              <a:spcAft>
                <a:spcPct val="0"/>
              </a:spcAft>
              <a:buChar char="»"/>
              <a:defRPr sz="2000">
                <a:solidFill>
                  <a:schemeClr val="tx1"/>
                </a:solidFill>
                <a:latin typeface="Arial" charset="0"/>
                <a:ea typeface="MS PGothic" charset="0"/>
                <a:cs typeface="MS PGothic" charset="0"/>
              </a:defRPr>
            </a:lvl7pPr>
            <a:lvl8pPr eaLnBrk="0" fontAlgn="base" hangingPunct="0">
              <a:spcAft>
                <a:spcPct val="0"/>
              </a:spcAft>
              <a:buChar char="»"/>
              <a:defRPr sz="2000">
                <a:solidFill>
                  <a:schemeClr val="tx1"/>
                </a:solidFill>
                <a:latin typeface="Arial" charset="0"/>
                <a:ea typeface="MS PGothic" charset="0"/>
                <a:cs typeface="MS PGothic" charset="0"/>
              </a:defRPr>
            </a:lvl8pPr>
            <a:lvl9pPr eaLnBrk="0" fontAlgn="base" hangingPunct="0">
              <a:spcAft>
                <a:spcPct val="0"/>
              </a:spcAft>
              <a:buChar char="»"/>
              <a:defRPr sz="2000">
                <a:solidFill>
                  <a:schemeClr val="tx1"/>
                </a:solidFill>
                <a:latin typeface="Arial" charset="0"/>
                <a:ea typeface="MS PGothic" charset="0"/>
                <a:cs typeface="MS PGothic" charset="0"/>
              </a:defRPr>
            </a:lvl9pPr>
          </a:lstStyle>
          <a:p>
            <a:r>
              <a:rPr lang="nl-NL" sz="1400" dirty="0"/>
              <a:t>CASE- interview (</a:t>
            </a:r>
            <a:r>
              <a:rPr lang="nl-NL" sz="1400" dirty="0" smtClean="0"/>
              <a:t>Bijlage 5) </a:t>
            </a:r>
            <a:endParaRPr lang="nl-NL" sz="1400" dirty="0"/>
          </a:p>
        </p:txBody>
      </p:sp>
      <p:sp>
        <p:nvSpPr>
          <p:cNvPr id="9" name="AutoShape 5"/>
          <p:cNvSpPr/>
          <p:nvPr/>
        </p:nvSpPr>
        <p:spPr>
          <a:xfrm rot="16200000">
            <a:off x="3537315" y="4684350"/>
            <a:ext cx="346938" cy="360363"/>
          </a:xfrm>
          <a:prstGeom prst="rightArrow">
            <a:avLst/>
          </a:prstGeom>
          <a:solidFill>
            <a:srgbClr val="7E0F7C"/>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p>
        </p:txBody>
      </p:sp>
      <p:sp>
        <p:nvSpPr>
          <p:cNvPr id="10" name="AutoShape 5"/>
          <p:cNvSpPr/>
          <p:nvPr/>
        </p:nvSpPr>
        <p:spPr>
          <a:xfrm rot="16200000">
            <a:off x="1225916" y="4684350"/>
            <a:ext cx="346938" cy="360363"/>
          </a:xfrm>
          <a:prstGeom prst="rightArrow">
            <a:avLst/>
          </a:prstGeom>
          <a:solidFill>
            <a:srgbClr val="7E0F7C"/>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p>
        </p:txBody>
      </p:sp>
      <p:sp>
        <p:nvSpPr>
          <p:cNvPr id="3" name="TextBox 2"/>
          <p:cNvSpPr txBox="1"/>
          <p:nvPr/>
        </p:nvSpPr>
        <p:spPr>
          <a:xfrm>
            <a:off x="1219203" y="2870200"/>
            <a:ext cx="5080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1</a:t>
            </a:r>
            <a:endParaRPr lang="en-US" dirty="0">
              <a:solidFill>
                <a:schemeClr val="bg1"/>
              </a:solidFill>
              <a:latin typeface="Arial Black"/>
              <a:cs typeface="Arial Black"/>
            </a:endParaRPr>
          </a:p>
        </p:txBody>
      </p:sp>
      <p:sp>
        <p:nvSpPr>
          <p:cNvPr id="11" name="TextBox 10"/>
          <p:cNvSpPr txBox="1"/>
          <p:nvPr/>
        </p:nvSpPr>
        <p:spPr>
          <a:xfrm>
            <a:off x="3441705" y="2870200"/>
            <a:ext cx="5080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2</a:t>
            </a:r>
            <a:endParaRPr lang="en-US" dirty="0">
              <a:solidFill>
                <a:schemeClr val="bg1"/>
              </a:solidFill>
              <a:latin typeface="Arial Black"/>
              <a:cs typeface="Arial Black"/>
            </a:endParaRPr>
          </a:p>
        </p:txBody>
      </p:sp>
      <p:sp>
        <p:nvSpPr>
          <p:cNvPr id="12" name="TextBox 11"/>
          <p:cNvSpPr txBox="1"/>
          <p:nvPr/>
        </p:nvSpPr>
        <p:spPr>
          <a:xfrm>
            <a:off x="5613403" y="2870200"/>
            <a:ext cx="5080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3</a:t>
            </a:r>
            <a:endParaRPr lang="en-US" dirty="0">
              <a:solidFill>
                <a:schemeClr val="bg1"/>
              </a:solidFill>
              <a:latin typeface="Arial Black"/>
              <a:cs typeface="Arial Black"/>
            </a:endParaRPr>
          </a:p>
        </p:txBody>
      </p:sp>
      <p:sp>
        <p:nvSpPr>
          <p:cNvPr id="13" name="TextBox 12"/>
          <p:cNvSpPr txBox="1"/>
          <p:nvPr/>
        </p:nvSpPr>
        <p:spPr>
          <a:xfrm>
            <a:off x="7620003" y="2870200"/>
            <a:ext cx="508000" cy="369332"/>
          </a:xfrm>
          <a:prstGeom prst="rect">
            <a:avLst/>
          </a:prstGeom>
          <a:noFill/>
        </p:spPr>
        <p:txBody>
          <a:bodyPr wrap="square" rtlCol="0">
            <a:spAutoFit/>
          </a:bodyPr>
          <a:lstStyle/>
          <a:p>
            <a:pPr algn="ctr"/>
            <a:r>
              <a:rPr lang="en-US" dirty="0" smtClean="0">
                <a:solidFill>
                  <a:schemeClr val="bg1"/>
                </a:solidFill>
                <a:latin typeface="Arial Black"/>
                <a:cs typeface="Arial Black"/>
              </a:rPr>
              <a:t>4</a:t>
            </a:r>
            <a:endParaRPr lang="en-US" dirty="0">
              <a:solidFill>
                <a:schemeClr val="bg1"/>
              </a:solidFill>
              <a:latin typeface="Arial Black"/>
              <a:cs typeface="Arial Black"/>
            </a:endParaRPr>
          </a:p>
        </p:txBody>
      </p:sp>
      <p:sp>
        <p:nvSpPr>
          <p:cNvPr id="14" name="AutoShape 5"/>
          <p:cNvSpPr/>
          <p:nvPr/>
        </p:nvSpPr>
        <p:spPr>
          <a:xfrm rot="16200000">
            <a:off x="7774353" y="4684351"/>
            <a:ext cx="346938" cy="360363"/>
          </a:xfrm>
          <a:prstGeom prst="rightArrow">
            <a:avLst/>
          </a:prstGeom>
          <a:solidFill>
            <a:srgbClr val="7E0F7C"/>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nl-NL" sz="1800"/>
          </a:p>
        </p:txBody>
      </p:sp>
    </p:spTree>
    <p:extLst>
      <p:ext uri="{BB962C8B-B14F-4D97-AF65-F5344CB8AC3E}">
        <p14:creationId xmlns:p14="http://schemas.microsoft.com/office/powerpoint/2010/main" val="393386515"/>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Oefening 3: Structuurdiagnose en veiligheidsplan</a:t>
            </a:r>
            <a:endParaRPr lang="nl-NL" dirty="0"/>
          </a:p>
        </p:txBody>
      </p:sp>
      <p:sp>
        <p:nvSpPr>
          <p:cNvPr id="6" name="Content Placeholder 5"/>
          <p:cNvSpPr>
            <a:spLocks noGrp="1"/>
          </p:cNvSpPr>
          <p:nvPr>
            <p:ph idx="1"/>
          </p:nvPr>
        </p:nvSpPr>
        <p:spPr/>
        <p:txBody>
          <a:bodyPr>
            <a:normAutofit/>
          </a:bodyPr>
          <a:lstStyle/>
          <a:p>
            <a:pPr marL="0" indent="0">
              <a:buNone/>
            </a:pPr>
            <a:r>
              <a:rPr lang="nl-NL" dirty="0" smtClean="0"/>
              <a:t>Doel: </a:t>
            </a:r>
          </a:p>
          <a:p>
            <a:r>
              <a:rPr lang="nl-NL" dirty="0" smtClean="0"/>
              <a:t>diagnostische formulering opstellen over het ontstaan en in stand houden van suïcidaal gedrag </a:t>
            </a:r>
          </a:p>
          <a:p>
            <a:r>
              <a:rPr lang="nl-NL" dirty="0" smtClean="0"/>
              <a:t>samen met patiënt invullen van veiligheidsplan</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pic>
        <p:nvPicPr>
          <p:cNvPr id="3" name="Content Placeholder 2" descr="113online-0029-6.jpg"/>
          <p:cNvPicPr>
            <a:picLocks noGrp="1" noChangeAspect="1"/>
          </p:cNvPicPr>
          <p:nvPr>
            <p:ph idx="12"/>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05635390"/>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Oefening 3 - Diagnostische formulering: instructie</a:t>
            </a:r>
          </a:p>
        </p:txBody>
      </p:sp>
      <p:sp>
        <p:nvSpPr>
          <p:cNvPr id="7" name="Content Placeholder 6"/>
          <p:cNvSpPr>
            <a:spLocks noGrp="1"/>
          </p:cNvSpPr>
          <p:nvPr>
            <p:ph idx="1"/>
          </p:nvPr>
        </p:nvSpPr>
        <p:spPr/>
        <p:txBody>
          <a:bodyPr>
            <a:normAutofit lnSpcReduction="10000"/>
          </a:bodyPr>
          <a:lstStyle/>
          <a:p>
            <a:r>
              <a:rPr lang="nl-NL" dirty="0" smtClean="0"/>
              <a:t>Gebruik de casus van oefening 1 in de ochtend</a:t>
            </a:r>
          </a:p>
          <a:p>
            <a:r>
              <a:rPr lang="nl-NL" dirty="0" smtClean="0"/>
              <a:t>Tweetallen: A = hulpverlener, B = patiënt</a:t>
            </a:r>
          </a:p>
          <a:p>
            <a:r>
              <a:rPr lang="nl-NL" dirty="0" smtClean="0"/>
              <a:t>Wissel niet van rol tijdens oefening</a:t>
            </a:r>
          </a:p>
          <a:p>
            <a:r>
              <a:rPr lang="nl-NL" dirty="0" smtClean="0"/>
              <a:t>Onderzoek suïcidaliteit volgens CASE methode</a:t>
            </a:r>
          </a:p>
          <a:p>
            <a:r>
              <a:rPr lang="nl-NL" dirty="0" smtClean="0"/>
              <a:t>Gebruik suggesties uit de vragenlijstjes</a:t>
            </a:r>
          </a:p>
          <a:p>
            <a:r>
              <a:rPr lang="nl-NL" dirty="0" smtClean="0"/>
              <a:t>Gebruik de lijst met stress- en kwetsbaarheidsfactoren </a:t>
            </a:r>
          </a:p>
          <a:p>
            <a:r>
              <a:rPr lang="nl-NL" dirty="0" smtClean="0"/>
              <a:t>Informeer naar toekomstperspectief</a:t>
            </a:r>
          </a:p>
          <a:p>
            <a:r>
              <a:rPr lang="nl-NL" dirty="0" smtClean="0"/>
              <a:t>Maak een diagnostische formulering en veiligheidsplan</a:t>
            </a:r>
          </a:p>
          <a:p>
            <a:r>
              <a:rPr lang="nl-NL" dirty="0" smtClean="0"/>
              <a:t>Alles in samenspraak met de patiënt</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412878941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Kennismaken</a:t>
            </a:r>
            <a:endParaRPr lang="en-US" dirty="0"/>
          </a:p>
        </p:txBody>
      </p:sp>
      <p:sp>
        <p:nvSpPr>
          <p:cNvPr id="5" name="Content Placeholder 4"/>
          <p:cNvSpPr>
            <a:spLocks noGrp="1"/>
          </p:cNvSpPr>
          <p:nvPr>
            <p:ph idx="1"/>
          </p:nvPr>
        </p:nvSpPr>
        <p:spPr/>
        <p:txBody>
          <a:bodyPr>
            <a:normAutofit/>
          </a:bodyPr>
          <a:lstStyle/>
          <a:p>
            <a:r>
              <a:rPr lang="nl-NL" dirty="0" smtClean="0"/>
              <a:t>Wie bent u, en in welke mate heeft u in uw dagelijks werk met suïcidaal gedrag te maken?</a:t>
            </a:r>
            <a:endParaRPr lang="nl-NL" dirty="0"/>
          </a:p>
        </p:txBody>
      </p:sp>
      <p:sp>
        <p:nvSpPr>
          <p:cNvPr id="6"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1633945921"/>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Oefening 3 - Toekomstverwachting</a:t>
            </a:r>
          </a:p>
        </p:txBody>
      </p:sp>
      <p:sp>
        <p:nvSpPr>
          <p:cNvPr id="7" name="Content Placeholder 6"/>
          <p:cNvSpPr>
            <a:spLocks noGrp="1"/>
          </p:cNvSpPr>
          <p:nvPr>
            <p:ph idx="1"/>
          </p:nvPr>
        </p:nvSpPr>
        <p:spPr/>
        <p:txBody>
          <a:bodyPr>
            <a:normAutofit fontScale="92500" lnSpcReduction="20000"/>
          </a:bodyPr>
          <a:lstStyle/>
          <a:p>
            <a:pPr marL="0" indent="0">
              <a:buNone/>
            </a:pPr>
            <a:r>
              <a:rPr lang="nl-NL" dirty="0" smtClean="0"/>
              <a:t>Suggesties:</a:t>
            </a:r>
          </a:p>
          <a:p>
            <a:r>
              <a:rPr lang="nl-NL" dirty="0" smtClean="0"/>
              <a:t>Bent u wanhopig?</a:t>
            </a:r>
          </a:p>
          <a:p>
            <a:r>
              <a:rPr lang="nl-NL" dirty="0" smtClean="0"/>
              <a:t>Waarover bent u het meest wanhopig?</a:t>
            </a:r>
          </a:p>
          <a:p>
            <a:r>
              <a:rPr lang="nl-NL" dirty="0" smtClean="0"/>
              <a:t>Als er niets zou veranderen, hoe ziet uw toekomst er dan uit?</a:t>
            </a:r>
          </a:p>
          <a:p>
            <a:r>
              <a:rPr lang="nl-NL" dirty="0" smtClean="0"/>
              <a:t>Hoe ziet u de toekomst op dit moment?</a:t>
            </a:r>
          </a:p>
          <a:p>
            <a:r>
              <a:rPr lang="nl-NL" dirty="0" smtClean="0"/>
              <a:t>Zijn er nog dingen die zouden kunnen veranderen?</a:t>
            </a:r>
          </a:p>
          <a:p>
            <a:r>
              <a:rPr lang="nl-NL" dirty="0" smtClean="0"/>
              <a:t>Wat hoopt u dat er zal gebeuren?</a:t>
            </a:r>
          </a:p>
          <a:p>
            <a:r>
              <a:rPr lang="nl-NL" dirty="0" smtClean="0"/>
              <a:t>Kunt u uw toekomst nog beïnvloeden? Waarom niet?</a:t>
            </a:r>
          </a:p>
          <a:p>
            <a:r>
              <a:rPr lang="nl-NL" dirty="0" smtClean="0"/>
              <a:t>Vertrouwt u uzelf?</a:t>
            </a:r>
          </a:p>
          <a:p>
            <a:r>
              <a:rPr lang="nl-NL" dirty="0" smtClean="0"/>
              <a:t>Hoe kunt u een nieuwe crisis aan zien komen?</a:t>
            </a:r>
          </a:p>
          <a:p>
            <a:r>
              <a:rPr lang="nl-NL" dirty="0" smtClean="0"/>
              <a:t>Wat kunt u dan doen?</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3207557290"/>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dirty="0" smtClean="0"/>
              <a:t>Oefening 3 - Nabespreking</a:t>
            </a:r>
            <a:endParaRPr lang="nl-NL" dirty="0"/>
          </a:p>
        </p:txBody>
      </p:sp>
      <p:sp>
        <p:nvSpPr>
          <p:cNvPr id="7" name="Content Placeholder 6"/>
          <p:cNvSpPr>
            <a:spLocks noGrp="1"/>
          </p:cNvSpPr>
          <p:nvPr>
            <p:ph idx="1"/>
          </p:nvPr>
        </p:nvSpPr>
        <p:spPr/>
        <p:txBody>
          <a:bodyPr>
            <a:normAutofit lnSpcReduction="10000"/>
          </a:bodyPr>
          <a:lstStyle/>
          <a:p>
            <a:pPr marL="0" indent="0">
              <a:buNone/>
            </a:pPr>
            <a:r>
              <a:rPr lang="nl-NL" dirty="0" smtClean="0"/>
              <a:t>Bespreek de volgende vragen:</a:t>
            </a:r>
          </a:p>
          <a:p>
            <a:r>
              <a:rPr lang="nl-NL" dirty="0" smtClean="0"/>
              <a:t>Kon u een omschrijving maken van de suïcidale toestand? </a:t>
            </a:r>
          </a:p>
          <a:p>
            <a:r>
              <a:rPr lang="nl-NL" dirty="0" smtClean="0"/>
              <a:t>Had u een beeld van het toekomstperspectief?</a:t>
            </a:r>
          </a:p>
          <a:p>
            <a:r>
              <a:rPr lang="nl-NL" dirty="0" smtClean="0"/>
              <a:t>Lukte het een samenvatting te maken van stressoren?</a:t>
            </a:r>
          </a:p>
          <a:p>
            <a:r>
              <a:rPr lang="nl-NL" dirty="0" smtClean="0"/>
              <a:t>Lukte het een beeld te krijgen van kwetsbaarheidsfactoren?</a:t>
            </a:r>
          </a:p>
          <a:p>
            <a:r>
              <a:rPr lang="nl-NL" dirty="0" smtClean="0"/>
              <a:t>Lukte het een beeld te krijgen van beschermende factoren? </a:t>
            </a:r>
          </a:p>
          <a:p>
            <a:r>
              <a:rPr lang="nl-NL" dirty="0" smtClean="0"/>
              <a:t>Lukte het een diagnostische formulering te maken over het ontstaan en in stand blijven van het suïcidale gedrag? </a:t>
            </a:r>
          </a:p>
          <a:p>
            <a:r>
              <a:rPr lang="nl-NL" dirty="0" smtClean="0"/>
              <a:t>Lukte het u om een veiligheidsplan samen met de patiënt te maken?	</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2818271304"/>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Pauze</a:t>
            </a:r>
            <a:endParaRPr lang="nl-NL" dirty="0"/>
          </a:p>
        </p:txBody>
      </p:sp>
      <p:sp>
        <p:nvSpPr>
          <p:cNvPr id="4" name="Tijdelijke aanduiding voor voettekst 3"/>
          <p:cNvSpPr>
            <a:spLocks noGrp="1"/>
          </p:cNvSpPr>
          <p:nvPr>
            <p:ph type="ftr" sz="quarter" idx="11"/>
          </p:nvPr>
        </p:nvSpPr>
        <p:spPr/>
        <p:txBody>
          <a:bodyPr/>
          <a:lstStyle/>
          <a:p>
            <a:r>
              <a:rPr lang="en-US" dirty="0"/>
              <a:t>113 </a:t>
            </a:r>
            <a:r>
              <a:rPr lang="en-US" dirty="0" err="1"/>
              <a:t>Trainingen</a:t>
            </a:r>
            <a:r>
              <a:rPr lang="en-US" dirty="0"/>
              <a:t> • PITSTOP training</a:t>
            </a:r>
          </a:p>
        </p:txBody>
      </p:sp>
      <p:pic>
        <p:nvPicPr>
          <p:cNvPr id="6" name="Picture 5" descr="Schermafbeelding 2015-10-26 om 15.24.06.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68600" y="1482001"/>
            <a:ext cx="3644900" cy="3213100"/>
          </a:xfrm>
          <a:prstGeom prst="rect">
            <a:avLst/>
          </a:prstGeom>
        </p:spPr>
      </p:pic>
    </p:spTree>
    <p:extLst>
      <p:ext uri="{BB962C8B-B14F-4D97-AF65-F5344CB8AC3E}">
        <p14:creationId xmlns:p14="http://schemas.microsoft.com/office/powerpoint/2010/main" val="1275091885"/>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Programma</a:t>
            </a:r>
            <a:endParaRPr lang="nl-NL" dirty="0"/>
          </a:p>
        </p:txBody>
      </p:sp>
      <p:sp>
        <p:nvSpPr>
          <p:cNvPr id="6" name="Content Placeholder 5"/>
          <p:cNvSpPr>
            <a:spLocks noGrp="1"/>
          </p:cNvSpPr>
          <p:nvPr>
            <p:ph idx="1"/>
          </p:nvPr>
        </p:nvSpPr>
        <p:spPr/>
        <p:txBody>
          <a:bodyPr>
            <a:normAutofit lnSpcReduction="10000"/>
          </a:bodyPr>
          <a:lstStyle/>
          <a:p>
            <a:r>
              <a:rPr lang="nl-NL" dirty="0" smtClean="0">
                <a:solidFill>
                  <a:prstClr val="black"/>
                </a:solidFill>
              </a:rPr>
              <a:t>09.30 - </a:t>
            </a:r>
            <a:r>
              <a:rPr lang="nl-NL" dirty="0">
                <a:solidFill>
                  <a:prstClr val="black"/>
                </a:solidFill>
              </a:rPr>
              <a:t>10.15	Kennismaken + epidemiologie</a:t>
            </a:r>
          </a:p>
          <a:p>
            <a:r>
              <a:rPr lang="nl-NL" dirty="0" smtClean="0">
                <a:solidFill>
                  <a:prstClr val="black"/>
                </a:solidFill>
              </a:rPr>
              <a:t>10.15 - 11.30</a:t>
            </a:r>
            <a:r>
              <a:rPr lang="nl-NL" dirty="0">
                <a:solidFill>
                  <a:prstClr val="black"/>
                </a:solidFill>
              </a:rPr>
              <a:t>	Principes voor de omgang met suïcidaal gedrag</a:t>
            </a:r>
          </a:p>
          <a:p>
            <a:pPr marL="0" indent="0">
              <a:buNone/>
            </a:pPr>
            <a:r>
              <a:rPr lang="nl-NL" dirty="0">
                <a:solidFill>
                  <a:prstClr val="black"/>
                </a:solidFill>
              </a:rPr>
              <a:t>		pauze</a:t>
            </a:r>
          </a:p>
          <a:p>
            <a:r>
              <a:rPr lang="nl-NL" dirty="0" smtClean="0">
                <a:solidFill>
                  <a:prstClr val="black"/>
                </a:solidFill>
              </a:rPr>
              <a:t>11.45 - 13.00</a:t>
            </a:r>
            <a:r>
              <a:rPr lang="nl-NL" dirty="0">
                <a:solidFill>
                  <a:prstClr val="black"/>
                </a:solidFill>
              </a:rPr>
              <a:t>	</a:t>
            </a:r>
            <a:r>
              <a:rPr lang="nl-NL" dirty="0">
                <a:solidFill>
                  <a:schemeClr val="tx1"/>
                </a:solidFill>
              </a:rPr>
              <a:t>Systematisch onderzoek van suïcidaal gedrag</a:t>
            </a:r>
          </a:p>
          <a:p>
            <a:pPr marL="0" indent="0">
              <a:buNone/>
            </a:pPr>
            <a:r>
              <a:rPr lang="nl-NL" dirty="0" smtClean="0">
                <a:solidFill>
                  <a:prstClr val="black"/>
                </a:solidFill>
              </a:rPr>
              <a:t>		pauze</a:t>
            </a:r>
            <a:endParaRPr lang="nl-NL" dirty="0">
              <a:solidFill>
                <a:prstClr val="black"/>
              </a:solidFill>
            </a:endParaRPr>
          </a:p>
          <a:p>
            <a:r>
              <a:rPr lang="nl-NL" dirty="0" smtClean="0">
                <a:solidFill>
                  <a:prstClr val="black"/>
                </a:solidFill>
              </a:rPr>
              <a:t>13.30 - 15.00</a:t>
            </a:r>
            <a:r>
              <a:rPr lang="nl-NL" dirty="0">
                <a:solidFill>
                  <a:prstClr val="black"/>
                </a:solidFill>
              </a:rPr>
              <a:t>	Structuurdiagnose en veiligheidsplan</a:t>
            </a:r>
          </a:p>
          <a:p>
            <a:pPr marL="0" indent="0">
              <a:buNone/>
            </a:pPr>
            <a:r>
              <a:rPr lang="nl-NL" dirty="0">
                <a:solidFill>
                  <a:prstClr val="black"/>
                </a:solidFill>
              </a:rPr>
              <a:t>		pauze</a:t>
            </a:r>
          </a:p>
          <a:p>
            <a:r>
              <a:rPr lang="nl-NL" dirty="0" smtClean="0">
                <a:solidFill>
                  <a:prstClr val="black"/>
                </a:solidFill>
              </a:rPr>
              <a:t>15.15 - 15.45</a:t>
            </a:r>
            <a:r>
              <a:rPr lang="nl-NL" dirty="0">
                <a:solidFill>
                  <a:prstClr val="black"/>
                </a:solidFill>
              </a:rPr>
              <a:t>	</a:t>
            </a:r>
            <a:r>
              <a:rPr lang="nl-NL" u="sng" dirty="0">
                <a:solidFill>
                  <a:srgbClr val="7E0F7C"/>
                </a:solidFill>
              </a:rPr>
              <a:t>Suïcidaliteit binnen multidisciplinair team</a:t>
            </a:r>
          </a:p>
          <a:p>
            <a:r>
              <a:rPr lang="nl-NL" dirty="0" smtClean="0">
                <a:solidFill>
                  <a:prstClr val="black"/>
                </a:solidFill>
              </a:rPr>
              <a:t>15.45 - 16.30</a:t>
            </a:r>
            <a:r>
              <a:rPr lang="nl-NL" dirty="0">
                <a:solidFill>
                  <a:prstClr val="black"/>
                </a:solidFill>
              </a:rPr>
              <a:t>	Chronische suïcidaliteit en </a:t>
            </a:r>
            <a:r>
              <a:rPr lang="nl-NL" dirty="0" smtClean="0">
                <a:solidFill>
                  <a:prstClr val="black"/>
                </a:solidFill>
              </a:rPr>
              <a:t>afronding</a:t>
            </a:r>
            <a:r>
              <a:rPr lang="nl-NL" dirty="0">
                <a:solidFill>
                  <a:prstClr val="black"/>
                </a:solidFill>
              </a:rPr>
              <a:t>	</a:t>
            </a:r>
          </a:p>
          <a:p>
            <a:endParaRPr lang="nl-NL" dirty="0">
              <a:solidFill>
                <a:prstClr val="black"/>
              </a:solidFill>
            </a:endParaRPr>
          </a:p>
          <a:p>
            <a:endParaRPr lang="nl-NL" dirty="0">
              <a:solidFill>
                <a:prstClr val="black"/>
              </a:solidFill>
            </a:endParaRPr>
          </a:p>
          <a:p>
            <a:endParaRPr lang="nl-NL" dirty="0">
              <a:solidFill>
                <a:prstClr val="black"/>
              </a:solidFill>
            </a:endParaRPr>
          </a:p>
        </p:txBody>
      </p:sp>
    </p:spTree>
    <p:extLst>
      <p:ext uri="{BB962C8B-B14F-4D97-AF65-F5344CB8AC3E}">
        <p14:creationId xmlns:p14="http://schemas.microsoft.com/office/powerpoint/2010/main" val="3750213250"/>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Oefening 4: Suïcidaliteit binnen multidisciplinair team</a:t>
            </a:r>
          </a:p>
        </p:txBody>
      </p:sp>
      <p:sp>
        <p:nvSpPr>
          <p:cNvPr id="6" name="Content Placeholder 5"/>
          <p:cNvSpPr>
            <a:spLocks noGrp="1"/>
          </p:cNvSpPr>
          <p:nvPr>
            <p:ph idx="1"/>
          </p:nvPr>
        </p:nvSpPr>
        <p:spPr/>
        <p:txBody>
          <a:bodyPr>
            <a:normAutofit/>
          </a:bodyPr>
          <a:lstStyle/>
          <a:p>
            <a:pPr marL="0" indent="0">
              <a:buNone/>
            </a:pPr>
            <a:r>
              <a:rPr lang="nl-NL" dirty="0" smtClean="0"/>
              <a:t>Doel: </a:t>
            </a:r>
          </a:p>
          <a:p>
            <a:r>
              <a:rPr lang="nl-NL" dirty="0" smtClean="0"/>
              <a:t>Verbeteren samenwerking binnen team rondom suïcidaliteit</a:t>
            </a:r>
            <a:endParaRPr lang="nl-NL" dirty="0"/>
          </a:p>
        </p:txBody>
      </p:sp>
      <p:sp>
        <p:nvSpPr>
          <p:cNvPr id="4" name="Footer Placeholder 3"/>
          <p:cNvSpPr>
            <a:spLocks noGrp="1"/>
          </p:cNvSpPr>
          <p:nvPr>
            <p:ph type="ftr" sz="quarter" idx="11"/>
          </p:nvPr>
        </p:nvSpPr>
        <p:spPr/>
        <p:txBody>
          <a:bodyPr/>
          <a:lstStyle/>
          <a:p>
            <a:r>
              <a:rPr lang="en-US" dirty="0" smtClean="0"/>
              <a:t>113 </a:t>
            </a:r>
            <a:r>
              <a:rPr lang="en-US" dirty="0" err="1" smtClean="0"/>
              <a:t>Trainingen</a:t>
            </a:r>
            <a:r>
              <a:rPr lang="en-US" dirty="0" smtClean="0"/>
              <a:t> • PITSTOP training</a:t>
            </a:r>
            <a:endParaRPr lang="en-US" dirty="0"/>
          </a:p>
        </p:txBody>
      </p:sp>
      <p:pic>
        <p:nvPicPr>
          <p:cNvPr id="7" name="Content Placeholder 6" descr="113online-0133.jpg"/>
          <p:cNvPicPr>
            <a:picLocks noGrp="1" noChangeAspect="1"/>
          </p:cNvPicPr>
          <p:nvPr>
            <p:ph idx="12"/>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0154283"/>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Oefening 4: Suïcidaliteit binnen multidisciplinair team</a:t>
            </a:r>
            <a:endParaRPr lang="nl-NL" dirty="0"/>
          </a:p>
        </p:txBody>
      </p:sp>
      <p:sp>
        <p:nvSpPr>
          <p:cNvPr id="3" name="Content Placeholder 2"/>
          <p:cNvSpPr>
            <a:spLocks noGrp="1"/>
          </p:cNvSpPr>
          <p:nvPr>
            <p:ph idx="1"/>
          </p:nvPr>
        </p:nvSpPr>
        <p:spPr/>
        <p:txBody>
          <a:bodyPr>
            <a:normAutofit fontScale="92500" lnSpcReduction="10000"/>
          </a:bodyPr>
          <a:lstStyle/>
          <a:p>
            <a:pPr marL="0" indent="0">
              <a:buNone/>
            </a:pPr>
            <a:r>
              <a:rPr lang="nl-NL" dirty="0" smtClean="0"/>
              <a:t>Richtlijn geeft aan:</a:t>
            </a:r>
          </a:p>
          <a:p>
            <a:r>
              <a:rPr lang="nl-NL" dirty="0" smtClean="0"/>
              <a:t>Een goed samenwerkingsverband biedt de mogelijkheid om deze dilemma's op een veilige manier te bespreken en breed gedragen keuzes te maken op basis van gezamenlijke observaties en kennis.</a:t>
            </a:r>
          </a:p>
          <a:p>
            <a:r>
              <a:rPr lang="nl-NL" dirty="0" smtClean="0"/>
              <a:t>Samenwerkingsbereidheid, erkenning van de rol van elke discipline en onderlinge steun zijn hiervoor nodig. Een duidelijke werkwijze en visie en regelmatige evaluaties zijn de voorwaarden die tijdige bijstelling van de behandeling mogelijk maken. </a:t>
            </a:r>
          </a:p>
          <a:p>
            <a:r>
              <a:rPr lang="nl-NL" dirty="0" smtClean="0"/>
              <a:t>Intervisie en gezamenlijke scholing leveren een bijdrage aan het optimaliseren van deze samenwerking en het uitvoeren van deze gezamenlijke taak.</a:t>
            </a:r>
          </a:p>
          <a:p>
            <a:pPr marL="0" indent="0">
              <a:buNone/>
            </a:pP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1365233687"/>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Oefening 4: Suïcidaliteit binnen multidisciplinair team</a:t>
            </a:r>
            <a:endParaRPr lang="nl-NL" dirty="0"/>
          </a:p>
        </p:txBody>
      </p:sp>
      <p:sp>
        <p:nvSpPr>
          <p:cNvPr id="3" name="Content Placeholder 2"/>
          <p:cNvSpPr>
            <a:spLocks noGrp="1"/>
          </p:cNvSpPr>
          <p:nvPr>
            <p:ph idx="1"/>
          </p:nvPr>
        </p:nvSpPr>
        <p:spPr/>
        <p:txBody>
          <a:bodyPr>
            <a:normAutofit fontScale="92500" lnSpcReduction="10000"/>
          </a:bodyPr>
          <a:lstStyle/>
          <a:p>
            <a:pPr marL="0" indent="0">
              <a:buNone/>
            </a:pPr>
            <a:r>
              <a:rPr lang="nl-NL" dirty="0" smtClean="0"/>
              <a:t>Richtlijn geeft aan:</a:t>
            </a:r>
          </a:p>
          <a:p>
            <a:r>
              <a:rPr lang="nl-NL" dirty="0" smtClean="0"/>
              <a:t>Een goed samenwerkingsverband biedt de mogelijkheid om deze dilemma's op een </a:t>
            </a:r>
            <a:r>
              <a:rPr lang="nl-NL" b="1" u="sng" dirty="0" smtClean="0">
                <a:solidFill>
                  <a:srgbClr val="7E0F7C"/>
                </a:solidFill>
              </a:rPr>
              <a:t>veilige manier te bespreken en breed gedragen</a:t>
            </a:r>
            <a:r>
              <a:rPr lang="nl-NL" b="1" dirty="0" smtClean="0">
                <a:solidFill>
                  <a:srgbClr val="7E0F7C"/>
                </a:solidFill>
              </a:rPr>
              <a:t> </a:t>
            </a:r>
            <a:r>
              <a:rPr lang="nl-NL" dirty="0" smtClean="0"/>
              <a:t>keuzes te maken op basis van gezamenlijke observaties en kennis.</a:t>
            </a:r>
          </a:p>
          <a:p>
            <a:r>
              <a:rPr lang="nl-NL" dirty="0" smtClean="0"/>
              <a:t>Samenwerkingsbereidheid, </a:t>
            </a:r>
            <a:r>
              <a:rPr lang="nl-NL" b="1" u="sng" dirty="0" smtClean="0">
                <a:solidFill>
                  <a:srgbClr val="7E0F7C"/>
                </a:solidFill>
              </a:rPr>
              <a:t>erkenning van de rol van elke discipline</a:t>
            </a:r>
            <a:r>
              <a:rPr lang="nl-NL" u="sng" dirty="0" smtClean="0">
                <a:solidFill>
                  <a:srgbClr val="7E0F7C"/>
                </a:solidFill>
              </a:rPr>
              <a:t> </a:t>
            </a:r>
            <a:r>
              <a:rPr lang="nl-NL" dirty="0" smtClean="0"/>
              <a:t>en </a:t>
            </a:r>
            <a:r>
              <a:rPr lang="nl-NL" b="1" u="sng" dirty="0" smtClean="0">
                <a:solidFill>
                  <a:srgbClr val="7E0F7C"/>
                </a:solidFill>
              </a:rPr>
              <a:t>onderlinge steun</a:t>
            </a:r>
            <a:r>
              <a:rPr lang="nl-NL" b="1" dirty="0" smtClean="0"/>
              <a:t> </a:t>
            </a:r>
            <a:r>
              <a:rPr lang="nl-NL" dirty="0" smtClean="0"/>
              <a:t>zijn hiervoor nodig. Een duidelijke werkwijze en visie en </a:t>
            </a:r>
            <a:r>
              <a:rPr lang="nl-NL" b="1" i="1" dirty="0" smtClean="0">
                <a:solidFill>
                  <a:srgbClr val="7E0F7C"/>
                </a:solidFill>
              </a:rPr>
              <a:t>regelmatige evaluatie</a:t>
            </a:r>
            <a:r>
              <a:rPr lang="nl-NL" b="1" dirty="0" smtClean="0"/>
              <a:t>s</a:t>
            </a:r>
            <a:r>
              <a:rPr lang="nl-NL" dirty="0" smtClean="0"/>
              <a:t> zijn de voorwaarden die tijdige bijstelling van de behandeling mogelijk maken. </a:t>
            </a:r>
          </a:p>
          <a:p>
            <a:r>
              <a:rPr lang="nl-NL" dirty="0" smtClean="0"/>
              <a:t>Intervisie en gezamenlijke scholing leveren een bijdrage aan het optimaliseren van deze samenwerking en het uitvoeren van deze gezamenlijke taak.</a:t>
            </a:r>
          </a:p>
          <a:p>
            <a:pPr marL="0" indent="0">
              <a:buNone/>
            </a:pP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968984237"/>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KEHR -Suïcide</a:t>
            </a:r>
          </a:p>
        </p:txBody>
      </p:sp>
      <p:sp>
        <p:nvSpPr>
          <p:cNvPr id="6" name="Footer Placeholder 3"/>
          <p:cNvSpPr>
            <a:spLocks noGrp="1"/>
          </p:cNvSpPr>
          <p:nvPr>
            <p:ph type="ftr" sz="quarter" idx="11"/>
          </p:nvPr>
        </p:nvSpPr>
        <p:spPr>
          <a:xfrm>
            <a:off x="547821" y="4809401"/>
            <a:ext cx="7291977" cy="273844"/>
          </a:xfrm>
        </p:spPr>
        <p:txBody>
          <a:bodyPr/>
          <a:lstStyle/>
          <a:p>
            <a:r>
              <a:rPr lang="en-US" dirty="0"/>
              <a:t>113 </a:t>
            </a:r>
            <a:r>
              <a:rPr lang="en-US" dirty="0" err="1" smtClean="0"/>
              <a:t>Trainingen</a:t>
            </a:r>
            <a:r>
              <a:rPr lang="en-US" dirty="0" smtClean="0"/>
              <a:t> </a:t>
            </a:r>
            <a:r>
              <a:rPr lang="en-US" dirty="0"/>
              <a:t>• PITSTOP training</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5039" y="1227932"/>
            <a:ext cx="5310187" cy="3517152"/>
          </a:xfrm>
          <a:prstGeom prst="rect">
            <a:avLst/>
          </a:prstGeom>
          <a:noFill/>
          <a:ln>
            <a:noFill/>
          </a:ln>
          <a:extLst>
            <a:ext uri="{909E8E84-426E-40dd-AFC4-6F175D3DCCD1}">
              <a14:hiddenFill xmlns="" xmlns:a14="http://schemas.microsoft.com/office/drawing/2010/main">
                <a:solidFill>
                  <a:srgbClr val="C4BD97"/>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795186"/>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Oefening 4 - Instructie samenwerken binnen team</a:t>
            </a:r>
            <a:endParaRPr lang="nl-NL" dirty="0"/>
          </a:p>
        </p:txBody>
      </p:sp>
      <p:sp>
        <p:nvSpPr>
          <p:cNvPr id="3" name="Content Placeholder 2"/>
          <p:cNvSpPr>
            <a:spLocks noGrp="1"/>
          </p:cNvSpPr>
          <p:nvPr>
            <p:ph idx="1"/>
          </p:nvPr>
        </p:nvSpPr>
        <p:spPr/>
        <p:txBody>
          <a:bodyPr/>
          <a:lstStyle/>
          <a:p>
            <a:r>
              <a:rPr lang="nl-NL" dirty="0" smtClean="0"/>
              <a:t>Lukte het om een behandelplan/veiligheidsplan te maken?</a:t>
            </a:r>
          </a:p>
          <a:p>
            <a:r>
              <a:rPr lang="nl-NL" dirty="0" smtClean="0"/>
              <a:t>Samen met de patiënt en diens naasten?</a:t>
            </a:r>
          </a:p>
          <a:p>
            <a:r>
              <a:rPr lang="nl-NL" dirty="0" smtClean="0"/>
              <a:t>Staat de basis beknopt vastgelegd op papier?</a:t>
            </a:r>
          </a:p>
          <a:p>
            <a:r>
              <a:rPr lang="nl-NL" dirty="0" smtClean="0"/>
              <a:t>Lukte het om continuïteit van zorg te waarborgen?</a:t>
            </a:r>
          </a:p>
          <a:p>
            <a:r>
              <a:rPr lang="nl-NL" dirty="0" smtClean="0"/>
              <a:t>Zijn de rollen, afspraken en visies omtrent suïcidaal gedrag binnen team duidelijk?</a:t>
            </a:r>
          </a:p>
          <a:p>
            <a:r>
              <a:rPr lang="nl-NL" dirty="0" smtClean="0"/>
              <a:t>Hoe gaat het team een vervolg geven aan deze training?</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2260970352"/>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Oefening 4 - Nabespreking</a:t>
            </a:r>
            <a:endParaRPr lang="nl-NL" dirty="0"/>
          </a:p>
        </p:txBody>
      </p:sp>
      <p:sp>
        <p:nvSpPr>
          <p:cNvPr id="3" name="Content Placeholder 2"/>
          <p:cNvSpPr>
            <a:spLocks noGrp="1"/>
          </p:cNvSpPr>
          <p:nvPr>
            <p:ph idx="1"/>
          </p:nvPr>
        </p:nvSpPr>
        <p:spPr/>
        <p:txBody>
          <a:bodyPr/>
          <a:lstStyle/>
          <a:p>
            <a:r>
              <a:rPr lang="nl-NL" dirty="0" smtClean="0"/>
              <a:t>Lukte het om een behandelplan/veiligheidsplan te maken?</a:t>
            </a:r>
          </a:p>
          <a:p>
            <a:r>
              <a:rPr lang="nl-NL" dirty="0" smtClean="0"/>
              <a:t>Samen met de patiënt en diens naasten?</a:t>
            </a:r>
          </a:p>
          <a:p>
            <a:r>
              <a:rPr lang="nl-NL" dirty="0" smtClean="0"/>
              <a:t>Staat de basis beknopt vastgelegd op papier?</a:t>
            </a:r>
          </a:p>
          <a:p>
            <a:r>
              <a:rPr lang="nl-NL" dirty="0" smtClean="0"/>
              <a:t>Lukte het om continuïteit van zorg te waarborgen?</a:t>
            </a:r>
          </a:p>
          <a:p>
            <a:r>
              <a:rPr lang="nl-NL" dirty="0" smtClean="0"/>
              <a:t>Zijn de rollen, afspraken en visies omtrent suïcidaal gedrag binnen team duidelijk?</a:t>
            </a:r>
          </a:p>
          <a:p>
            <a:r>
              <a:rPr lang="nl-NL" dirty="0" smtClean="0"/>
              <a:t>Hoe gaat het team een vervolg geven aan deze training?</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27194081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Richtlijn</a:t>
            </a:r>
            <a:r>
              <a:rPr lang="en-US" dirty="0"/>
              <a:t> </a:t>
            </a:r>
            <a:r>
              <a:rPr lang="en-US" dirty="0" err="1"/>
              <a:t>diagnostiek</a:t>
            </a:r>
            <a:r>
              <a:rPr lang="en-US" dirty="0"/>
              <a:t> en </a:t>
            </a:r>
            <a:r>
              <a:rPr lang="en-US" dirty="0" err="1"/>
              <a:t>behandeling</a:t>
            </a:r>
            <a:r>
              <a:rPr lang="en-US" dirty="0"/>
              <a:t> van </a:t>
            </a:r>
            <a:r>
              <a:rPr lang="en-US" dirty="0" err="1"/>
              <a:t>suïcidaal</a:t>
            </a:r>
            <a:r>
              <a:rPr lang="en-US" dirty="0"/>
              <a:t> </a:t>
            </a:r>
            <a:r>
              <a:rPr lang="en-US" dirty="0" err="1" smtClean="0"/>
              <a:t>gedrag</a:t>
            </a:r>
            <a:endParaRPr lang="en-US" dirty="0"/>
          </a:p>
        </p:txBody>
      </p:sp>
      <p:sp>
        <p:nvSpPr>
          <p:cNvPr id="6"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pic>
        <p:nvPicPr>
          <p:cNvPr id="7" name="Content Placeholder 5" descr="downloa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547821" y="1395632"/>
            <a:ext cx="2058987" cy="32322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6354598"/>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NL" dirty="0" smtClean="0"/>
              <a:t>Programma</a:t>
            </a:r>
            <a:endParaRPr lang="nl-NL" dirty="0"/>
          </a:p>
        </p:txBody>
      </p:sp>
      <p:sp>
        <p:nvSpPr>
          <p:cNvPr id="6" name="Content Placeholder 5"/>
          <p:cNvSpPr>
            <a:spLocks noGrp="1"/>
          </p:cNvSpPr>
          <p:nvPr>
            <p:ph idx="1"/>
          </p:nvPr>
        </p:nvSpPr>
        <p:spPr/>
        <p:txBody>
          <a:bodyPr>
            <a:normAutofit lnSpcReduction="10000"/>
          </a:bodyPr>
          <a:lstStyle/>
          <a:p>
            <a:r>
              <a:rPr lang="nl-NL" dirty="0" smtClean="0">
                <a:solidFill>
                  <a:prstClr val="black"/>
                </a:solidFill>
              </a:rPr>
              <a:t>09.30 - </a:t>
            </a:r>
            <a:r>
              <a:rPr lang="nl-NL" dirty="0">
                <a:solidFill>
                  <a:prstClr val="black"/>
                </a:solidFill>
              </a:rPr>
              <a:t>10.15	Kennismaken + epidemiologie</a:t>
            </a:r>
          </a:p>
          <a:p>
            <a:r>
              <a:rPr lang="nl-NL" dirty="0" smtClean="0">
                <a:solidFill>
                  <a:prstClr val="black"/>
                </a:solidFill>
              </a:rPr>
              <a:t>10.15 - 11.30</a:t>
            </a:r>
            <a:r>
              <a:rPr lang="nl-NL" dirty="0">
                <a:solidFill>
                  <a:prstClr val="black"/>
                </a:solidFill>
              </a:rPr>
              <a:t>	Principes voor de omgang met suïcidaal gedrag</a:t>
            </a:r>
          </a:p>
          <a:p>
            <a:pPr marL="0" indent="0">
              <a:buNone/>
            </a:pPr>
            <a:r>
              <a:rPr lang="nl-NL" dirty="0">
                <a:solidFill>
                  <a:prstClr val="black"/>
                </a:solidFill>
              </a:rPr>
              <a:t>		pauze</a:t>
            </a:r>
          </a:p>
          <a:p>
            <a:r>
              <a:rPr lang="nl-NL" dirty="0" smtClean="0">
                <a:solidFill>
                  <a:prstClr val="black"/>
                </a:solidFill>
              </a:rPr>
              <a:t>11.45 - 13.00</a:t>
            </a:r>
            <a:r>
              <a:rPr lang="nl-NL" dirty="0">
                <a:solidFill>
                  <a:prstClr val="black"/>
                </a:solidFill>
              </a:rPr>
              <a:t>	</a:t>
            </a:r>
            <a:r>
              <a:rPr lang="nl-NL" dirty="0">
                <a:solidFill>
                  <a:schemeClr val="tx1"/>
                </a:solidFill>
              </a:rPr>
              <a:t>Systematisch onderzoek van suïcidaal gedrag</a:t>
            </a:r>
          </a:p>
          <a:p>
            <a:pPr marL="0" indent="0">
              <a:buNone/>
            </a:pPr>
            <a:r>
              <a:rPr lang="nl-NL" dirty="0" smtClean="0">
                <a:solidFill>
                  <a:prstClr val="black"/>
                </a:solidFill>
              </a:rPr>
              <a:t>		pauze</a:t>
            </a:r>
            <a:endParaRPr lang="nl-NL" dirty="0">
              <a:solidFill>
                <a:prstClr val="black"/>
              </a:solidFill>
            </a:endParaRPr>
          </a:p>
          <a:p>
            <a:r>
              <a:rPr lang="nl-NL" dirty="0" smtClean="0">
                <a:solidFill>
                  <a:prstClr val="black"/>
                </a:solidFill>
              </a:rPr>
              <a:t>13.30 - 15.00</a:t>
            </a:r>
            <a:r>
              <a:rPr lang="nl-NL" dirty="0">
                <a:solidFill>
                  <a:prstClr val="black"/>
                </a:solidFill>
              </a:rPr>
              <a:t>	Structuurdiagnose en veiligheidsplan</a:t>
            </a:r>
          </a:p>
          <a:p>
            <a:pPr marL="0" indent="0">
              <a:buNone/>
            </a:pPr>
            <a:r>
              <a:rPr lang="nl-NL" dirty="0">
                <a:solidFill>
                  <a:prstClr val="black"/>
                </a:solidFill>
              </a:rPr>
              <a:t>		pauze</a:t>
            </a:r>
          </a:p>
          <a:p>
            <a:r>
              <a:rPr lang="nl-NL" dirty="0" smtClean="0">
                <a:solidFill>
                  <a:prstClr val="black"/>
                </a:solidFill>
              </a:rPr>
              <a:t>15.15 - 15.45</a:t>
            </a:r>
            <a:r>
              <a:rPr lang="nl-NL" dirty="0">
                <a:solidFill>
                  <a:prstClr val="black"/>
                </a:solidFill>
              </a:rPr>
              <a:t>	</a:t>
            </a:r>
            <a:r>
              <a:rPr lang="nl-NL" dirty="0">
                <a:solidFill>
                  <a:schemeClr val="tx1"/>
                </a:solidFill>
              </a:rPr>
              <a:t>Suïcidaliteit binnen multidisciplinair team</a:t>
            </a:r>
          </a:p>
          <a:p>
            <a:r>
              <a:rPr lang="nl-NL" dirty="0" smtClean="0">
                <a:solidFill>
                  <a:prstClr val="black"/>
                </a:solidFill>
              </a:rPr>
              <a:t>15.45 - 16.30</a:t>
            </a:r>
            <a:r>
              <a:rPr lang="nl-NL" dirty="0">
                <a:solidFill>
                  <a:prstClr val="black"/>
                </a:solidFill>
              </a:rPr>
              <a:t>	</a:t>
            </a:r>
            <a:r>
              <a:rPr lang="nl-NL" u="sng" dirty="0">
                <a:solidFill>
                  <a:srgbClr val="7E0F7C"/>
                </a:solidFill>
              </a:rPr>
              <a:t>Chronische suïcidaliteit en </a:t>
            </a:r>
            <a:r>
              <a:rPr lang="nl-NL" u="sng" dirty="0" smtClean="0">
                <a:solidFill>
                  <a:srgbClr val="7E0F7C"/>
                </a:solidFill>
              </a:rPr>
              <a:t>afronding</a:t>
            </a:r>
            <a:r>
              <a:rPr lang="nl-NL" dirty="0">
                <a:solidFill>
                  <a:prstClr val="black"/>
                </a:solidFill>
              </a:rPr>
              <a:t>	</a:t>
            </a:r>
          </a:p>
          <a:p>
            <a:endParaRPr lang="nl-NL" dirty="0">
              <a:solidFill>
                <a:prstClr val="black"/>
              </a:solidFill>
            </a:endParaRPr>
          </a:p>
          <a:p>
            <a:endParaRPr lang="nl-NL" dirty="0">
              <a:solidFill>
                <a:prstClr val="black"/>
              </a:solidFill>
            </a:endParaRPr>
          </a:p>
          <a:p>
            <a:endParaRPr lang="nl-NL" dirty="0">
              <a:solidFill>
                <a:prstClr val="black"/>
              </a:solidFill>
            </a:endParaRPr>
          </a:p>
        </p:txBody>
      </p:sp>
    </p:spTree>
    <p:extLst>
      <p:ext uri="{BB962C8B-B14F-4D97-AF65-F5344CB8AC3E}">
        <p14:creationId xmlns:p14="http://schemas.microsoft.com/office/powerpoint/2010/main" val="157975500"/>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Chronisch suïcidaal gedrag (1)</a:t>
            </a:r>
            <a:br>
              <a:rPr lang="nl-NL" dirty="0" smtClean="0"/>
            </a:br>
            <a:r>
              <a:rPr lang="nl-NL" dirty="0" smtClean="0"/>
              <a:t>Bert van </a:t>
            </a:r>
            <a:r>
              <a:rPr lang="nl-NL" dirty="0" err="1" smtClean="0"/>
              <a:t>Luyn</a:t>
            </a:r>
            <a:endParaRPr lang="nl-NL" dirty="0"/>
          </a:p>
        </p:txBody>
      </p:sp>
      <p:sp>
        <p:nvSpPr>
          <p:cNvPr id="3" name="Content Placeholder 2"/>
          <p:cNvSpPr>
            <a:spLocks noGrp="1"/>
          </p:cNvSpPr>
          <p:nvPr>
            <p:ph idx="1"/>
          </p:nvPr>
        </p:nvSpPr>
        <p:spPr/>
        <p:txBody>
          <a:bodyPr/>
          <a:lstStyle/>
          <a:p>
            <a:r>
              <a:rPr lang="pt-BR" dirty="0">
                <a:latin typeface="Calibri" charset="0"/>
              </a:rPr>
              <a:t>https://vimeo.com/139107138</a:t>
            </a:r>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3540078252"/>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Chronisch suïcidaal gedrag (2)</a:t>
            </a:r>
            <a:br>
              <a:rPr lang="nl-NL" dirty="0" smtClean="0"/>
            </a:br>
            <a:r>
              <a:rPr lang="nl-NL" dirty="0" smtClean="0"/>
              <a:t>Aandachtspunten</a:t>
            </a:r>
            <a:endParaRPr lang="nl-NL" dirty="0"/>
          </a:p>
        </p:txBody>
      </p:sp>
      <p:sp>
        <p:nvSpPr>
          <p:cNvPr id="5" name="Content Placeholder 4"/>
          <p:cNvSpPr>
            <a:spLocks noGrp="1"/>
          </p:cNvSpPr>
          <p:nvPr>
            <p:ph idx="1"/>
          </p:nvPr>
        </p:nvSpPr>
        <p:spPr/>
        <p:txBody>
          <a:bodyPr/>
          <a:lstStyle/>
          <a:p>
            <a:r>
              <a:rPr lang="nl-NL" dirty="0" smtClean="0"/>
              <a:t>Geduld en reflectie; in kaart brengen van de suïcidale motivatie vanuit de ontwikkelingsgeschiedenis, </a:t>
            </a:r>
          </a:p>
          <a:p>
            <a:r>
              <a:rPr lang="nl-NL" dirty="0" smtClean="0"/>
              <a:t>Verdragen van de suïcidale dreiging door de hulpverlener, zonder moreel oordeel; betrokken en nieuwsgierig</a:t>
            </a:r>
          </a:p>
          <a:p>
            <a:r>
              <a:rPr lang="nl-NL" dirty="0" smtClean="0"/>
              <a:t>Alertheid voor acuut op chronisch; </a:t>
            </a:r>
          </a:p>
          <a:p>
            <a:r>
              <a:rPr lang="nl-NL" dirty="0" smtClean="0"/>
              <a:t>Bewust zijn van gevaar bij hulpverlener van: verveling, gebrek aan interesse, twijfel aan eigen capaciteit , onmacht, overdreven behulpzaam, projecteren van eigen angst, ontkennen van realiteit</a:t>
            </a:r>
          </a:p>
          <a:p>
            <a:r>
              <a:rPr lang="nl-NL" dirty="0" smtClean="0"/>
              <a:t>Demoralisering bij hulpverlener.</a:t>
            </a:r>
          </a:p>
          <a:p>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2807075196"/>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58936" y="1317843"/>
            <a:ext cx="4283075" cy="1200329"/>
          </a:xfrm>
          <a:prstGeom prst="rect">
            <a:avLst/>
          </a:prstGeom>
          <a:solidFill>
            <a:srgbClr val="7E0F7C"/>
          </a:solidFill>
          <a:ln>
            <a:noFill/>
          </a:ln>
        </p:spPr>
        <p:txBody>
          <a:bodyPr>
            <a:spAutoFit/>
          </a:bodyPr>
          <a:lstStyle/>
          <a:p>
            <a:pPr marL="342900" lvl="1" indent="-342900" eaLnBrk="1" hangingPunct="1"/>
            <a:r>
              <a:rPr lang="nl-NL" b="1" dirty="0">
                <a:latin typeface="Arial"/>
                <a:ea typeface="ＭＳ Ｐゴシック" charset="0"/>
                <a:cs typeface="Arial"/>
              </a:rPr>
              <a:t>     </a:t>
            </a:r>
            <a:r>
              <a:rPr lang="nl-NL" b="1" dirty="0">
                <a:solidFill>
                  <a:schemeClr val="bg1"/>
                </a:solidFill>
                <a:latin typeface="Arial"/>
                <a:ea typeface="ＭＳ Ｐゴシック" charset="0"/>
                <a:cs typeface="Arial"/>
              </a:rPr>
              <a:t>professional en patiënt raken gedemoraliseerd; dit vormt een bedreiging  voor een effectieve werkrelatie</a:t>
            </a:r>
          </a:p>
        </p:txBody>
      </p:sp>
      <p:sp>
        <p:nvSpPr>
          <p:cNvPr id="61443" name="Rectangle 3"/>
          <p:cNvSpPr>
            <a:spLocks noChangeArrowheads="1"/>
          </p:cNvSpPr>
          <p:nvPr/>
        </p:nvSpPr>
        <p:spPr bwMode="auto">
          <a:xfrm>
            <a:off x="4284209" y="2670572"/>
            <a:ext cx="4356100" cy="646331"/>
          </a:xfrm>
          <a:prstGeom prst="rect">
            <a:avLst/>
          </a:prstGeom>
          <a:solidFill>
            <a:srgbClr val="7E0F7C"/>
          </a:solidFill>
          <a:ln>
            <a:noFill/>
          </a:ln>
        </p:spPr>
        <p:txBody>
          <a:bodyPr>
            <a:spAutoFit/>
          </a:bodyPr>
          <a:lstStyle/>
          <a:p>
            <a:pPr marL="342900" lvl="1" indent="-342900" eaLnBrk="1" hangingPunct="1"/>
            <a:r>
              <a:rPr lang="nl-NL" b="1" dirty="0">
                <a:solidFill>
                  <a:schemeClr val="bg1"/>
                </a:solidFill>
                <a:latin typeface="Arial"/>
                <a:ea typeface="ＭＳ Ｐゴシック" charset="0"/>
                <a:cs typeface="Arial"/>
              </a:rPr>
              <a:t>     professional raakt ongevoelig voor acuut suïcidaal gedrag</a:t>
            </a:r>
          </a:p>
        </p:txBody>
      </p:sp>
      <p:sp>
        <p:nvSpPr>
          <p:cNvPr id="27652" name="Rectangle 4"/>
          <p:cNvSpPr>
            <a:spLocks noChangeArrowheads="1"/>
          </p:cNvSpPr>
          <p:nvPr/>
        </p:nvSpPr>
        <p:spPr bwMode="auto">
          <a:xfrm>
            <a:off x="1565275" y="3853212"/>
            <a:ext cx="4572000" cy="646331"/>
          </a:xfrm>
          <a:prstGeom prst="rect">
            <a:avLst/>
          </a:prstGeom>
          <a:solidFill>
            <a:srgbClr val="440042"/>
          </a:solidFill>
          <a:ln w="9525">
            <a:noFill/>
            <a:miter lim="800000"/>
            <a:headEnd/>
            <a:tailEnd/>
          </a:ln>
        </p:spPr>
        <p:txBody>
          <a:bodyPr>
            <a:spAutoFit/>
          </a:bodyPr>
          <a:lstStyle/>
          <a:p>
            <a:pPr marL="342900" lvl="1" indent="-342900" eaLnBrk="1" hangingPunct="1"/>
            <a:r>
              <a:rPr lang="nl-NL" b="1" dirty="0">
                <a:solidFill>
                  <a:schemeClr val="bg1"/>
                </a:solidFill>
                <a:latin typeface="Arial"/>
                <a:ea typeface="ＭＳ Ｐゴシック" charset="0"/>
                <a:cs typeface="Arial"/>
              </a:rPr>
              <a:t>     patiënt moet </a:t>
            </a:r>
            <a:r>
              <a:rPr lang="ja-JP" altLang="nl-NL" b="1" dirty="0">
                <a:solidFill>
                  <a:schemeClr val="bg1"/>
                </a:solidFill>
                <a:latin typeface="Arial"/>
                <a:ea typeface="ＭＳ Ｐゴシック" charset="0"/>
                <a:cs typeface="Arial"/>
              </a:rPr>
              <a:t>‘</a:t>
            </a:r>
            <a:r>
              <a:rPr lang="nl-NL" altLang="ja-JP" b="1" dirty="0">
                <a:solidFill>
                  <a:schemeClr val="bg1"/>
                </a:solidFill>
                <a:latin typeface="Arial"/>
                <a:ea typeface="ＭＳ Ｐゴシック" charset="0"/>
                <a:cs typeface="Arial"/>
              </a:rPr>
              <a:t>meer uit de kast halen</a:t>
            </a:r>
            <a:r>
              <a:rPr lang="ja-JP" altLang="nl-NL" b="1" dirty="0">
                <a:solidFill>
                  <a:schemeClr val="bg1"/>
                </a:solidFill>
                <a:latin typeface="Arial"/>
                <a:ea typeface="ＭＳ Ｐゴシック" charset="0"/>
                <a:cs typeface="Arial"/>
              </a:rPr>
              <a:t>’</a:t>
            </a:r>
            <a:r>
              <a:rPr lang="nl-NL" altLang="ja-JP" b="1" dirty="0">
                <a:solidFill>
                  <a:schemeClr val="bg1"/>
                </a:solidFill>
                <a:latin typeface="Arial"/>
                <a:ea typeface="ＭＳ Ｐゴシック" charset="0"/>
                <a:cs typeface="Arial"/>
              </a:rPr>
              <a:t>om luisterend oor te vinden</a:t>
            </a:r>
            <a:endParaRPr lang="nl-NL" b="1" dirty="0">
              <a:solidFill>
                <a:schemeClr val="bg1"/>
              </a:solidFill>
              <a:latin typeface="Arial"/>
              <a:ea typeface="ＭＳ Ｐゴシック" charset="0"/>
              <a:cs typeface="Arial"/>
            </a:endParaRPr>
          </a:p>
        </p:txBody>
      </p:sp>
      <p:sp>
        <p:nvSpPr>
          <p:cNvPr id="61445" name="AutoShape 5"/>
          <p:cNvSpPr>
            <a:spLocks noChangeArrowheads="1"/>
          </p:cNvSpPr>
          <p:nvPr/>
        </p:nvSpPr>
        <p:spPr bwMode="auto">
          <a:xfrm rot="3368897">
            <a:off x="7010735" y="2934687"/>
            <a:ext cx="682473" cy="2228480"/>
          </a:xfrm>
          <a:prstGeom prst="curvedLeftArrow">
            <a:avLst>
              <a:gd name="adj1" fmla="val 24992"/>
              <a:gd name="adj2" fmla="val 49996"/>
              <a:gd name="adj3" fmla="val 25000"/>
            </a:avLst>
          </a:prstGeom>
          <a:solidFill>
            <a:srgbClr val="F28CB9"/>
          </a:solidFill>
          <a:ln w="25400">
            <a:solidFill>
              <a:srgbClr val="808080"/>
            </a:solidFill>
            <a:miter lim="800000"/>
            <a:headEnd/>
            <a:tailEnd/>
          </a:ln>
        </p:spPr>
        <p:txBody>
          <a:bodyPr/>
          <a:lstStyle/>
          <a:p>
            <a:pPr algn="ctr" eaLnBrk="1" hangingPunct="1"/>
            <a:endParaRPr lang="en-US" sz="1800">
              <a:latin typeface="Arial" charset="0"/>
            </a:endParaRPr>
          </a:p>
        </p:txBody>
      </p:sp>
      <p:sp>
        <p:nvSpPr>
          <p:cNvPr id="61446" name="AutoShape 6"/>
          <p:cNvSpPr>
            <a:spLocks noChangeArrowheads="1"/>
          </p:cNvSpPr>
          <p:nvPr/>
        </p:nvSpPr>
        <p:spPr bwMode="auto">
          <a:xfrm rot="10085583">
            <a:off x="757823" y="2728163"/>
            <a:ext cx="678760" cy="1630712"/>
          </a:xfrm>
          <a:prstGeom prst="curvedLeftArrow">
            <a:avLst>
              <a:gd name="adj1" fmla="val 24995"/>
              <a:gd name="adj2" fmla="val 50003"/>
              <a:gd name="adj3" fmla="val 25000"/>
            </a:avLst>
          </a:prstGeom>
          <a:solidFill>
            <a:srgbClr val="F28CB9"/>
          </a:solidFill>
          <a:ln w="25400">
            <a:solidFill>
              <a:srgbClr val="808080"/>
            </a:solidFill>
            <a:miter lim="800000"/>
            <a:headEnd/>
            <a:tailEnd/>
          </a:ln>
        </p:spPr>
        <p:txBody>
          <a:bodyPr/>
          <a:lstStyle/>
          <a:p>
            <a:pPr algn="ctr" eaLnBrk="1" hangingPunct="1"/>
            <a:endParaRPr lang="en-US" sz="1800">
              <a:latin typeface="Arial" charset="0"/>
            </a:endParaRPr>
          </a:p>
        </p:txBody>
      </p:sp>
      <p:sp>
        <p:nvSpPr>
          <p:cNvPr id="61447" name="AutoShape 7"/>
          <p:cNvSpPr>
            <a:spLocks noChangeArrowheads="1"/>
          </p:cNvSpPr>
          <p:nvPr/>
        </p:nvSpPr>
        <p:spPr bwMode="auto">
          <a:xfrm rot="-3038244">
            <a:off x="5634714" y="795408"/>
            <a:ext cx="625030" cy="2077793"/>
          </a:xfrm>
          <a:prstGeom prst="curvedLeftArrow">
            <a:avLst>
              <a:gd name="adj1" fmla="val 24994"/>
              <a:gd name="adj2" fmla="val 50000"/>
              <a:gd name="adj3" fmla="val 25000"/>
            </a:avLst>
          </a:prstGeom>
          <a:solidFill>
            <a:srgbClr val="440042"/>
          </a:solidFill>
          <a:ln w="25400">
            <a:solidFill>
              <a:srgbClr val="808080"/>
            </a:solidFill>
            <a:miter lim="800000"/>
            <a:headEnd/>
            <a:tailEnd/>
          </a:ln>
        </p:spPr>
        <p:txBody>
          <a:bodyPr/>
          <a:lstStyle/>
          <a:p>
            <a:pPr algn="ctr" eaLnBrk="1" hangingPunct="1"/>
            <a:endParaRPr lang="en-US" sz="1800">
              <a:latin typeface="Arial" charset="0"/>
            </a:endParaRPr>
          </a:p>
        </p:txBody>
      </p:sp>
      <p:sp>
        <p:nvSpPr>
          <p:cNvPr id="61449" name="AutoShape 9"/>
          <p:cNvSpPr>
            <a:spLocks noChangeArrowheads="1"/>
          </p:cNvSpPr>
          <p:nvPr/>
        </p:nvSpPr>
        <p:spPr bwMode="auto">
          <a:xfrm rot="7016418">
            <a:off x="3542589" y="2174606"/>
            <a:ext cx="732673" cy="2218335"/>
          </a:xfrm>
          <a:prstGeom prst="curvedLeftArrow">
            <a:avLst>
              <a:gd name="adj1" fmla="val 24992"/>
              <a:gd name="adj2" fmla="val 49996"/>
              <a:gd name="adj3" fmla="val 25000"/>
            </a:avLst>
          </a:prstGeom>
          <a:solidFill>
            <a:srgbClr val="440042"/>
          </a:solidFill>
          <a:ln w="25400">
            <a:solidFill>
              <a:srgbClr val="808080"/>
            </a:solidFill>
            <a:miter lim="800000"/>
            <a:headEnd/>
            <a:tailEnd/>
          </a:ln>
        </p:spPr>
        <p:txBody>
          <a:bodyPr/>
          <a:lstStyle/>
          <a:p>
            <a:pPr algn="ctr" eaLnBrk="1" hangingPunct="1"/>
            <a:endParaRPr lang="en-US" sz="1800">
              <a:latin typeface="Arial" charset="0"/>
            </a:endParaRPr>
          </a:p>
        </p:txBody>
      </p:sp>
      <p:sp>
        <p:nvSpPr>
          <p:cNvPr id="2" name="Title 1"/>
          <p:cNvSpPr>
            <a:spLocks noGrp="1"/>
          </p:cNvSpPr>
          <p:nvPr>
            <p:ph type="title"/>
          </p:nvPr>
        </p:nvSpPr>
        <p:spPr/>
        <p:txBody>
          <a:bodyPr/>
          <a:lstStyle/>
          <a:p>
            <a:r>
              <a:rPr lang="nl-NL" dirty="0" smtClean="0"/>
              <a:t>Chronisch suïcidaal gedrag (3)</a:t>
            </a:r>
            <a:br>
              <a:rPr lang="nl-NL" dirty="0" smtClean="0"/>
            </a:br>
            <a:r>
              <a:rPr lang="nl-NL" dirty="0" smtClean="0"/>
              <a:t>Valkuilen</a:t>
            </a:r>
            <a:endParaRPr lang="nl-NL" dirty="0"/>
          </a:p>
        </p:txBody>
      </p:sp>
      <p:sp>
        <p:nvSpPr>
          <p:cNvPr id="13"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6180255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3" grpId="0" animBg="1"/>
      <p:bldP spid="27652" grpId="0" animBg="1"/>
      <p:bldP spid="61445" grpId="0" animBg="1"/>
      <p:bldP spid="61446" grpId="0" animBg="1"/>
      <p:bldP spid="61447" grpId="0" animBg="1"/>
      <p:bldP spid="6144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Chronisch suïcidaal gedrag (4)</a:t>
            </a:r>
            <a:endParaRPr lang="nl-NL" dirty="0"/>
          </a:p>
        </p:txBody>
      </p:sp>
      <p:sp>
        <p:nvSpPr>
          <p:cNvPr id="5" name="Content Placeholder 4"/>
          <p:cNvSpPr>
            <a:spLocks noGrp="1"/>
          </p:cNvSpPr>
          <p:nvPr>
            <p:ph idx="1"/>
          </p:nvPr>
        </p:nvSpPr>
        <p:spPr/>
        <p:txBody>
          <a:bodyPr/>
          <a:lstStyle/>
          <a:p>
            <a:pPr marL="0" indent="0">
              <a:buNone/>
            </a:pPr>
            <a:r>
              <a:rPr lang="nl-NL" b="1" dirty="0" smtClean="0"/>
              <a:t>De mate van suïcidaliteit wordt bepaald door: </a:t>
            </a:r>
          </a:p>
          <a:p>
            <a:endParaRPr lang="nl-NL" dirty="0" smtClean="0"/>
          </a:p>
          <a:p>
            <a:r>
              <a:rPr lang="nl-NL" dirty="0" smtClean="0"/>
              <a:t>Toename van ervaren stress</a:t>
            </a:r>
          </a:p>
          <a:p>
            <a:r>
              <a:rPr lang="nl-NL" dirty="0" smtClean="0"/>
              <a:t>Beoordeling van “ontsnapmogelijkheden” uit de moeilijke situatie</a:t>
            </a:r>
          </a:p>
          <a:p>
            <a:r>
              <a:rPr lang="nl-NL" dirty="0" smtClean="0"/>
              <a:t>Ervaren steun, sociale support, verbinding</a:t>
            </a:r>
          </a:p>
          <a:p>
            <a:r>
              <a:rPr lang="nl-NL" dirty="0" smtClean="0"/>
              <a:t>Mogelijkheid om positief naar de toekomst te kijken/hoop</a:t>
            </a:r>
          </a:p>
          <a:p>
            <a:r>
              <a:rPr lang="nl-NL" dirty="0" smtClean="0"/>
              <a:t>Het gevoel een last voor zichzelf en voor anderen te zijn</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4043623759"/>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Chronisch suïcidaal gedrag (5) Handelen bij ontregeling</a:t>
            </a:r>
            <a:endParaRPr lang="nl-NL" dirty="0"/>
          </a:p>
        </p:txBody>
      </p:sp>
      <p:sp>
        <p:nvSpPr>
          <p:cNvPr id="5" name="Content Placeholder 4"/>
          <p:cNvSpPr>
            <a:spLocks noGrp="1"/>
          </p:cNvSpPr>
          <p:nvPr>
            <p:ph idx="1"/>
          </p:nvPr>
        </p:nvSpPr>
        <p:spPr/>
        <p:txBody>
          <a:bodyPr>
            <a:normAutofit fontScale="92500" lnSpcReduction="10000"/>
          </a:bodyPr>
          <a:lstStyle/>
          <a:p>
            <a:r>
              <a:rPr lang="nl-NL" dirty="0" smtClean="0"/>
              <a:t>Houding hulpverlener: Betrokken, authentiek en flexibel. Aandacht tevens te richten op begrijpen en niet alleen op beheersen.</a:t>
            </a:r>
          </a:p>
          <a:p>
            <a:r>
              <a:rPr lang="nl-NL" dirty="0" smtClean="0"/>
              <a:t>Maximale holding: Intensiveren van contact, shared caseload, steun door nabijheid. Doel: regulatie van emoties. Stimuleren tot het zelf vinden van oplossingen van problemen (o.a. door gebruik signalerings- en crisisplan). Doel: empowerment</a:t>
            </a:r>
          </a:p>
          <a:p>
            <a:r>
              <a:rPr lang="nl-NL" dirty="0" smtClean="0"/>
              <a:t>Grenzen stellen: Indien gedrag gevaarlijk is voor de patiënt of een ander/ schadelijk voor het therapeutisch proces. Doel: bevorderen vertrouwen in interpersoonlijke relaties</a:t>
            </a:r>
          </a:p>
          <a:p>
            <a:r>
              <a:rPr lang="nl-NL" dirty="0" err="1" smtClean="0"/>
              <a:t>Mentaliseren</a:t>
            </a:r>
            <a:r>
              <a:rPr lang="nl-NL" dirty="0" smtClean="0"/>
              <a:t>: Een actief proces van begrijpen van gedrag van jezelf en de ander. Doel: door emotieregulatie meer  adequate c</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3173576929"/>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Chronisch suïcidaal gedrag (6) </a:t>
            </a:r>
            <a:br>
              <a:rPr lang="nl-NL" dirty="0" smtClean="0"/>
            </a:br>
            <a:r>
              <a:rPr lang="nl-NL" dirty="0" smtClean="0"/>
              <a:t>Handelen bij behandeling</a:t>
            </a:r>
            <a:endParaRPr lang="nl-NL" dirty="0"/>
          </a:p>
        </p:txBody>
      </p:sp>
      <p:sp>
        <p:nvSpPr>
          <p:cNvPr id="5" name="Content Placeholder 4"/>
          <p:cNvSpPr>
            <a:spLocks noGrp="1"/>
          </p:cNvSpPr>
          <p:nvPr>
            <p:ph idx="1"/>
          </p:nvPr>
        </p:nvSpPr>
        <p:spPr/>
        <p:txBody>
          <a:bodyPr>
            <a:normAutofit fontScale="85000" lnSpcReduction="10000"/>
          </a:bodyPr>
          <a:lstStyle/>
          <a:p>
            <a:r>
              <a:rPr lang="nl-NL" dirty="0" smtClean="0"/>
              <a:t>Cognitieve gedragsinterventies: Welke basisovertuigingen leiden tot suïcidale gedachten en in welke omstandigheden worden deze gedachten opgeroepen? Wat zijn helpende gedachten? Behandeling van repetitieve, dwangmatige gedachten, beelden en voorstellingen zelf suïcide te plegen.</a:t>
            </a:r>
          </a:p>
          <a:p>
            <a:r>
              <a:rPr lang="nl-NL" dirty="0" err="1" smtClean="0"/>
              <a:t>Mentaliseren</a:t>
            </a:r>
            <a:r>
              <a:rPr lang="nl-NL" dirty="0" smtClean="0"/>
              <a:t>: Zie fase ontregeling.</a:t>
            </a:r>
          </a:p>
          <a:p>
            <a:r>
              <a:rPr lang="nl-NL" dirty="0" smtClean="0"/>
              <a:t>Frequent evalueren en eventueel bijstellen van het behandelplan met het samenwerkingsteam. O.a. aandacht voor (</a:t>
            </a:r>
            <a:r>
              <a:rPr lang="nl-NL" dirty="0" err="1" smtClean="0"/>
              <a:t>farmaco</a:t>
            </a:r>
            <a:r>
              <a:rPr lang="nl-NL" dirty="0" smtClean="0"/>
              <a:t>)therapietrouw.</a:t>
            </a:r>
          </a:p>
          <a:p>
            <a:r>
              <a:rPr lang="nl-NL" dirty="0" err="1" smtClean="0"/>
              <a:t>Problem</a:t>
            </a:r>
            <a:r>
              <a:rPr lang="nl-NL" dirty="0" smtClean="0"/>
              <a:t>-</a:t>
            </a:r>
            <a:r>
              <a:rPr lang="nl-NL" dirty="0" err="1" smtClean="0"/>
              <a:t>Solving</a:t>
            </a:r>
            <a:r>
              <a:rPr lang="nl-NL" dirty="0" smtClean="0"/>
              <a:t>-Therapie: Gericht op dagelijkse problemen, bevorderen van vaardigheden en zelfmanagement t.b.v. een positieve levensoriëntatie.</a:t>
            </a:r>
          </a:p>
          <a:p>
            <a:r>
              <a:rPr lang="nl-NL" dirty="0" smtClean="0"/>
              <a:t>Bekwamen in het bedenken van redenen om te willen leven, naast de redenen om dood te willen.</a:t>
            </a:r>
          </a:p>
          <a:p>
            <a:r>
              <a:rPr lang="nl-NL" dirty="0" err="1" smtClean="0"/>
              <a:t>Psycho</a:t>
            </a:r>
            <a:r>
              <a:rPr lang="nl-NL" dirty="0" smtClean="0"/>
              <a:t>-educatie</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3974099875"/>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113 Man Training 01.png"/>
          <p:cNvPicPr>
            <a:picLocks noGrp="1" noChangeAspect="1"/>
          </p:cNvPicPr>
          <p:nvPr>
            <p:ph idx="12"/>
          </p:nvPr>
        </p:nvPicPr>
        <p:blipFill>
          <a:blip r:embed="rId2" cstate="print">
            <a:extLst>
              <a:ext uri="{28A0092B-C50C-407E-A947-70E740481C1C}">
                <a14:useLocalDpi xmlns:a14="http://schemas.microsoft.com/office/drawing/2010/main"/>
              </a:ext>
            </a:extLst>
          </a:blip>
          <a:srcRect/>
          <a:stretch>
            <a:fillRect/>
          </a:stretch>
        </p:blipFill>
        <p:spPr/>
      </p:pic>
      <p:sp>
        <p:nvSpPr>
          <p:cNvPr id="2" name="Tijdelijke aanduiding voor voettekst 1"/>
          <p:cNvSpPr>
            <a:spLocks noGrp="1"/>
          </p:cNvSpPr>
          <p:nvPr>
            <p:ph type="ftr" sz="quarter" idx="11"/>
          </p:nvPr>
        </p:nvSpPr>
        <p:spPr/>
        <p:txBody>
          <a:bodyPr/>
          <a:lstStyle/>
          <a:p>
            <a:r>
              <a:rPr lang="en-US" dirty="0"/>
              <a:t>113 </a:t>
            </a:r>
            <a:r>
              <a:rPr lang="en-US" dirty="0" err="1" smtClean="0"/>
              <a:t>Trainingen</a:t>
            </a:r>
            <a:r>
              <a:rPr lang="en-US" dirty="0" smtClean="0"/>
              <a:t> </a:t>
            </a:r>
            <a:r>
              <a:rPr lang="en-US" dirty="0"/>
              <a:t>• </a:t>
            </a:r>
            <a:r>
              <a:rPr lang="en-US" dirty="0" smtClean="0"/>
              <a:t>PITSTOP training</a:t>
            </a:r>
            <a:endParaRPr lang="en-US" dirty="0"/>
          </a:p>
        </p:txBody>
      </p:sp>
      <p:sp>
        <p:nvSpPr>
          <p:cNvPr id="10" name="Title 9"/>
          <p:cNvSpPr>
            <a:spLocks noGrp="1"/>
          </p:cNvSpPr>
          <p:nvPr>
            <p:ph type="title"/>
          </p:nvPr>
        </p:nvSpPr>
        <p:spPr>
          <a:xfrm>
            <a:off x="5448300" y="1942930"/>
            <a:ext cx="3270350" cy="2866471"/>
          </a:xfrm>
        </p:spPr>
        <p:txBody>
          <a:bodyPr/>
          <a:lstStyle/>
          <a:p>
            <a:r>
              <a:rPr lang="nl-NL" dirty="0" smtClean="0"/>
              <a:t>Hoop en verbinding </a:t>
            </a:r>
            <a:br>
              <a:rPr lang="nl-NL" dirty="0" smtClean="0"/>
            </a:br>
            <a:r>
              <a:rPr lang="nl-NL" dirty="0" smtClean="0"/>
              <a:t>vanuit een </a:t>
            </a:r>
            <a:br>
              <a:rPr lang="nl-NL" dirty="0" smtClean="0"/>
            </a:br>
            <a:r>
              <a:rPr lang="nl-NL" dirty="0" smtClean="0"/>
              <a:t>authentieke betrokken behandelrelatie</a:t>
            </a:r>
            <a:endParaRPr lang="nl-NL" dirty="0"/>
          </a:p>
        </p:txBody>
      </p:sp>
      <p:sp>
        <p:nvSpPr>
          <p:cNvPr id="7" name="Tijdelijke aanduiding voor voettekst 4"/>
          <p:cNvSpPr txBox="1">
            <a:spLocks/>
          </p:cNvSpPr>
          <p:nvPr/>
        </p:nvSpPr>
        <p:spPr>
          <a:xfrm>
            <a:off x="7790434" y="4809401"/>
            <a:ext cx="805746" cy="273844"/>
          </a:xfrm>
          <a:prstGeom prst="rect">
            <a:avLst/>
          </a:prstGeom>
        </p:spPr>
        <p:txBody>
          <a:bodyPr vert="horz" lIns="0" tIns="45720" rIns="0" bIns="45720" rtlCol="0" anchor="ctr"/>
          <a:lstStyle>
            <a:defPPr>
              <a:defRPr lang="nl-NL"/>
            </a:defPPr>
            <a:lvl1pPr marL="0" algn="l" defTabSz="457200" rtl="0" eaLnBrk="1" latinLnBrk="0" hangingPunct="1">
              <a:defRPr sz="800" b="1" kern="1200">
                <a:solidFill>
                  <a:srgbClr val="80808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AA87EBB-D73C-8241-8270-9AF19AA22CD0}" type="slidenum">
              <a:rPr lang="en-US" smtClean="0">
                <a:solidFill>
                  <a:srgbClr val="FFFFFF"/>
                </a:solidFill>
              </a:rPr>
              <a:t>67</a:t>
            </a:fld>
            <a:endParaRPr lang="en-US" dirty="0">
              <a:solidFill>
                <a:srgbClr val="FFFFFF"/>
              </a:solidFill>
            </a:endParaRPr>
          </a:p>
        </p:txBody>
      </p:sp>
      <p:pic>
        <p:nvPicPr>
          <p:cNvPr id="13" name="Picture 12" descr="LOGO DIAP_113_TRAININGEN_NL_EP.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03514" y="192727"/>
            <a:ext cx="741138" cy="877802"/>
          </a:xfrm>
          <a:prstGeom prst="rect">
            <a:avLst/>
          </a:prstGeom>
        </p:spPr>
      </p:pic>
    </p:spTree>
    <p:extLst>
      <p:ext uri="{BB962C8B-B14F-4D97-AF65-F5344CB8AC3E}">
        <p14:creationId xmlns:p14="http://schemas.microsoft.com/office/powerpoint/2010/main" val="3794899081"/>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Afronding - Voor verdere vragen</a:t>
            </a:r>
            <a:endParaRPr lang="nl-NL" dirty="0"/>
          </a:p>
        </p:txBody>
      </p:sp>
      <p:sp>
        <p:nvSpPr>
          <p:cNvPr id="3" name="Content Placeholder 2"/>
          <p:cNvSpPr>
            <a:spLocks noGrp="1"/>
          </p:cNvSpPr>
          <p:nvPr>
            <p:ph idx="1"/>
          </p:nvPr>
        </p:nvSpPr>
        <p:spPr/>
        <p:txBody>
          <a:bodyPr/>
          <a:lstStyle/>
          <a:p>
            <a:r>
              <a:rPr lang="nl-NL" dirty="0" smtClean="0"/>
              <a:t>Lees de richtlijn en de verkorte versie</a:t>
            </a:r>
          </a:p>
          <a:p>
            <a:r>
              <a:rPr lang="nl-NL" dirty="0" smtClean="0"/>
              <a:t>Volg de e-</a:t>
            </a:r>
            <a:r>
              <a:rPr lang="nl-NL" dirty="0" err="1" smtClean="0"/>
              <a:t>learning</a:t>
            </a:r>
            <a:r>
              <a:rPr lang="nl-NL" dirty="0" smtClean="0"/>
              <a:t> module via E-</a:t>
            </a:r>
            <a:r>
              <a:rPr lang="nl-NL" dirty="0" err="1" smtClean="0"/>
              <a:t>cadamy</a:t>
            </a:r>
            <a:endParaRPr lang="nl-NL" dirty="0" smtClean="0"/>
          </a:p>
          <a:p>
            <a:r>
              <a:rPr lang="nl-NL" dirty="0" smtClean="0"/>
              <a:t>Lees Kerkhof en Van </a:t>
            </a:r>
            <a:r>
              <a:rPr lang="nl-NL" dirty="0" err="1" smtClean="0"/>
              <a:t>Luyn</a:t>
            </a:r>
            <a:r>
              <a:rPr lang="nl-NL" dirty="0" smtClean="0"/>
              <a:t>, boek verschijnt voorjaar 2016!</a:t>
            </a:r>
          </a:p>
          <a:p>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3964706813"/>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Na de training:</a:t>
            </a:r>
            <a:br>
              <a:rPr lang="nl-NL" dirty="0" smtClean="0"/>
            </a:br>
            <a:r>
              <a:rPr lang="nl-NL" dirty="0" smtClean="0"/>
              <a:t>Vervolg implementatie</a:t>
            </a:r>
          </a:p>
        </p:txBody>
      </p:sp>
      <p:sp>
        <p:nvSpPr>
          <p:cNvPr id="3" name="Content Placeholder 2"/>
          <p:cNvSpPr>
            <a:spLocks noGrp="1"/>
          </p:cNvSpPr>
          <p:nvPr>
            <p:ph idx="1"/>
          </p:nvPr>
        </p:nvSpPr>
        <p:spPr/>
        <p:txBody>
          <a:bodyPr>
            <a:normAutofit lnSpcReduction="10000"/>
          </a:bodyPr>
          <a:lstStyle/>
          <a:p>
            <a:r>
              <a:rPr lang="nl-NL" dirty="0" smtClean="0"/>
              <a:t>Wees ambassadeur voor de richtlijn</a:t>
            </a:r>
          </a:p>
          <a:p>
            <a:r>
              <a:rPr lang="nl-NL" dirty="0" smtClean="0"/>
              <a:t>Probeer in uw team beleid t.a.v. suïcidepreventie te stimuleren</a:t>
            </a:r>
          </a:p>
          <a:p>
            <a:r>
              <a:rPr lang="nl-NL" dirty="0" smtClean="0"/>
              <a:t>Wees een suïcideconsulent, een vraagbaak voor anderen</a:t>
            </a:r>
          </a:p>
          <a:p>
            <a:r>
              <a:rPr lang="nl-NL" dirty="0" smtClean="0"/>
              <a:t>Ga heen en vermenigvuldig de richtlijn</a:t>
            </a:r>
          </a:p>
          <a:p>
            <a:endParaRPr lang="nl-NL" dirty="0" smtClean="0"/>
          </a:p>
          <a:p>
            <a:r>
              <a:rPr lang="nl-NL" dirty="0" smtClean="0"/>
              <a:t>Meer weten over werk van 113Online? Kijk eens op</a:t>
            </a:r>
          </a:p>
          <a:p>
            <a:pPr marL="0" indent="0">
              <a:buNone/>
            </a:pPr>
            <a:r>
              <a:rPr lang="nl-NL" dirty="0" smtClean="0"/>
              <a:t>	www.113online.nl 		(voor hulpvragers)</a:t>
            </a:r>
          </a:p>
          <a:p>
            <a:pPr marL="0" indent="0">
              <a:buNone/>
            </a:pPr>
            <a:r>
              <a:rPr lang="nl-NL" dirty="0" smtClean="0"/>
              <a:t>	trainingen.113.nl		(over trainingen van 113)</a:t>
            </a:r>
          </a:p>
          <a:p>
            <a:pPr marL="0" indent="0">
              <a:buNone/>
            </a:pPr>
            <a:r>
              <a:rPr lang="nl-NL" dirty="0" smtClean="0"/>
              <a:t>	preventie.113.nl 		(over de Landelijke Agenda)</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95770832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PITSTOP </a:t>
            </a:r>
            <a:r>
              <a:rPr lang="en-US" dirty="0" err="1" smtClean="0"/>
              <a:t>Suïcide</a:t>
            </a:r>
            <a:endParaRPr lang="en-US" dirty="0"/>
          </a:p>
        </p:txBody>
      </p:sp>
      <p:sp>
        <p:nvSpPr>
          <p:cNvPr id="6"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pic>
        <p:nvPicPr>
          <p:cNvPr id="7" name="Content Placeholder 5" descr="downloa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a:xfrm>
            <a:off x="547821" y="1395632"/>
            <a:ext cx="2058987" cy="3232265"/>
          </a:xfrm>
          <a:prstGeom prst="rect">
            <a:avLst/>
          </a:prstGeom>
          <a:ln>
            <a:noFill/>
          </a:ln>
          <a:effectLst>
            <a:outerShdw blurRad="292100" dist="139700" dir="2700000" algn="tl" rotWithShape="0">
              <a:srgbClr val="333333">
                <a:alpha val="65000"/>
              </a:srgbClr>
            </a:outerShdw>
          </a:effectLst>
        </p:spPr>
      </p:pic>
      <p:pic>
        <p:nvPicPr>
          <p:cNvPr id="5" name="Picture 4" descr="PITSTOP Suicid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29009" y="2071358"/>
            <a:ext cx="2603469" cy="1632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fototraining-224x300.jpg"/>
          <p:cNvPicPr>
            <a:picLocks noChangeAspect="1"/>
          </p:cNvPicPr>
          <p:nvPr/>
        </p:nvPicPr>
        <p:blipFill>
          <a:blip r:embed="rId5" cstate="print"/>
          <a:stretch>
            <a:fillRect/>
          </a:stretch>
        </p:blipFill>
        <p:spPr>
          <a:xfrm>
            <a:off x="3513138" y="2071359"/>
            <a:ext cx="1625600" cy="1632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Plus 8"/>
          <p:cNvSpPr/>
          <p:nvPr/>
        </p:nvSpPr>
        <p:spPr bwMode="auto">
          <a:xfrm>
            <a:off x="5291138" y="2629931"/>
            <a:ext cx="578209" cy="522448"/>
          </a:xfrm>
          <a:prstGeom prst="mathPlus">
            <a:avLst/>
          </a:prstGeom>
          <a:solidFill>
            <a:srgbClr val="7E0F7C"/>
          </a:solidFill>
          <a:ln w="9525" cap="flat" cmpd="sng" algn="ctr">
            <a:solidFill>
              <a:srgbClr val="7E0F7C"/>
            </a:solidFill>
            <a:prstDash val="solid"/>
            <a:round/>
            <a:headEnd type="none" w="med" len="med"/>
            <a:tailEnd type="none" w="med" len="med"/>
          </a:ln>
          <a:effectLst/>
        </p:spPr>
        <p:txBody>
          <a:bodyPr/>
          <a:lstStyle/>
          <a:p>
            <a:pPr>
              <a:defRPr/>
            </a:pPr>
            <a:endParaRPr lang="nl-NL">
              <a:latin typeface="Calibri" panose="020F0502020204030204" pitchFamily="34" charset="0"/>
              <a:ea typeface="+mn-ea"/>
              <a:cs typeface="+mn-cs"/>
            </a:endParaRPr>
          </a:p>
        </p:txBody>
      </p:sp>
      <p:sp>
        <p:nvSpPr>
          <p:cNvPr id="10" name="Equal 9"/>
          <p:cNvSpPr/>
          <p:nvPr/>
        </p:nvSpPr>
        <p:spPr bwMode="auto">
          <a:xfrm>
            <a:off x="2863850" y="2639587"/>
            <a:ext cx="495607" cy="442544"/>
          </a:xfrm>
          <a:prstGeom prst="mathEqual">
            <a:avLst/>
          </a:prstGeom>
          <a:solidFill>
            <a:srgbClr val="7E0F7C"/>
          </a:solidFill>
          <a:ln w="9525" cap="flat" cmpd="sng" algn="ctr">
            <a:solidFill>
              <a:srgbClr val="7E0F7C"/>
            </a:solidFill>
            <a:prstDash val="solid"/>
            <a:round/>
            <a:headEnd type="none" w="med" len="med"/>
            <a:tailEnd type="none" w="med" len="med"/>
          </a:ln>
          <a:effectLst/>
        </p:spPr>
        <p:txBody>
          <a:bodyPr/>
          <a:lstStyle/>
          <a:p>
            <a:pPr>
              <a:defRPr/>
            </a:pPr>
            <a:endParaRPr lang="nl-NL">
              <a:latin typeface="Calibri" panose="020F0502020204030204" pitchFamily="34" charset="0"/>
              <a:ea typeface="+mn-ea"/>
              <a:cs typeface="+mn-cs"/>
            </a:endParaRPr>
          </a:p>
        </p:txBody>
      </p:sp>
      <p:sp>
        <p:nvSpPr>
          <p:cNvPr id="11" name="Rectangle 10"/>
          <p:cNvSpPr>
            <a:spLocks noChangeArrowheads="1"/>
          </p:cNvSpPr>
          <p:nvPr/>
        </p:nvSpPr>
        <p:spPr bwMode="auto">
          <a:xfrm>
            <a:off x="3146426" y="3997241"/>
            <a:ext cx="317817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742950" indent="-742950"/>
            <a:r>
              <a:rPr lang="nl-NL" b="1" dirty="0" smtClean="0">
                <a:latin typeface="Arial Black"/>
                <a:cs typeface="Arial Black"/>
              </a:rPr>
              <a:t>1-daagse </a:t>
            </a:r>
            <a:r>
              <a:rPr lang="nl-NL" b="1" dirty="0">
                <a:latin typeface="Arial Black"/>
                <a:cs typeface="Arial Black"/>
              </a:rPr>
              <a:t>training</a:t>
            </a:r>
          </a:p>
        </p:txBody>
      </p:sp>
      <p:sp>
        <p:nvSpPr>
          <p:cNvPr id="12" name="Rectangle 11"/>
          <p:cNvSpPr>
            <a:spLocks noChangeArrowheads="1"/>
          </p:cNvSpPr>
          <p:nvPr/>
        </p:nvSpPr>
        <p:spPr bwMode="auto">
          <a:xfrm>
            <a:off x="6029009" y="3994520"/>
            <a:ext cx="26034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nl-NL" b="1" dirty="0">
                <a:latin typeface="Arial Black"/>
                <a:cs typeface="Arial Black"/>
              </a:rPr>
              <a:t>E-</a:t>
            </a:r>
            <a:r>
              <a:rPr lang="nl-NL" b="1" dirty="0" err="1">
                <a:latin typeface="Arial Black"/>
                <a:cs typeface="Arial Black"/>
              </a:rPr>
              <a:t>learning</a:t>
            </a:r>
            <a:r>
              <a:rPr lang="nl-NL" b="1" dirty="0">
                <a:latin typeface="Arial Black"/>
                <a:cs typeface="Arial Black"/>
              </a:rPr>
              <a:t> module </a:t>
            </a:r>
          </a:p>
        </p:txBody>
      </p:sp>
    </p:spTree>
    <p:extLst>
      <p:ext uri="{BB962C8B-B14F-4D97-AF65-F5344CB8AC3E}">
        <p14:creationId xmlns:p14="http://schemas.microsoft.com/office/powerpoint/2010/main" val="3496245494"/>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www.pitstopsuicide.nl</a:t>
            </a:r>
            <a:endParaRPr lang="en-US" dirty="0"/>
          </a:p>
        </p:txBody>
      </p:sp>
      <p:sp>
        <p:nvSpPr>
          <p:cNvPr id="4" name="Footer Placeholder 3"/>
          <p:cNvSpPr>
            <a:spLocks noGrp="1"/>
          </p:cNvSpPr>
          <p:nvPr>
            <p:ph type="ftr" sz="quarter" idx="11"/>
          </p:nvPr>
        </p:nvSpPr>
        <p:spPr/>
        <p:txBody>
          <a:bodyPr/>
          <a:lstStyle/>
          <a:p>
            <a:r>
              <a:rPr lang="en-US" smtClean="0"/>
              <a:t>113 Trainingen • PITSTOP training</a:t>
            </a:r>
            <a:endParaRPr lang="en-US" dirty="0"/>
          </a:p>
        </p:txBody>
      </p:sp>
      <p:pic>
        <p:nvPicPr>
          <p:cNvPr id="6" name="Afbeelding 1"/>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03400" y="2495947"/>
            <a:ext cx="5715000" cy="86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156467"/>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Bedankt voor</a:t>
            </a:r>
            <a:br>
              <a:rPr lang="nl-NL" dirty="0" smtClean="0"/>
            </a:br>
            <a:r>
              <a:rPr lang="nl-NL" dirty="0" smtClean="0"/>
              <a:t>je </a:t>
            </a:r>
            <a:r>
              <a:rPr lang="nl-NL" sz="3600" dirty="0" smtClean="0"/>
              <a:t>aandacht.</a:t>
            </a:r>
            <a:endParaRPr lang="nl-NL" sz="3600" dirty="0"/>
          </a:p>
        </p:txBody>
      </p:sp>
      <p:sp>
        <p:nvSpPr>
          <p:cNvPr id="3" name="Tijdelijke aanduiding voor tekst 2"/>
          <p:cNvSpPr>
            <a:spLocks noGrp="1"/>
          </p:cNvSpPr>
          <p:nvPr>
            <p:ph type="body" idx="1"/>
          </p:nvPr>
        </p:nvSpPr>
        <p:spPr/>
        <p:txBody>
          <a:bodyPr>
            <a:normAutofit lnSpcReduction="10000"/>
          </a:bodyPr>
          <a:lstStyle/>
          <a:p>
            <a:endParaRPr lang="en-US" dirty="0" smtClean="0"/>
          </a:p>
          <a:p>
            <a:r>
              <a:rPr lang="en-US" sz="2400" dirty="0"/>
              <a:t/>
            </a:r>
            <a:br>
              <a:rPr lang="en-US" sz="2400" dirty="0"/>
            </a:br>
            <a:endParaRPr lang="en-US" sz="2400" dirty="0"/>
          </a:p>
        </p:txBody>
      </p:sp>
    </p:spTree>
    <p:extLst>
      <p:ext uri="{BB962C8B-B14F-4D97-AF65-F5344CB8AC3E}">
        <p14:creationId xmlns:p14="http://schemas.microsoft.com/office/powerpoint/2010/main" val="553794329"/>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546100" y="736600"/>
            <a:ext cx="8051800" cy="3670300"/>
          </a:xfrm>
          <a:prstGeom prst="rect">
            <a:avLst/>
          </a:prstGeom>
        </p:spPr>
      </p:pic>
    </p:spTree>
    <p:extLst>
      <p:ext uri="{BB962C8B-B14F-4D97-AF65-F5344CB8AC3E}">
        <p14:creationId xmlns:p14="http://schemas.microsoft.com/office/powerpoint/2010/main" val="202541510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PITSTOP </a:t>
            </a:r>
            <a:r>
              <a:rPr lang="en-US" dirty="0" err="1" smtClean="0"/>
              <a:t>Suïcide</a:t>
            </a:r>
            <a:r>
              <a:rPr lang="en-US" dirty="0" smtClean="0"/>
              <a:t> trial</a:t>
            </a:r>
            <a:endParaRPr lang="en-US" dirty="0"/>
          </a:p>
        </p:txBody>
      </p:sp>
      <p:sp>
        <p:nvSpPr>
          <p:cNvPr id="6" name="Footer Placeholder 3"/>
          <p:cNvSpPr>
            <a:spLocks noGrp="1"/>
          </p:cNvSpPr>
          <p:nvPr>
            <p:ph type="ftr" sz="quarter" idx="11"/>
          </p:nvPr>
        </p:nvSpPr>
        <p:spPr>
          <a:xfrm>
            <a:off x="547821" y="4809401"/>
            <a:ext cx="7291977" cy="273844"/>
          </a:xfrm>
        </p:spPr>
        <p:txBody>
          <a:bodyPr/>
          <a:lstStyle/>
          <a:p>
            <a:r>
              <a:rPr lang="en-US" dirty="0"/>
              <a:t>113 </a:t>
            </a:r>
            <a:r>
              <a:rPr lang="en-US" dirty="0" err="1"/>
              <a:t>Trainingen</a:t>
            </a:r>
            <a:r>
              <a:rPr lang="en-US" dirty="0"/>
              <a:t> • PITSTOP training</a:t>
            </a:r>
          </a:p>
        </p:txBody>
      </p:sp>
      <p:pic>
        <p:nvPicPr>
          <p:cNvPr id="13" name="Content Placeholder 4" descr="KAART_bevolkingsdichtheid_MHI.jpg"/>
          <p:cNvPicPr>
            <a:picLocks noGrp="1" noChangeAspect="1"/>
          </p:cNvPicPr>
          <p:nvPr>
            <p:ph idx="1"/>
          </p:nvPr>
        </p:nvPicPr>
        <p:blipFill>
          <a:blip r:embed="rId3" cstate="print">
            <a:extLst>
              <a:ext uri="{28A0092B-C50C-407E-A947-70E740481C1C}">
                <a14:useLocalDpi xmlns:a14="http://schemas.microsoft.com/office/drawing/2010/main"/>
              </a:ext>
            </a:extLst>
          </a:blip>
          <a:srcRect l="-67112" r="-67112"/>
          <a:stretch>
            <a:fillRect/>
          </a:stretch>
        </p:blipFill>
        <p:spPr>
          <a:xfrm>
            <a:off x="547821" y="1395632"/>
            <a:ext cx="8048359" cy="3288399"/>
          </a:xfrm>
        </p:spPr>
      </p:pic>
    </p:spTree>
    <p:extLst>
      <p:ext uri="{BB962C8B-B14F-4D97-AF65-F5344CB8AC3E}">
        <p14:creationId xmlns:p14="http://schemas.microsoft.com/office/powerpoint/2010/main" val="51847866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Effecten</a:t>
            </a:r>
            <a:r>
              <a:rPr lang="en-US" dirty="0"/>
              <a:t> </a:t>
            </a:r>
            <a:r>
              <a:rPr lang="en-US" dirty="0" smtClean="0"/>
              <a:t>PITSTOP</a:t>
            </a:r>
            <a:endParaRPr lang="en-US" dirty="0"/>
          </a:p>
        </p:txBody>
      </p:sp>
      <p:sp>
        <p:nvSpPr>
          <p:cNvPr id="3" name="Content Placeholder 2"/>
          <p:cNvSpPr>
            <a:spLocks noGrp="1"/>
          </p:cNvSpPr>
          <p:nvPr>
            <p:ph idx="1"/>
          </p:nvPr>
        </p:nvSpPr>
        <p:spPr/>
        <p:txBody>
          <a:bodyPr/>
          <a:lstStyle/>
          <a:p>
            <a:r>
              <a:rPr lang="nl-NL" dirty="0" smtClean="0"/>
              <a:t>Professionals meer zelfvertrouwen en kennis</a:t>
            </a:r>
          </a:p>
          <a:p>
            <a:r>
              <a:rPr lang="nl-NL" dirty="0" smtClean="0"/>
              <a:t>Depressief suïcidale patiënten sneller hersteld van suïcidale gedachten</a:t>
            </a:r>
          </a:p>
          <a:p>
            <a:r>
              <a:rPr lang="nl-NL" dirty="0" smtClean="0"/>
              <a:t>Internationaal erkend: Artikelen in Journal of </a:t>
            </a:r>
            <a:r>
              <a:rPr lang="nl-NL" dirty="0" err="1" smtClean="0"/>
              <a:t>Affective</a:t>
            </a:r>
            <a:r>
              <a:rPr lang="nl-NL" dirty="0" smtClean="0"/>
              <a:t> Disorders en British Journal of </a:t>
            </a:r>
            <a:r>
              <a:rPr lang="nl-NL" dirty="0" err="1" smtClean="0"/>
              <a:t>Psychiatry</a:t>
            </a:r>
            <a:r>
              <a:rPr lang="nl-NL" dirty="0" smtClean="0"/>
              <a:t>.</a:t>
            </a:r>
          </a:p>
          <a:p>
            <a:r>
              <a:rPr lang="nl-NL" dirty="0" smtClean="0"/>
              <a:t>Ondertussen meer dan 5000 GGZ professionals getraind</a:t>
            </a:r>
            <a:endParaRPr lang="nl-NL" dirty="0"/>
          </a:p>
        </p:txBody>
      </p:sp>
      <p:sp>
        <p:nvSpPr>
          <p:cNvPr id="4" name="Footer Placeholder 3"/>
          <p:cNvSpPr>
            <a:spLocks noGrp="1"/>
          </p:cNvSpPr>
          <p:nvPr>
            <p:ph type="ftr" sz="quarter" idx="11"/>
          </p:nvPr>
        </p:nvSpPr>
        <p:spPr/>
        <p:txBody>
          <a:bodyPr/>
          <a:lstStyle/>
          <a:p>
            <a:r>
              <a:rPr lang="en-US" dirty="0"/>
              <a:t>113 </a:t>
            </a:r>
            <a:r>
              <a:rPr lang="en-US" dirty="0" err="1"/>
              <a:t>Trainingen</a:t>
            </a:r>
            <a:r>
              <a:rPr lang="en-US" dirty="0"/>
              <a:t> • PITSTOP training</a:t>
            </a:r>
          </a:p>
        </p:txBody>
      </p:sp>
    </p:spTree>
    <p:extLst>
      <p:ext uri="{BB962C8B-B14F-4D97-AF65-F5344CB8AC3E}">
        <p14:creationId xmlns:p14="http://schemas.microsoft.com/office/powerpoint/2010/main" val="3688308725"/>
      </p:ext>
    </p:extLst>
  </p:cSld>
  <p:clrMapOvr>
    <a:masterClrMapping/>
  </p:clrMapOvr>
  <p:transition spd="slow">
    <p:push dir="u"/>
  </p:transition>
</p:sld>
</file>

<file path=ppt/theme/theme1.xml><?xml version="1.0" encoding="utf-8"?>
<a:theme xmlns:a="http://schemas.openxmlformats.org/drawingml/2006/main" name="E-vizier PPT Template 02 2015 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E-vizier PPT Template 02 2015 T.potx</Template>
  <TotalTime>7086</TotalTime>
  <Words>10707</Words>
  <Application>Microsoft Office PowerPoint</Application>
  <PresentationFormat>Diavoorstelling (16:9)</PresentationFormat>
  <Paragraphs>1106</Paragraphs>
  <Slides>72</Slides>
  <Notes>65</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72</vt:i4>
      </vt:variant>
    </vt:vector>
  </HeadingPairs>
  <TitlesOfParts>
    <vt:vector size="82" baseType="lpstr">
      <vt:lpstr>MS PGothic</vt:lpstr>
      <vt:lpstr>MS PGothic</vt:lpstr>
      <vt:lpstr>Arial</vt:lpstr>
      <vt:lpstr>Arial Black</vt:lpstr>
      <vt:lpstr>Calibri</vt:lpstr>
      <vt:lpstr>Century Gothic</vt:lpstr>
      <vt:lpstr>Times New Roman</vt:lpstr>
      <vt:lpstr>Verdana</vt:lpstr>
      <vt:lpstr>Wingdings</vt:lpstr>
      <vt:lpstr>E-vizier PPT Template 02 2015 T</vt:lpstr>
      <vt:lpstr>PITSTOP Suïcide training</vt:lpstr>
      <vt:lpstr>PITSTOP Suïcide training</vt:lpstr>
      <vt:lpstr>Programma</vt:lpstr>
      <vt:lpstr>Verwachtingsmanagement </vt:lpstr>
      <vt:lpstr>Kennismaken</vt:lpstr>
      <vt:lpstr>Richtlijn diagnostiek en behandeling van suïcidaal gedrag</vt:lpstr>
      <vt:lpstr>PITSTOP Suïcide</vt:lpstr>
      <vt:lpstr>PITSTOP Suïcide trial</vt:lpstr>
      <vt:lpstr>Effecten PITSTOP</vt:lpstr>
      <vt:lpstr>Even wat getallen…</vt:lpstr>
      <vt:lpstr>Suïcide in Nederland 1980 – 2014   </vt:lpstr>
      <vt:lpstr>Suïcide in Nederland</vt:lpstr>
      <vt:lpstr>Aantallen in 2013</vt:lpstr>
      <vt:lpstr>Suïcide in Nederland</vt:lpstr>
      <vt:lpstr>Epidemiologie</vt:lpstr>
      <vt:lpstr>Epidemiologie (Van Hemert e.a.)</vt:lpstr>
      <vt:lpstr>Mogelijke oorzaken en oplossingen</vt:lpstr>
      <vt:lpstr>Programma</vt:lpstr>
      <vt:lpstr>Algemene principes;  Thema’s in de richtlijn </vt:lpstr>
      <vt:lpstr>Algemene principes;  Contact</vt:lpstr>
      <vt:lpstr>Chronological Assessment of Suicidal Episodes</vt:lpstr>
      <vt:lpstr>Oefening 1: Contact en systematisch onderzoek van suïcidaal gedrag</vt:lpstr>
      <vt:lpstr>Contact en systematisch onderzoek van suïcidaal gedrag</vt:lpstr>
      <vt:lpstr>Oefening 1 - Instructie</vt:lpstr>
      <vt:lpstr>Oefening 1 - Voorbeeldvragen</vt:lpstr>
      <vt:lpstr>Oefening 1 - Nabespreking</vt:lpstr>
      <vt:lpstr>Oefening 1 - Nabespreking</vt:lpstr>
      <vt:lpstr>Pauze</vt:lpstr>
      <vt:lpstr>Programma</vt:lpstr>
      <vt:lpstr>Theorie: Stress-kwetsbaarheid en entrapment</vt:lpstr>
      <vt:lpstr>Theorie: Selectie van stress- en kwetsbaarheidsfactoren</vt:lpstr>
      <vt:lpstr>Selectie van stress- en kwetsbaarheidsfactoren</vt:lpstr>
      <vt:lpstr>Beschermende factoren</vt:lpstr>
      <vt:lpstr>Oefenen</vt:lpstr>
      <vt:lpstr>Oefening 2: Systematisch onderzoek</vt:lpstr>
      <vt:lpstr>Oefening 2: Systematisch onderzoek</vt:lpstr>
      <vt:lpstr>Oefening 2 - Instructie</vt:lpstr>
      <vt:lpstr>Oefening 2 - Nabespreking</vt:lpstr>
      <vt:lpstr>Pauze</vt:lpstr>
      <vt:lpstr>Programma</vt:lpstr>
      <vt:lpstr>Structuurdiagnose</vt:lpstr>
      <vt:lpstr>Voorbeeld Structuurdiagnose</vt:lpstr>
      <vt:lpstr>Veiligheidsplan</vt:lpstr>
      <vt:lpstr>Elementen van een veiligheidsplan</vt:lpstr>
      <vt:lpstr>Veiligheidsplan</vt:lpstr>
      <vt:lpstr>Veiligheidsplan</vt:lpstr>
      <vt:lpstr>Oefenen</vt:lpstr>
      <vt:lpstr>Oefening 3: Structuurdiagnose en veiligheidsplan</vt:lpstr>
      <vt:lpstr>Oefening 3 - Diagnostische formulering: instructie</vt:lpstr>
      <vt:lpstr>Oefening 3 - Toekomstverwachting</vt:lpstr>
      <vt:lpstr>Oefening 3 - Nabespreking</vt:lpstr>
      <vt:lpstr>Pauze</vt:lpstr>
      <vt:lpstr>Programma</vt:lpstr>
      <vt:lpstr>Oefening 4: Suïcidaliteit binnen multidisciplinair team</vt:lpstr>
      <vt:lpstr>Oefening 4: Suïcidaliteit binnen multidisciplinair team</vt:lpstr>
      <vt:lpstr>Oefening 4: Suïcidaliteit binnen multidisciplinair team</vt:lpstr>
      <vt:lpstr>KEHR -Suïcide</vt:lpstr>
      <vt:lpstr>Oefening 4 - Instructie samenwerken binnen team</vt:lpstr>
      <vt:lpstr>Oefening 4 - Nabespreking</vt:lpstr>
      <vt:lpstr>Programma</vt:lpstr>
      <vt:lpstr>Chronisch suïcidaal gedrag (1) Bert van Luyn</vt:lpstr>
      <vt:lpstr>Chronisch suïcidaal gedrag (2) Aandachtspunten</vt:lpstr>
      <vt:lpstr>Chronisch suïcidaal gedrag (3) Valkuilen</vt:lpstr>
      <vt:lpstr>Chronisch suïcidaal gedrag (4)</vt:lpstr>
      <vt:lpstr>Chronisch suïcidaal gedrag (5) Handelen bij ontregeling</vt:lpstr>
      <vt:lpstr>Chronisch suïcidaal gedrag (6)  Handelen bij behandeling</vt:lpstr>
      <vt:lpstr>Hoop en verbinding  vanuit een  authentieke betrokken behandelrelatie</vt:lpstr>
      <vt:lpstr>Afronding - Voor verdere vragen</vt:lpstr>
      <vt:lpstr>Na de training: Vervolg implementatie</vt:lpstr>
      <vt:lpstr>www.pitstopsuicide.nl</vt:lpstr>
      <vt:lpstr>Bedankt voor je aandacht.</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Jaap Wiering</dc:creator>
  <cp:lastModifiedBy>Jan Mokkenstorm</cp:lastModifiedBy>
  <cp:revision>164</cp:revision>
  <dcterms:created xsi:type="dcterms:W3CDTF">2014-06-02T12:55:34Z</dcterms:created>
  <dcterms:modified xsi:type="dcterms:W3CDTF">2017-01-11T15:17:40Z</dcterms:modified>
</cp:coreProperties>
</file>