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delaar, Marlies van" initials="KMv" lastIdx="11" clrIdx="0">
    <p:extLst>
      <p:ext uri="{19B8F6BF-5375-455C-9EA6-DF929625EA0E}">
        <p15:presenceInfo xmlns:p15="http://schemas.microsoft.com/office/powerpoint/2012/main" userId="S-1-5-21-1644491937-963894560-1417001333-11868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89"/>
    <a:srgbClr val="FFC015"/>
    <a:srgbClr val="00A195"/>
    <a:srgbClr val="00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6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27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14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90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8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43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25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89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35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04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65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8FB4-99CE-4F0C-B286-0FAD7C395E6E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05A5-C65A-40D7-B9BB-7DDD60D38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0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1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F284EA08-73BF-4EF3-B948-DBA436844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574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9675">
            <a:off x="-3665951" y="4248509"/>
            <a:ext cx="7761420" cy="7286222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F8A1247D-7594-4168-80FD-17F63F5BE8EB}"/>
              </a:ext>
            </a:extLst>
          </p:cNvPr>
          <p:cNvSpPr txBox="1"/>
          <p:nvPr/>
        </p:nvSpPr>
        <p:spPr>
          <a:xfrm>
            <a:off x="184974" y="183150"/>
            <a:ext cx="6488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solidFill>
                  <a:srgbClr val="FFC015"/>
                </a:solidFill>
                <a:latin typeface="Source Sans Pro" panose="020B0503030403020204" pitchFamily="34" charset="0"/>
              </a:rPr>
              <a:t>FUNCTIEMIX V&amp;V</a:t>
            </a:r>
            <a:r>
              <a:rPr lang="nl-NL" sz="4000" b="1" dirty="0">
                <a:solidFill>
                  <a:srgbClr val="FFC015"/>
                </a:solidFill>
              </a:rPr>
              <a:t>	</a:t>
            </a:r>
            <a:endParaRPr lang="nl-NL" sz="2400" b="1" dirty="0">
              <a:solidFill>
                <a:srgbClr val="FFC015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5191A56-36CB-4ACB-9F67-FCAE7F02F9B2}"/>
              </a:ext>
            </a:extLst>
          </p:cNvPr>
          <p:cNvSpPr/>
          <p:nvPr/>
        </p:nvSpPr>
        <p:spPr>
          <a:xfrm>
            <a:off x="70162" y="907659"/>
            <a:ext cx="6717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b="1" i="1" dirty="0">
                <a:solidFill>
                  <a:srgbClr val="FFC015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Samenhang in de functies V&amp;V: opleidingsniveau 2-8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CC4A007-ED5E-4D70-97E0-81C99BFBBA95}"/>
              </a:ext>
            </a:extLst>
          </p:cNvPr>
          <p:cNvSpPr txBox="1"/>
          <p:nvPr/>
        </p:nvSpPr>
        <p:spPr>
          <a:xfrm>
            <a:off x="445513" y="1723944"/>
            <a:ext cx="622751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C015"/>
                </a:solidFill>
                <a:latin typeface="Source Sans Pro" panose="020B0503030403020204" pitchFamily="34" charset="0"/>
              </a:rPr>
              <a:t>Programma</a:t>
            </a:r>
            <a:endParaRPr lang="nl-NL" sz="1600" b="1" dirty="0">
              <a:solidFill>
                <a:srgbClr val="FFC015"/>
              </a:solidFill>
              <a:latin typeface="Source Sans Pro" panose="020B0503030403020204" pitchFamily="34" charset="0"/>
            </a:endParaRPr>
          </a:p>
          <a:p>
            <a:endParaRPr lang="nl-NL" b="1" dirty="0">
              <a:solidFill>
                <a:srgbClr val="005889"/>
              </a:solidFill>
              <a:latin typeface="Source Sans Pro" panose="020B0503030403020204" pitchFamily="34" charset="0"/>
            </a:endParaRPr>
          </a:p>
          <a:p>
            <a:pPr marL="901700" indent="-901700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12.30	Inloop met lunch</a:t>
            </a:r>
          </a:p>
          <a:p>
            <a:pPr marL="901700" indent="-901700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13.00	Welkom</a:t>
            </a:r>
          </a:p>
          <a:p>
            <a:pPr marL="901700" indent="-901700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13.10	De impact van de veranderende zorg op het leerlandschap</a:t>
            </a:r>
          </a:p>
          <a:p>
            <a:pPr marL="901700" lvl="1" indent="-901700" defTabSz="360363"/>
            <a:r>
              <a:rPr lang="nl-NL" sz="1600" dirty="0">
                <a:solidFill>
                  <a:srgbClr val="005889"/>
                </a:solidFill>
                <a:latin typeface="Source Sans Pro" panose="020B0503030403020204" pitchFamily="34" charset="0"/>
              </a:rPr>
              <a:t>	</a:t>
            </a:r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Hester Vermeulen, hoogleraar Verplegingswetenschap</a:t>
            </a:r>
          </a:p>
          <a:p>
            <a:pPr marL="901700" indent="-901700" defTabSz="360363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13. 35	De rol en meerwaarde van alle functies in de V&amp;V</a:t>
            </a:r>
          </a:p>
          <a:p>
            <a:pPr marL="901700" lvl="1" indent="-901700" defTabSz="360363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	</a:t>
            </a:r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Anke Huizenga, bestuurder </a:t>
            </a:r>
            <a:r>
              <a:rPr lang="nl-NL" sz="1600" i="1" dirty="0" err="1">
                <a:solidFill>
                  <a:srgbClr val="005889"/>
                </a:solidFill>
                <a:latin typeface="Source Sans Pro" panose="020B0503030403020204" pitchFamily="34" charset="0"/>
              </a:rPr>
              <a:t>ZuidOostZorg</a:t>
            </a:r>
            <a:endParaRPr lang="nl-NL" sz="1600" i="1" dirty="0">
              <a:solidFill>
                <a:srgbClr val="005889"/>
              </a:solidFill>
              <a:latin typeface="Source Sans Pro" panose="020B0503030403020204" pitchFamily="34" charset="0"/>
            </a:endParaRPr>
          </a:p>
          <a:p>
            <a:pPr marL="901700" indent="-901700" defTabSz="360363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14.00	De overlap tussen V&amp;V functies</a:t>
            </a:r>
          </a:p>
          <a:p>
            <a:pPr marL="901700" lvl="1" indent="-901700" defTabSz="360363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	</a:t>
            </a:r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Lieke van Lith, manager zorg, </a:t>
            </a:r>
            <a:r>
              <a:rPr lang="nl-NL" sz="1600" i="1" dirty="0" err="1">
                <a:solidFill>
                  <a:srgbClr val="005889"/>
                </a:solidFill>
                <a:latin typeface="Source Sans Pro" panose="020B0503030403020204" pitchFamily="34" charset="0"/>
              </a:rPr>
              <a:t>Lyvore</a:t>
            </a:r>
            <a:endParaRPr lang="nl-NL" sz="1600" i="1" dirty="0">
              <a:solidFill>
                <a:srgbClr val="005889"/>
              </a:solidFill>
              <a:latin typeface="Source Sans Pro" panose="020B0503030403020204" pitchFamily="34" charset="0"/>
            </a:endParaRPr>
          </a:p>
          <a:p>
            <a:pPr marL="901700" lvl="1" indent="-901700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14.25	Pauze</a:t>
            </a:r>
          </a:p>
          <a:p>
            <a:pPr marL="901700" lvl="1" indent="-901700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14.50 	</a:t>
            </a:r>
            <a:r>
              <a:rPr lang="nl-NL" sz="1600" b="1" dirty="0" err="1">
                <a:solidFill>
                  <a:srgbClr val="005889"/>
                </a:solidFill>
                <a:latin typeface="Source Sans Pro" panose="020B0503030403020204" pitchFamily="34" charset="0"/>
              </a:rPr>
              <a:t>Pitches</a:t>
            </a:r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 2020: goede voorbeelden</a:t>
            </a:r>
          </a:p>
          <a:p>
            <a:pPr marL="901700" lvl="1" defTabSz="360363"/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- de hbo-verpleegkundige 2020 </a:t>
            </a:r>
          </a:p>
          <a:p>
            <a:pPr marL="989013" lvl="1" indent="-87313" defTabSz="360363"/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- de verpleegassistent 2020, verzorgende 2020, </a:t>
            </a:r>
            <a:r>
              <a:rPr lang="nl-NL" sz="1600" i="1" dirty="0" err="1">
                <a:solidFill>
                  <a:srgbClr val="005889"/>
                </a:solidFill>
                <a:latin typeface="Source Sans Pro" panose="020B0503030403020204" pitchFamily="34" charset="0"/>
              </a:rPr>
              <a:t>verpleeg-kundige</a:t>
            </a:r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 2020 en de verpleegkundig specialist 2020</a:t>
            </a:r>
          </a:p>
          <a:p>
            <a:pPr marL="0" lvl="1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15.15	Discussie</a:t>
            </a:r>
          </a:p>
          <a:p>
            <a:pPr marL="0" lvl="1" indent="901700"/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- Samenhang in V&amp;V functies: hoe?</a:t>
            </a:r>
          </a:p>
          <a:p>
            <a:pPr marL="989013" lvl="1" indent="-87313" defTabSz="450850"/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- Aantrekkelijke functieprofiel  hbo-verpleegkundige: hoe </a:t>
            </a:r>
          </a:p>
          <a:p>
            <a:pPr marL="989013" lvl="1" indent="-87313" defTabSz="450850"/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	ziet dat eruit?</a:t>
            </a:r>
          </a:p>
          <a:p>
            <a:pPr marL="901700" indent="-901700" defTabSz="360363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16.00	</a:t>
            </a:r>
            <a:r>
              <a:rPr lang="nl-NL" sz="1600" b="1" dirty="0" err="1">
                <a:solidFill>
                  <a:srgbClr val="005889"/>
                </a:solidFill>
                <a:latin typeface="Source Sans Pro" panose="020B0503030403020204" pitchFamily="34" charset="0"/>
              </a:rPr>
              <a:t>Wrap</a:t>
            </a:r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 up: consensus en discussiepunten?</a:t>
            </a:r>
          </a:p>
          <a:p>
            <a:pPr marL="0" lvl="1" indent="901700" defTabSz="360363"/>
            <a:r>
              <a:rPr lang="nl-NL" sz="1600" i="1" dirty="0">
                <a:solidFill>
                  <a:srgbClr val="005889"/>
                </a:solidFill>
                <a:latin typeface="Source Sans Pro" panose="020B0503030403020204" pitchFamily="34" charset="0"/>
              </a:rPr>
              <a:t>- Hoe gaat UKON-expertteam V&amp;V hiermee verder?</a:t>
            </a:r>
          </a:p>
          <a:p>
            <a:pPr marL="901700" indent="-901700" defTabSz="360363"/>
            <a:r>
              <a:rPr lang="nl-NL" sz="1600" b="1" dirty="0">
                <a:solidFill>
                  <a:srgbClr val="005889"/>
                </a:solidFill>
                <a:latin typeface="Source Sans Pro" panose="020B0503030403020204" pitchFamily="34" charset="0"/>
              </a:rPr>
              <a:t>16.30	Hapje en borrel</a:t>
            </a:r>
          </a:p>
          <a:p>
            <a:pPr marL="457200" lvl="2" indent="-457200"/>
            <a:r>
              <a:rPr lang="nl-NL" dirty="0">
                <a:solidFill>
                  <a:srgbClr val="005889"/>
                </a:solidFill>
                <a:latin typeface="Source Sans Pro" panose="020B0503030403020204" pitchFamily="34" charset="0"/>
              </a:rPr>
              <a:t> </a:t>
            </a:r>
          </a:p>
        </p:txBody>
      </p: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438DFAC-5677-4684-B651-3E0C58D7F4AA}"/>
              </a:ext>
            </a:extLst>
          </p:cNvPr>
          <p:cNvCxnSpPr>
            <a:cxnSpLocks/>
          </p:cNvCxnSpPr>
          <p:nvPr/>
        </p:nvCxnSpPr>
        <p:spPr>
          <a:xfrm>
            <a:off x="184974" y="9406116"/>
            <a:ext cx="648805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731163C7-9CF7-4A9D-9DE4-388E8C16AF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384" y="9499361"/>
            <a:ext cx="962379" cy="31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539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16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Mulder, Oshra</dc:creator>
  <cp:lastModifiedBy>Persoon, Anke</cp:lastModifiedBy>
  <cp:revision>33</cp:revision>
  <dcterms:created xsi:type="dcterms:W3CDTF">2019-12-31T10:27:49Z</dcterms:created>
  <dcterms:modified xsi:type="dcterms:W3CDTF">2020-02-05T14:33:41Z</dcterms:modified>
</cp:coreProperties>
</file>