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01"/>
  </p:notesMasterIdLst>
  <p:sldIdLst>
    <p:sldId id="256" r:id="rId2"/>
    <p:sldId id="266" r:id="rId3"/>
    <p:sldId id="267" r:id="rId4"/>
    <p:sldId id="276" r:id="rId5"/>
    <p:sldId id="275" r:id="rId6"/>
    <p:sldId id="342" r:id="rId7"/>
    <p:sldId id="274" r:id="rId8"/>
    <p:sldId id="273" r:id="rId9"/>
    <p:sldId id="271" r:id="rId10"/>
    <p:sldId id="315" r:id="rId11"/>
    <p:sldId id="272" r:id="rId12"/>
    <p:sldId id="269" r:id="rId13"/>
    <p:sldId id="268" r:id="rId14"/>
    <p:sldId id="280" r:id="rId15"/>
    <p:sldId id="279" r:id="rId16"/>
    <p:sldId id="300" r:id="rId17"/>
    <p:sldId id="301" r:id="rId18"/>
    <p:sldId id="278" r:id="rId19"/>
    <p:sldId id="277" r:id="rId20"/>
    <p:sldId id="286" r:id="rId21"/>
    <p:sldId id="287" r:id="rId22"/>
    <p:sldId id="298" r:id="rId23"/>
    <p:sldId id="303" r:id="rId24"/>
    <p:sldId id="361" r:id="rId25"/>
    <p:sldId id="362" r:id="rId26"/>
    <p:sldId id="363" r:id="rId27"/>
    <p:sldId id="364" r:id="rId28"/>
    <p:sldId id="365" r:id="rId29"/>
    <p:sldId id="296" r:id="rId30"/>
    <p:sldId id="305" r:id="rId31"/>
    <p:sldId id="304" r:id="rId32"/>
    <p:sldId id="295" r:id="rId33"/>
    <p:sldId id="294" r:id="rId34"/>
    <p:sldId id="375" r:id="rId35"/>
    <p:sldId id="293" r:id="rId36"/>
    <p:sldId id="292" r:id="rId37"/>
    <p:sldId id="291" r:id="rId38"/>
    <p:sldId id="302" r:id="rId39"/>
    <p:sldId id="290" r:id="rId40"/>
    <p:sldId id="289" r:id="rId41"/>
    <p:sldId id="288" r:id="rId42"/>
    <p:sldId id="314" r:id="rId43"/>
    <p:sldId id="316" r:id="rId44"/>
    <p:sldId id="317" r:id="rId45"/>
    <p:sldId id="318" r:id="rId46"/>
    <p:sldId id="320" r:id="rId47"/>
    <p:sldId id="319" r:id="rId48"/>
    <p:sldId id="313" r:id="rId49"/>
    <p:sldId id="312" r:id="rId50"/>
    <p:sldId id="311" r:id="rId51"/>
    <p:sldId id="352" r:id="rId52"/>
    <p:sldId id="310" r:id="rId53"/>
    <p:sldId id="328" r:id="rId54"/>
    <p:sldId id="333" r:id="rId55"/>
    <p:sldId id="329" r:id="rId56"/>
    <p:sldId id="338" r:id="rId57"/>
    <p:sldId id="330" r:id="rId58"/>
    <p:sldId id="339" r:id="rId59"/>
    <p:sldId id="331" r:id="rId60"/>
    <p:sldId id="340" r:id="rId61"/>
    <p:sldId id="332" r:id="rId62"/>
    <p:sldId id="341" r:id="rId63"/>
    <p:sldId id="307" r:id="rId64"/>
    <p:sldId id="366" r:id="rId65"/>
    <p:sldId id="343" r:id="rId66"/>
    <p:sldId id="325" r:id="rId67"/>
    <p:sldId id="346" r:id="rId68"/>
    <p:sldId id="367" r:id="rId69"/>
    <p:sldId id="344" r:id="rId70"/>
    <p:sldId id="347" r:id="rId71"/>
    <p:sldId id="348" r:id="rId72"/>
    <p:sldId id="356" r:id="rId73"/>
    <p:sldId id="371" r:id="rId74"/>
    <p:sldId id="372" r:id="rId75"/>
    <p:sldId id="373" r:id="rId76"/>
    <p:sldId id="374" r:id="rId77"/>
    <p:sldId id="345" r:id="rId78"/>
    <p:sldId id="355" r:id="rId79"/>
    <p:sldId id="376" r:id="rId80"/>
    <p:sldId id="377" r:id="rId81"/>
    <p:sldId id="354" r:id="rId82"/>
    <p:sldId id="370" r:id="rId83"/>
    <p:sldId id="369" r:id="rId84"/>
    <p:sldId id="351" r:id="rId85"/>
    <p:sldId id="350" r:id="rId86"/>
    <p:sldId id="378" r:id="rId87"/>
    <p:sldId id="353" r:id="rId88"/>
    <p:sldId id="379" r:id="rId89"/>
    <p:sldId id="380" r:id="rId90"/>
    <p:sldId id="384" r:id="rId91"/>
    <p:sldId id="381" r:id="rId92"/>
    <p:sldId id="382" r:id="rId93"/>
    <p:sldId id="383" r:id="rId94"/>
    <p:sldId id="385" r:id="rId95"/>
    <p:sldId id="386" r:id="rId96"/>
    <p:sldId id="308" r:id="rId97"/>
    <p:sldId id="321" r:id="rId98"/>
    <p:sldId id="387" r:id="rId99"/>
    <p:sldId id="388" r:id="rId100"/>
  </p:sldIdLst>
  <p:sldSz cx="9144000" cy="6858000" type="screen4x3"/>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6101" autoAdjust="0"/>
    <p:restoredTop sz="94660"/>
  </p:normalViewPr>
  <p:slideViewPr>
    <p:cSldViewPr>
      <p:cViewPr>
        <p:scale>
          <a:sx n="90" d="100"/>
          <a:sy n="90" d="100"/>
        </p:scale>
        <p:origin x="-1848" y="-72"/>
      </p:cViewPr>
      <p:guideLst>
        <p:guide orient="horz" pos="2160"/>
        <p:guide pos="2880"/>
      </p:guideLst>
    </p:cSldViewPr>
  </p:slideViewPr>
  <p:notesTextViewPr>
    <p:cViewPr>
      <p:scale>
        <a:sx n="1" d="1"/>
        <a:sy n="1" d="1"/>
      </p:scale>
      <p:origin x="0" y="0"/>
    </p:cViewPr>
  </p:notesTextViewPr>
  <p:notesViewPr>
    <p:cSldViewPr>
      <p:cViewPr varScale="1">
        <p:scale>
          <a:sx n="70" d="100"/>
          <a:sy n="70" d="100"/>
        </p:scale>
        <p:origin x="-3282" y="-9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6B54DAA-2F2D-4ACF-B1A2-E18B3E500100}" type="datetimeFigureOut">
              <a:rPr lang="nl-NL" smtClean="0"/>
              <a:t>15-4-2017</a:t>
            </a:fld>
            <a:endParaRPr lang="nl-NL"/>
          </a:p>
        </p:txBody>
      </p:sp>
      <p:sp>
        <p:nvSpPr>
          <p:cNvPr id="4" name="Tijdelijke aanduiding voor dia-afbeelding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6" name="Tijdelijke aanduiding voor voetteks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3847C2F-C34F-4FE1-9FC6-7F010B5D9543}" type="slidenum">
              <a:rPr lang="nl-NL" smtClean="0"/>
              <a:t>‹nr.›</a:t>
            </a:fld>
            <a:endParaRPr lang="nl-NL"/>
          </a:p>
        </p:txBody>
      </p:sp>
    </p:spTree>
    <p:extLst>
      <p:ext uri="{BB962C8B-B14F-4D97-AF65-F5344CB8AC3E}">
        <p14:creationId xmlns:p14="http://schemas.microsoft.com/office/powerpoint/2010/main" val="2082445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ed.stanford.edu/news/stanford-researchers-find-students-have-trouble-judging-credibility-information-online"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nl.wikipedia.org/wiki/Aanranding" TargetMode="External"/><Relationship Id="rId2" Type="http://schemas.openxmlformats.org/officeDocument/2006/relationships/slide" Target="../slides/slide32.xml"/><Relationship Id="rId1" Type="http://schemas.openxmlformats.org/officeDocument/2006/relationships/notesMaster" Target="../notesMasters/notesMaster1.xml"/><Relationship Id="rId4" Type="http://schemas.openxmlformats.org/officeDocument/2006/relationships/hyperlink" Target="https://nl.wikipedia.org/wiki/Verkrachting"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nl.wikipedia.org/wiki/Sigmund_Freud" TargetMode="External"/><Relationship Id="rId2" Type="http://schemas.openxmlformats.org/officeDocument/2006/relationships/slide" Target="../slides/slide77.xml"/><Relationship Id="rId1" Type="http://schemas.openxmlformats.org/officeDocument/2006/relationships/notesMaster" Target="../notesMasters/notesMaster1.xml"/><Relationship Id="rId4" Type="http://schemas.openxmlformats.org/officeDocument/2006/relationships/hyperlink" Target="https://nl.wikipedia.org/wiki/Psychoseksuele_ontwikkeling_volgens_Freud" TargetMode="Externa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Persoonlijke achtergrond: </a:t>
            </a:r>
          </a:p>
          <a:p>
            <a:r>
              <a:rPr lang="nl-NL" dirty="0" smtClean="0"/>
              <a:t>-Geloof</a:t>
            </a:r>
          </a:p>
          <a:p>
            <a:r>
              <a:rPr lang="nl-NL" dirty="0" smtClean="0"/>
              <a:t>-Cultuur</a:t>
            </a:r>
          </a:p>
          <a:p>
            <a:r>
              <a:rPr lang="nl-NL" dirty="0" smtClean="0"/>
              <a:t>-Leeftijd</a:t>
            </a:r>
          </a:p>
          <a:p>
            <a:r>
              <a:rPr lang="nl-NL" dirty="0" smtClean="0"/>
              <a:t>-Opvoeding – normen/waarden – moreel kompas</a:t>
            </a:r>
          </a:p>
          <a:p>
            <a:r>
              <a:rPr lang="nl-NL" dirty="0" smtClean="0"/>
              <a:t>-Gender</a:t>
            </a:r>
          </a:p>
          <a:p>
            <a:r>
              <a:rPr lang="nl-NL" dirty="0" smtClean="0"/>
              <a:t>-Levenservaring</a:t>
            </a:r>
            <a:r>
              <a:rPr lang="nl-NL" baseline="0" dirty="0" smtClean="0"/>
              <a:t> – goede/slechte seksuele ervaringen</a:t>
            </a:r>
          </a:p>
          <a:p>
            <a:r>
              <a:rPr lang="nl-NL" i="1" baseline="0" dirty="0" smtClean="0"/>
              <a:t>Respectievelijk 11,0% en 31,0% van de mannen en de vrouwen tussen de 15 en 24 jaar heeft ooit in zijn of haar leven fysieke seksuele grensoverschrijding meegemaakt. Bij mannen en vrouwen tussen de 25 en 70 jaar is dit respectievelijk 13,1% en 42,2%.  Onderzoek 2011, in 2017 nieuwe uitkomsten. </a:t>
            </a:r>
            <a:endParaRPr lang="nl-NL" i="1" dirty="0" smtClean="0"/>
          </a:p>
          <a:p>
            <a:r>
              <a:rPr lang="nl-NL" dirty="0" smtClean="0"/>
              <a:t>-Woonplaats</a:t>
            </a:r>
            <a:endParaRPr lang="nl-NL" dirty="0"/>
          </a:p>
        </p:txBody>
      </p:sp>
      <p:sp>
        <p:nvSpPr>
          <p:cNvPr id="4" name="Tijdelijke aanduiding voor dianummer 3"/>
          <p:cNvSpPr>
            <a:spLocks noGrp="1"/>
          </p:cNvSpPr>
          <p:nvPr>
            <p:ph type="sldNum" sz="quarter" idx="10"/>
          </p:nvPr>
        </p:nvSpPr>
        <p:spPr/>
        <p:txBody>
          <a:bodyPr/>
          <a:lstStyle/>
          <a:p>
            <a:fld id="{93847C2F-C34F-4FE1-9FC6-7F010B5D9543}" type="slidenum">
              <a:rPr lang="nl-NL" smtClean="0"/>
              <a:t>3</a:t>
            </a:fld>
            <a:endParaRPr lang="nl-NL"/>
          </a:p>
        </p:txBody>
      </p:sp>
    </p:spTree>
    <p:extLst>
      <p:ext uri="{BB962C8B-B14F-4D97-AF65-F5344CB8AC3E}">
        <p14:creationId xmlns:p14="http://schemas.microsoft.com/office/powerpoint/2010/main" val="597034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effectLst/>
              </a:rPr>
              <a:t>Het is al laat wanneer op 31 maart 2001 pers uit allerlei landen klaar staat in het stadhuis van Amsterdam. Voor het oog van de wereld zal Job Cohen om twaalf uur precies vier homoseksuele stellen trouwen. De openstelling van het burgerlijk huwelijk voor mensen van gelijk geslacht is een mijlpaal op de lange weg van de homo-emancipatie. Nederland heeft de primeur. Een primeur met een lange voorgeschiedenis, </a:t>
            </a:r>
            <a:endParaRPr lang="nl-NL" dirty="0"/>
          </a:p>
        </p:txBody>
      </p:sp>
      <p:sp>
        <p:nvSpPr>
          <p:cNvPr id="4" name="Tijdelijke aanduiding voor dianummer 3"/>
          <p:cNvSpPr>
            <a:spLocks noGrp="1"/>
          </p:cNvSpPr>
          <p:nvPr>
            <p:ph type="sldNum" sz="quarter" idx="10"/>
          </p:nvPr>
        </p:nvSpPr>
        <p:spPr/>
        <p:txBody>
          <a:bodyPr/>
          <a:lstStyle/>
          <a:p>
            <a:fld id="{93847C2F-C34F-4FE1-9FC6-7F010B5D9543}" type="slidenum">
              <a:rPr lang="nl-NL" smtClean="0"/>
              <a:t>19</a:t>
            </a:fld>
            <a:endParaRPr lang="nl-NL"/>
          </a:p>
        </p:txBody>
      </p:sp>
    </p:spTree>
    <p:extLst>
      <p:ext uri="{BB962C8B-B14F-4D97-AF65-F5344CB8AC3E}">
        <p14:creationId xmlns:p14="http://schemas.microsoft.com/office/powerpoint/2010/main" val="35525576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93847C2F-C34F-4FE1-9FC6-7F010B5D9543}" type="slidenum">
              <a:rPr lang="nl-NL" smtClean="0"/>
              <a:t>20</a:t>
            </a:fld>
            <a:endParaRPr lang="nl-NL"/>
          </a:p>
        </p:txBody>
      </p:sp>
    </p:spTree>
    <p:extLst>
      <p:ext uri="{BB962C8B-B14F-4D97-AF65-F5344CB8AC3E}">
        <p14:creationId xmlns:p14="http://schemas.microsoft.com/office/powerpoint/2010/main" val="40579392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In een witte doktersjas praat Dokter Corrie op tv met bekende Nederlanders over erecties, masturberen en tongzoenen. De kijkers: kinderen van rond de elf jaar oud.</a:t>
            </a:r>
          </a:p>
          <a:p>
            <a:r>
              <a:rPr lang="nl-NL" dirty="0" smtClean="0"/>
              <a:t>Sinds 2012 is aandacht voor seksualiteit en seksuele diversiteit opgenomen in de kerndoelen van het onderwijs, ook van het basisonderwijs. Maar veel leerkrachten weten nog niet goed wat ze met dit onderwerp aan moeten. De NTR maakt daarom ‘Dokter Corrie’, een wekelijks terugkerend item in het </a:t>
            </a:r>
            <a:r>
              <a:rPr lang="nl-NL" dirty="0" err="1" smtClean="0"/>
              <a:t>Schooltv</a:t>
            </a:r>
            <a:r>
              <a:rPr lang="nl-NL" dirty="0" smtClean="0"/>
              <a:t>-weekjournaal, gespeeld door Martine </a:t>
            </a:r>
            <a:r>
              <a:rPr lang="nl-NL" dirty="0" err="1" smtClean="0"/>
              <a:t>Sandifort</a:t>
            </a:r>
            <a:r>
              <a:rPr lang="nl-NL" dirty="0" smtClean="0"/>
              <a:t>.  Met een dikke knipoog snijdt zij serieuze onderwerpen met betrekking tot seksualiteit aan. Gevoelige thema’s zoals erecties, menstruatie of je eerste zoen zijn opeens helemaal niet meer raar. Het programma slaat aan, maar er is ook veel kritiek. De ChristenUnie stelt het programma in de Tweede Kamer ter discussie. En de media berichten er uitvoerig over. Hoort iets als ‘seksualiteit’ wel in het publieke domein van basisscholen?</a:t>
            </a:r>
          </a:p>
          <a:p>
            <a:r>
              <a:rPr lang="nl-NL" dirty="0" smtClean="0"/>
              <a:t>Volgens een groep boze ouders zeker niet. Zij starten de actie Stop Dokter Corrie! Met de gelijknamige website beginnen ze een petitie waarmee ze Dokter Corrie uit de klaslokalen willen bannen. Is het niet aan de ouders zelf om met hun kinderen over seks te praten? De petitie haalt meer dan twaalfduizend handtekeningen op die worden aangeboden aan staatssecretaris Sander Dekker. Tot dusver zonder resultaat. Dokter Corrie krijgt zelfs een eigen programma, los van het </a:t>
            </a:r>
            <a:r>
              <a:rPr lang="nl-NL" dirty="0" err="1" smtClean="0"/>
              <a:t>Schooltv</a:t>
            </a:r>
            <a:r>
              <a:rPr lang="nl-NL" dirty="0" smtClean="0"/>
              <a:t>-weekjournaal. En zij heeft ook fans, zo blijkt uit de petitie ‘Dokter Corrie moet blijven.’</a:t>
            </a:r>
          </a:p>
          <a:p>
            <a:endParaRPr lang="nl-NL" dirty="0"/>
          </a:p>
        </p:txBody>
      </p:sp>
      <p:sp>
        <p:nvSpPr>
          <p:cNvPr id="4" name="Tijdelijke aanduiding voor dianummer 3"/>
          <p:cNvSpPr>
            <a:spLocks noGrp="1"/>
          </p:cNvSpPr>
          <p:nvPr>
            <p:ph type="sldNum" sz="quarter" idx="10"/>
          </p:nvPr>
        </p:nvSpPr>
        <p:spPr/>
        <p:txBody>
          <a:bodyPr/>
          <a:lstStyle/>
          <a:p>
            <a:fld id="{93847C2F-C34F-4FE1-9FC6-7F010B5D9543}" type="slidenum">
              <a:rPr lang="nl-NL" smtClean="0"/>
              <a:t>22</a:t>
            </a:fld>
            <a:endParaRPr lang="nl-NL"/>
          </a:p>
        </p:txBody>
      </p:sp>
    </p:spTree>
    <p:extLst>
      <p:ext uri="{BB962C8B-B14F-4D97-AF65-F5344CB8AC3E}">
        <p14:creationId xmlns:p14="http://schemas.microsoft.com/office/powerpoint/2010/main" val="22034178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Seks </a:t>
            </a:r>
            <a:r>
              <a:rPr lang="nl-NL" dirty="0" err="1" smtClean="0"/>
              <a:t>acadey</a:t>
            </a:r>
            <a:r>
              <a:rPr lang="nl-NL" dirty="0" smtClean="0"/>
              <a:t> met </a:t>
            </a:r>
            <a:r>
              <a:rPr lang="nl-NL" dirty="0" err="1" smtClean="0"/>
              <a:t>Goedele</a:t>
            </a:r>
            <a:r>
              <a:rPr lang="nl-NL" dirty="0" smtClean="0"/>
              <a:t> </a:t>
            </a:r>
            <a:r>
              <a:rPr lang="nl-NL" dirty="0" err="1" smtClean="0"/>
              <a:t>Liekens</a:t>
            </a:r>
            <a:r>
              <a:rPr lang="nl-NL" dirty="0" smtClean="0"/>
              <a:t> en Nicolette </a:t>
            </a:r>
            <a:r>
              <a:rPr lang="nl-NL" dirty="0" err="1" smtClean="0"/>
              <a:t>Kluijver</a:t>
            </a:r>
            <a:endParaRPr lang="nl-NL" dirty="0" smtClean="0"/>
          </a:p>
          <a:p>
            <a:r>
              <a:rPr lang="nl-NL" dirty="0" smtClean="0"/>
              <a:t> Laat een ochtenderectie nooit nutteloos voorbij gaan </a:t>
            </a:r>
            <a:endParaRPr lang="nl-NL" dirty="0"/>
          </a:p>
        </p:txBody>
      </p:sp>
      <p:sp>
        <p:nvSpPr>
          <p:cNvPr id="4" name="Tijdelijke aanduiding voor dianummer 3"/>
          <p:cNvSpPr>
            <a:spLocks noGrp="1"/>
          </p:cNvSpPr>
          <p:nvPr>
            <p:ph type="sldNum" sz="quarter" idx="10"/>
          </p:nvPr>
        </p:nvSpPr>
        <p:spPr/>
        <p:txBody>
          <a:bodyPr/>
          <a:lstStyle/>
          <a:p>
            <a:fld id="{93847C2F-C34F-4FE1-9FC6-7F010B5D9543}" type="slidenum">
              <a:rPr lang="nl-NL" smtClean="0"/>
              <a:t>23</a:t>
            </a:fld>
            <a:endParaRPr lang="nl-NL"/>
          </a:p>
        </p:txBody>
      </p:sp>
    </p:spTree>
    <p:extLst>
      <p:ext uri="{BB962C8B-B14F-4D97-AF65-F5344CB8AC3E}">
        <p14:creationId xmlns:p14="http://schemas.microsoft.com/office/powerpoint/2010/main" val="13937211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93847C2F-C34F-4FE1-9FC6-7F010B5D9543}" type="slidenum">
              <a:rPr lang="nl-NL" smtClean="0"/>
              <a:t>24</a:t>
            </a:fld>
            <a:endParaRPr lang="nl-NL"/>
          </a:p>
        </p:txBody>
      </p:sp>
    </p:spTree>
    <p:extLst>
      <p:ext uri="{BB962C8B-B14F-4D97-AF65-F5344CB8AC3E}">
        <p14:creationId xmlns:p14="http://schemas.microsoft.com/office/powerpoint/2010/main" val="22034178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Stanford University deed </a:t>
            </a:r>
            <a:r>
              <a:rPr lang="nl-NL" dirty="0" smtClean="0">
                <a:hlinkClick r:id="rId3"/>
              </a:rPr>
              <a:t>onderzoek</a:t>
            </a:r>
            <a:r>
              <a:rPr lang="nl-NL" dirty="0" smtClean="0"/>
              <a:t> onder 7804 middelbare scholieren en studenten. In één test zag 82 procent van de ondervraagden het verschil niet tussen een echt nieuwsbericht en een </a:t>
            </a:r>
            <a:r>
              <a:rPr lang="nl-NL" i="1" dirty="0" err="1" smtClean="0"/>
              <a:t>advertorial</a:t>
            </a:r>
            <a:r>
              <a:rPr lang="nl-NL" dirty="0" smtClean="0"/>
              <a:t>.  In een andere test kon driekwart een </a:t>
            </a:r>
            <a:r>
              <a:rPr lang="nl-NL" dirty="0" err="1" smtClean="0"/>
              <a:t>tweet</a:t>
            </a:r>
            <a:r>
              <a:rPr lang="nl-NL" dirty="0" smtClean="0"/>
              <a:t> van Fox News niet van een </a:t>
            </a:r>
            <a:r>
              <a:rPr lang="nl-NL" dirty="0" err="1" smtClean="0"/>
              <a:t>tweet</a:t>
            </a:r>
            <a:r>
              <a:rPr lang="nl-NL" dirty="0" smtClean="0"/>
              <a:t> van een nepnieuwssite onderscheiden. </a:t>
            </a:r>
          </a:p>
          <a:p>
            <a:endParaRPr lang="nl-NL" dirty="0" smtClean="0"/>
          </a:p>
          <a:p>
            <a:r>
              <a:rPr lang="nl-NL" dirty="0" smtClean="0"/>
              <a:t>"Het onderdeel van de hersenen dat reflecteert op het waarheidsgehalte van een bericht - de prefrontale cortex - is bij jongeren nog in ontwikkeling. Ze weten wel dat er nepnieuws bestaat, maar ze kunnen het niet zelf goed inschatten.“</a:t>
            </a:r>
          </a:p>
          <a:p>
            <a:r>
              <a:rPr lang="nl-NL" dirty="0" smtClean="0"/>
              <a:t>Maar lost dit zichzelf niet gewoon op als ze ouder worden? "Deels", zegt Konijn, "maar ervaringen laten wel hun sporen na." Als jij tussen je 12e en 18e veel nepnieuws hebt gelezen en voor waar hebt aangenomen, geloof je dat op je 30ste waarschijnlijk nog, zegt ze. "Het kost veel moeite om dit soort informatie te ontkrachten. Het is voor veel mensen makkelijker om het zo te laten.“</a:t>
            </a:r>
          </a:p>
          <a:p>
            <a:r>
              <a:rPr lang="nl-NL" sz="1200" kern="1200" dirty="0" smtClean="0">
                <a:solidFill>
                  <a:schemeClr val="tx1"/>
                </a:solidFill>
                <a:effectLst/>
                <a:latin typeface="+mn-lt"/>
                <a:ea typeface="+mn-ea"/>
                <a:cs typeface="+mn-cs"/>
              </a:rPr>
              <a:t>Grenzen tussen nieuws, nepnieuws en advertenties lijken steeds meer te vervagen. Bijvoorbeeld bij resultaten van zoekmachines: je moet wel heel ingewijd zijn om die drie van elkaar te kunnen onderscheiden. Bij de Amerikaanse verkiezingen is naar voren gekomen wat de impact hiervan kan zijn." </a:t>
            </a:r>
          </a:p>
          <a:p>
            <a:endParaRPr lang="nl-NL" sz="1200" kern="1200" dirty="0" smtClean="0">
              <a:solidFill>
                <a:schemeClr val="tx1"/>
              </a:solidFill>
              <a:effectLst/>
              <a:latin typeface="+mn-lt"/>
              <a:ea typeface="+mn-ea"/>
              <a:cs typeface="+mn-cs"/>
            </a:endParaRPr>
          </a:p>
          <a:p>
            <a:r>
              <a:rPr lang="nl-NL" dirty="0" smtClean="0"/>
              <a:t>https://www.facebook.com/milou.deelen/videos/1243208845726892/</a:t>
            </a:r>
            <a:endParaRPr lang="nl-NL" dirty="0"/>
          </a:p>
        </p:txBody>
      </p:sp>
      <p:sp>
        <p:nvSpPr>
          <p:cNvPr id="4" name="Tijdelijke aanduiding voor dianummer 3"/>
          <p:cNvSpPr>
            <a:spLocks noGrp="1"/>
          </p:cNvSpPr>
          <p:nvPr>
            <p:ph type="sldNum" sz="quarter" idx="10"/>
          </p:nvPr>
        </p:nvSpPr>
        <p:spPr/>
        <p:txBody>
          <a:bodyPr/>
          <a:lstStyle/>
          <a:p>
            <a:fld id="{93847C2F-C34F-4FE1-9FC6-7F010B5D9543}" type="slidenum">
              <a:rPr lang="nl-NL" smtClean="0"/>
              <a:t>27</a:t>
            </a:fld>
            <a:endParaRPr lang="nl-NL"/>
          </a:p>
        </p:txBody>
      </p:sp>
    </p:spTree>
    <p:extLst>
      <p:ext uri="{BB962C8B-B14F-4D97-AF65-F5344CB8AC3E}">
        <p14:creationId xmlns:p14="http://schemas.microsoft.com/office/powerpoint/2010/main" val="1534412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Een zogeheten </a:t>
            </a:r>
            <a:r>
              <a:rPr lang="nl-NL" dirty="0" err="1" smtClean="0"/>
              <a:t>bangalijst</a:t>
            </a:r>
            <a:r>
              <a:rPr lang="nl-NL" dirty="0" smtClean="0"/>
              <a:t> met Groningse studentes is op internet beland. Op de lijst staan 23 vrouwelijke studenten met adres, telefoonnummer en foto. Iedere studente heeft haar eigen pagina, met onderaan een </a:t>
            </a:r>
            <a:r>
              <a:rPr lang="nl-NL" dirty="0" err="1" smtClean="0"/>
              <a:t>checkbox</a:t>
            </a:r>
            <a:r>
              <a:rPr lang="nl-NL" dirty="0" smtClean="0"/>
              <a:t>. Ook is er een ranking van de </a:t>
            </a:r>
            <a:r>
              <a:rPr lang="nl-NL" dirty="0" err="1" smtClean="0"/>
              <a:t>bedprestaties</a:t>
            </a:r>
            <a:r>
              <a:rPr lang="nl-NL" dirty="0" smtClean="0"/>
              <a:t> van de dame in kwestie aan de hand van sterren.</a:t>
            </a:r>
            <a:br>
              <a:rPr lang="nl-NL" dirty="0" smtClean="0"/>
            </a:br>
            <a:endParaRPr lang="nl-NL" dirty="0"/>
          </a:p>
        </p:txBody>
      </p:sp>
      <p:sp>
        <p:nvSpPr>
          <p:cNvPr id="4" name="Tijdelijke aanduiding voor dianummer 3"/>
          <p:cNvSpPr>
            <a:spLocks noGrp="1"/>
          </p:cNvSpPr>
          <p:nvPr>
            <p:ph type="sldNum" sz="quarter" idx="10"/>
          </p:nvPr>
        </p:nvSpPr>
        <p:spPr/>
        <p:txBody>
          <a:bodyPr/>
          <a:lstStyle/>
          <a:p>
            <a:fld id="{93847C2F-C34F-4FE1-9FC6-7F010B5D9543}" type="slidenum">
              <a:rPr lang="nl-NL" smtClean="0"/>
              <a:t>28</a:t>
            </a:fld>
            <a:endParaRPr lang="nl-NL"/>
          </a:p>
        </p:txBody>
      </p:sp>
    </p:spTree>
    <p:extLst>
      <p:ext uri="{BB962C8B-B14F-4D97-AF65-F5344CB8AC3E}">
        <p14:creationId xmlns:p14="http://schemas.microsoft.com/office/powerpoint/2010/main" val="1534412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err="1" smtClean="0"/>
              <a:t>Één</a:t>
            </a:r>
            <a:r>
              <a:rPr lang="nl-NL" baseline="0" dirty="0" smtClean="0"/>
              <a:t> en dezelfde taal spreken bij dezelfde signalen. </a:t>
            </a:r>
          </a:p>
          <a:p>
            <a:endParaRPr lang="nl-NL" baseline="0" dirty="0" smtClean="0"/>
          </a:p>
          <a:p>
            <a:r>
              <a:rPr lang="nl-NL" baseline="0" dirty="0" smtClean="0"/>
              <a:t>2011 onderzoek: blijkt dat seksueel geweld in aanzienlijke mate voorkomt bij mensen met een beperkint. Van de mensen met een verstandelijke beperking heeft naar eigen zeggen 61% van de vrouwen en 23% van de mannen </a:t>
            </a:r>
            <a:r>
              <a:rPr lang="nl-NL" baseline="0" dirty="0" err="1" smtClean="0"/>
              <a:t>sekuseel</a:t>
            </a:r>
            <a:r>
              <a:rPr lang="nl-NL" baseline="0" dirty="0" smtClean="0"/>
              <a:t> geweld mee gemaakt. De </a:t>
            </a:r>
            <a:r>
              <a:rPr lang="nl-NL" baseline="0" dirty="0" err="1" smtClean="0"/>
              <a:t>heflt</a:t>
            </a:r>
            <a:r>
              <a:rPr lang="nl-NL" baseline="0" dirty="0" smtClean="0"/>
              <a:t> of meer van dat seksueel geweld heeft zich afgespeeld in de jeugdjaren. De ernst varieert van ongewenst aanrakingen tot verkrachting. </a:t>
            </a:r>
            <a:endParaRPr lang="nl-NL" dirty="0"/>
          </a:p>
        </p:txBody>
      </p:sp>
      <p:sp>
        <p:nvSpPr>
          <p:cNvPr id="4" name="Tijdelijke aanduiding voor dianummer 3"/>
          <p:cNvSpPr>
            <a:spLocks noGrp="1"/>
          </p:cNvSpPr>
          <p:nvPr>
            <p:ph type="sldNum" sz="quarter" idx="10"/>
          </p:nvPr>
        </p:nvSpPr>
        <p:spPr/>
        <p:txBody>
          <a:bodyPr/>
          <a:lstStyle/>
          <a:p>
            <a:fld id="{93847C2F-C34F-4FE1-9FC6-7F010B5D9543}" type="slidenum">
              <a:rPr lang="nl-NL" smtClean="0"/>
              <a:t>29</a:t>
            </a:fld>
            <a:endParaRPr lang="nl-NL"/>
          </a:p>
        </p:txBody>
      </p:sp>
    </p:spTree>
    <p:extLst>
      <p:ext uri="{BB962C8B-B14F-4D97-AF65-F5344CB8AC3E}">
        <p14:creationId xmlns:p14="http://schemas.microsoft.com/office/powerpoint/2010/main" val="35005179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0" i="0" kern="1200" dirty="0" smtClean="0">
                <a:solidFill>
                  <a:schemeClr val="tx1"/>
                </a:solidFill>
                <a:effectLst/>
                <a:latin typeface="+mn-lt"/>
                <a:ea typeface="+mn-ea"/>
                <a:cs typeface="+mn-cs"/>
              </a:rPr>
              <a:t>Seksuele voorlichting en -opvoeding aan mensen met een LVB (licht verstandelijke beperking) zijn meestal reactief, want er wordt vooral over gesproken als er een incident is geweest, of wanneer cliënten laten zien ermee bezig te zijn. Dat stelt Ad de Jong, </a:t>
            </a:r>
            <a:r>
              <a:rPr lang="nl-NL" sz="1200" b="0" i="0" kern="1200" dirty="0" err="1" smtClean="0">
                <a:solidFill>
                  <a:schemeClr val="tx1"/>
                </a:solidFill>
                <a:effectLst/>
                <a:latin typeface="+mn-lt"/>
                <a:ea typeface="+mn-ea"/>
                <a:cs typeface="+mn-cs"/>
              </a:rPr>
              <a:t>Gz</a:t>
            </a:r>
            <a:r>
              <a:rPr lang="nl-NL" sz="1200" b="0" i="0" kern="1200" dirty="0" smtClean="0">
                <a:solidFill>
                  <a:schemeClr val="tx1"/>
                </a:solidFill>
                <a:effectLst/>
                <a:latin typeface="+mn-lt"/>
                <a:ea typeface="+mn-ea"/>
                <a:cs typeface="+mn-cs"/>
              </a:rPr>
              <a:t>-psycholoog en seksuoloog in de zorg voor mensen met een LVB. </a:t>
            </a:r>
          </a:p>
          <a:p>
            <a:endParaRPr lang="nl-NL" sz="1200" b="0" i="0" kern="1200" dirty="0" smtClean="0">
              <a:solidFill>
                <a:schemeClr val="tx1"/>
              </a:solidFill>
              <a:effectLst/>
              <a:latin typeface="+mn-lt"/>
              <a:ea typeface="+mn-ea"/>
              <a:cs typeface="+mn-cs"/>
            </a:endParaRPr>
          </a:p>
          <a:p>
            <a:r>
              <a:rPr lang="nl-NL" sz="1200" b="0" i="0" kern="1200" dirty="0" smtClean="0">
                <a:solidFill>
                  <a:schemeClr val="tx1"/>
                </a:solidFill>
                <a:effectLst/>
                <a:latin typeface="+mn-lt"/>
                <a:ea typeface="+mn-ea"/>
                <a:cs typeface="+mn-cs"/>
              </a:rPr>
              <a:t>Behalve begeleiders, spelen ouders een heel belangrijke rol waar het gaat over de seksuele voorlichting  en -ontwikkeling van hun kind met een LVB. “Sommige ouders vinden praten over seksualiteit en relaties vanzelfsprekend, maar andere ouders vinden dat je hun kind maar op ideeën brengt. Vaak hoor je dan dat ze geen slapende honden willen wakker maken, of dat ze wel aan seksuele voorlichting of seksuele opvoeding beginnen als hun zoon of dochter daar volgens hen ‘aan toe is’. Maar juist daardoor kom je dan vaak te laat”,</a:t>
            </a:r>
            <a:endParaRPr lang="nl-NL" dirty="0"/>
          </a:p>
        </p:txBody>
      </p:sp>
      <p:sp>
        <p:nvSpPr>
          <p:cNvPr id="4" name="Tijdelijke aanduiding voor dianummer 3"/>
          <p:cNvSpPr>
            <a:spLocks noGrp="1"/>
          </p:cNvSpPr>
          <p:nvPr>
            <p:ph type="sldNum" sz="quarter" idx="10"/>
          </p:nvPr>
        </p:nvSpPr>
        <p:spPr/>
        <p:txBody>
          <a:bodyPr/>
          <a:lstStyle/>
          <a:p>
            <a:fld id="{93847C2F-C34F-4FE1-9FC6-7F010B5D9543}" type="slidenum">
              <a:rPr lang="nl-NL" smtClean="0"/>
              <a:t>31</a:t>
            </a:fld>
            <a:endParaRPr lang="nl-NL"/>
          </a:p>
        </p:txBody>
      </p:sp>
    </p:spTree>
    <p:extLst>
      <p:ext uri="{BB962C8B-B14F-4D97-AF65-F5344CB8AC3E}">
        <p14:creationId xmlns:p14="http://schemas.microsoft.com/office/powerpoint/2010/main" val="38468884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rtl="0"/>
            <a:r>
              <a:rPr lang="nl-NL" b="1" dirty="0" smtClean="0"/>
              <a:t>Seksueel misbruik</a:t>
            </a:r>
            <a:r>
              <a:rPr lang="nl-NL" dirty="0" smtClean="0"/>
              <a:t> of </a:t>
            </a:r>
            <a:r>
              <a:rPr lang="nl-NL" b="1" dirty="0" smtClean="0"/>
              <a:t>seksueel geweld</a:t>
            </a:r>
            <a:r>
              <a:rPr lang="nl-NL" dirty="0" smtClean="0"/>
              <a:t> omvat alle seksuele handelingen die iemand gedwongen wordt uit te voeren, te ondergaan of getuige van te zijn. Bijvoorbeeld gedwongen worden iemand seksueel te bevredigen, zich voor iemand moeten uitkleden, aangeraakt worden of in een lichaamsopening binnengedrongen worden.</a:t>
            </a:r>
          </a:p>
          <a:p>
            <a:pPr rtl="0"/>
            <a:r>
              <a:rPr lang="nl-NL" dirty="0" smtClean="0"/>
              <a:t>Gedwongen worden betekent soms dat een persoon lichamelijk overweldigd of bedreigd wordt, zoals bij een </a:t>
            </a:r>
            <a:r>
              <a:rPr lang="nl-NL" dirty="0" smtClean="0">
                <a:hlinkClick r:id="rId3" tooltip="Aanranding"/>
              </a:rPr>
              <a:t>aanranding</a:t>
            </a:r>
            <a:r>
              <a:rPr lang="nl-NL" dirty="0" smtClean="0"/>
              <a:t> of </a:t>
            </a:r>
            <a:r>
              <a:rPr lang="nl-NL" dirty="0" smtClean="0">
                <a:hlinkClick r:id="rId4" tooltip="Verkrachting"/>
              </a:rPr>
              <a:t>verkrachting</a:t>
            </a:r>
            <a:r>
              <a:rPr lang="nl-NL" dirty="0" smtClean="0"/>
              <a:t>. Maar een situatie kan als dwingend worden ervaren wanneer iemand bang of afhankelijk is van een ander.</a:t>
            </a:r>
          </a:p>
          <a:p>
            <a:endParaRPr lang="nl-NL" dirty="0" smtClean="0"/>
          </a:p>
          <a:p>
            <a:r>
              <a:rPr lang="nl-NL" dirty="0" smtClean="0"/>
              <a:t>Je kunt veel verschillende vormen onderscheiden: l	het herhaaldelijk maken van seksueel getinte opmerkingen.  l	seksueel intimiderend gedrag. l	ongewenste aanrakingen.  l	onder druk gezet worden / gedwongen worden om iemand  onder de kleren aan te raken. l	gedwongen worden om borsten, billen of geslachtsdelen te  laten zien (in het echt of op internet).</a:t>
            </a:r>
          </a:p>
          <a:p>
            <a:r>
              <a:rPr lang="nl-NL" dirty="0" smtClean="0"/>
              <a:t>Kennisbundel Seksualiteit en preventie seksueel misbruik   5</a:t>
            </a:r>
          </a:p>
          <a:p>
            <a:r>
              <a:rPr lang="nl-NL" dirty="0" smtClean="0"/>
              <a:t>Roos van Lierop, Goeie vriendschap, gemengde techniek op papier, 20 x 30 cm Kunstuitleencollectie Special Arts</a:t>
            </a:r>
          </a:p>
          <a:p>
            <a:r>
              <a:rPr lang="nl-NL" dirty="0" smtClean="0"/>
              <a:t>…. ik voel mij weer veilig in het zwembad, omdat ik niet meer zwem met Harm die me lastigviel ....</a:t>
            </a:r>
          </a:p>
          <a:p>
            <a:r>
              <a:rPr lang="nl-NL" dirty="0" smtClean="0"/>
              <a:t>l	gedwongen worden tot masturbatie. l	gedwongen worden naar seksueel getint beeldmateriaal te kijken of dit te maken. l	gedwongen worden tot seksuele opnamen bijvoorbeeld met een webcam.  l	gemanipuleerd worden / ertoe aangezet worden / gedwongen worden tot het verrichten van seksueel getinte  handelingen (manuele en orale seks). l	(poging tot) verkrachting.</a:t>
            </a:r>
          </a:p>
          <a:p>
            <a:endParaRPr lang="nl-NL" dirty="0"/>
          </a:p>
        </p:txBody>
      </p:sp>
      <p:sp>
        <p:nvSpPr>
          <p:cNvPr id="4" name="Tijdelijke aanduiding voor dianummer 3"/>
          <p:cNvSpPr>
            <a:spLocks noGrp="1"/>
          </p:cNvSpPr>
          <p:nvPr>
            <p:ph type="sldNum" sz="quarter" idx="10"/>
          </p:nvPr>
        </p:nvSpPr>
        <p:spPr/>
        <p:txBody>
          <a:bodyPr/>
          <a:lstStyle/>
          <a:p>
            <a:fld id="{93847C2F-C34F-4FE1-9FC6-7F010B5D9543}" type="slidenum">
              <a:rPr lang="nl-NL" smtClean="0"/>
              <a:t>32</a:t>
            </a:fld>
            <a:endParaRPr lang="nl-NL"/>
          </a:p>
        </p:txBody>
      </p:sp>
    </p:spTree>
    <p:extLst>
      <p:ext uri="{BB962C8B-B14F-4D97-AF65-F5344CB8AC3E}">
        <p14:creationId xmlns:p14="http://schemas.microsoft.com/office/powerpoint/2010/main" val="2499070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Het is goed om, voor je met het vlaggensysteem gaat werken, je bewust te zijn van je eigen kennis, normen en waarden op het gebied van seksualiteit. Om hier even bij stil te staan heb ik als warming-up voor deze training een quiz voor jullie. Ik wil jullie vragen om, in een minuut of 5, het antwoord dat volgens jou klopt te omcirkelen.  Het gaat in deze oefening niet om goed of fout, maar om bewustwording voor jezelf. Het is dan ook beter om de vragen voor jezelf te beantwoorden en niet met je buren in gesprek te gaan.</a:t>
            </a:r>
          </a:p>
          <a:p>
            <a:endParaRPr lang="nl-NL" dirty="0" smtClean="0"/>
          </a:p>
          <a:p>
            <a:endParaRPr lang="nl-NL" dirty="0" smtClean="0"/>
          </a:p>
          <a:p>
            <a:endParaRPr lang="nl-NL" dirty="0"/>
          </a:p>
        </p:txBody>
      </p:sp>
      <p:sp>
        <p:nvSpPr>
          <p:cNvPr id="4" name="Tijdelijke aanduiding voor dianummer 3"/>
          <p:cNvSpPr>
            <a:spLocks noGrp="1"/>
          </p:cNvSpPr>
          <p:nvPr>
            <p:ph type="sldNum" sz="quarter" idx="10"/>
          </p:nvPr>
        </p:nvSpPr>
        <p:spPr/>
        <p:txBody>
          <a:bodyPr/>
          <a:lstStyle/>
          <a:p>
            <a:fld id="{93847C2F-C34F-4FE1-9FC6-7F010B5D9543}" type="slidenum">
              <a:rPr lang="nl-NL" smtClean="0"/>
              <a:t>4</a:t>
            </a:fld>
            <a:endParaRPr lang="nl-NL"/>
          </a:p>
        </p:txBody>
      </p:sp>
    </p:spTree>
    <p:extLst>
      <p:ext uri="{BB962C8B-B14F-4D97-AF65-F5344CB8AC3E}">
        <p14:creationId xmlns:p14="http://schemas.microsoft.com/office/powerpoint/2010/main" val="29776062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93847C2F-C34F-4FE1-9FC6-7F010B5D9543}" type="slidenum">
              <a:rPr lang="nl-NL" smtClean="0"/>
              <a:t>51</a:t>
            </a:fld>
            <a:endParaRPr lang="nl-NL"/>
          </a:p>
        </p:txBody>
      </p:sp>
    </p:spTree>
    <p:extLst>
      <p:ext uri="{BB962C8B-B14F-4D97-AF65-F5344CB8AC3E}">
        <p14:creationId xmlns:p14="http://schemas.microsoft.com/office/powerpoint/2010/main" val="9602654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93847C2F-C34F-4FE1-9FC6-7F010B5D9543}" type="slidenum">
              <a:rPr lang="nl-NL" smtClean="0">
                <a:solidFill>
                  <a:prstClr val="black"/>
                </a:solidFill>
              </a:rPr>
              <a:pPr/>
              <a:t>68</a:t>
            </a:fld>
            <a:endParaRPr lang="nl-NL">
              <a:solidFill>
                <a:prstClr val="black"/>
              </a:solidFill>
            </a:endParaRPr>
          </a:p>
        </p:txBody>
      </p:sp>
    </p:spTree>
    <p:extLst>
      <p:ext uri="{BB962C8B-B14F-4D97-AF65-F5344CB8AC3E}">
        <p14:creationId xmlns:p14="http://schemas.microsoft.com/office/powerpoint/2010/main" val="597034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Je hebt een ‘bril’ van ontwikkelingsleeftijd nodig om seksueel</a:t>
            </a:r>
            <a:r>
              <a:rPr lang="nl-NL" baseline="0" dirty="0" smtClean="0"/>
              <a:t> gedrag te kunnen plaatsen en begrijpen. Seksueel gedrag dat wat bizar overkomt omwille van de leeftijd, kan vaak begrepen worden vanuit de ontwikkelingsleeftijd. Wat niet wil zeggen dat het kan getolereerd worden in die vorm of op die plaats. Maar rekening houden met de ontwikkelingsleeftijd werkt verhelderend om gedrag te leren begrijpen. </a:t>
            </a:r>
            <a:endParaRPr lang="nl-NL" dirty="0"/>
          </a:p>
        </p:txBody>
      </p:sp>
      <p:sp>
        <p:nvSpPr>
          <p:cNvPr id="4" name="Tijdelijke aanduiding voor dianummer 3"/>
          <p:cNvSpPr>
            <a:spLocks noGrp="1"/>
          </p:cNvSpPr>
          <p:nvPr>
            <p:ph type="sldNum" sz="quarter" idx="10"/>
          </p:nvPr>
        </p:nvSpPr>
        <p:spPr/>
        <p:txBody>
          <a:bodyPr/>
          <a:lstStyle/>
          <a:p>
            <a:fld id="{93847C2F-C34F-4FE1-9FC6-7F010B5D9543}" type="slidenum">
              <a:rPr lang="nl-NL" smtClean="0"/>
              <a:t>73</a:t>
            </a:fld>
            <a:endParaRPr lang="nl-NL"/>
          </a:p>
        </p:txBody>
      </p:sp>
    </p:spTree>
    <p:extLst>
      <p:ext uri="{BB962C8B-B14F-4D97-AF65-F5344CB8AC3E}">
        <p14:creationId xmlns:p14="http://schemas.microsoft.com/office/powerpoint/2010/main" val="37197556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Freud en Hall - </a:t>
            </a:r>
            <a:r>
              <a:rPr lang="nl-NL" dirty="0" err="1" smtClean="0"/>
              <a:t>pyschoseksualiteit</a:t>
            </a:r>
            <a:endParaRPr lang="nl-NL" dirty="0" smtClean="0"/>
          </a:p>
          <a:p>
            <a:endParaRPr lang="nl-NL" dirty="0" smtClean="0"/>
          </a:p>
          <a:p>
            <a:r>
              <a:rPr lang="nl-NL" dirty="0" smtClean="0"/>
              <a:t>Orale Fase: De </a:t>
            </a:r>
            <a:r>
              <a:rPr lang="nl-NL" b="1" dirty="0" smtClean="0"/>
              <a:t>orale fase</a:t>
            </a:r>
            <a:r>
              <a:rPr lang="nl-NL" dirty="0" smtClean="0"/>
              <a:t> is, volgens </a:t>
            </a:r>
            <a:r>
              <a:rPr lang="nl-NL" dirty="0" smtClean="0">
                <a:hlinkClick r:id="rId3" tooltip="Sigmund Freud"/>
              </a:rPr>
              <a:t>Freud</a:t>
            </a:r>
            <a:r>
              <a:rPr lang="nl-NL" dirty="0" smtClean="0"/>
              <a:t>, de eerste fase in de </a:t>
            </a:r>
            <a:r>
              <a:rPr lang="nl-NL" dirty="0" smtClean="0">
                <a:hlinkClick r:id="rId4" tooltip="Psychoseksuele ontwikkeling volgens Freud"/>
              </a:rPr>
              <a:t>psychoseksuele ontwikkeling</a:t>
            </a:r>
            <a:r>
              <a:rPr lang="nl-NL" dirty="0" smtClean="0"/>
              <a:t> en heeft betrekking op de eerste 21 maanden van het leven. In Freuds theorie vormt deze fase de eerste relatie tussen een kind en zijn of haar moeder.</a:t>
            </a:r>
          </a:p>
          <a:p>
            <a:r>
              <a:rPr lang="nl-NL" dirty="0" smtClean="0"/>
              <a:t>De focus van bevrediging ligt bij deze fase bij de mond. Genoegen wordt gehaald uit borstvoeding en het verkennen van de omgeving (nieuwe voorwerpen in de mond doen).</a:t>
            </a:r>
          </a:p>
          <a:p>
            <a:endParaRPr lang="nl-NL" dirty="0" smtClean="0"/>
          </a:p>
          <a:p>
            <a:r>
              <a:rPr lang="nl-NL" dirty="0" smtClean="0"/>
              <a:t>Anale</a:t>
            </a:r>
            <a:r>
              <a:rPr lang="nl-NL" baseline="0" dirty="0" smtClean="0"/>
              <a:t> fase: </a:t>
            </a:r>
            <a:r>
              <a:rPr lang="nl-NL" dirty="0" smtClean="0"/>
              <a:t>ongeveer 15 maanden tot 3 jaar. Het overlapt dus gedeeltelijk met de orale fase. Rond deze leeftijd (2 jaar, maar dit verschilt ook per cultuur) begint ongeveer de zindelijkheidstraining, wat betekent dat het kind gefascineerd raakt door de erogene zone van de anus. Dit stadium valt samen met het begin van het vermogen om de sluitspier te beheersen. Deze fase lijkt voornamelijk te gaan over de zindelijkheidstraining, maar gaat ook over het beheersen van gedrag en driften. Een kind moet bepaalde grenzen ontdekken tijdens deze fase, zodat er in de toekomst geen strijd is wat betreft het overschrijden van die grenzen.</a:t>
            </a:r>
          </a:p>
          <a:p>
            <a:endParaRPr lang="nl-NL" dirty="0" smtClean="0"/>
          </a:p>
          <a:p>
            <a:r>
              <a:rPr lang="nl-NL" dirty="0" smtClean="0"/>
              <a:t>Fallische</a:t>
            </a:r>
            <a:r>
              <a:rPr lang="nl-NL" baseline="0" dirty="0" smtClean="0"/>
              <a:t> fase: duurt van ongeveer 3 tot 5 à 6 jaar. </a:t>
            </a:r>
            <a:r>
              <a:rPr lang="nl-NL" dirty="0" smtClean="0"/>
              <a:t>De bron van bevrediging is in dit stadium de geslachtsdelen. Dit is niet in de zin van volwassen seksualiteit; het kind is immers fysiek onvolwassen. Stimulatie van de genitaliën wordt echter wel vaak als plezierig gezien door jongens en, net als volwassen mannen, kunnen ze erecties krijgen tijdens hun slaap. Kinderen worden zich steeds meer bewust van hun lichaam en zijn nieuwsgierig naar hun lichaam en dat van andere kinderen, en ook dat van hun ouders. Freud observeerde dat kinderen rond deze leeftijd vaak "doktertje" spelen met andere kinderen, en hun moeder vragen of zij een penis heeft. </a:t>
            </a:r>
          </a:p>
          <a:p>
            <a:endParaRPr lang="nl-NL" dirty="0" smtClean="0"/>
          </a:p>
          <a:p>
            <a:r>
              <a:rPr lang="nl-NL" dirty="0" smtClean="0"/>
              <a:t>Latente fase: De latentiefase is, volgens Freud, de vierde fase van de </a:t>
            </a:r>
            <a:r>
              <a:rPr lang="nl-NL" dirty="0" err="1" smtClean="0"/>
              <a:t>psycho-seksuele</a:t>
            </a:r>
            <a:r>
              <a:rPr lang="nl-NL" dirty="0" smtClean="0"/>
              <a:t> ontwikkeling die begint rond het 6e levensjaar en duurt tot 11 à 12 jaar.</a:t>
            </a:r>
          </a:p>
          <a:p>
            <a:r>
              <a:rPr lang="nl-NL" dirty="0" smtClean="0"/>
              <a:t>Met ongeveer zes jaar vangt de latentieperiode aan. De interesse van het kind krijgt dan een minder egocentrisch en seksueel karakter. Het is een periode van typisch zakelijke belangstelling en een grote drang van weten.</a:t>
            </a:r>
          </a:p>
          <a:p>
            <a:r>
              <a:rPr lang="nl-NL" dirty="0" smtClean="0"/>
              <a:t>Als de seksuele nieuwsgierigheid van de vorige fase al te sterk onderdrukt is, bestaat er kans, dat zich deze weetdrang bij het kind niet doorzet. Zijn exploratiedrang en nieuwsgierigheid hebben hem dan reeds te veel narigheid bezorgd.</a:t>
            </a:r>
          </a:p>
          <a:p>
            <a:endParaRPr lang="nl-NL" dirty="0" smtClean="0"/>
          </a:p>
          <a:p>
            <a:r>
              <a:rPr lang="nl-NL" dirty="0" smtClean="0"/>
              <a:t>Puberale fase: begint rond het 11e à 12e levensjaar en duurt tot de volwassenheid. De genitale fase volgt de latentiefase op en kan beschreven worden als de ontwikkeling van de geslachtsdrift. Seksuele nieuwsgierigheid. </a:t>
            </a:r>
          </a:p>
          <a:p>
            <a:endParaRPr lang="nl-NL" dirty="0" smtClean="0"/>
          </a:p>
          <a:p>
            <a:r>
              <a:rPr lang="nl-NL" dirty="0" smtClean="0"/>
              <a:t>Adolescentie:</a:t>
            </a:r>
            <a:r>
              <a:rPr lang="nl-NL" baseline="0" dirty="0" smtClean="0"/>
              <a:t> De leeftijd van deze fase is 16 tot 22 jaar. Deze fases worden niet door iedere puber op hetzelfde moment doorlopen.</a:t>
            </a:r>
          </a:p>
          <a:p>
            <a:r>
              <a:rPr lang="nl-NL" baseline="0" dirty="0" smtClean="0"/>
              <a:t>Late adolescentie</a:t>
            </a:r>
          </a:p>
          <a:p>
            <a:r>
              <a:rPr lang="nl-NL" baseline="0" dirty="0" smtClean="0"/>
              <a:t>De hersenen zijn gerijpt en er wordt meer rekening gehouden met de sociale en emotionele gevolgen van eigen gedrag.</a:t>
            </a:r>
          </a:p>
          <a:p>
            <a:r>
              <a:rPr lang="nl-NL" baseline="0" dirty="0" smtClean="0"/>
              <a:t>Ze worden steeds zelfbewuster en krijgen meer een eigen identiteit. Ze stellen zich verantwoordelijker op en ze kunnen meer kijken naar de lange termijn effecten en zijn in staat om weloverwogen beslissingen te maken.</a:t>
            </a:r>
          </a:p>
          <a:p>
            <a:r>
              <a:rPr lang="nl-NL" baseline="0" dirty="0" smtClean="0"/>
              <a:t>Af en toe vallen zij terug in onvolwassenheid. In deze fase kunnen ze beter weerstand bieden tegen sociale druk vanuit de omgeving. </a:t>
            </a:r>
            <a:endParaRPr lang="nl-NL" dirty="0" smtClean="0"/>
          </a:p>
          <a:p>
            <a:endParaRPr lang="nl-NL" dirty="0" smtClean="0"/>
          </a:p>
          <a:p>
            <a:endParaRPr lang="nl-NL" dirty="0"/>
          </a:p>
        </p:txBody>
      </p:sp>
      <p:sp>
        <p:nvSpPr>
          <p:cNvPr id="4" name="Tijdelijke aanduiding voor dianummer 3"/>
          <p:cNvSpPr>
            <a:spLocks noGrp="1"/>
          </p:cNvSpPr>
          <p:nvPr>
            <p:ph type="sldNum" sz="quarter" idx="10"/>
          </p:nvPr>
        </p:nvSpPr>
        <p:spPr/>
        <p:txBody>
          <a:bodyPr/>
          <a:lstStyle/>
          <a:p>
            <a:fld id="{93847C2F-C34F-4FE1-9FC6-7F010B5D9543}" type="slidenum">
              <a:rPr lang="nl-NL" smtClean="0"/>
              <a:t>77</a:t>
            </a:fld>
            <a:endParaRPr lang="nl-NL"/>
          </a:p>
        </p:txBody>
      </p:sp>
    </p:spTree>
    <p:extLst>
      <p:ext uri="{BB962C8B-B14F-4D97-AF65-F5344CB8AC3E}">
        <p14:creationId xmlns:p14="http://schemas.microsoft.com/office/powerpoint/2010/main" val="2602010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93847C2F-C34F-4FE1-9FC6-7F010B5D9543}" type="slidenum">
              <a:rPr lang="nl-NL" smtClean="0"/>
              <a:t>81</a:t>
            </a:fld>
            <a:endParaRPr lang="nl-NL"/>
          </a:p>
        </p:txBody>
      </p:sp>
    </p:spTree>
    <p:extLst>
      <p:ext uri="{BB962C8B-B14F-4D97-AF65-F5344CB8AC3E}">
        <p14:creationId xmlns:p14="http://schemas.microsoft.com/office/powerpoint/2010/main" val="15691996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Lief</a:t>
            </a:r>
            <a:r>
              <a:rPr lang="nl-NL" baseline="0" dirty="0" smtClean="0"/>
              <a:t> en lijf app van </a:t>
            </a:r>
            <a:r>
              <a:rPr lang="nl-NL" baseline="0" dirty="0" err="1" smtClean="0"/>
              <a:t>Middin</a:t>
            </a:r>
            <a:endParaRPr lang="nl-NL" baseline="0" dirty="0" smtClean="0"/>
          </a:p>
          <a:p>
            <a:endParaRPr lang="nl-NL" baseline="0" dirty="0" smtClean="0"/>
          </a:p>
          <a:p>
            <a:r>
              <a:rPr lang="nl-NL" baseline="0" dirty="0" smtClean="0"/>
              <a:t>Werkblad ter info. </a:t>
            </a:r>
            <a:endParaRPr lang="nl-NL" dirty="0"/>
          </a:p>
        </p:txBody>
      </p:sp>
      <p:sp>
        <p:nvSpPr>
          <p:cNvPr id="4" name="Tijdelijke aanduiding voor dianummer 3"/>
          <p:cNvSpPr>
            <a:spLocks noGrp="1"/>
          </p:cNvSpPr>
          <p:nvPr>
            <p:ph type="sldNum" sz="quarter" idx="10"/>
          </p:nvPr>
        </p:nvSpPr>
        <p:spPr/>
        <p:txBody>
          <a:bodyPr/>
          <a:lstStyle/>
          <a:p>
            <a:fld id="{93847C2F-C34F-4FE1-9FC6-7F010B5D9543}" type="slidenum">
              <a:rPr lang="nl-NL" smtClean="0"/>
              <a:t>83</a:t>
            </a:fld>
            <a:endParaRPr lang="nl-NL"/>
          </a:p>
        </p:txBody>
      </p:sp>
    </p:spTree>
    <p:extLst>
      <p:ext uri="{BB962C8B-B14F-4D97-AF65-F5344CB8AC3E}">
        <p14:creationId xmlns:p14="http://schemas.microsoft.com/office/powerpoint/2010/main" val="347335386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Ouders zijn als opvoeders het dichtst betrokken bij de seksuele ontwikkeling van hun kinderen. Ze geven hen normen en waarden door, zijn het voorbeeld voor hun kinderen en ze kennen hun kinderen goed.</a:t>
            </a:r>
            <a:r>
              <a:rPr lang="nl-NL" baseline="0" dirty="0" smtClean="0"/>
              <a:t> Ze hebben vaak niet het referentiekader van professionals wat </a:t>
            </a:r>
            <a:r>
              <a:rPr lang="nl-NL" baseline="0" smtClean="0"/>
              <a:t>seksuele opvoeding. </a:t>
            </a:r>
            <a:endParaRPr lang="nl-NL"/>
          </a:p>
        </p:txBody>
      </p:sp>
      <p:sp>
        <p:nvSpPr>
          <p:cNvPr id="4" name="Tijdelijke aanduiding voor dianummer 3"/>
          <p:cNvSpPr>
            <a:spLocks noGrp="1"/>
          </p:cNvSpPr>
          <p:nvPr>
            <p:ph type="sldNum" sz="quarter" idx="10"/>
          </p:nvPr>
        </p:nvSpPr>
        <p:spPr/>
        <p:txBody>
          <a:bodyPr/>
          <a:lstStyle/>
          <a:p>
            <a:fld id="{93847C2F-C34F-4FE1-9FC6-7F010B5D9543}" type="slidenum">
              <a:rPr lang="nl-NL" smtClean="0"/>
              <a:t>90</a:t>
            </a:fld>
            <a:endParaRPr lang="nl-NL"/>
          </a:p>
        </p:txBody>
      </p:sp>
    </p:spTree>
    <p:extLst>
      <p:ext uri="{BB962C8B-B14F-4D97-AF65-F5344CB8AC3E}">
        <p14:creationId xmlns:p14="http://schemas.microsoft.com/office/powerpoint/2010/main" val="7101163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Ouders zijn als opvoeders het dichtst betrokken bij de seksuele ontwikkeling van hun kinderen. Ze geven hen normen en waarden door, zijn het voorbeeld voor hun kinderen en ze kennen hun kinderen goed.</a:t>
            </a:r>
            <a:r>
              <a:rPr lang="nl-NL" baseline="0" dirty="0" smtClean="0"/>
              <a:t> Ze hebben vaak niet het referentiekader van professionals wat seksuele opvoeding. </a:t>
            </a:r>
            <a:endParaRPr lang="nl-NL" dirty="0"/>
          </a:p>
        </p:txBody>
      </p:sp>
      <p:sp>
        <p:nvSpPr>
          <p:cNvPr id="4" name="Tijdelijke aanduiding voor dianummer 3"/>
          <p:cNvSpPr>
            <a:spLocks noGrp="1"/>
          </p:cNvSpPr>
          <p:nvPr>
            <p:ph type="sldNum" sz="quarter" idx="10"/>
          </p:nvPr>
        </p:nvSpPr>
        <p:spPr/>
        <p:txBody>
          <a:bodyPr/>
          <a:lstStyle/>
          <a:p>
            <a:fld id="{93847C2F-C34F-4FE1-9FC6-7F010B5D9543}" type="slidenum">
              <a:rPr lang="nl-NL" smtClean="0"/>
              <a:t>91</a:t>
            </a:fld>
            <a:endParaRPr lang="nl-NL"/>
          </a:p>
        </p:txBody>
      </p:sp>
    </p:spTree>
    <p:extLst>
      <p:ext uri="{BB962C8B-B14F-4D97-AF65-F5344CB8AC3E}">
        <p14:creationId xmlns:p14="http://schemas.microsoft.com/office/powerpoint/2010/main" val="7101163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Ouders zijn als opvoeders het dichtst betrokken bij de seksuele ontwikkeling van hun kinderen. Ze geven hen normen en waarden door, zijn het voorbeeld voor hun kinderen en ze kennen hun kinderen goed.</a:t>
            </a:r>
            <a:r>
              <a:rPr lang="nl-NL" baseline="0" dirty="0" smtClean="0"/>
              <a:t> Ze hebben vaak niet het referentiekader van professionals wat </a:t>
            </a:r>
            <a:r>
              <a:rPr lang="nl-NL" baseline="0" smtClean="0"/>
              <a:t>seksuele opvoeding. </a:t>
            </a:r>
            <a:endParaRPr lang="nl-NL"/>
          </a:p>
        </p:txBody>
      </p:sp>
      <p:sp>
        <p:nvSpPr>
          <p:cNvPr id="4" name="Tijdelijke aanduiding voor dianummer 3"/>
          <p:cNvSpPr>
            <a:spLocks noGrp="1"/>
          </p:cNvSpPr>
          <p:nvPr>
            <p:ph type="sldNum" sz="quarter" idx="10"/>
          </p:nvPr>
        </p:nvSpPr>
        <p:spPr/>
        <p:txBody>
          <a:bodyPr/>
          <a:lstStyle/>
          <a:p>
            <a:fld id="{93847C2F-C34F-4FE1-9FC6-7F010B5D9543}" type="slidenum">
              <a:rPr lang="nl-NL" smtClean="0"/>
              <a:t>92</a:t>
            </a:fld>
            <a:endParaRPr lang="nl-NL"/>
          </a:p>
        </p:txBody>
      </p:sp>
    </p:spTree>
    <p:extLst>
      <p:ext uri="{BB962C8B-B14F-4D97-AF65-F5344CB8AC3E}">
        <p14:creationId xmlns:p14="http://schemas.microsoft.com/office/powerpoint/2010/main" val="7101163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Ouders zijn als opvoeders het dichtst betrokken bij de seksuele ontwikkeling van hun kinderen. Ze geven hen normen en waarden door, zijn het voorbeeld voor hun kinderen en ze kennen hun kinderen goed.</a:t>
            </a:r>
            <a:r>
              <a:rPr lang="nl-NL" baseline="0" dirty="0" smtClean="0"/>
              <a:t> Ze hebben vaak niet het referentiekader van professionals wat </a:t>
            </a:r>
            <a:r>
              <a:rPr lang="nl-NL" baseline="0" smtClean="0"/>
              <a:t>seksuele opvoeding. </a:t>
            </a:r>
            <a:endParaRPr lang="nl-NL"/>
          </a:p>
        </p:txBody>
      </p:sp>
      <p:sp>
        <p:nvSpPr>
          <p:cNvPr id="4" name="Tijdelijke aanduiding voor dianummer 3"/>
          <p:cNvSpPr>
            <a:spLocks noGrp="1"/>
          </p:cNvSpPr>
          <p:nvPr>
            <p:ph type="sldNum" sz="quarter" idx="10"/>
          </p:nvPr>
        </p:nvSpPr>
        <p:spPr/>
        <p:txBody>
          <a:bodyPr/>
          <a:lstStyle/>
          <a:p>
            <a:fld id="{93847C2F-C34F-4FE1-9FC6-7F010B5D9543}" type="slidenum">
              <a:rPr lang="nl-NL" smtClean="0"/>
              <a:t>93</a:t>
            </a:fld>
            <a:endParaRPr lang="nl-NL"/>
          </a:p>
        </p:txBody>
      </p:sp>
    </p:spTree>
    <p:extLst>
      <p:ext uri="{BB962C8B-B14F-4D97-AF65-F5344CB8AC3E}">
        <p14:creationId xmlns:p14="http://schemas.microsoft.com/office/powerpoint/2010/main" val="7101163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Om</a:t>
            </a:r>
            <a:r>
              <a:rPr lang="nl-NL" baseline="0" dirty="0" smtClean="0"/>
              <a:t> te kunnen praten over seksualiteit, is het van belang er wat vanaf te weten, maar ook om je er bewust van te zijn wat dit voor jou als persoon betekend. </a:t>
            </a:r>
            <a:endParaRPr lang="nl-NL" dirty="0"/>
          </a:p>
        </p:txBody>
      </p:sp>
      <p:sp>
        <p:nvSpPr>
          <p:cNvPr id="4" name="Tijdelijke aanduiding voor dianummer 3"/>
          <p:cNvSpPr>
            <a:spLocks noGrp="1"/>
          </p:cNvSpPr>
          <p:nvPr>
            <p:ph type="sldNum" sz="quarter" idx="10"/>
          </p:nvPr>
        </p:nvSpPr>
        <p:spPr/>
        <p:txBody>
          <a:bodyPr/>
          <a:lstStyle/>
          <a:p>
            <a:fld id="{93847C2F-C34F-4FE1-9FC6-7F010B5D9543}" type="slidenum">
              <a:rPr lang="nl-NL" smtClean="0"/>
              <a:t>5</a:t>
            </a:fld>
            <a:endParaRPr lang="nl-NL"/>
          </a:p>
        </p:txBody>
      </p:sp>
    </p:spTree>
    <p:extLst>
      <p:ext uri="{BB962C8B-B14F-4D97-AF65-F5344CB8AC3E}">
        <p14:creationId xmlns:p14="http://schemas.microsoft.com/office/powerpoint/2010/main" val="175350198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Ouders zijn als opvoeders het dichtst betrokken bij de seksuele ontwikkeling van hun kinderen. Ze geven hen normen en waarden door, zijn het voorbeeld voor hun kinderen en ze kennen hun kinderen goed.</a:t>
            </a:r>
            <a:r>
              <a:rPr lang="nl-NL" baseline="0" dirty="0" smtClean="0"/>
              <a:t> Ze hebben vaak niet het referentiekader van professionals wat </a:t>
            </a:r>
            <a:r>
              <a:rPr lang="nl-NL" baseline="0" smtClean="0"/>
              <a:t>seksuele opvoeding. </a:t>
            </a:r>
            <a:endParaRPr lang="nl-NL"/>
          </a:p>
        </p:txBody>
      </p:sp>
      <p:sp>
        <p:nvSpPr>
          <p:cNvPr id="4" name="Tijdelijke aanduiding voor dianummer 3"/>
          <p:cNvSpPr>
            <a:spLocks noGrp="1"/>
          </p:cNvSpPr>
          <p:nvPr>
            <p:ph type="sldNum" sz="quarter" idx="10"/>
          </p:nvPr>
        </p:nvSpPr>
        <p:spPr/>
        <p:txBody>
          <a:bodyPr/>
          <a:lstStyle/>
          <a:p>
            <a:fld id="{93847C2F-C34F-4FE1-9FC6-7F010B5D9543}" type="slidenum">
              <a:rPr lang="nl-NL" smtClean="0"/>
              <a:t>94</a:t>
            </a:fld>
            <a:endParaRPr lang="nl-NL"/>
          </a:p>
        </p:txBody>
      </p:sp>
    </p:spTree>
    <p:extLst>
      <p:ext uri="{BB962C8B-B14F-4D97-AF65-F5344CB8AC3E}">
        <p14:creationId xmlns:p14="http://schemas.microsoft.com/office/powerpoint/2010/main" val="71011635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Ouders zijn als opvoeders het dichtst betrokken bij de seksuele ontwikkeling van hun kinderen. Ze geven hen normen en waarden door, zijn het voorbeeld voor hun kinderen en ze kennen hun kinderen goed.</a:t>
            </a:r>
            <a:r>
              <a:rPr lang="nl-NL" baseline="0" dirty="0" smtClean="0"/>
              <a:t> Ze hebben vaak niet het referentiekader van professionals wat </a:t>
            </a:r>
            <a:r>
              <a:rPr lang="nl-NL" baseline="0" smtClean="0"/>
              <a:t>seksuele opvoeding. </a:t>
            </a:r>
            <a:endParaRPr lang="nl-NL"/>
          </a:p>
        </p:txBody>
      </p:sp>
      <p:sp>
        <p:nvSpPr>
          <p:cNvPr id="4" name="Tijdelijke aanduiding voor dianummer 3"/>
          <p:cNvSpPr>
            <a:spLocks noGrp="1"/>
          </p:cNvSpPr>
          <p:nvPr>
            <p:ph type="sldNum" sz="quarter" idx="10"/>
          </p:nvPr>
        </p:nvSpPr>
        <p:spPr/>
        <p:txBody>
          <a:bodyPr/>
          <a:lstStyle/>
          <a:p>
            <a:fld id="{93847C2F-C34F-4FE1-9FC6-7F010B5D9543}" type="slidenum">
              <a:rPr lang="nl-NL" smtClean="0"/>
              <a:t>95</a:t>
            </a:fld>
            <a:endParaRPr lang="nl-NL"/>
          </a:p>
        </p:txBody>
      </p:sp>
    </p:spTree>
    <p:extLst>
      <p:ext uri="{BB962C8B-B14F-4D97-AF65-F5344CB8AC3E}">
        <p14:creationId xmlns:p14="http://schemas.microsoft.com/office/powerpoint/2010/main" val="71011635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Het Vlaggensysteem wordt vaak als een manier van denken gebruikt, maar nog beperkt ingezet in gesprekken met collega’s en de kinderen en jongeren zelf.</a:t>
            </a:r>
          </a:p>
          <a:p>
            <a:endParaRPr lang="nl-NL" dirty="0" smtClean="0"/>
          </a:p>
          <a:p>
            <a:r>
              <a:rPr lang="nl-NL" dirty="0" smtClean="0"/>
              <a:t>Evt. brief sturen naar jezelf</a:t>
            </a:r>
            <a:r>
              <a:rPr lang="nl-NL" baseline="0" dirty="0" smtClean="0"/>
              <a:t> of collega wat je met vlaggensysteem doet. </a:t>
            </a:r>
            <a:endParaRPr lang="nl-NL" dirty="0"/>
          </a:p>
        </p:txBody>
      </p:sp>
      <p:sp>
        <p:nvSpPr>
          <p:cNvPr id="4" name="Tijdelijke aanduiding voor dianummer 3"/>
          <p:cNvSpPr>
            <a:spLocks noGrp="1"/>
          </p:cNvSpPr>
          <p:nvPr>
            <p:ph type="sldNum" sz="quarter" idx="10"/>
          </p:nvPr>
        </p:nvSpPr>
        <p:spPr/>
        <p:txBody>
          <a:bodyPr/>
          <a:lstStyle/>
          <a:p>
            <a:fld id="{93847C2F-C34F-4FE1-9FC6-7F010B5D9543}" type="slidenum">
              <a:rPr lang="nl-NL" smtClean="0"/>
              <a:t>96</a:t>
            </a:fld>
            <a:endParaRPr lang="nl-NL"/>
          </a:p>
        </p:txBody>
      </p:sp>
    </p:spTree>
    <p:extLst>
      <p:ext uri="{BB962C8B-B14F-4D97-AF65-F5344CB8AC3E}">
        <p14:creationId xmlns:p14="http://schemas.microsoft.com/office/powerpoint/2010/main" val="228606262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93847C2F-C34F-4FE1-9FC6-7F010B5D9543}" type="slidenum">
              <a:rPr lang="nl-NL" smtClean="0">
                <a:solidFill>
                  <a:prstClr val="black"/>
                </a:solidFill>
              </a:rPr>
              <a:pPr/>
              <a:t>98</a:t>
            </a:fld>
            <a:endParaRPr lang="nl-NL">
              <a:solidFill>
                <a:prstClr val="black"/>
              </a:solidFill>
            </a:endParaRPr>
          </a:p>
        </p:txBody>
      </p:sp>
    </p:spTree>
    <p:extLst>
      <p:ext uri="{BB962C8B-B14F-4D97-AF65-F5344CB8AC3E}">
        <p14:creationId xmlns:p14="http://schemas.microsoft.com/office/powerpoint/2010/main" val="5970342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93847C2F-C34F-4FE1-9FC6-7F010B5D9543}" type="slidenum">
              <a:rPr lang="nl-NL" smtClean="0">
                <a:solidFill>
                  <a:prstClr val="black"/>
                </a:solidFill>
              </a:rPr>
              <a:pPr/>
              <a:t>99</a:t>
            </a:fld>
            <a:endParaRPr lang="nl-NL">
              <a:solidFill>
                <a:prstClr val="black"/>
              </a:solidFill>
            </a:endParaRPr>
          </a:p>
        </p:txBody>
      </p:sp>
    </p:spTree>
    <p:extLst>
      <p:ext uri="{BB962C8B-B14F-4D97-AF65-F5344CB8AC3E}">
        <p14:creationId xmlns:p14="http://schemas.microsoft.com/office/powerpoint/2010/main" val="597034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dirty="0" smtClean="0"/>
              <a:t>Om</a:t>
            </a:r>
            <a:r>
              <a:rPr lang="nl-NL" baseline="0" dirty="0" smtClean="0"/>
              <a:t> te kunnen praten over seksualiteit, is het van belang er wat vanaf te weten, maar ook om je er bewust van te zijn wat dit voor jou als persoon betekend. </a:t>
            </a:r>
            <a:endParaRPr lang="nl-NL" dirty="0" smtClean="0"/>
          </a:p>
          <a:p>
            <a:endParaRPr lang="nl-NL" dirty="0" smtClean="0"/>
          </a:p>
          <a:p>
            <a:r>
              <a:rPr lang="nl-NL" dirty="0" smtClean="0"/>
              <a:t>1 op de 3 mensen heeft een negatieve seksuele ervaring mee gemaakt. </a:t>
            </a:r>
            <a:endParaRPr lang="nl-NL" dirty="0"/>
          </a:p>
        </p:txBody>
      </p:sp>
      <p:sp>
        <p:nvSpPr>
          <p:cNvPr id="4" name="Tijdelijke aanduiding voor dianummer 3"/>
          <p:cNvSpPr>
            <a:spLocks noGrp="1"/>
          </p:cNvSpPr>
          <p:nvPr>
            <p:ph type="sldNum" sz="quarter" idx="10"/>
          </p:nvPr>
        </p:nvSpPr>
        <p:spPr/>
        <p:txBody>
          <a:bodyPr/>
          <a:lstStyle/>
          <a:p>
            <a:fld id="{93847C2F-C34F-4FE1-9FC6-7F010B5D9543}" type="slidenum">
              <a:rPr lang="nl-NL" smtClean="0"/>
              <a:t>10</a:t>
            </a:fld>
            <a:endParaRPr lang="nl-NL"/>
          </a:p>
        </p:txBody>
      </p:sp>
    </p:spTree>
    <p:extLst>
      <p:ext uri="{BB962C8B-B14F-4D97-AF65-F5344CB8AC3E}">
        <p14:creationId xmlns:p14="http://schemas.microsoft.com/office/powerpoint/2010/main" val="18800750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Mediawijsheid</a:t>
            </a:r>
          </a:p>
          <a:p>
            <a:r>
              <a:rPr lang="nl-NL" dirty="0" smtClean="0"/>
              <a:t> </a:t>
            </a:r>
            <a:r>
              <a:rPr lang="nl-NL" dirty="0" err="1" smtClean="0"/>
              <a:t>By</a:t>
            </a:r>
            <a:r>
              <a:rPr lang="nl-NL" dirty="0" smtClean="0"/>
              <a:t>-standers effect </a:t>
            </a:r>
            <a:endParaRPr lang="nl-NL" dirty="0"/>
          </a:p>
        </p:txBody>
      </p:sp>
      <p:sp>
        <p:nvSpPr>
          <p:cNvPr id="4" name="Tijdelijke aanduiding voor dianummer 3"/>
          <p:cNvSpPr>
            <a:spLocks noGrp="1"/>
          </p:cNvSpPr>
          <p:nvPr>
            <p:ph type="sldNum" sz="quarter" idx="10"/>
          </p:nvPr>
        </p:nvSpPr>
        <p:spPr/>
        <p:txBody>
          <a:bodyPr/>
          <a:lstStyle/>
          <a:p>
            <a:fld id="{93847C2F-C34F-4FE1-9FC6-7F010B5D9543}" type="slidenum">
              <a:rPr lang="nl-NL" smtClean="0"/>
              <a:t>11</a:t>
            </a:fld>
            <a:endParaRPr lang="nl-NL"/>
          </a:p>
        </p:txBody>
      </p:sp>
    </p:spTree>
    <p:extLst>
      <p:ext uri="{BB962C8B-B14F-4D97-AF65-F5344CB8AC3E}">
        <p14:creationId xmlns:p14="http://schemas.microsoft.com/office/powerpoint/2010/main" val="40029032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Fotomodel Phil </a:t>
            </a:r>
            <a:r>
              <a:rPr lang="nl-NL" dirty="0" err="1" smtClean="0"/>
              <a:t>Bloom</a:t>
            </a:r>
            <a:r>
              <a:rPr lang="nl-NL" dirty="0" smtClean="0"/>
              <a:t> komt 9 oktober niet naakt op de televisieschermen. De VPRO redactie heeft ingegrepen.’ Dit citeert Phil </a:t>
            </a:r>
            <a:r>
              <a:rPr lang="nl-NL" dirty="0" err="1" smtClean="0"/>
              <a:t>Bloom</a:t>
            </a:r>
            <a:r>
              <a:rPr lang="nl-NL" dirty="0" smtClean="0"/>
              <a:t> uit dagblad Trouw tijdens de tweede uitzending van het VPRO programma Hoepla in 1967. Ze legt de krant weg en kijkt onbeschaamd en uitdagend de camera in. Ze is naakt.</a:t>
            </a:r>
          </a:p>
          <a:p>
            <a:r>
              <a:rPr lang="nl-NL" dirty="0" smtClean="0"/>
              <a:t>Ongekend is het destijds: een blote vrouw op tv. Na de uitzending worden de makers van het programma tijdelijk uit de het team van de omroep gezet. Ook verschijnt het postbusadres van de omroep in beeld. De boodschap: wie dit niet kan verdragen moet het abonnement maar opzeggen. Het programma roept een storm van kritiek op en leidt zelfs tot Kamervragen.</a:t>
            </a:r>
          </a:p>
          <a:p>
            <a:endParaRPr lang="nl-NL" dirty="0"/>
          </a:p>
        </p:txBody>
      </p:sp>
      <p:sp>
        <p:nvSpPr>
          <p:cNvPr id="4" name="Tijdelijke aanduiding voor dianummer 3"/>
          <p:cNvSpPr>
            <a:spLocks noGrp="1"/>
          </p:cNvSpPr>
          <p:nvPr>
            <p:ph type="sldNum" sz="quarter" idx="10"/>
          </p:nvPr>
        </p:nvSpPr>
        <p:spPr/>
        <p:txBody>
          <a:bodyPr/>
          <a:lstStyle/>
          <a:p>
            <a:fld id="{93847C2F-C34F-4FE1-9FC6-7F010B5D9543}" type="slidenum">
              <a:rPr lang="nl-NL" smtClean="0"/>
              <a:t>13</a:t>
            </a:fld>
            <a:endParaRPr lang="nl-NL"/>
          </a:p>
        </p:txBody>
      </p:sp>
    </p:spTree>
    <p:extLst>
      <p:ext uri="{BB962C8B-B14F-4D97-AF65-F5344CB8AC3E}">
        <p14:creationId xmlns:p14="http://schemas.microsoft.com/office/powerpoint/2010/main" val="18210264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Stel je voor: op een feestje worden willekeurig huissleutels uitgewisseld. De sleutel waar je mee eindigt bepaalt waar je de nacht zal doorbrengen. En met wie. Dit is het sleutelspel, populair geworden in de jaren zestig en zeventig. Het is een typische uitwas van de beroemde én beruchte praktijken van de vrije liefde. Volgens de nieuwe seksuele moraal is seks iets moois en van iedereen. Partnerruil, homoseksualiteit en zelfs </a:t>
            </a:r>
            <a:r>
              <a:rPr lang="nl-NL" dirty="0" err="1" smtClean="0"/>
              <a:t>pedoseksaliteit</a:t>
            </a:r>
            <a:r>
              <a:rPr lang="nl-NL" dirty="0" smtClean="0"/>
              <a:t>: alles moet kunnen, met iedereen. Dit is een van de vele opvattingen die vorm krijgen tijdens de seksuele revolutie, mede door de komst van voorbehoedsmiddelen.</a:t>
            </a:r>
          </a:p>
          <a:p>
            <a:r>
              <a:rPr lang="nl-NL" dirty="0" smtClean="0"/>
              <a:t>De vrije liefde wordt vaak romantisch verbeeld, omgeven door een roze wolk van ongebondenheid en liefde. Maar niet iedereen is hier altijd even gelukkig mee. Hulpverleners krijgen in de jaren zeventig meer te maken met grensoverschrijdend seksueel gedrag. Vrije liefde kan een heel gedwongen karakter hebben. Wat als je je partner liever niet met een ander mee ziet gaan, of als je zelf niet wil experimenteren met alles en iedereen? Niet iedereen kan of durft ‘nee’ te zeggen. Seksualiteit is weliswaar bevrijd uit de taboesfeer, maar seks is niet per definitie onschuldig.</a:t>
            </a:r>
          </a:p>
          <a:p>
            <a:endParaRPr lang="nl-NL" dirty="0"/>
          </a:p>
        </p:txBody>
      </p:sp>
      <p:sp>
        <p:nvSpPr>
          <p:cNvPr id="4" name="Tijdelijke aanduiding voor dianummer 3"/>
          <p:cNvSpPr>
            <a:spLocks noGrp="1"/>
          </p:cNvSpPr>
          <p:nvPr>
            <p:ph type="sldNum" sz="quarter" idx="10"/>
          </p:nvPr>
        </p:nvSpPr>
        <p:spPr/>
        <p:txBody>
          <a:bodyPr/>
          <a:lstStyle/>
          <a:p>
            <a:fld id="{93847C2F-C34F-4FE1-9FC6-7F010B5D9543}" type="slidenum">
              <a:rPr lang="nl-NL" smtClean="0"/>
              <a:t>14</a:t>
            </a:fld>
            <a:endParaRPr lang="nl-NL"/>
          </a:p>
        </p:txBody>
      </p:sp>
    </p:spTree>
    <p:extLst>
      <p:ext uri="{BB962C8B-B14F-4D97-AF65-F5344CB8AC3E}">
        <p14:creationId xmlns:p14="http://schemas.microsoft.com/office/powerpoint/2010/main" val="33753002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dirty="0" smtClean="0">
                <a:effectLst/>
              </a:rPr>
              <a:t>1969: Onderzoek naar seks</a:t>
            </a:r>
          </a:p>
          <a:p>
            <a:r>
              <a:rPr lang="nl-NL" dirty="0" smtClean="0">
                <a:effectLst/>
              </a:rPr>
              <a:t>70% vindt dat porno niet in Nederland mag worden uitgegeven.</a:t>
            </a:r>
          </a:p>
          <a:p>
            <a:r>
              <a:rPr lang="nl-NL" dirty="0" smtClean="0">
                <a:effectLst/>
              </a:rPr>
              <a:t>62% vindt zelfbevrediging abnormaal wanneer je getrouwd bent.</a:t>
            </a:r>
          </a:p>
          <a:p>
            <a:r>
              <a:rPr lang="nl-NL" dirty="0" smtClean="0">
                <a:effectLst/>
              </a:rPr>
              <a:t>28% gebruikt een voorbehoedsmiddel bij de eerste keer geslachtsgemeenschap.</a:t>
            </a:r>
          </a:p>
          <a:p>
            <a:endParaRPr lang="nl-NL" dirty="0" smtClean="0"/>
          </a:p>
          <a:p>
            <a:r>
              <a:rPr lang="nl-NL" dirty="0" smtClean="0">
                <a:effectLst/>
              </a:rPr>
              <a:t>Het hoogtepunt van de </a:t>
            </a:r>
            <a:r>
              <a:rPr lang="nl-NL" b="1" dirty="0" smtClean="0">
                <a:effectLst/>
              </a:rPr>
              <a:t>seksuele revolutie</a:t>
            </a:r>
            <a:r>
              <a:rPr lang="nl-NL" dirty="0" smtClean="0">
                <a:effectLst/>
              </a:rPr>
              <a:t> bevond zich in de jaren ’70 waarin geëxperimenteerd werd met partnerruil, homoseksualiteit en alle vormen van seks. Ook werd het huwelijk minder belangrijk en lag de nadruk op de individuele vrijheid. </a:t>
            </a:r>
            <a:endParaRPr lang="nl-NL" dirty="0" smtClean="0"/>
          </a:p>
          <a:p>
            <a:endParaRPr lang="nl-NL" dirty="0" smtClean="0"/>
          </a:p>
          <a:p>
            <a:r>
              <a:rPr lang="nl-NL" dirty="0" smtClean="0">
                <a:effectLst/>
              </a:rPr>
              <a:t>In de jaren zeventig was het normaal om met anderen seks te hebben, de vrije seks stond centraal.</a:t>
            </a:r>
            <a:endParaRPr lang="nl-NL" dirty="0"/>
          </a:p>
        </p:txBody>
      </p:sp>
      <p:sp>
        <p:nvSpPr>
          <p:cNvPr id="4" name="Tijdelijke aanduiding voor dianummer 3"/>
          <p:cNvSpPr>
            <a:spLocks noGrp="1"/>
          </p:cNvSpPr>
          <p:nvPr>
            <p:ph type="sldNum" sz="quarter" idx="10"/>
          </p:nvPr>
        </p:nvSpPr>
        <p:spPr/>
        <p:txBody>
          <a:bodyPr/>
          <a:lstStyle/>
          <a:p>
            <a:fld id="{93847C2F-C34F-4FE1-9FC6-7F010B5D9543}" type="slidenum">
              <a:rPr lang="nl-NL" smtClean="0"/>
              <a:t>15</a:t>
            </a:fld>
            <a:endParaRPr lang="nl-NL"/>
          </a:p>
        </p:txBody>
      </p:sp>
    </p:spTree>
    <p:extLst>
      <p:ext uri="{BB962C8B-B14F-4D97-AF65-F5344CB8AC3E}">
        <p14:creationId xmlns:p14="http://schemas.microsoft.com/office/powerpoint/2010/main" val="5932241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Het lijkt een vreemde combinatie: een plastic penis, een condoom en het Jeugdjournaal. In 1987 demonstreert jeugdjournaal presentatrice Leonie Jansen op tv hoe je een condoom moet omdoen. Volgens sommigen is het totaal ongepast. Maar of mensen willen of niet, goede voorlichting wordt steeds belangrijker gevonden, ook voor jongere kinderen. Waar Nellie van Kol de eerste stappen zette tot het voorlichten van kinderen in 1898, daar krijgt dit onderwerp een kleine eeuw later langzaam meer plek in de massamedia. De aidsepidemie van 1982 speelt hierin een belangrijke rol: veilig vrijen moet.</a:t>
            </a:r>
          </a:p>
          <a:p>
            <a:r>
              <a:rPr lang="nl-NL" dirty="0" smtClean="0"/>
              <a:t>Tien jaar na het condoomfragment van het Jeugdjournaal verschijnt de Break-out! in de </a:t>
            </a:r>
            <a:r>
              <a:rPr lang="nl-NL" dirty="0" err="1" smtClean="0"/>
              <a:t>tijdschriftenschappen</a:t>
            </a:r>
            <a:r>
              <a:rPr lang="nl-NL" dirty="0" smtClean="0"/>
              <a:t>. Op het eerste gezicht is dit een popblad voor tieners vanaf veertien jaar. Maar er is meer. Break-out! heeft de beroemde en beruchte rubriek ‘Seks &amp; Liefde’. Hier poseren mensen naakt en ze vertellen over hun liefdesleven. Ook kunnen de jonge lezers vragen over seks en liefde stellen aan een seksuoloog. Vragen die ze misschien niet aan hun ouders durven te stellen. Met rode oortjes lezen kinderen van alles over seks. Het blad is een groot succes, niet in de laatste plaats vanwege de aandacht voor seks. Ouders maken zich wel zorgen en ook politici stellen Kamervragen. Het blad heeft tot 2006 bestaan. Dan komt het naar eigen zeggen in moeilijkheden door de opkomst van internet, waar jongeren alles kunnen vinden over seks wat ze willen.</a:t>
            </a:r>
            <a:endParaRPr lang="nl-NL" dirty="0"/>
          </a:p>
        </p:txBody>
      </p:sp>
      <p:sp>
        <p:nvSpPr>
          <p:cNvPr id="4" name="Tijdelijke aanduiding voor dianummer 3"/>
          <p:cNvSpPr>
            <a:spLocks noGrp="1"/>
          </p:cNvSpPr>
          <p:nvPr>
            <p:ph type="sldNum" sz="quarter" idx="10"/>
          </p:nvPr>
        </p:nvSpPr>
        <p:spPr/>
        <p:txBody>
          <a:bodyPr/>
          <a:lstStyle/>
          <a:p>
            <a:fld id="{93847C2F-C34F-4FE1-9FC6-7F010B5D9543}" type="slidenum">
              <a:rPr lang="nl-NL" smtClean="0"/>
              <a:t>18</a:t>
            </a:fld>
            <a:endParaRPr lang="nl-NL"/>
          </a:p>
        </p:txBody>
      </p:sp>
    </p:spTree>
    <p:extLst>
      <p:ext uri="{BB962C8B-B14F-4D97-AF65-F5344CB8AC3E}">
        <p14:creationId xmlns:p14="http://schemas.microsoft.com/office/powerpoint/2010/main" val="21368458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09601"/>
            <a:ext cx="7772400" cy="4267200"/>
          </a:xfrm>
        </p:spPr>
        <p:txBody>
          <a:bodyPr anchor="b">
            <a:noAutofit/>
          </a:bodyPr>
          <a:lstStyle>
            <a:lvl1pPr>
              <a:lnSpc>
                <a:spcPct val="100000"/>
              </a:lnSpc>
              <a:defRPr sz="8000"/>
            </a:lvl1pPr>
          </a:lstStyle>
          <a:p>
            <a:r>
              <a:rPr lang="nl-NL" smtClean="0"/>
              <a:t>Klik om de stijl te bewerken</a:t>
            </a:r>
            <a:endParaRPr lang="en-US" dirty="0"/>
          </a:p>
        </p:txBody>
      </p:sp>
      <p:sp>
        <p:nvSpPr>
          <p:cNvPr id="3" name="Subtitle 2"/>
          <p:cNvSpPr>
            <a:spLocks noGrp="1"/>
          </p:cNvSpPr>
          <p:nvPr>
            <p:ph type="subTitle" idx="1"/>
          </p:nvPr>
        </p:nvSpPr>
        <p:spPr>
          <a:xfrm>
            <a:off x="1371600" y="4953000"/>
            <a:ext cx="6400800" cy="1219200"/>
          </a:xfrm>
        </p:spPr>
        <p:txBody>
          <a:bodyPr>
            <a:normAutofit/>
          </a:bodyPr>
          <a:lstStyle>
            <a:lvl1pPr marL="0" indent="0" algn="ct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smtClean="0"/>
              <a:t>Klik om de ondertitelstijl van het model te bewerken</a:t>
            </a:r>
            <a:endParaRPr lang="en-US" dirty="0"/>
          </a:p>
        </p:txBody>
      </p:sp>
      <p:sp>
        <p:nvSpPr>
          <p:cNvPr id="7" name="Date Placeholder 6"/>
          <p:cNvSpPr>
            <a:spLocks noGrp="1"/>
          </p:cNvSpPr>
          <p:nvPr>
            <p:ph type="dt" sz="half" idx="10"/>
          </p:nvPr>
        </p:nvSpPr>
        <p:spPr/>
        <p:txBody>
          <a:bodyPr/>
          <a:lstStyle/>
          <a:p>
            <a:fld id="{57A80D8A-EEBF-41E3-B467-F0090B0AFC86}" type="datetimeFigureOut">
              <a:rPr lang="nl-NL" smtClean="0"/>
              <a:t>15-4-2017</a:t>
            </a:fld>
            <a:endParaRPr lang="nl-NL"/>
          </a:p>
        </p:txBody>
      </p:sp>
      <p:sp>
        <p:nvSpPr>
          <p:cNvPr id="8" name="Slide Number Placeholder 7"/>
          <p:cNvSpPr>
            <a:spLocks noGrp="1"/>
          </p:cNvSpPr>
          <p:nvPr>
            <p:ph type="sldNum" sz="quarter" idx="11"/>
          </p:nvPr>
        </p:nvSpPr>
        <p:spPr/>
        <p:txBody>
          <a:bodyPr/>
          <a:lstStyle/>
          <a:p>
            <a:fld id="{1282E438-965A-458E-938B-10B5E7622A34}" type="slidenum">
              <a:rPr lang="nl-NL" smtClean="0"/>
              <a:t>‹nr.›</a:t>
            </a:fld>
            <a:endParaRPr lang="nl-NL"/>
          </a:p>
        </p:txBody>
      </p:sp>
      <p:sp>
        <p:nvSpPr>
          <p:cNvPr id="9" name="Footer Placeholder 8"/>
          <p:cNvSpPr>
            <a:spLocks noGrp="1"/>
          </p:cNvSpPr>
          <p:nvPr>
            <p:ph type="ftr" sz="quarter" idx="12"/>
          </p:nvPr>
        </p:nvSpPr>
        <p:spPr/>
        <p:txBody>
          <a:bodyPr/>
          <a:lstStyle/>
          <a:p>
            <a:endParaRPr lang="nl-NL"/>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3" name="Vertical Text Placeholder 2"/>
          <p:cNvSpPr>
            <a:spLocks noGrp="1"/>
          </p:cNvSpPr>
          <p:nvPr>
            <p:ph type="body" orient="vert" idx="1"/>
          </p:nvPr>
        </p:nvSpPr>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a:p>
        </p:txBody>
      </p:sp>
      <p:sp>
        <p:nvSpPr>
          <p:cNvPr id="4" name="Date Placeholder 3"/>
          <p:cNvSpPr>
            <a:spLocks noGrp="1"/>
          </p:cNvSpPr>
          <p:nvPr>
            <p:ph type="dt" sz="half" idx="10"/>
          </p:nvPr>
        </p:nvSpPr>
        <p:spPr/>
        <p:txBody>
          <a:bodyPr/>
          <a:lstStyle/>
          <a:p>
            <a:fld id="{57A80D8A-EEBF-41E3-B467-F0090B0AFC86}" type="datetimeFigureOut">
              <a:rPr lang="nl-NL" smtClean="0"/>
              <a:t>15-4-2017</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1282E438-965A-458E-938B-10B5E7622A34}" type="slidenum">
              <a:rPr lang="nl-NL" smtClean="0"/>
              <a:t>‹nr.›</a:t>
            </a:fld>
            <a:endParaRPr lang="nl-NL"/>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nl-NL" smtClean="0"/>
              <a:t>Klik om de stijl te bewerken</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a:p>
        </p:txBody>
      </p:sp>
      <p:sp>
        <p:nvSpPr>
          <p:cNvPr id="4" name="Date Placeholder 3"/>
          <p:cNvSpPr>
            <a:spLocks noGrp="1"/>
          </p:cNvSpPr>
          <p:nvPr>
            <p:ph type="dt" sz="half" idx="10"/>
          </p:nvPr>
        </p:nvSpPr>
        <p:spPr/>
        <p:txBody>
          <a:bodyPr/>
          <a:lstStyle/>
          <a:p>
            <a:fld id="{57A80D8A-EEBF-41E3-B467-F0090B0AFC86}" type="datetimeFigureOut">
              <a:rPr lang="nl-NL" smtClean="0"/>
              <a:t>15-4-2017</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1282E438-965A-458E-938B-10B5E7622A34}" type="slidenum">
              <a:rPr lang="nl-NL" smtClean="0"/>
              <a:t>‹nr.›</a:t>
            </a:fld>
            <a:endParaRPr lang="nl-NL"/>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3" name="Content Placeholder 2"/>
          <p:cNvSpPr>
            <a:spLocks noGrp="1"/>
          </p:cNvSpPr>
          <p:nvPr>
            <p:ph idx="1"/>
          </p:nvPr>
        </p:nvSpPr>
        <p:spPr/>
        <p:txBody>
          <a:bodyPr/>
          <a:lstStyle>
            <a:lvl5pPr>
              <a:defRPr/>
            </a:lvl5pPr>
            <a:lvl6pPr>
              <a:defRPr/>
            </a:lvl6pPr>
            <a:lvl7pPr>
              <a:defRPr/>
            </a:lvl7pPr>
            <a:lvl8pPr>
              <a:defRPr/>
            </a:lvl8pPr>
            <a:lvl9pPr>
              <a:buFont typeface="Arial" pitchFamily="34" charset="0"/>
              <a:buChar char="•"/>
              <a:defRPr/>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smtClean="0"/>
          </a:p>
        </p:txBody>
      </p:sp>
      <p:sp>
        <p:nvSpPr>
          <p:cNvPr id="4" name="Date Placeholder 3"/>
          <p:cNvSpPr>
            <a:spLocks noGrp="1"/>
          </p:cNvSpPr>
          <p:nvPr>
            <p:ph type="dt" sz="half" idx="10"/>
          </p:nvPr>
        </p:nvSpPr>
        <p:spPr/>
        <p:txBody>
          <a:bodyPr/>
          <a:lstStyle/>
          <a:p>
            <a:fld id="{57A80D8A-EEBF-41E3-B467-F0090B0AFC86}" type="datetimeFigureOut">
              <a:rPr lang="nl-NL" smtClean="0"/>
              <a:t>15-4-2017</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1282E438-965A-458E-938B-10B5E7622A34}" type="slidenum">
              <a:rPr lang="nl-NL" smtClean="0"/>
              <a:t>‹nr.›</a:t>
            </a:fld>
            <a:endParaRPr lang="nl-NL"/>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722313" y="1371600"/>
            <a:ext cx="7772400" cy="2505075"/>
          </a:xfrm>
        </p:spPr>
        <p:txBody>
          <a:bodyPr anchor="b"/>
          <a:lstStyle>
            <a:lvl1pPr algn="ctr" defTabSz="914400" rtl="0" eaLnBrk="1" latinLnBrk="0" hangingPunct="1">
              <a:lnSpc>
                <a:spcPct val="100000"/>
              </a:lnSpc>
              <a:spcBef>
                <a:spcPct val="0"/>
              </a:spcBef>
              <a:buNone/>
              <a:defRPr lang="en-US" sz="4800" kern="1200" dirty="0" smtClean="0">
                <a:solidFill>
                  <a:schemeClr val="tx2"/>
                </a:solidFill>
                <a:effectLst>
                  <a:outerShdw blurRad="63500" dist="38100" dir="5400000" algn="t" rotWithShape="0">
                    <a:prstClr val="black">
                      <a:alpha val="25000"/>
                    </a:prstClr>
                  </a:outerShdw>
                </a:effectLst>
                <a:latin typeface="+mn-lt"/>
                <a:ea typeface="+mj-ea"/>
                <a:cs typeface="+mj-cs"/>
              </a:defRPr>
            </a:lvl1pPr>
          </a:lstStyle>
          <a:p>
            <a:r>
              <a:rPr lang="nl-NL" smtClean="0"/>
              <a:t>Klik om de stijl te bewerken</a:t>
            </a:r>
            <a:endParaRPr lang="en-US" dirty="0"/>
          </a:p>
        </p:txBody>
      </p:sp>
      <p:sp>
        <p:nvSpPr>
          <p:cNvPr id="3" name="Text Placeholder 2"/>
          <p:cNvSpPr>
            <a:spLocks noGrp="1"/>
          </p:cNvSpPr>
          <p:nvPr>
            <p:ph type="body" idx="1"/>
          </p:nvPr>
        </p:nvSpPr>
        <p:spPr>
          <a:xfrm>
            <a:off x="722313" y="4068763"/>
            <a:ext cx="7772400" cy="1131887"/>
          </a:xfrm>
        </p:spPr>
        <p:txBody>
          <a:bodyPr anchor="t"/>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modelstijlen te bewerken</a:t>
            </a:r>
          </a:p>
        </p:txBody>
      </p:sp>
      <p:sp>
        <p:nvSpPr>
          <p:cNvPr id="4" name="Date Placeholder 3"/>
          <p:cNvSpPr>
            <a:spLocks noGrp="1"/>
          </p:cNvSpPr>
          <p:nvPr>
            <p:ph type="dt" sz="half" idx="10"/>
          </p:nvPr>
        </p:nvSpPr>
        <p:spPr/>
        <p:txBody>
          <a:bodyPr/>
          <a:lstStyle/>
          <a:p>
            <a:fld id="{57A80D8A-EEBF-41E3-B467-F0090B0AFC86}" type="datetimeFigureOut">
              <a:rPr lang="nl-NL" smtClean="0"/>
              <a:t>15-4-2017</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1282E438-965A-458E-938B-10B5E7622A34}" type="slidenum">
              <a:rPr lang="nl-NL" smtClean="0"/>
              <a:t>‹nr.›</a:t>
            </a:fld>
            <a:endParaRPr lang="nl-NL"/>
          </a:p>
        </p:txBody>
      </p:sp>
      <p:sp>
        <p:nvSpPr>
          <p:cNvPr id="7" name="Oval 6"/>
          <p:cNvSpPr/>
          <p:nvPr/>
        </p:nvSpPr>
        <p:spPr>
          <a:xfrm>
            <a:off x="4495800"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4695825"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4296728"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a:p>
        </p:txBody>
      </p:sp>
      <p:sp>
        <p:nvSpPr>
          <p:cNvPr id="4" name="Content Placeholder 3"/>
          <p:cNvSpPr>
            <a:spLocks noGrp="1"/>
          </p:cNvSpPr>
          <p:nvPr>
            <p:ph sz="half" idx="2"/>
          </p:nvPr>
        </p:nvSpPr>
        <p:spPr>
          <a:xfrm>
            <a:off x="4648200" y="1600200"/>
            <a:ext cx="4038600" cy="4525963"/>
          </a:xfrm>
        </p:spPr>
        <p:txBody>
          <a:bodyPr/>
          <a:lstStyle>
            <a:lvl1pPr>
              <a:defRPr sz="24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smtClean="0"/>
          </a:p>
        </p:txBody>
      </p:sp>
      <p:sp>
        <p:nvSpPr>
          <p:cNvPr id="5" name="Date Placeholder 4"/>
          <p:cNvSpPr>
            <a:spLocks noGrp="1"/>
          </p:cNvSpPr>
          <p:nvPr>
            <p:ph type="dt" sz="half" idx="10"/>
          </p:nvPr>
        </p:nvSpPr>
        <p:spPr/>
        <p:txBody>
          <a:bodyPr/>
          <a:lstStyle/>
          <a:p>
            <a:fld id="{57A80D8A-EEBF-41E3-B467-F0090B0AFC86}" type="datetimeFigureOut">
              <a:rPr lang="nl-NL" smtClean="0"/>
              <a:t>15-4-2017</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1282E438-965A-458E-938B-10B5E7622A34}" type="slidenum">
              <a:rPr lang="nl-NL" smtClean="0"/>
              <a:t>‹nr.›</a:t>
            </a:fld>
            <a:endParaRPr lang="nl-NL"/>
          </a:p>
        </p:txBody>
      </p:sp>
      <p:sp>
        <p:nvSpPr>
          <p:cNvPr id="9" name="Content Placeholder 8"/>
          <p:cNvSpPr>
            <a:spLocks noGrp="1"/>
          </p:cNvSpPr>
          <p:nvPr>
            <p:ph sz="quarter" idx="13"/>
          </p:nvPr>
        </p:nvSpPr>
        <p:spPr>
          <a:xfrm>
            <a:off x="365760" y="1600200"/>
            <a:ext cx="4041648" cy="4526280"/>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nl-NL" smtClean="0"/>
              <a:t>Klik om de stijl te bewerken</a:t>
            </a:r>
            <a:endParaRPr lang="en-US"/>
          </a:p>
        </p:txBody>
      </p:sp>
      <p:sp>
        <p:nvSpPr>
          <p:cNvPr id="3" name="Text Placeholder 2"/>
          <p:cNvSpPr>
            <a:spLocks noGrp="1"/>
          </p:cNvSpPr>
          <p:nvPr>
            <p:ph type="body" idx="1"/>
          </p:nvPr>
        </p:nvSpPr>
        <p:spPr>
          <a:xfrm>
            <a:off x="457200" y="1600200"/>
            <a:ext cx="4040188"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5" name="Text Placeholder 4"/>
          <p:cNvSpPr>
            <a:spLocks noGrp="1"/>
          </p:cNvSpPr>
          <p:nvPr>
            <p:ph type="body" sz="quarter" idx="3"/>
          </p:nvPr>
        </p:nvSpPr>
        <p:spPr>
          <a:xfrm>
            <a:off x="4648200" y="1600200"/>
            <a:ext cx="4041775"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7" name="Date Placeholder 6"/>
          <p:cNvSpPr>
            <a:spLocks noGrp="1"/>
          </p:cNvSpPr>
          <p:nvPr>
            <p:ph type="dt" sz="half" idx="10"/>
          </p:nvPr>
        </p:nvSpPr>
        <p:spPr/>
        <p:txBody>
          <a:bodyPr/>
          <a:lstStyle/>
          <a:p>
            <a:fld id="{57A80D8A-EEBF-41E3-B467-F0090B0AFC86}" type="datetimeFigureOut">
              <a:rPr lang="nl-NL" smtClean="0"/>
              <a:t>15-4-2017</a:t>
            </a:fld>
            <a:endParaRPr lang="nl-NL"/>
          </a:p>
        </p:txBody>
      </p:sp>
      <p:sp>
        <p:nvSpPr>
          <p:cNvPr id="8" name="Footer Placeholder 7"/>
          <p:cNvSpPr>
            <a:spLocks noGrp="1"/>
          </p:cNvSpPr>
          <p:nvPr>
            <p:ph type="ftr" sz="quarter" idx="11"/>
          </p:nvPr>
        </p:nvSpPr>
        <p:spPr/>
        <p:txBody>
          <a:bodyPr/>
          <a:lstStyle/>
          <a:p>
            <a:endParaRPr lang="nl-NL"/>
          </a:p>
        </p:txBody>
      </p:sp>
      <p:sp>
        <p:nvSpPr>
          <p:cNvPr id="9" name="Slide Number Placeholder 8"/>
          <p:cNvSpPr>
            <a:spLocks noGrp="1"/>
          </p:cNvSpPr>
          <p:nvPr>
            <p:ph type="sldNum" sz="quarter" idx="12"/>
          </p:nvPr>
        </p:nvSpPr>
        <p:spPr/>
        <p:txBody>
          <a:bodyPr/>
          <a:lstStyle/>
          <a:p>
            <a:fld id="{1282E438-965A-458E-938B-10B5E7622A34}" type="slidenum">
              <a:rPr lang="nl-NL" smtClean="0"/>
              <a:t>‹nr.›</a:t>
            </a:fld>
            <a:endParaRPr lang="nl-NL"/>
          </a:p>
        </p:txBody>
      </p:sp>
      <p:sp>
        <p:nvSpPr>
          <p:cNvPr id="11" name="Content Placeholder 10"/>
          <p:cNvSpPr>
            <a:spLocks noGrp="1"/>
          </p:cNvSpPr>
          <p:nvPr>
            <p:ph sz="quarter" idx="13"/>
          </p:nvPr>
        </p:nvSpPr>
        <p:spPr>
          <a:xfrm>
            <a:off x="457200" y="2212848"/>
            <a:ext cx="4041648" cy="3913632"/>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13" name="Content Placeholder 12"/>
          <p:cNvSpPr>
            <a:spLocks noGrp="1"/>
          </p:cNvSpPr>
          <p:nvPr>
            <p:ph sz="quarter" idx="14"/>
          </p:nvPr>
        </p:nvSpPr>
        <p:spPr>
          <a:xfrm>
            <a:off x="4672584" y="2212848"/>
            <a:ext cx="4041648" cy="3913187"/>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3" name="Date Placeholder 2"/>
          <p:cNvSpPr>
            <a:spLocks noGrp="1"/>
          </p:cNvSpPr>
          <p:nvPr>
            <p:ph type="dt" sz="half" idx="10"/>
          </p:nvPr>
        </p:nvSpPr>
        <p:spPr/>
        <p:txBody>
          <a:bodyPr/>
          <a:lstStyle/>
          <a:p>
            <a:fld id="{57A80D8A-EEBF-41E3-B467-F0090B0AFC86}" type="datetimeFigureOut">
              <a:rPr lang="nl-NL" smtClean="0"/>
              <a:t>15-4-2017</a:t>
            </a:fld>
            <a:endParaRPr lang="nl-NL"/>
          </a:p>
        </p:txBody>
      </p:sp>
      <p:sp>
        <p:nvSpPr>
          <p:cNvPr id="4" name="Footer Placeholder 3"/>
          <p:cNvSpPr>
            <a:spLocks noGrp="1"/>
          </p:cNvSpPr>
          <p:nvPr>
            <p:ph type="ftr" sz="quarter" idx="11"/>
          </p:nvPr>
        </p:nvSpPr>
        <p:spPr/>
        <p:txBody>
          <a:bodyPr/>
          <a:lstStyle/>
          <a:p>
            <a:endParaRPr lang="nl-NL"/>
          </a:p>
        </p:txBody>
      </p:sp>
      <p:sp>
        <p:nvSpPr>
          <p:cNvPr id="5" name="Slide Number Placeholder 4"/>
          <p:cNvSpPr>
            <a:spLocks noGrp="1"/>
          </p:cNvSpPr>
          <p:nvPr>
            <p:ph type="sldNum" sz="quarter" idx="12"/>
          </p:nvPr>
        </p:nvSpPr>
        <p:spPr/>
        <p:txBody>
          <a:bodyPr/>
          <a:lstStyle/>
          <a:p>
            <a:fld id="{1282E438-965A-458E-938B-10B5E7622A34}" type="slidenum">
              <a:rPr lang="nl-NL" smtClean="0"/>
              <a:t>‹nr.›</a:t>
            </a:fld>
            <a:endParaRPr lang="nl-NL"/>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7A80D8A-EEBF-41E3-B467-F0090B0AFC86}" type="datetimeFigureOut">
              <a:rPr lang="nl-NL" smtClean="0"/>
              <a:t>15-4-2017</a:t>
            </a:fld>
            <a:endParaRPr lang="nl-NL"/>
          </a:p>
        </p:txBody>
      </p:sp>
      <p:sp>
        <p:nvSpPr>
          <p:cNvPr id="3" name="Footer Placeholder 2"/>
          <p:cNvSpPr>
            <a:spLocks noGrp="1"/>
          </p:cNvSpPr>
          <p:nvPr>
            <p:ph type="ftr" sz="quarter" idx="11"/>
          </p:nvPr>
        </p:nvSpPr>
        <p:spPr/>
        <p:txBody>
          <a:bodyPr/>
          <a:lstStyle/>
          <a:p>
            <a:endParaRPr lang="nl-NL"/>
          </a:p>
        </p:txBody>
      </p:sp>
      <p:sp>
        <p:nvSpPr>
          <p:cNvPr id="4" name="Slide Number Placeholder 3"/>
          <p:cNvSpPr>
            <a:spLocks noGrp="1"/>
          </p:cNvSpPr>
          <p:nvPr>
            <p:ph type="sldNum" sz="quarter" idx="12"/>
          </p:nvPr>
        </p:nvSpPr>
        <p:spPr/>
        <p:txBody>
          <a:bodyPr/>
          <a:lstStyle/>
          <a:p>
            <a:fld id="{1282E438-965A-458E-938B-10B5E7622A34}" type="slidenum">
              <a:rPr lang="nl-NL" smtClean="0"/>
              <a:t>‹nr.›</a:t>
            </a:fld>
            <a:endParaRPr lang="nl-NL"/>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5907087" y="266700"/>
            <a:ext cx="3008313" cy="2095500"/>
          </a:xfrm>
        </p:spPr>
        <p:txBody>
          <a:bodyPr anchor="b"/>
          <a:lstStyle>
            <a:lvl1pPr algn="ctr">
              <a:lnSpc>
                <a:spcPct val="100000"/>
              </a:lnSpc>
              <a:defRPr sz="2800" b="0">
                <a:effectLst>
                  <a:outerShdw blurRad="50800" dist="25400" dir="5400000" algn="t" rotWithShape="0">
                    <a:prstClr val="black">
                      <a:alpha val="25000"/>
                    </a:prstClr>
                  </a:outerShdw>
                </a:effectLst>
              </a:defRPr>
            </a:lvl1pPr>
          </a:lstStyle>
          <a:p>
            <a:r>
              <a:rPr lang="nl-NL" smtClean="0"/>
              <a:t>Klik om de stijl te bewerken</a:t>
            </a:r>
            <a:endParaRPr lang="en-US" dirty="0"/>
          </a:p>
        </p:txBody>
      </p:sp>
      <p:sp>
        <p:nvSpPr>
          <p:cNvPr id="3" name="Content Placeholder 2"/>
          <p:cNvSpPr>
            <a:spLocks noGrp="1"/>
          </p:cNvSpPr>
          <p:nvPr>
            <p:ph idx="1"/>
          </p:nvPr>
        </p:nvSpPr>
        <p:spPr>
          <a:xfrm>
            <a:off x="719137" y="273050"/>
            <a:ext cx="4995863"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Text Placeholder 3"/>
          <p:cNvSpPr>
            <a:spLocks noGrp="1"/>
          </p:cNvSpPr>
          <p:nvPr>
            <p:ph type="body" sz="half" idx="2"/>
          </p:nvPr>
        </p:nvSpPr>
        <p:spPr>
          <a:xfrm>
            <a:off x="5907087" y="2438400"/>
            <a:ext cx="3008313" cy="3687763"/>
          </a:xfrm>
        </p:spPr>
        <p:txBody>
          <a:bodyPr>
            <a:normAutofit/>
          </a:bodyPr>
          <a:lstStyle>
            <a:lvl1pPr marL="0" indent="0" algn="ctr">
              <a:lnSpc>
                <a:spcPct val="125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fld id="{57A80D8A-EEBF-41E3-B467-F0090B0AFC86}" type="datetimeFigureOut">
              <a:rPr lang="nl-NL" smtClean="0"/>
              <a:t>15-4-2017</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1282E438-965A-458E-938B-10B5E7622A34}" type="slidenum">
              <a:rPr lang="nl-NL" smtClean="0"/>
              <a:t>‹nr.›</a:t>
            </a:fld>
            <a:endParaRPr lang="nl-NL"/>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679576" y="228600"/>
            <a:ext cx="5711824" cy="895350"/>
          </a:xfrm>
        </p:spPr>
        <p:txBody>
          <a:bodyPr anchor="b"/>
          <a:lstStyle>
            <a:lvl1pPr algn="ctr">
              <a:lnSpc>
                <a:spcPct val="100000"/>
              </a:lnSpc>
              <a:defRPr sz="2800" b="0"/>
            </a:lvl1pPr>
          </a:lstStyle>
          <a:p>
            <a:r>
              <a:rPr lang="nl-NL" smtClean="0"/>
              <a:t>Klik om de stijl te bewerken</a:t>
            </a:r>
            <a:endParaRPr lang="en-US" dirty="0"/>
          </a:p>
        </p:txBody>
      </p:sp>
      <p:sp>
        <p:nvSpPr>
          <p:cNvPr id="3" name="Picture Placeholder 2"/>
          <p:cNvSpPr>
            <a:spLocks noGrp="1"/>
          </p:cNvSpPr>
          <p:nvPr>
            <p:ph type="pic" idx="1"/>
          </p:nvPr>
        </p:nvSpPr>
        <p:spPr>
          <a:xfrm>
            <a:off x="1508126" y="1143000"/>
            <a:ext cx="6054724" cy="4541044"/>
          </a:xfrm>
          <a:ln w="76200">
            <a:solidFill>
              <a:schemeClr val="bg1"/>
            </a:solidFill>
          </a:ln>
          <a:effectLst>
            <a:outerShdw blurRad="88900" dist="50800" dir="5400000" algn="ctr" rotWithShape="0">
              <a:srgbClr val="000000">
                <a:alpha val="25000"/>
              </a:srgbClr>
            </a:outerShdw>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smtClean="0"/>
              <a:t>Klik op het pictogram als u een afbeelding wilt toevoegen</a:t>
            </a:r>
            <a:endParaRPr lang="en-US" dirty="0"/>
          </a:p>
        </p:txBody>
      </p:sp>
      <p:sp>
        <p:nvSpPr>
          <p:cNvPr id="4" name="Text Placeholder 3"/>
          <p:cNvSpPr>
            <a:spLocks noGrp="1"/>
          </p:cNvSpPr>
          <p:nvPr>
            <p:ph type="body" sz="half" idx="2"/>
          </p:nvPr>
        </p:nvSpPr>
        <p:spPr>
          <a:xfrm>
            <a:off x="1679576" y="5810250"/>
            <a:ext cx="5711824" cy="533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fld id="{57A80D8A-EEBF-41E3-B467-F0090B0AFC86}" type="datetimeFigureOut">
              <a:rPr lang="nl-NL" smtClean="0"/>
              <a:t>15-4-2017</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1282E438-965A-458E-938B-10B5E7622A34}" type="slidenum">
              <a:rPr lang="nl-NL" smtClean="0"/>
              <a:t>‹nr.›</a:t>
            </a:fld>
            <a:endParaRPr lang="nl-NL"/>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0"/>
            <a:ext cx="8229600" cy="1600200"/>
          </a:xfrm>
          <a:prstGeom prst="rect">
            <a:avLst/>
          </a:prstGeom>
        </p:spPr>
        <p:txBody>
          <a:bodyPr vert="horz" lIns="91440" tIns="45720" rIns="91440" bIns="45720" rtlCol="0" anchor="b">
            <a:noAutofit/>
          </a:bodyPr>
          <a:lstStyle/>
          <a:p>
            <a:r>
              <a:rPr lang="nl-NL" smtClean="0"/>
              <a:t>Klik om de stijl te bewerken</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smtClean="0"/>
          </a:p>
        </p:txBody>
      </p:sp>
      <p:sp>
        <p:nvSpPr>
          <p:cNvPr id="4" name="Date Placeholder 3"/>
          <p:cNvSpPr>
            <a:spLocks noGrp="1"/>
          </p:cNvSpPr>
          <p:nvPr>
            <p:ph type="dt" sz="half" idx="2"/>
          </p:nvPr>
        </p:nvSpPr>
        <p:spPr>
          <a:xfrm>
            <a:off x="6363347" y="6356350"/>
            <a:ext cx="2085975" cy="365125"/>
          </a:xfrm>
          <a:prstGeom prst="rect">
            <a:avLst/>
          </a:prstGeom>
        </p:spPr>
        <p:txBody>
          <a:bodyPr vert="horz" lIns="91440" tIns="45720" rIns="45720" bIns="45720" rtlCol="0" anchor="ctr"/>
          <a:lstStyle>
            <a:lvl1pPr algn="r">
              <a:defRPr sz="1200">
                <a:solidFill>
                  <a:schemeClr val="tx1">
                    <a:lumMod val="65000"/>
                    <a:lumOff val="35000"/>
                  </a:schemeClr>
                </a:solidFill>
                <a:latin typeface="Century Gothic" pitchFamily="34" charset="0"/>
              </a:defRPr>
            </a:lvl1pPr>
          </a:lstStyle>
          <a:p>
            <a:fld id="{57A80D8A-EEBF-41E3-B467-F0090B0AFC86}" type="datetimeFigureOut">
              <a:rPr lang="nl-NL" smtClean="0"/>
              <a:t>15-4-2017</a:t>
            </a:fld>
            <a:endParaRPr lang="nl-NL"/>
          </a:p>
        </p:txBody>
      </p:sp>
      <p:sp>
        <p:nvSpPr>
          <p:cNvPr id="5" name="Footer Placeholder 4"/>
          <p:cNvSpPr>
            <a:spLocks noGrp="1"/>
          </p:cNvSpPr>
          <p:nvPr>
            <p:ph type="ftr" sz="quarter" idx="3"/>
          </p:nvPr>
        </p:nvSpPr>
        <p:spPr>
          <a:xfrm>
            <a:off x="659165" y="6356350"/>
            <a:ext cx="2847975" cy="365125"/>
          </a:xfrm>
          <a:prstGeom prst="rect">
            <a:avLst/>
          </a:prstGeom>
        </p:spPr>
        <p:txBody>
          <a:bodyPr vert="horz" lIns="45720" tIns="45720" rIns="91440" bIns="45720" rtlCol="0" anchor="ctr"/>
          <a:lstStyle>
            <a:lvl1pPr algn="l">
              <a:defRPr sz="1200">
                <a:solidFill>
                  <a:schemeClr val="tx1">
                    <a:lumMod val="65000"/>
                    <a:lumOff val="35000"/>
                  </a:schemeClr>
                </a:solidFill>
                <a:latin typeface="Century Gothic" pitchFamily="34" charset="0"/>
              </a:defRPr>
            </a:lvl1pPr>
          </a:lstStyle>
          <a:p>
            <a:endParaRPr lang="nl-NL"/>
          </a:p>
        </p:txBody>
      </p:sp>
      <p:sp>
        <p:nvSpPr>
          <p:cNvPr id="6" name="Slide Number Placeholder 5"/>
          <p:cNvSpPr>
            <a:spLocks noGrp="1"/>
          </p:cNvSpPr>
          <p:nvPr>
            <p:ph type="sldNum" sz="quarter" idx="4"/>
          </p:nvPr>
        </p:nvSpPr>
        <p:spPr>
          <a:xfrm>
            <a:off x="8543278" y="6356350"/>
            <a:ext cx="561975" cy="365125"/>
          </a:xfrm>
          <a:prstGeom prst="rect">
            <a:avLst/>
          </a:prstGeom>
        </p:spPr>
        <p:txBody>
          <a:bodyPr vert="horz" lIns="27432" tIns="45720" rIns="45720" bIns="45720" rtlCol="0" anchor="ctr"/>
          <a:lstStyle>
            <a:lvl1pPr algn="l">
              <a:defRPr sz="1200">
                <a:solidFill>
                  <a:schemeClr val="tx1">
                    <a:lumMod val="65000"/>
                    <a:lumOff val="35000"/>
                  </a:schemeClr>
                </a:solidFill>
                <a:latin typeface="Century Gothic" pitchFamily="34" charset="0"/>
              </a:defRPr>
            </a:lvl1pPr>
          </a:lstStyle>
          <a:p>
            <a:fld id="{1282E438-965A-458E-938B-10B5E7622A34}" type="slidenum">
              <a:rPr lang="nl-NL" smtClean="0"/>
              <a:t>‹nr.›</a:t>
            </a:fld>
            <a:endParaRPr lang="nl-NL"/>
          </a:p>
        </p:txBody>
      </p:sp>
      <p:sp>
        <p:nvSpPr>
          <p:cNvPr id="7" name="Oval 6"/>
          <p:cNvSpPr/>
          <p:nvPr/>
        </p:nvSpPr>
        <p:spPr>
          <a:xfrm>
            <a:off x="8457760"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8" name="Oval 7"/>
          <p:cNvSpPr/>
          <p:nvPr/>
        </p:nvSpPr>
        <p:spPr>
          <a:xfrm>
            <a:off x="569119"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p:titleStyle>
    <p:body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22.png"/><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23.png"/><Relationship Id="rId4" Type="http://schemas.openxmlformats.org/officeDocument/2006/relationships/hyperlink" Target="../../7.%20Films/SGG/Sire%20praat%20met%20kinderen%20over%20seks.mp4" TargetMode="External"/></Relationships>
</file>

<file path=ppt/slides/_rels/slide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hyperlink" Target="../../7.%20Films/Mediawijsheid/Ross%20en%20virtuele%20werelden.mp4" TargetMode="External"/><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24.jpeg"/></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25.jpeg"/></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40.png"/><Relationship Id="rId4" Type="http://schemas.openxmlformats.org/officeDocument/2006/relationships/hyperlink" Target="../../7.%20Films/SGG/Eerste%20lijn;%20vlaggensysteem.mp4" TargetMode="External"/></Relationships>
</file>

<file path=ppt/slides/_rels/slide5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44.png"/></Relationships>
</file>

<file path=ppt/slides/_rels/slide6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3" Type="http://schemas.openxmlformats.org/officeDocument/2006/relationships/hyperlink" Target="../../7.%20Films/VSO%20LVB%20seksuele%20voorlichting.mp4" TargetMode="External"/><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48.png"/></Relationships>
</file>

<file path=ppt/slides/_rels/slide8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openxmlformats.org/officeDocument/2006/relationships/image" Target="../media/image53.png"/><Relationship Id="rId4" Type="http://schemas.openxmlformats.org/officeDocument/2006/relationships/hyperlink" Target="../../7.%20Films/Ik%20en%20de%20ander%20-%20moeder%20omgaan%20seksualiteit%20zoon%20down.mp4" TargetMode="External"/></Relationships>
</file>

<file path=ppt/slides/_rels/slide9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44.png"/></Relationships>
</file>

<file path=ppt/slides/_rels/slide99.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60.jpeg"/><Relationship Id="rId3" Type="http://schemas.openxmlformats.org/officeDocument/2006/relationships/image" Target="../media/image54.png"/><Relationship Id="rId7" Type="http://schemas.openxmlformats.org/officeDocument/2006/relationships/image" Target="../media/image56.png"/><Relationship Id="rId12" Type="http://schemas.openxmlformats.org/officeDocument/2006/relationships/hyperlink" Target="http://www.google.nl/url?sa=i&amp;rct=j&amp;q=&amp;esrc=s&amp;source=images&amp;cd=&amp;cad=rja&amp;uact=8&amp;ved=0ahUKEwilieXT-LzSAhUFMBoKHf8MDHwQjRwIBw&amp;url=http://www.freepik.com/free-icon/facebook-logo_736921.htm&amp;bvm=bv.148747831,d.ZGg&amp;psig=AFQjCNFcHlVk3Dd8tsmE3w85GfzV5_mAxQ&amp;ust=1488720022817409" TargetMode="External"/><Relationship Id="rId2" Type="http://schemas.openxmlformats.org/officeDocument/2006/relationships/notesSlide" Target="../notesSlides/notesSlide34.xml"/><Relationship Id="rId1" Type="http://schemas.openxmlformats.org/officeDocument/2006/relationships/slideLayout" Target="../slideLayouts/slideLayout1.xml"/><Relationship Id="rId6" Type="http://schemas.openxmlformats.org/officeDocument/2006/relationships/hyperlink" Target="http://www.google.nl/url?sa=i&amp;rct=j&amp;q=&amp;esrc=s&amp;source=images&amp;cd=&amp;cad=rja&amp;uact=8&amp;ved=0ahUKEwiE8t3K9bzSAhXIbxQKHXHnBwAQjRwIBw&amp;url=http://blogwebsite.wanitakarir.net/author/admin2/page/1717&amp;psig=AFQjCNG4DgFoqO1VRc8ZP6FlbeAlI28CQg&amp;ust=1488718512651349" TargetMode="External"/><Relationship Id="rId11" Type="http://schemas.openxmlformats.org/officeDocument/2006/relationships/image" Target="../media/image59.jpeg"/><Relationship Id="rId5" Type="http://schemas.openxmlformats.org/officeDocument/2006/relationships/image" Target="../media/image4.png"/><Relationship Id="rId15" Type="http://schemas.openxmlformats.org/officeDocument/2006/relationships/image" Target="../media/image61.jpeg"/><Relationship Id="rId10" Type="http://schemas.openxmlformats.org/officeDocument/2006/relationships/hyperlink" Target="http://www.google.nl/url?sa=i&amp;rct=j&amp;q=&amp;esrc=s&amp;source=images&amp;cd=&amp;cad=rja&amp;uact=8&amp;ved=0ahUKEwjbnJLI-LzSAhWBORQKHUAgCqsQjRwIBw&amp;url=http://nl.freepik.com/iconen-gratis/linkedin-rondure_701166.htm&amp;bvm=bv.148747831,d.ZGg&amp;psig=AFQjCNFcHlVk3Dd8tsmE3w85GfzV5_mAxQ&amp;ust=1488720022817409" TargetMode="External"/><Relationship Id="rId4" Type="http://schemas.openxmlformats.org/officeDocument/2006/relationships/image" Target="../media/image55.png"/><Relationship Id="rId9" Type="http://schemas.openxmlformats.org/officeDocument/2006/relationships/image" Target="../media/image58.png"/><Relationship Id="rId14" Type="http://schemas.openxmlformats.org/officeDocument/2006/relationships/hyperlink" Target="http://www.google.nl/url?sa=i&amp;rct=j&amp;q=&amp;esrc=s&amp;source=images&amp;cd=&amp;cad=rja&amp;uact=8&amp;ved=0ahUKEwip85fi-LzSAhXJtxoKHUdKA90QjRwIBw&amp;url=http://nl.freepik.com/iconen-gratis/facebook-logo_736921.htm&amp;bvm=bv.148747831,d.ZGg&amp;psig=AFQjCNFcHlVk3Dd8tsmE3w85GfzV5_mAxQ&amp;ust=1488720022817409"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Rechte verbindingslijn 5"/>
          <p:cNvCxnSpPr/>
          <p:nvPr/>
        </p:nvCxnSpPr>
        <p:spPr>
          <a:xfrm flipV="1">
            <a:off x="357064" y="6134041"/>
            <a:ext cx="8136904" cy="36004"/>
          </a:xfrm>
          <a:prstGeom prst="line">
            <a:avLst/>
          </a:prstGeom>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92611" y="6170045"/>
            <a:ext cx="2598738" cy="67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kstvak 7"/>
          <p:cNvSpPr txBox="1"/>
          <p:nvPr/>
        </p:nvSpPr>
        <p:spPr>
          <a:xfrm>
            <a:off x="634383" y="1628800"/>
            <a:ext cx="7936789" cy="1815882"/>
          </a:xfrm>
          <a:prstGeom prst="rect">
            <a:avLst/>
          </a:prstGeom>
          <a:noFill/>
        </p:spPr>
        <p:txBody>
          <a:bodyPr wrap="none" rtlCol="0">
            <a:spAutoFit/>
          </a:bodyPr>
          <a:lstStyle/>
          <a:p>
            <a:pPr algn="ctr"/>
            <a:r>
              <a:rPr lang="nl-NL" sz="2800" dirty="0" smtClean="0">
                <a:solidFill>
                  <a:schemeClr val="accent5">
                    <a:lumMod val="75000"/>
                  </a:schemeClr>
                </a:solidFill>
                <a:latin typeface="Calibri" pitchFamily="34" charset="0"/>
                <a:ea typeface="Tahoma" panose="020B0604030504040204" pitchFamily="34" charset="0"/>
                <a:cs typeface="Calibri" pitchFamily="34" charset="0"/>
              </a:rPr>
              <a:t>Training dag 1</a:t>
            </a:r>
          </a:p>
          <a:p>
            <a:pPr algn="ctr"/>
            <a:r>
              <a:rPr lang="nl-NL" sz="2800" b="1" dirty="0" smtClean="0">
                <a:latin typeface="Calibri" pitchFamily="34" charset="0"/>
                <a:ea typeface="Tahoma" panose="020B0604030504040204" pitchFamily="34" charset="0"/>
                <a:cs typeface="Calibri" pitchFamily="34" charset="0"/>
              </a:rPr>
              <a:t>Omgaan met seksueel (grensoverschrijdend) gedrag</a:t>
            </a:r>
          </a:p>
          <a:p>
            <a:pPr algn="ctr"/>
            <a:endParaRPr lang="nl-NL" sz="2800" dirty="0">
              <a:latin typeface="Tahoma" panose="020B0604030504040204" pitchFamily="34" charset="0"/>
              <a:ea typeface="Tahoma" panose="020B0604030504040204" pitchFamily="34" charset="0"/>
              <a:cs typeface="Tahoma" panose="020B0604030504040204" pitchFamily="34" charset="0"/>
            </a:endParaRPr>
          </a:p>
          <a:p>
            <a:pPr algn="ctr"/>
            <a:endParaRPr lang="nl-NL" sz="2800" dirty="0" smtClean="0">
              <a:latin typeface="Tahoma" panose="020B0604030504040204" pitchFamily="34" charset="0"/>
              <a:ea typeface="Tahoma" panose="020B0604030504040204" pitchFamily="34" charset="0"/>
              <a:cs typeface="Tahoma" panose="020B0604030504040204" pitchFamily="34" charset="0"/>
            </a:endParaRPr>
          </a:p>
        </p:txBody>
      </p:sp>
      <p:pic>
        <p:nvPicPr>
          <p:cNvPr id="215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34766" y="3444682"/>
            <a:ext cx="4381500" cy="190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6170637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Rechte verbindingslijn 5"/>
          <p:cNvCxnSpPr/>
          <p:nvPr/>
        </p:nvCxnSpPr>
        <p:spPr>
          <a:xfrm flipV="1">
            <a:off x="357064" y="6134041"/>
            <a:ext cx="8136904" cy="36004"/>
          </a:xfrm>
          <a:prstGeom prst="line">
            <a:avLst/>
          </a:prstGeom>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35896" y="6297153"/>
            <a:ext cx="1983445" cy="514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89392" y="-9128"/>
            <a:ext cx="4276452" cy="60423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5302570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Rechte verbindingslijn 5"/>
          <p:cNvCxnSpPr/>
          <p:nvPr/>
        </p:nvCxnSpPr>
        <p:spPr>
          <a:xfrm flipV="1">
            <a:off x="357064" y="6134041"/>
            <a:ext cx="8136904" cy="36004"/>
          </a:xfrm>
          <a:prstGeom prst="line">
            <a:avLst/>
          </a:prstGeom>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35896" y="6297153"/>
            <a:ext cx="1983445" cy="514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hthoek 1"/>
          <p:cNvSpPr/>
          <p:nvPr/>
        </p:nvSpPr>
        <p:spPr>
          <a:xfrm>
            <a:off x="611560" y="548680"/>
            <a:ext cx="7992888" cy="3293209"/>
          </a:xfrm>
          <a:prstGeom prst="rect">
            <a:avLst/>
          </a:prstGeom>
        </p:spPr>
        <p:txBody>
          <a:bodyPr wrap="square">
            <a:spAutoFit/>
          </a:bodyPr>
          <a:lstStyle/>
          <a:p>
            <a:r>
              <a:rPr lang="nl-NL" sz="3200" dirty="0" smtClean="0">
                <a:solidFill>
                  <a:schemeClr val="accent5">
                    <a:lumMod val="75000"/>
                  </a:schemeClr>
                </a:solidFill>
                <a:latin typeface="Calibri" pitchFamily="34" charset="0"/>
                <a:ea typeface="Tahoma" panose="020B0604030504040204" pitchFamily="34" charset="0"/>
                <a:cs typeface="Calibri" pitchFamily="34" charset="0"/>
              </a:rPr>
              <a:t>Digitale ontwikkelingen</a:t>
            </a:r>
          </a:p>
          <a:p>
            <a:endParaRPr lang="nl-NL" sz="3200" dirty="0">
              <a:solidFill>
                <a:schemeClr val="accent5">
                  <a:lumMod val="75000"/>
                </a:schemeClr>
              </a:solidFill>
              <a:latin typeface="Calibri" pitchFamily="34" charset="0"/>
              <a:ea typeface="Tahoma" panose="020B0604030504040204" pitchFamily="34" charset="0"/>
              <a:cs typeface="Calibri" pitchFamily="34" charset="0"/>
            </a:endParaRPr>
          </a:p>
          <a:p>
            <a:pPr marL="292100" indent="-292100">
              <a:buFont typeface="Arial" pitchFamily="34" charset="0"/>
              <a:buChar char="•"/>
            </a:pPr>
            <a:endParaRPr lang="nl-NL" sz="2400" dirty="0" smtClean="0">
              <a:latin typeface="Calibri" pitchFamily="34" charset="0"/>
              <a:ea typeface="Tahoma" panose="020B0604030504040204" pitchFamily="34" charset="0"/>
              <a:cs typeface="Calibri" pitchFamily="34" charset="0"/>
            </a:endParaRPr>
          </a:p>
          <a:p>
            <a:pPr marL="292100" indent="-292100">
              <a:buFont typeface="Arial" pitchFamily="34" charset="0"/>
              <a:buChar char="•"/>
            </a:pPr>
            <a:r>
              <a:rPr lang="nl-NL" sz="2400" dirty="0" smtClean="0">
                <a:latin typeface="Calibri" pitchFamily="34" charset="0"/>
                <a:ea typeface="Tahoma" panose="020B0604030504040204" pitchFamily="34" charset="0"/>
                <a:cs typeface="Calibri" pitchFamily="34" charset="0"/>
              </a:rPr>
              <a:t>GSM </a:t>
            </a:r>
            <a:r>
              <a:rPr lang="nl-NL" sz="2400" dirty="0">
                <a:latin typeface="Calibri" pitchFamily="34" charset="0"/>
                <a:ea typeface="Tahoma" panose="020B0604030504040204" pitchFamily="34" charset="0"/>
                <a:cs typeface="Calibri" pitchFamily="34" charset="0"/>
              </a:rPr>
              <a:t>/ foto / </a:t>
            </a:r>
            <a:r>
              <a:rPr lang="nl-NL" sz="2400" dirty="0" smtClean="0">
                <a:latin typeface="Calibri" pitchFamily="34" charset="0"/>
                <a:ea typeface="Tahoma" panose="020B0604030504040204" pitchFamily="34" charset="0"/>
                <a:cs typeface="Calibri" pitchFamily="34" charset="0"/>
              </a:rPr>
              <a:t>film</a:t>
            </a:r>
          </a:p>
          <a:p>
            <a:pPr marL="292100" indent="-292100">
              <a:buFont typeface="Arial" pitchFamily="34" charset="0"/>
              <a:buChar char="•"/>
            </a:pPr>
            <a:r>
              <a:rPr lang="nl-NL" sz="2400" dirty="0" smtClean="0">
                <a:latin typeface="Calibri" pitchFamily="34" charset="0"/>
                <a:ea typeface="Tahoma" panose="020B0604030504040204" pitchFamily="34" charset="0"/>
                <a:cs typeface="Calibri" pitchFamily="34" charset="0"/>
              </a:rPr>
              <a:t>Internet</a:t>
            </a:r>
            <a:endParaRPr lang="nl-NL" sz="2400" dirty="0">
              <a:latin typeface="Calibri" pitchFamily="34" charset="0"/>
              <a:ea typeface="Tahoma" panose="020B0604030504040204" pitchFamily="34" charset="0"/>
              <a:cs typeface="Calibri" pitchFamily="34" charset="0"/>
            </a:endParaRPr>
          </a:p>
          <a:p>
            <a:pPr marL="292100" indent="-292100">
              <a:buFont typeface="Arial" pitchFamily="34" charset="0"/>
              <a:buChar char="•"/>
            </a:pPr>
            <a:r>
              <a:rPr lang="nl-NL" sz="2400" dirty="0">
                <a:latin typeface="Calibri" pitchFamily="34" charset="0"/>
                <a:ea typeface="Tahoma" panose="020B0604030504040204" pitchFamily="34" charset="0"/>
                <a:cs typeface="Calibri" pitchFamily="34" charset="0"/>
              </a:rPr>
              <a:t>De beeldcultuur en de grote </a:t>
            </a:r>
            <a:r>
              <a:rPr lang="nl-NL" sz="2400" dirty="0" smtClean="0">
                <a:latin typeface="Calibri" pitchFamily="34" charset="0"/>
                <a:ea typeface="Tahoma" panose="020B0604030504040204" pitchFamily="34" charset="0"/>
                <a:cs typeface="Calibri" pitchFamily="34" charset="0"/>
              </a:rPr>
              <a:t>hoeveelheid en snelheid </a:t>
            </a:r>
            <a:r>
              <a:rPr lang="nl-NL" sz="2400" dirty="0">
                <a:latin typeface="Calibri" pitchFamily="34" charset="0"/>
                <a:ea typeface="Tahoma" panose="020B0604030504040204" pitchFamily="34" charset="0"/>
                <a:cs typeface="Calibri" pitchFamily="34" charset="0"/>
              </a:rPr>
              <a:t>van die </a:t>
            </a:r>
            <a:r>
              <a:rPr lang="nl-NL" sz="2400" dirty="0" smtClean="0">
                <a:latin typeface="Calibri" pitchFamily="34" charset="0"/>
                <a:ea typeface="Tahoma" panose="020B0604030504040204" pitchFamily="34" charset="0"/>
                <a:cs typeface="Calibri" pitchFamily="34" charset="0"/>
              </a:rPr>
              <a:t>beelden. Denk bijv. aan </a:t>
            </a:r>
            <a:r>
              <a:rPr lang="nl-NL" sz="2400" dirty="0" err="1" smtClean="0">
                <a:latin typeface="Calibri" pitchFamily="34" charset="0"/>
                <a:ea typeface="Tahoma" panose="020B0604030504040204" pitchFamily="34" charset="0"/>
                <a:cs typeface="Calibri" pitchFamily="34" charset="0"/>
              </a:rPr>
              <a:t>snapchat</a:t>
            </a:r>
            <a:r>
              <a:rPr lang="nl-NL" sz="2400" dirty="0" smtClean="0">
                <a:latin typeface="Calibri" pitchFamily="34" charset="0"/>
                <a:ea typeface="Tahoma" panose="020B0604030504040204" pitchFamily="34" charset="0"/>
                <a:cs typeface="Calibri" pitchFamily="34" charset="0"/>
              </a:rPr>
              <a:t>. </a:t>
            </a:r>
            <a:endParaRPr lang="nl-NL" sz="2400" dirty="0">
              <a:latin typeface="Calibri" pitchFamily="34" charset="0"/>
              <a:ea typeface="Tahoma" panose="020B0604030504040204" pitchFamily="34" charset="0"/>
              <a:cs typeface="Calibri" pitchFamily="34" charset="0"/>
            </a:endParaRPr>
          </a:p>
          <a:p>
            <a:pPr marL="292100" indent="-292100">
              <a:buFont typeface="Arial" pitchFamily="34" charset="0"/>
              <a:buChar char="•"/>
            </a:pPr>
            <a:r>
              <a:rPr lang="nl-NL" sz="2400" dirty="0">
                <a:latin typeface="Calibri" pitchFamily="34" charset="0"/>
                <a:ea typeface="Tahoma" panose="020B0604030504040204" pitchFamily="34" charset="0"/>
                <a:cs typeface="Calibri" pitchFamily="34" charset="0"/>
              </a:rPr>
              <a:t>Aandacht voor hypes in media en </a:t>
            </a:r>
            <a:r>
              <a:rPr lang="nl-NL" sz="2400" dirty="0" smtClean="0">
                <a:latin typeface="Calibri" pitchFamily="34" charset="0"/>
                <a:ea typeface="Tahoma" panose="020B0604030504040204" pitchFamily="34" charset="0"/>
                <a:cs typeface="Calibri" pitchFamily="34" charset="0"/>
              </a:rPr>
              <a:t>incidenten.</a:t>
            </a:r>
            <a:endParaRPr lang="nl-NL" sz="2400" dirty="0">
              <a:latin typeface="Calibri" pitchFamily="34" charset="0"/>
              <a:ea typeface="Tahoma" panose="020B0604030504040204" pitchFamily="34" charset="0"/>
              <a:cs typeface="Calibri" pitchFamily="34" charset="0"/>
            </a:endParaRPr>
          </a:p>
        </p:txBody>
      </p:sp>
    </p:spTree>
    <p:extLst>
      <p:ext uri="{BB962C8B-B14F-4D97-AF65-F5344CB8AC3E}">
        <p14:creationId xmlns:p14="http://schemas.microsoft.com/office/powerpoint/2010/main" val="2410817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Rechte verbindingslijn 5"/>
          <p:cNvCxnSpPr/>
          <p:nvPr/>
        </p:nvCxnSpPr>
        <p:spPr>
          <a:xfrm flipV="1">
            <a:off x="357064" y="6134041"/>
            <a:ext cx="8136904" cy="36004"/>
          </a:xfrm>
          <a:prstGeom prst="line">
            <a:avLst/>
          </a:prstGeom>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35896" y="6297153"/>
            <a:ext cx="1983445" cy="514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kstvak 1"/>
          <p:cNvSpPr txBox="1"/>
          <p:nvPr/>
        </p:nvSpPr>
        <p:spPr>
          <a:xfrm>
            <a:off x="1626283" y="2370135"/>
            <a:ext cx="6002669" cy="646331"/>
          </a:xfrm>
          <a:prstGeom prst="rect">
            <a:avLst/>
          </a:prstGeom>
          <a:noFill/>
        </p:spPr>
        <p:txBody>
          <a:bodyPr wrap="none" rtlCol="0">
            <a:spAutoFit/>
          </a:bodyPr>
          <a:lstStyle/>
          <a:p>
            <a:pPr algn="ctr"/>
            <a:r>
              <a:rPr lang="nl-NL" sz="3600" dirty="0" smtClean="0">
                <a:solidFill>
                  <a:schemeClr val="accent5">
                    <a:lumMod val="75000"/>
                  </a:schemeClr>
                </a:solidFill>
                <a:latin typeface="Calibri" pitchFamily="34" charset="0"/>
                <a:ea typeface="Tahoma" panose="020B0604030504040204" pitchFamily="34" charset="0"/>
                <a:cs typeface="Calibri" pitchFamily="34" charset="0"/>
              </a:rPr>
              <a:t>Seksualiteit door de jaren heen</a:t>
            </a:r>
            <a:endParaRPr lang="nl-NL" sz="3600" dirty="0">
              <a:solidFill>
                <a:schemeClr val="accent5">
                  <a:lumMod val="75000"/>
                </a:schemeClr>
              </a:solidFill>
              <a:latin typeface="Calibri" pitchFamily="34" charset="0"/>
              <a:ea typeface="Tahoma" panose="020B0604030504040204" pitchFamily="34" charset="0"/>
              <a:cs typeface="Calibri" pitchFamily="34" charset="0"/>
            </a:endParaRPr>
          </a:p>
        </p:txBody>
      </p:sp>
    </p:spTree>
    <p:extLst>
      <p:ext uri="{BB962C8B-B14F-4D97-AF65-F5344CB8AC3E}">
        <p14:creationId xmlns:p14="http://schemas.microsoft.com/office/powerpoint/2010/main" val="214849956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Rechte verbindingslijn 5"/>
          <p:cNvCxnSpPr/>
          <p:nvPr/>
        </p:nvCxnSpPr>
        <p:spPr>
          <a:xfrm flipV="1">
            <a:off x="357064" y="6134041"/>
            <a:ext cx="8136904" cy="36004"/>
          </a:xfrm>
          <a:prstGeom prst="line">
            <a:avLst/>
          </a:prstGeom>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35896" y="6297153"/>
            <a:ext cx="1983445" cy="514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63322" y="620688"/>
            <a:ext cx="5328592" cy="53285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7499445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Rechte verbindingslijn 5"/>
          <p:cNvCxnSpPr/>
          <p:nvPr/>
        </p:nvCxnSpPr>
        <p:spPr>
          <a:xfrm flipV="1">
            <a:off x="357064" y="6134041"/>
            <a:ext cx="8136904" cy="36004"/>
          </a:xfrm>
          <a:prstGeom prst="line">
            <a:avLst/>
          </a:prstGeom>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35896" y="6297153"/>
            <a:ext cx="1983445" cy="514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2165" y="836712"/>
            <a:ext cx="3066702" cy="477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9257377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Rechte verbindingslijn 5"/>
          <p:cNvCxnSpPr/>
          <p:nvPr/>
        </p:nvCxnSpPr>
        <p:spPr>
          <a:xfrm flipV="1">
            <a:off x="357064" y="6134041"/>
            <a:ext cx="8136904" cy="36004"/>
          </a:xfrm>
          <a:prstGeom prst="line">
            <a:avLst/>
          </a:prstGeom>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35896" y="6297153"/>
            <a:ext cx="1983445" cy="514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67744" y="491514"/>
            <a:ext cx="4175919" cy="532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2769741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Rechte verbindingslijn 5"/>
          <p:cNvCxnSpPr/>
          <p:nvPr/>
        </p:nvCxnSpPr>
        <p:spPr>
          <a:xfrm flipV="1">
            <a:off x="357064" y="6134041"/>
            <a:ext cx="8136904" cy="36004"/>
          </a:xfrm>
          <a:prstGeom prst="line">
            <a:avLst/>
          </a:prstGeom>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35896" y="6297153"/>
            <a:ext cx="1983445" cy="514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90825" y="290513"/>
            <a:ext cx="3560763" cy="5688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5791042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Rechte verbindingslijn 5"/>
          <p:cNvCxnSpPr/>
          <p:nvPr/>
        </p:nvCxnSpPr>
        <p:spPr>
          <a:xfrm flipV="1">
            <a:off x="357064" y="6134041"/>
            <a:ext cx="8136904" cy="36004"/>
          </a:xfrm>
          <a:prstGeom prst="line">
            <a:avLst/>
          </a:prstGeom>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35896" y="6297153"/>
            <a:ext cx="1983445" cy="514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4175" y="949325"/>
            <a:ext cx="5834063" cy="4371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5196680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Rechte verbindingslijn 5"/>
          <p:cNvCxnSpPr/>
          <p:nvPr/>
        </p:nvCxnSpPr>
        <p:spPr>
          <a:xfrm flipV="1">
            <a:off x="357064" y="6134041"/>
            <a:ext cx="8136904" cy="36004"/>
          </a:xfrm>
          <a:prstGeom prst="line">
            <a:avLst/>
          </a:prstGeom>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35896" y="6297153"/>
            <a:ext cx="1983445" cy="514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27744" y="548680"/>
            <a:ext cx="4074814" cy="5089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5471200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Rechte verbindingslijn 5"/>
          <p:cNvCxnSpPr/>
          <p:nvPr/>
        </p:nvCxnSpPr>
        <p:spPr>
          <a:xfrm flipV="1">
            <a:off x="357064" y="6134041"/>
            <a:ext cx="8136904" cy="36004"/>
          </a:xfrm>
          <a:prstGeom prst="line">
            <a:avLst/>
          </a:prstGeom>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35896" y="6297153"/>
            <a:ext cx="1983445" cy="514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72085" y="1484784"/>
            <a:ext cx="4506862" cy="29900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2107858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Rechte verbindingslijn 5"/>
          <p:cNvCxnSpPr/>
          <p:nvPr/>
        </p:nvCxnSpPr>
        <p:spPr>
          <a:xfrm flipV="1">
            <a:off x="357064" y="6134041"/>
            <a:ext cx="8136904" cy="36004"/>
          </a:xfrm>
          <a:prstGeom prst="line">
            <a:avLst/>
          </a:prstGeom>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35896" y="6297153"/>
            <a:ext cx="1983445" cy="514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kstvak 3"/>
          <p:cNvSpPr txBox="1"/>
          <p:nvPr/>
        </p:nvSpPr>
        <p:spPr>
          <a:xfrm>
            <a:off x="883365" y="0"/>
            <a:ext cx="6984776" cy="10125849"/>
          </a:xfrm>
          <a:prstGeom prst="rect">
            <a:avLst/>
          </a:prstGeom>
          <a:noFill/>
        </p:spPr>
        <p:txBody>
          <a:bodyPr wrap="square" rtlCol="0">
            <a:spAutoFit/>
          </a:bodyPr>
          <a:lstStyle/>
          <a:p>
            <a:r>
              <a:rPr lang="nl-NL" sz="2000" b="1" dirty="0" smtClean="0">
                <a:solidFill>
                  <a:schemeClr val="accent5">
                    <a:lumMod val="75000"/>
                  </a:schemeClr>
                </a:solidFill>
                <a:latin typeface="Calibri" pitchFamily="34" charset="0"/>
                <a:ea typeface="Tahoma" panose="020B0604030504040204" pitchFamily="34" charset="0"/>
                <a:cs typeface="Calibri" pitchFamily="34" charset="0"/>
              </a:rPr>
              <a:t>Programma dag 1</a:t>
            </a:r>
          </a:p>
          <a:p>
            <a:endParaRPr lang="nl-NL" sz="2000" b="1" dirty="0">
              <a:latin typeface="Calibri" pitchFamily="34" charset="0"/>
              <a:ea typeface="Tahoma" panose="020B0604030504040204" pitchFamily="34" charset="0"/>
              <a:cs typeface="Calibri" pitchFamily="34" charset="0"/>
            </a:endParaRPr>
          </a:p>
          <a:p>
            <a:r>
              <a:rPr lang="nl-NL" sz="2000" b="1" dirty="0" smtClean="0">
                <a:latin typeface="Calibri" pitchFamily="34" charset="0"/>
                <a:ea typeface="Tahoma" panose="020B0604030504040204" pitchFamily="34" charset="0"/>
                <a:cs typeface="Calibri" pitchFamily="34" charset="0"/>
              </a:rPr>
              <a:t>Dé aftrap (bewustwording): </a:t>
            </a:r>
          </a:p>
          <a:p>
            <a:r>
              <a:rPr lang="nl-NL" sz="2000" dirty="0">
                <a:latin typeface="Calibri" pitchFamily="34" charset="0"/>
                <a:ea typeface="Tahoma" panose="020B0604030504040204" pitchFamily="34" charset="0"/>
                <a:cs typeface="Calibri" pitchFamily="34" charset="0"/>
              </a:rPr>
              <a:t>	</a:t>
            </a:r>
            <a:r>
              <a:rPr lang="nl-NL" sz="2000" dirty="0" smtClean="0">
                <a:latin typeface="Calibri" pitchFamily="34" charset="0"/>
                <a:ea typeface="Tahoma" panose="020B0604030504040204" pitchFamily="34" charset="0"/>
                <a:cs typeface="Calibri" pitchFamily="34" charset="0"/>
              </a:rPr>
              <a:t>Kennismaking</a:t>
            </a:r>
          </a:p>
          <a:p>
            <a:r>
              <a:rPr lang="nl-NL" sz="2000" dirty="0">
                <a:latin typeface="Calibri" pitchFamily="34" charset="0"/>
                <a:ea typeface="Tahoma" panose="020B0604030504040204" pitchFamily="34" charset="0"/>
                <a:cs typeface="Calibri" pitchFamily="34" charset="0"/>
              </a:rPr>
              <a:t>	</a:t>
            </a:r>
            <a:r>
              <a:rPr lang="nl-NL" sz="2000" dirty="0" smtClean="0">
                <a:latin typeface="Calibri" pitchFamily="34" charset="0"/>
                <a:ea typeface="Tahoma" panose="020B0604030504040204" pitchFamily="34" charset="0"/>
                <a:cs typeface="Calibri" pitchFamily="34" charset="0"/>
              </a:rPr>
              <a:t>Quiz</a:t>
            </a:r>
          </a:p>
          <a:p>
            <a:r>
              <a:rPr lang="nl-NL" sz="2000" dirty="0">
                <a:latin typeface="Calibri" pitchFamily="34" charset="0"/>
                <a:ea typeface="Tahoma" panose="020B0604030504040204" pitchFamily="34" charset="0"/>
                <a:cs typeface="Calibri" pitchFamily="34" charset="0"/>
              </a:rPr>
              <a:t>	</a:t>
            </a:r>
            <a:r>
              <a:rPr lang="nl-NL" sz="2000" dirty="0" smtClean="0">
                <a:latin typeface="Calibri" pitchFamily="34" charset="0"/>
                <a:ea typeface="Tahoma" panose="020B0604030504040204" pitchFamily="34" charset="0"/>
                <a:cs typeface="Calibri" pitchFamily="34" charset="0"/>
              </a:rPr>
              <a:t>Seksualiteit anno 2017</a:t>
            </a:r>
          </a:p>
          <a:p>
            <a:r>
              <a:rPr lang="nl-NL" sz="2000" dirty="0">
                <a:latin typeface="Calibri" pitchFamily="34" charset="0"/>
                <a:ea typeface="Tahoma" panose="020B0604030504040204" pitchFamily="34" charset="0"/>
                <a:cs typeface="Calibri" pitchFamily="34" charset="0"/>
              </a:rPr>
              <a:t>	</a:t>
            </a:r>
            <a:r>
              <a:rPr lang="nl-NL" sz="2000" dirty="0" smtClean="0">
                <a:latin typeface="Calibri" pitchFamily="34" charset="0"/>
                <a:ea typeface="Tahoma" panose="020B0604030504040204" pitchFamily="34" charset="0"/>
                <a:cs typeface="Calibri" pitchFamily="34" charset="0"/>
              </a:rPr>
              <a:t>Seksualiteit door de jaren heen</a:t>
            </a:r>
          </a:p>
          <a:p>
            <a:endParaRPr lang="nl-NL" sz="2000" dirty="0">
              <a:latin typeface="Calibri" pitchFamily="34" charset="0"/>
              <a:ea typeface="Tahoma" panose="020B0604030504040204" pitchFamily="34" charset="0"/>
              <a:cs typeface="Calibri" pitchFamily="34" charset="0"/>
            </a:endParaRPr>
          </a:p>
          <a:p>
            <a:r>
              <a:rPr lang="nl-NL" sz="2000" b="1" dirty="0" smtClean="0">
                <a:latin typeface="Calibri" pitchFamily="34" charset="0"/>
                <a:ea typeface="Tahoma" panose="020B0604030504040204" pitchFamily="34" charset="0"/>
                <a:cs typeface="Calibri" pitchFamily="34" charset="0"/>
              </a:rPr>
              <a:t>Methodiek: </a:t>
            </a:r>
          </a:p>
          <a:p>
            <a:r>
              <a:rPr lang="nl-NL" sz="2000" dirty="0">
                <a:latin typeface="Calibri" pitchFamily="34" charset="0"/>
                <a:ea typeface="Tahoma" panose="020B0604030504040204" pitchFamily="34" charset="0"/>
                <a:cs typeface="Calibri" pitchFamily="34" charset="0"/>
              </a:rPr>
              <a:t>	</a:t>
            </a:r>
            <a:r>
              <a:rPr lang="nl-NL" sz="2000" dirty="0" smtClean="0">
                <a:latin typeface="Calibri" pitchFamily="34" charset="0"/>
                <a:ea typeface="Tahoma" panose="020B0604030504040204" pitchFamily="34" charset="0"/>
                <a:cs typeface="Calibri" pitchFamily="34" charset="0"/>
              </a:rPr>
              <a:t>Wat is het vlaggensysteem?</a:t>
            </a:r>
          </a:p>
          <a:p>
            <a:r>
              <a:rPr lang="nl-NL" sz="2000" dirty="0">
                <a:latin typeface="Calibri" pitchFamily="34" charset="0"/>
                <a:ea typeface="Tahoma" panose="020B0604030504040204" pitchFamily="34" charset="0"/>
                <a:cs typeface="Calibri" pitchFamily="34" charset="0"/>
              </a:rPr>
              <a:t>	</a:t>
            </a:r>
            <a:r>
              <a:rPr lang="nl-NL" sz="2000" dirty="0" smtClean="0">
                <a:latin typeface="Calibri" pitchFamily="34" charset="0"/>
                <a:ea typeface="Tahoma" panose="020B0604030504040204" pitchFamily="34" charset="0"/>
                <a:cs typeface="Calibri" pitchFamily="34" charset="0"/>
              </a:rPr>
              <a:t>Nut en noodzaak</a:t>
            </a:r>
          </a:p>
          <a:p>
            <a:r>
              <a:rPr lang="nl-NL" sz="2000" dirty="0">
                <a:latin typeface="Calibri" pitchFamily="34" charset="0"/>
                <a:ea typeface="Tahoma" panose="020B0604030504040204" pitchFamily="34" charset="0"/>
                <a:cs typeface="Calibri" pitchFamily="34" charset="0"/>
              </a:rPr>
              <a:t>	</a:t>
            </a:r>
            <a:r>
              <a:rPr lang="nl-NL" sz="2000" dirty="0" smtClean="0">
                <a:latin typeface="Calibri" pitchFamily="34" charset="0"/>
                <a:ea typeface="Tahoma" panose="020B0604030504040204" pitchFamily="34" charset="0"/>
                <a:cs typeface="Calibri" pitchFamily="34" charset="0"/>
              </a:rPr>
              <a:t>Theorie</a:t>
            </a:r>
          </a:p>
          <a:p>
            <a:r>
              <a:rPr lang="nl-NL" sz="2000" dirty="0">
                <a:latin typeface="Calibri" pitchFamily="34" charset="0"/>
                <a:ea typeface="Tahoma" panose="020B0604030504040204" pitchFamily="34" charset="0"/>
                <a:cs typeface="Calibri" pitchFamily="34" charset="0"/>
              </a:rPr>
              <a:t>	</a:t>
            </a:r>
          </a:p>
          <a:p>
            <a:r>
              <a:rPr lang="nl-NL" sz="2000" b="1" dirty="0" smtClean="0">
                <a:latin typeface="Calibri" pitchFamily="34" charset="0"/>
                <a:ea typeface="Tahoma" panose="020B0604030504040204" pitchFamily="34" charset="0"/>
                <a:cs typeface="Calibri" pitchFamily="34" charset="0"/>
              </a:rPr>
              <a:t>Praktijk: </a:t>
            </a:r>
          </a:p>
          <a:p>
            <a:r>
              <a:rPr lang="nl-NL" sz="2000" dirty="0">
                <a:latin typeface="Calibri" pitchFamily="34" charset="0"/>
                <a:ea typeface="Tahoma" panose="020B0604030504040204" pitchFamily="34" charset="0"/>
                <a:cs typeface="Calibri" pitchFamily="34" charset="0"/>
              </a:rPr>
              <a:t>	</a:t>
            </a:r>
            <a:r>
              <a:rPr lang="nl-NL" sz="2000" dirty="0" smtClean="0">
                <a:latin typeface="Calibri" pitchFamily="34" charset="0"/>
                <a:ea typeface="Tahoma" panose="020B0604030504040204" pitchFamily="34" charset="0"/>
                <a:cs typeface="Calibri" pitchFamily="34" charset="0"/>
              </a:rPr>
              <a:t>Hoe werk je met het vlaggensysteem?</a:t>
            </a:r>
          </a:p>
          <a:p>
            <a:r>
              <a:rPr lang="nl-NL" sz="2000" dirty="0">
                <a:latin typeface="Calibri" pitchFamily="34" charset="0"/>
                <a:ea typeface="Tahoma" panose="020B0604030504040204" pitchFamily="34" charset="0"/>
                <a:cs typeface="Calibri" pitchFamily="34" charset="0"/>
              </a:rPr>
              <a:t>	</a:t>
            </a:r>
            <a:r>
              <a:rPr lang="nl-NL" sz="2000" dirty="0" smtClean="0">
                <a:latin typeface="Calibri" pitchFamily="34" charset="0"/>
                <a:ea typeface="Tahoma" panose="020B0604030504040204" pitchFamily="34" charset="0"/>
                <a:cs typeface="Calibri" pitchFamily="34" charset="0"/>
              </a:rPr>
              <a:t>Aan de slag!</a:t>
            </a:r>
          </a:p>
          <a:p>
            <a:endParaRPr lang="nl-NL" sz="2000" dirty="0">
              <a:latin typeface="Calibri" pitchFamily="34" charset="0"/>
              <a:ea typeface="Tahoma" panose="020B0604030504040204" pitchFamily="34" charset="0"/>
              <a:cs typeface="Calibri" pitchFamily="34" charset="0"/>
            </a:endParaRPr>
          </a:p>
          <a:p>
            <a:r>
              <a:rPr lang="nl-NL" sz="2000" b="1" dirty="0" smtClean="0">
                <a:latin typeface="Calibri" pitchFamily="34" charset="0"/>
                <a:ea typeface="Tahoma" panose="020B0604030504040204" pitchFamily="34" charset="0"/>
                <a:cs typeface="Calibri" pitchFamily="34" charset="0"/>
              </a:rPr>
              <a:t>Nabespreken: </a:t>
            </a:r>
          </a:p>
          <a:p>
            <a:r>
              <a:rPr lang="nl-NL" sz="2000" dirty="0">
                <a:latin typeface="Calibri" pitchFamily="34" charset="0"/>
                <a:ea typeface="Tahoma" panose="020B0604030504040204" pitchFamily="34" charset="0"/>
                <a:cs typeface="Calibri" pitchFamily="34" charset="0"/>
              </a:rPr>
              <a:t>	</a:t>
            </a:r>
            <a:r>
              <a:rPr lang="nl-NL" sz="2000" dirty="0" smtClean="0">
                <a:latin typeface="Calibri" pitchFamily="34" charset="0"/>
                <a:ea typeface="Tahoma" panose="020B0604030504040204" pitchFamily="34" charset="0"/>
                <a:cs typeface="Calibri" pitchFamily="34" charset="0"/>
              </a:rPr>
              <a:t>Eerste ervaringen</a:t>
            </a:r>
          </a:p>
          <a:p>
            <a:r>
              <a:rPr lang="nl-NL" sz="2000" dirty="0">
                <a:latin typeface="Calibri" pitchFamily="34" charset="0"/>
                <a:ea typeface="Tahoma" panose="020B0604030504040204" pitchFamily="34" charset="0"/>
                <a:cs typeface="Calibri" pitchFamily="34" charset="0"/>
              </a:rPr>
              <a:t>	</a:t>
            </a:r>
            <a:r>
              <a:rPr lang="nl-NL" sz="2000" dirty="0" smtClean="0">
                <a:latin typeface="Calibri" pitchFamily="34" charset="0"/>
                <a:ea typeface="Tahoma" panose="020B0604030504040204" pitchFamily="34" charset="0"/>
                <a:cs typeface="Calibri" pitchFamily="34" charset="0"/>
              </a:rPr>
              <a:t>Huiswerk</a:t>
            </a:r>
          </a:p>
          <a:p>
            <a:endParaRPr lang="nl-NL" dirty="0" smtClean="0">
              <a:latin typeface="Tahoma" panose="020B0604030504040204" pitchFamily="34" charset="0"/>
              <a:ea typeface="Tahoma" panose="020B0604030504040204" pitchFamily="34" charset="0"/>
              <a:cs typeface="Tahoma" panose="020B0604030504040204" pitchFamily="34" charset="0"/>
            </a:endParaRPr>
          </a:p>
          <a:p>
            <a:endParaRPr lang="nl-NL" dirty="0">
              <a:latin typeface="Tahoma" panose="020B0604030504040204" pitchFamily="34" charset="0"/>
              <a:ea typeface="Tahoma" panose="020B0604030504040204" pitchFamily="34" charset="0"/>
              <a:cs typeface="Tahoma" panose="020B0604030504040204" pitchFamily="34" charset="0"/>
            </a:endParaRPr>
          </a:p>
          <a:p>
            <a:r>
              <a:rPr lang="nl-NL" dirty="0" smtClean="0">
                <a:latin typeface="Tahoma" panose="020B0604030504040204" pitchFamily="34" charset="0"/>
                <a:ea typeface="Tahoma" panose="020B0604030504040204" pitchFamily="34" charset="0"/>
                <a:cs typeface="Tahoma" panose="020B0604030504040204" pitchFamily="34" charset="0"/>
              </a:rPr>
              <a:t>	</a:t>
            </a:r>
          </a:p>
          <a:p>
            <a:endParaRPr lang="nl-NL" dirty="0" smtClean="0">
              <a:latin typeface="Tahoma" panose="020B0604030504040204" pitchFamily="34" charset="0"/>
              <a:ea typeface="Tahoma" panose="020B0604030504040204" pitchFamily="34" charset="0"/>
              <a:cs typeface="Tahoma" panose="020B0604030504040204" pitchFamily="34" charset="0"/>
            </a:endParaRPr>
          </a:p>
          <a:p>
            <a:r>
              <a:rPr lang="nl-NL" dirty="0">
                <a:latin typeface="Tahoma" panose="020B0604030504040204" pitchFamily="34" charset="0"/>
                <a:ea typeface="Tahoma" panose="020B0604030504040204" pitchFamily="34" charset="0"/>
                <a:cs typeface="Tahoma" panose="020B0604030504040204" pitchFamily="34" charset="0"/>
              </a:rPr>
              <a:t>	 </a:t>
            </a:r>
            <a:r>
              <a:rPr lang="nl-NL" dirty="0" smtClean="0">
                <a:latin typeface="Tahoma" panose="020B0604030504040204" pitchFamily="34" charset="0"/>
                <a:ea typeface="Tahoma" panose="020B0604030504040204" pitchFamily="34" charset="0"/>
                <a:cs typeface="Tahoma" panose="020B0604030504040204" pitchFamily="34" charset="0"/>
              </a:rPr>
              <a:t>     </a:t>
            </a:r>
          </a:p>
          <a:p>
            <a:endParaRPr lang="nl-NL" dirty="0">
              <a:latin typeface="Tahoma" panose="020B0604030504040204" pitchFamily="34" charset="0"/>
              <a:ea typeface="Tahoma" panose="020B0604030504040204" pitchFamily="34" charset="0"/>
              <a:cs typeface="Tahoma" panose="020B0604030504040204" pitchFamily="34" charset="0"/>
            </a:endParaRPr>
          </a:p>
          <a:p>
            <a:endParaRPr lang="nl-NL" dirty="0" smtClean="0">
              <a:latin typeface="Tahoma" panose="020B0604030504040204" pitchFamily="34" charset="0"/>
              <a:ea typeface="Tahoma" panose="020B0604030504040204" pitchFamily="34" charset="0"/>
              <a:cs typeface="Tahoma" panose="020B0604030504040204" pitchFamily="34" charset="0"/>
            </a:endParaRPr>
          </a:p>
          <a:p>
            <a:endParaRPr lang="nl-NL" dirty="0">
              <a:latin typeface="Tahoma" panose="020B0604030504040204" pitchFamily="34" charset="0"/>
              <a:ea typeface="Tahoma" panose="020B0604030504040204" pitchFamily="34" charset="0"/>
              <a:cs typeface="Tahoma" panose="020B0604030504040204" pitchFamily="34" charset="0"/>
            </a:endParaRPr>
          </a:p>
          <a:p>
            <a:endParaRPr lang="nl-NL" dirty="0" smtClean="0">
              <a:latin typeface="Tahoma" panose="020B0604030504040204" pitchFamily="34" charset="0"/>
              <a:ea typeface="Tahoma" panose="020B0604030504040204" pitchFamily="34" charset="0"/>
              <a:cs typeface="Tahoma" panose="020B0604030504040204" pitchFamily="34" charset="0"/>
            </a:endParaRPr>
          </a:p>
          <a:p>
            <a:endParaRPr lang="nl-NL" dirty="0">
              <a:latin typeface="Tahoma" panose="020B0604030504040204" pitchFamily="34" charset="0"/>
              <a:ea typeface="Tahoma" panose="020B0604030504040204" pitchFamily="34" charset="0"/>
              <a:cs typeface="Tahoma" panose="020B0604030504040204" pitchFamily="34" charset="0"/>
            </a:endParaRPr>
          </a:p>
          <a:p>
            <a:endParaRPr lang="nl-NL" dirty="0" smtClean="0">
              <a:latin typeface="Tahoma" panose="020B0604030504040204" pitchFamily="34" charset="0"/>
              <a:ea typeface="Tahoma" panose="020B0604030504040204" pitchFamily="34" charset="0"/>
              <a:cs typeface="Tahoma" panose="020B0604030504040204" pitchFamily="34" charset="0"/>
            </a:endParaRPr>
          </a:p>
          <a:p>
            <a:endParaRPr lang="nl-NL" dirty="0">
              <a:latin typeface="Tahoma" panose="020B0604030504040204" pitchFamily="34" charset="0"/>
              <a:ea typeface="Tahoma" panose="020B0604030504040204" pitchFamily="34" charset="0"/>
              <a:cs typeface="Tahoma" panose="020B0604030504040204" pitchFamily="34" charset="0"/>
            </a:endParaRPr>
          </a:p>
          <a:p>
            <a:endParaRPr lang="nl-NL" dirty="0" smtClean="0">
              <a:latin typeface="Tahoma" panose="020B0604030504040204" pitchFamily="34" charset="0"/>
              <a:ea typeface="Tahoma" panose="020B0604030504040204" pitchFamily="34" charset="0"/>
              <a:cs typeface="Tahoma" panose="020B0604030504040204" pitchFamily="34" charset="0"/>
            </a:endParaRPr>
          </a:p>
          <a:p>
            <a:endParaRPr lang="nl-NL"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01023374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Rechte verbindingslijn 5"/>
          <p:cNvCxnSpPr/>
          <p:nvPr/>
        </p:nvCxnSpPr>
        <p:spPr>
          <a:xfrm flipV="1">
            <a:off x="357064" y="6134041"/>
            <a:ext cx="8136904" cy="36004"/>
          </a:xfrm>
          <a:prstGeom prst="line">
            <a:avLst/>
          </a:prstGeom>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35896" y="6297153"/>
            <a:ext cx="1983445" cy="514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5825" y="1196752"/>
            <a:ext cx="7372350" cy="3686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0771828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Rechte verbindingslijn 5"/>
          <p:cNvCxnSpPr/>
          <p:nvPr/>
        </p:nvCxnSpPr>
        <p:spPr>
          <a:xfrm flipV="1">
            <a:off x="357064" y="6134041"/>
            <a:ext cx="8136904" cy="36004"/>
          </a:xfrm>
          <a:prstGeom prst="line">
            <a:avLst/>
          </a:prstGeom>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35896" y="6297153"/>
            <a:ext cx="1983445" cy="514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9672" y="1412776"/>
            <a:ext cx="6401142" cy="35714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6558188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Rechte verbindingslijn 5"/>
          <p:cNvCxnSpPr/>
          <p:nvPr/>
        </p:nvCxnSpPr>
        <p:spPr>
          <a:xfrm flipV="1">
            <a:off x="357064" y="6134041"/>
            <a:ext cx="8136904" cy="36004"/>
          </a:xfrm>
          <a:prstGeom prst="line">
            <a:avLst/>
          </a:prstGeom>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35896" y="6297153"/>
            <a:ext cx="1983445" cy="514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8101" y="1026497"/>
            <a:ext cx="8099034" cy="45557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9179073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7944" y="2471936"/>
            <a:ext cx="4572000" cy="3429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6" name="Rechte verbindingslijn 5"/>
          <p:cNvCxnSpPr/>
          <p:nvPr/>
        </p:nvCxnSpPr>
        <p:spPr>
          <a:xfrm flipV="1">
            <a:off x="357064" y="6134041"/>
            <a:ext cx="8136904" cy="36004"/>
          </a:xfrm>
          <a:prstGeom prst="line">
            <a:avLst/>
          </a:prstGeom>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35896" y="6297153"/>
            <a:ext cx="1983445" cy="514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7064" y="548680"/>
            <a:ext cx="4596341" cy="25854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6834541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Rechte verbindingslijn 5"/>
          <p:cNvCxnSpPr/>
          <p:nvPr/>
        </p:nvCxnSpPr>
        <p:spPr>
          <a:xfrm flipV="1">
            <a:off x="357064" y="6134041"/>
            <a:ext cx="8136904" cy="36004"/>
          </a:xfrm>
          <a:prstGeom prst="line">
            <a:avLst/>
          </a:prstGeom>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35896" y="6297153"/>
            <a:ext cx="1983445" cy="514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fbeelding 1">
            <a:hlinkClick r:id="rId4" action="ppaction://hlinkfile"/>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07704" y="1628800"/>
            <a:ext cx="5619701" cy="3165765"/>
          </a:xfrm>
          <a:prstGeom prst="rect">
            <a:avLst/>
          </a:prstGeom>
        </p:spPr>
      </p:pic>
    </p:spTree>
    <p:extLst>
      <p:ext uri="{BB962C8B-B14F-4D97-AF65-F5344CB8AC3E}">
        <p14:creationId xmlns:p14="http://schemas.microsoft.com/office/powerpoint/2010/main" val="8960286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Rechte verbindingslijn 5"/>
          <p:cNvCxnSpPr/>
          <p:nvPr/>
        </p:nvCxnSpPr>
        <p:spPr>
          <a:xfrm flipV="1">
            <a:off x="357064" y="6134041"/>
            <a:ext cx="8136904" cy="36004"/>
          </a:xfrm>
          <a:prstGeom prst="line">
            <a:avLst/>
          </a:prstGeom>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35896" y="6297153"/>
            <a:ext cx="1983445" cy="514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kstvak 1"/>
          <p:cNvSpPr txBox="1"/>
          <p:nvPr/>
        </p:nvSpPr>
        <p:spPr>
          <a:xfrm>
            <a:off x="523162" y="236748"/>
            <a:ext cx="8208912" cy="6340197"/>
          </a:xfrm>
          <a:prstGeom prst="rect">
            <a:avLst/>
          </a:prstGeom>
          <a:noFill/>
        </p:spPr>
        <p:txBody>
          <a:bodyPr wrap="square" rtlCol="0">
            <a:spAutoFit/>
          </a:bodyPr>
          <a:lstStyle/>
          <a:p>
            <a:r>
              <a:rPr lang="nl-NL" sz="3200" dirty="0" smtClean="0">
                <a:solidFill>
                  <a:schemeClr val="accent5">
                    <a:lumMod val="75000"/>
                  </a:schemeClr>
                </a:solidFill>
                <a:latin typeface="Calibri" pitchFamily="34" charset="0"/>
                <a:cs typeface="Calibri" pitchFamily="34" charset="0"/>
              </a:rPr>
              <a:t>Kansen digitale ontwikkelingen</a:t>
            </a:r>
          </a:p>
          <a:p>
            <a:endParaRPr lang="nl-NL" dirty="0" smtClean="0">
              <a:solidFill>
                <a:schemeClr val="accent5">
                  <a:lumMod val="75000"/>
                </a:schemeClr>
              </a:solidFill>
              <a:latin typeface="Calibri" pitchFamily="34" charset="0"/>
              <a:cs typeface="Calibri" pitchFamily="34" charset="0"/>
            </a:endParaRPr>
          </a:p>
          <a:p>
            <a:pPr marL="285750" indent="-285750">
              <a:buFont typeface="Wingdings" pitchFamily="2" charset="2"/>
              <a:buChar char="ü"/>
            </a:pPr>
            <a:r>
              <a:rPr lang="nl-NL" sz="2000" dirty="0" smtClean="0">
                <a:latin typeface="Calibri" pitchFamily="34" charset="0"/>
                <a:cs typeface="Calibri" pitchFamily="34" charset="0"/>
              </a:rPr>
              <a:t>Internet veel voordelen voor mensen met een beperking: omdat de beperking niet zichtbaar is, kan dit bevrijdend werken. </a:t>
            </a:r>
          </a:p>
          <a:p>
            <a:endParaRPr lang="nl-NL" sz="2000" dirty="0" smtClean="0">
              <a:latin typeface="Calibri" pitchFamily="34" charset="0"/>
              <a:cs typeface="Calibri" pitchFamily="34" charset="0"/>
            </a:endParaRPr>
          </a:p>
          <a:p>
            <a:pPr marL="285750" indent="-285750">
              <a:buFont typeface="Wingdings" pitchFamily="2" charset="2"/>
              <a:buChar char="ü"/>
            </a:pPr>
            <a:r>
              <a:rPr lang="nl-NL" sz="2000" dirty="0" smtClean="0">
                <a:latin typeface="Calibri" pitchFamily="34" charset="0"/>
                <a:cs typeface="Calibri" pitchFamily="34" charset="0"/>
              </a:rPr>
              <a:t>Online makkelijker contact leggen dan in het echte leven. </a:t>
            </a:r>
          </a:p>
          <a:p>
            <a:endParaRPr lang="nl-NL" sz="2000" dirty="0" smtClean="0">
              <a:latin typeface="Calibri" pitchFamily="34" charset="0"/>
              <a:cs typeface="Calibri" pitchFamily="34" charset="0"/>
            </a:endParaRPr>
          </a:p>
          <a:p>
            <a:pPr marL="285750" indent="-285750">
              <a:buFont typeface="Wingdings" pitchFamily="2" charset="2"/>
              <a:buChar char="ü"/>
            </a:pPr>
            <a:r>
              <a:rPr lang="nl-NL" sz="2000" dirty="0" smtClean="0">
                <a:latin typeface="Calibri" pitchFamily="34" charset="0"/>
                <a:cs typeface="Calibri" pitchFamily="34" charset="0"/>
              </a:rPr>
              <a:t>Bepaalde </a:t>
            </a:r>
            <a:r>
              <a:rPr lang="nl-NL" sz="2000" dirty="0" err="1" smtClean="0">
                <a:latin typeface="Calibri" pitchFamily="34" charset="0"/>
                <a:cs typeface="Calibri" pitchFamily="34" charset="0"/>
              </a:rPr>
              <a:t>apps</a:t>
            </a:r>
            <a:r>
              <a:rPr lang="nl-NL" sz="2000" dirty="0" smtClean="0">
                <a:latin typeface="Calibri" pitchFamily="34" charset="0"/>
                <a:cs typeface="Calibri" pitchFamily="34" charset="0"/>
              </a:rPr>
              <a:t> bieden praktische hulp en maken op die manier iemand mogelijk meer redzaam. </a:t>
            </a:r>
          </a:p>
          <a:p>
            <a:pPr marL="285750" indent="-285750">
              <a:buFont typeface="Wingdings" pitchFamily="2" charset="2"/>
              <a:buChar char="ü"/>
            </a:pPr>
            <a:endParaRPr lang="nl-NL" sz="2000" dirty="0">
              <a:latin typeface="Calibri" pitchFamily="34" charset="0"/>
              <a:cs typeface="Calibri" pitchFamily="34" charset="0"/>
            </a:endParaRPr>
          </a:p>
          <a:p>
            <a:pPr marL="285750" indent="-285750">
              <a:buFont typeface="Wingdings" pitchFamily="2" charset="2"/>
              <a:buChar char="ü"/>
            </a:pPr>
            <a:r>
              <a:rPr lang="nl-NL" sz="2000" dirty="0" smtClean="0">
                <a:latin typeface="Calibri" pitchFamily="34" charset="0"/>
                <a:cs typeface="Calibri" pitchFamily="34" charset="0"/>
              </a:rPr>
              <a:t>Internet; een visueel en overzichtelijk medium voor mensen met autisme. </a:t>
            </a:r>
          </a:p>
          <a:p>
            <a:pPr marL="285750" indent="-285750">
              <a:buFont typeface="Wingdings" pitchFamily="2" charset="2"/>
              <a:buChar char="ü"/>
            </a:pPr>
            <a:endParaRPr lang="nl-NL" sz="2000" dirty="0">
              <a:latin typeface="Calibri" pitchFamily="34" charset="0"/>
              <a:cs typeface="Calibri" pitchFamily="34" charset="0"/>
            </a:endParaRPr>
          </a:p>
          <a:p>
            <a:pPr marL="285750" indent="-285750">
              <a:buFont typeface="Wingdings" pitchFamily="2" charset="2"/>
              <a:buChar char="ü"/>
            </a:pPr>
            <a:r>
              <a:rPr lang="nl-NL" sz="2000" dirty="0" smtClean="0">
                <a:latin typeface="Calibri" pitchFamily="34" charset="0"/>
                <a:cs typeface="Calibri" pitchFamily="34" charset="0"/>
              </a:rPr>
              <a:t>E-mail en sociale media bieden veel controle; zelf kiezen wanneer je iets leest of opent waardoor prikkels gereguleerd kunnen worden. </a:t>
            </a:r>
          </a:p>
          <a:p>
            <a:pPr marL="285750" indent="-285750">
              <a:buFont typeface="Wingdings" pitchFamily="2" charset="2"/>
              <a:buChar char="ü"/>
            </a:pPr>
            <a:endParaRPr lang="nl-NL" sz="2000" dirty="0" smtClean="0">
              <a:latin typeface="Calibri" pitchFamily="34" charset="0"/>
              <a:cs typeface="Calibri" pitchFamily="34" charset="0"/>
            </a:endParaRPr>
          </a:p>
          <a:p>
            <a:pPr marL="285750" indent="-285750">
              <a:buFont typeface="Wingdings" pitchFamily="2" charset="2"/>
              <a:buChar char="ü"/>
            </a:pPr>
            <a:r>
              <a:rPr lang="nl-NL" sz="2000" dirty="0" smtClean="0">
                <a:latin typeface="Calibri" pitchFamily="34" charset="0"/>
                <a:cs typeface="Calibri" pitchFamily="34" charset="0"/>
              </a:rPr>
              <a:t>Mensen met ASS-problematiek zijn erg gewild als programmeur. Zij hebben immers oog voor details, zijn accuraat, geduldig en vinden het prettig steeds hetzelfde werk te doen. </a:t>
            </a:r>
          </a:p>
          <a:p>
            <a:pPr marL="285750" indent="-285750">
              <a:buFont typeface="Wingdings" pitchFamily="2" charset="2"/>
              <a:buChar char="ü"/>
            </a:pPr>
            <a:endParaRPr lang="nl-NL" dirty="0">
              <a:solidFill>
                <a:schemeClr val="accent5">
                  <a:lumMod val="75000"/>
                </a:schemeClr>
              </a:solidFill>
              <a:latin typeface="Calibri" pitchFamily="34" charset="0"/>
              <a:cs typeface="Calibri" pitchFamily="34" charset="0"/>
            </a:endParaRPr>
          </a:p>
          <a:p>
            <a:endParaRPr lang="nl-NL" dirty="0">
              <a:solidFill>
                <a:schemeClr val="accent5">
                  <a:lumMod val="75000"/>
                </a:schemeClr>
              </a:solidFill>
              <a:latin typeface="Calibri" pitchFamily="34" charset="0"/>
              <a:cs typeface="Calibri" pitchFamily="34" charset="0"/>
            </a:endParaRPr>
          </a:p>
        </p:txBody>
      </p:sp>
    </p:spTree>
    <p:extLst>
      <p:ext uri="{BB962C8B-B14F-4D97-AF65-F5344CB8AC3E}">
        <p14:creationId xmlns:p14="http://schemas.microsoft.com/office/powerpoint/2010/main" val="2730512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Rechte verbindingslijn 5"/>
          <p:cNvCxnSpPr/>
          <p:nvPr/>
        </p:nvCxnSpPr>
        <p:spPr>
          <a:xfrm flipV="1">
            <a:off x="357064" y="6134041"/>
            <a:ext cx="8136904" cy="36004"/>
          </a:xfrm>
          <a:prstGeom prst="line">
            <a:avLst/>
          </a:prstGeom>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35896" y="6297153"/>
            <a:ext cx="1983445" cy="514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kstvak 1"/>
          <p:cNvSpPr txBox="1"/>
          <p:nvPr/>
        </p:nvSpPr>
        <p:spPr>
          <a:xfrm>
            <a:off x="539552" y="304288"/>
            <a:ext cx="8208912" cy="646331"/>
          </a:xfrm>
          <a:prstGeom prst="rect">
            <a:avLst/>
          </a:prstGeom>
          <a:noFill/>
        </p:spPr>
        <p:txBody>
          <a:bodyPr wrap="square" rtlCol="0">
            <a:spAutoFit/>
          </a:bodyPr>
          <a:lstStyle/>
          <a:p>
            <a:pPr marL="285750" indent="-285750">
              <a:buFont typeface="Wingdings" pitchFamily="2" charset="2"/>
              <a:buChar char="ü"/>
            </a:pPr>
            <a:endParaRPr lang="nl-NL" dirty="0">
              <a:solidFill>
                <a:schemeClr val="accent5">
                  <a:lumMod val="75000"/>
                </a:schemeClr>
              </a:solidFill>
              <a:latin typeface="Calibri" pitchFamily="34" charset="0"/>
              <a:cs typeface="Calibri" pitchFamily="34" charset="0"/>
            </a:endParaRPr>
          </a:p>
          <a:p>
            <a:endParaRPr lang="nl-NL" dirty="0">
              <a:solidFill>
                <a:schemeClr val="accent5">
                  <a:lumMod val="75000"/>
                </a:schemeClr>
              </a:solidFill>
              <a:latin typeface="Calibri" pitchFamily="34" charset="0"/>
              <a:cs typeface="Calibri" pitchFamily="34" charset="0"/>
            </a:endParaRPr>
          </a:p>
        </p:txBody>
      </p:sp>
      <p:pic>
        <p:nvPicPr>
          <p:cNvPr id="2052" name="Picture 4" descr="Image result for ross en de virtuele wereld">
            <a:hlinkClick r:id="rId3" action="ppaction://hlinkfile"/>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 y="476672"/>
            <a:ext cx="9105900" cy="5124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33759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Rechte verbindingslijn 5"/>
          <p:cNvCxnSpPr/>
          <p:nvPr/>
        </p:nvCxnSpPr>
        <p:spPr>
          <a:xfrm flipV="1">
            <a:off x="357064" y="6134041"/>
            <a:ext cx="8136904" cy="36004"/>
          </a:xfrm>
          <a:prstGeom prst="line">
            <a:avLst/>
          </a:prstGeom>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35896" y="6297153"/>
            <a:ext cx="1983445" cy="514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kstvak 1"/>
          <p:cNvSpPr txBox="1"/>
          <p:nvPr/>
        </p:nvSpPr>
        <p:spPr>
          <a:xfrm>
            <a:off x="509710" y="152872"/>
            <a:ext cx="8526785" cy="6678751"/>
          </a:xfrm>
          <a:prstGeom prst="rect">
            <a:avLst/>
          </a:prstGeom>
          <a:noFill/>
        </p:spPr>
        <p:txBody>
          <a:bodyPr wrap="square" rtlCol="0">
            <a:spAutoFit/>
          </a:bodyPr>
          <a:lstStyle/>
          <a:p>
            <a:r>
              <a:rPr lang="nl-NL" sz="3200" dirty="0" smtClean="0">
                <a:solidFill>
                  <a:schemeClr val="accent5">
                    <a:lumMod val="75000"/>
                  </a:schemeClr>
                </a:solidFill>
                <a:latin typeface="Calibri" pitchFamily="34" charset="0"/>
                <a:cs typeface="Calibri" pitchFamily="34" charset="0"/>
              </a:rPr>
              <a:t>Risico’s digitale ontwikkelingen</a:t>
            </a:r>
          </a:p>
          <a:p>
            <a:endParaRPr lang="nl-NL" dirty="0" smtClean="0">
              <a:latin typeface="Calibri" pitchFamily="34" charset="0"/>
              <a:cs typeface="Calibri" pitchFamily="34" charset="0"/>
            </a:endParaRPr>
          </a:p>
          <a:p>
            <a:pPr marL="285750" indent="-285750">
              <a:buFont typeface="Wingdings" pitchFamily="2" charset="2"/>
              <a:buChar char="ü"/>
            </a:pPr>
            <a:r>
              <a:rPr lang="nl-NL" dirty="0" smtClean="0">
                <a:latin typeface="Calibri" pitchFamily="34" charset="0"/>
                <a:cs typeface="Calibri" pitchFamily="34" charset="0"/>
              </a:rPr>
              <a:t>Tegen dezelfde communicatieproblemen aanlopen dan in het echte leven. Mensen met ASS problematiek nemen taal letterlijk en kunnen bepaalde opmerkingen moeilijk op waarde schatten. Sarcasme en </a:t>
            </a:r>
            <a:r>
              <a:rPr lang="nl-NL" dirty="0" err="1" smtClean="0">
                <a:latin typeface="Calibri" pitchFamily="34" charset="0"/>
                <a:cs typeface="Calibri" pitchFamily="34" charset="0"/>
              </a:rPr>
              <a:t>phishing</a:t>
            </a:r>
            <a:r>
              <a:rPr lang="nl-NL" dirty="0" smtClean="0">
                <a:latin typeface="Calibri" pitchFamily="34" charset="0"/>
                <a:cs typeface="Calibri" pitchFamily="34" charset="0"/>
              </a:rPr>
              <a:t> is voor deze doelgroep ongrijpbaar. </a:t>
            </a:r>
          </a:p>
          <a:p>
            <a:pPr marL="285750" indent="-285750">
              <a:buFont typeface="Wingdings" pitchFamily="2" charset="2"/>
              <a:buChar char="ü"/>
            </a:pPr>
            <a:endParaRPr lang="nl-NL" dirty="0">
              <a:latin typeface="Calibri" pitchFamily="34" charset="0"/>
              <a:cs typeface="Calibri" pitchFamily="34" charset="0"/>
            </a:endParaRPr>
          </a:p>
          <a:p>
            <a:pPr marL="285750" indent="-285750">
              <a:buFont typeface="Wingdings" pitchFamily="2" charset="2"/>
              <a:buChar char="ü"/>
            </a:pPr>
            <a:r>
              <a:rPr lang="nl-NL" dirty="0" smtClean="0">
                <a:latin typeface="Calibri" pitchFamily="34" charset="0"/>
                <a:cs typeface="Calibri" pitchFamily="34" charset="0"/>
              </a:rPr>
              <a:t>Dezelfde risico’s voor iedereen: </a:t>
            </a:r>
          </a:p>
          <a:p>
            <a:r>
              <a:rPr lang="nl-NL" dirty="0" smtClean="0">
                <a:latin typeface="Calibri" pitchFamily="34" charset="0"/>
                <a:cs typeface="Calibri" pitchFamily="34" charset="0"/>
              </a:rPr>
              <a:t>	-Cyberpesten</a:t>
            </a:r>
          </a:p>
          <a:p>
            <a:r>
              <a:rPr lang="nl-NL" dirty="0">
                <a:latin typeface="Calibri" pitchFamily="34" charset="0"/>
                <a:cs typeface="Calibri" pitchFamily="34" charset="0"/>
              </a:rPr>
              <a:t>	</a:t>
            </a:r>
            <a:r>
              <a:rPr lang="nl-NL" dirty="0" smtClean="0">
                <a:latin typeface="Calibri" pitchFamily="34" charset="0"/>
                <a:cs typeface="Calibri" pitchFamily="34" charset="0"/>
              </a:rPr>
              <a:t>-</a:t>
            </a:r>
            <a:r>
              <a:rPr lang="nl-NL" dirty="0" err="1" smtClean="0">
                <a:latin typeface="Calibri" pitchFamily="34" charset="0"/>
                <a:cs typeface="Calibri" pitchFamily="34" charset="0"/>
              </a:rPr>
              <a:t>Grooming</a:t>
            </a:r>
            <a:endParaRPr lang="nl-NL" dirty="0" smtClean="0">
              <a:latin typeface="Calibri" pitchFamily="34" charset="0"/>
              <a:cs typeface="Calibri" pitchFamily="34" charset="0"/>
            </a:endParaRPr>
          </a:p>
          <a:p>
            <a:r>
              <a:rPr lang="nl-NL" dirty="0">
                <a:latin typeface="Calibri" pitchFamily="34" charset="0"/>
                <a:cs typeface="Calibri" pitchFamily="34" charset="0"/>
              </a:rPr>
              <a:t>	</a:t>
            </a:r>
            <a:r>
              <a:rPr lang="nl-NL" dirty="0" smtClean="0">
                <a:latin typeface="Calibri" pitchFamily="34" charset="0"/>
                <a:cs typeface="Calibri" pitchFamily="34" charset="0"/>
              </a:rPr>
              <a:t>-Films met geweld en porno</a:t>
            </a:r>
          </a:p>
          <a:p>
            <a:r>
              <a:rPr lang="nl-NL" dirty="0">
                <a:latin typeface="Calibri" pitchFamily="34" charset="0"/>
                <a:cs typeface="Calibri" pitchFamily="34" charset="0"/>
              </a:rPr>
              <a:t>	</a:t>
            </a:r>
            <a:r>
              <a:rPr lang="nl-NL" dirty="0" smtClean="0">
                <a:latin typeface="Calibri" pitchFamily="34" charset="0"/>
                <a:cs typeface="Calibri" pitchFamily="34" charset="0"/>
              </a:rPr>
              <a:t>-Game verslaving</a:t>
            </a:r>
          </a:p>
          <a:p>
            <a:r>
              <a:rPr lang="nl-NL" dirty="0">
                <a:latin typeface="Calibri" pitchFamily="34" charset="0"/>
                <a:cs typeface="Calibri" pitchFamily="34" charset="0"/>
              </a:rPr>
              <a:t>	</a:t>
            </a:r>
            <a:r>
              <a:rPr lang="nl-NL" dirty="0" smtClean="0">
                <a:latin typeface="Calibri" pitchFamily="34" charset="0"/>
                <a:cs typeface="Calibri" pitchFamily="34" charset="0"/>
              </a:rPr>
              <a:t>-</a:t>
            </a:r>
            <a:r>
              <a:rPr lang="nl-NL" dirty="0" err="1" smtClean="0">
                <a:latin typeface="Calibri" pitchFamily="34" charset="0"/>
                <a:cs typeface="Calibri" pitchFamily="34" charset="0"/>
              </a:rPr>
              <a:t>Sexting</a:t>
            </a:r>
            <a:endParaRPr lang="nl-NL" dirty="0" smtClean="0">
              <a:latin typeface="Calibri" pitchFamily="34" charset="0"/>
              <a:cs typeface="Calibri" pitchFamily="34" charset="0"/>
            </a:endParaRPr>
          </a:p>
          <a:p>
            <a:r>
              <a:rPr lang="nl-NL" dirty="0">
                <a:latin typeface="Calibri" pitchFamily="34" charset="0"/>
                <a:cs typeface="Calibri" pitchFamily="34" charset="0"/>
              </a:rPr>
              <a:t>	</a:t>
            </a:r>
            <a:r>
              <a:rPr lang="nl-NL" dirty="0" smtClean="0">
                <a:latin typeface="Calibri" pitchFamily="34" charset="0"/>
                <a:cs typeface="Calibri" pitchFamily="34" charset="0"/>
              </a:rPr>
              <a:t>-</a:t>
            </a:r>
            <a:r>
              <a:rPr lang="nl-NL" dirty="0" err="1" smtClean="0">
                <a:latin typeface="Calibri" pitchFamily="34" charset="0"/>
                <a:cs typeface="Calibri" pitchFamily="34" charset="0"/>
              </a:rPr>
              <a:t>Sextortion</a:t>
            </a:r>
            <a:endParaRPr lang="nl-NL" dirty="0" smtClean="0">
              <a:latin typeface="Calibri" pitchFamily="34" charset="0"/>
              <a:cs typeface="Calibri" pitchFamily="34" charset="0"/>
            </a:endParaRPr>
          </a:p>
          <a:p>
            <a:endParaRPr lang="nl-NL" dirty="0">
              <a:latin typeface="Calibri" pitchFamily="34" charset="0"/>
              <a:cs typeface="Calibri" pitchFamily="34" charset="0"/>
            </a:endParaRPr>
          </a:p>
          <a:p>
            <a:pPr marL="285750" indent="-285750">
              <a:buFont typeface="Wingdings" pitchFamily="2" charset="2"/>
              <a:buChar char="ü"/>
            </a:pPr>
            <a:r>
              <a:rPr lang="nl-NL" dirty="0" smtClean="0">
                <a:latin typeface="Calibri" pitchFamily="34" charset="0"/>
                <a:cs typeface="Calibri" pitchFamily="34" charset="0"/>
              </a:rPr>
              <a:t>Door de beperking de gevolgen op lange termijn niet overzien </a:t>
            </a:r>
            <a:r>
              <a:rPr lang="nl-NL" dirty="0" smtClean="0">
                <a:latin typeface="Calibri" pitchFamily="34" charset="0"/>
                <a:cs typeface="Calibri" pitchFamily="34" charset="0"/>
                <a:sym typeface="Wingdings" pitchFamily="2" charset="2"/>
              </a:rPr>
              <a:t>begeleiding nodig. </a:t>
            </a:r>
          </a:p>
          <a:p>
            <a:pPr marL="285750" indent="-285750">
              <a:buFont typeface="Wingdings" pitchFamily="2" charset="2"/>
              <a:buChar char="ü"/>
            </a:pPr>
            <a:endParaRPr lang="nl-NL" dirty="0">
              <a:latin typeface="Calibri" pitchFamily="34" charset="0"/>
              <a:cs typeface="Calibri" pitchFamily="34" charset="0"/>
              <a:sym typeface="Wingdings" pitchFamily="2" charset="2"/>
            </a:endParaRPr>
          </a:p>
          <a:p>
            <a:pPr marL="285750" indent="-285750">
              <a:buFont typeface="Wingdings" pitchFamily="2" charset="2"/>
              <a:buChar char="ü"/>
            </a:pPr>
            <a:r>
              <a:rPr lang="nl-NL" dirty="0" smtClean="0">
                <a:latin typeface="Calibri" pitchFamily="34" charset="0"/>
                <a:cs typeface="Calibri" pitchFamily="34" charset="0"/>
              </a:rPr>
              <a:t>Trends: </a:t>
            </a:r>
          </a:p>
          <a:p>
            <a:r>
              <a:rPr lang="nl-NL" dirty="0">
                <a:latin typeface="Calibri" pitchFamily="34" charset="0"/>
                <a:cs typeface="Calibri" pitchFamily="34" charset="0"/>
              </a:rPr>
              <a:t>	</a:t>
            </a:r>
            <a:r>
              <a:rPr lang="nl-NL" dirty="0" smtClean="0">
                <a:latin typeface="Calibri" pitchFamily="34" charset="0"/>
                <a:cs typeface="Calibri" pitchFamily="34" charset="0"/>
              </a:rPr>
              <a:t>-</a:t>
            </a:r>
            <a:r>
              <a:rPr lang="nl-NL" dirty="0" err="1" smtClean="0">
                <a:latin typeface="Calibri" pitchFamily="34" charset="0"/>
                <a:cs typeface="Calibri" pitchFamily="34" charset="0"/>
              </a:rPr>
              <a:t>Spear</a:t>
            </a:r>
            <a:r>
              <a:rPr lang="nl-NL" dirty="0" smtClean="0">
                <a:latin typeface="Calibri" pitchFamily="34" charset="0"/>
                <a:cs typeface="Calibri" pitchFamily="34" charset="0"/>
              </a:rPr>
              <a:t> </a:t>
            </a:r>
            <a:r>
              <a:rPr lang="nl-NL" dirty="0" err="1" smtClean="0">
                <a:latin typeface="Calibri" pitchFamily="34" charset="0"/>
                <a:cs typeface="Calibri" pitchFamily="34" charset="0"/>
              </a:rPr>
              <a:t>phishing</a:t>
            </a:r>
            <a:endParaRPr lang="nl-NL" dirty="0" smtClean="0">
              <a:latin typeface="Calibri" pitchFamily="34" charset="0"/>
              <a:cs typeface="Calibri" pitchFamily="34" charset="0"/>
            </a:endParaRPr>
          </a:p>
          <a:p>
            <a:r>
              <a:rPr lang="nl-NL" dirty="0">
                <a:latin typeface="Calibri" pitchFamily="34" charset="0"/>
                <a:cs typeface="Calibri" pitchFamily="34" charset="0"/>
              </a:rPr>
              <a:t>	</a:t>
            </a:r>
            <a:r>
              <a:rPr lang="nl-NL" dirty="0" smtClean="0">
                <a:latin typeface="Calibri" pitchFamily="34" charset="0"/>
                <a:cs typeface="Calibri" pitchFamily="34" charset="0"/>
              </a:rPr>
              <a:t>-Nep accounts </a:t>
            </a:r>
          </a:p>
          <a:p>
            <a:r>
              <a:rPr lang="nl-NL" dirty="0">
                <a:latin typeface="Calibri" pitchFamily="34" charset="0"/>
                <a:cs typeface="Calibri" pitchFamily="34" charset="0"/>
              </a:rPr>
              <a:t>	</a:t>
            </a:r>
            <a:r>
              <a:rPr lang="nl-NL" dirty="0" smtClean="0">
                <a:latin typeface="Calibri" pitchFamily="34" charset="0"/>
                <a:cs typeface="Calibri" pitchFamily="34" charset="0"/>
              </a:rPr>
              <a:t>-Nep nieuws, </a:t>
            </a:r>
            <a:r>
              <a:rPr lang="nl-NL" dirty="0" err="1" smtClean="0">
                <a:latin typeface="Calibri" pitchFamily="34" charset="0"/>
                <a:cs typeface="Calibri" pitchFamily="34" charset="0"/>
              </a:rPr>
              <a:t>hoaxes</a:t>
            </a:r>
            <a:r>
              <a:rPr lang="nl-NL" dirty="0" smtClean="0">
                <a:latin typeface="Calibri" pitchFamily="34" charset="0"/>
                <a:cs typeface="Calibri" pitchFamily="34" charset="0"/>
              </a:rPr>
              <a:t>, fake </a:t>
            </a:r>
            <a:r>
              <a:rPr lang="nl-NL" dirty="0" err="1" smtClean="0">
                <a:latin typeface="Calibri" pitchFamily="34" charset="0"/>
                <a:cs typeface="Calibri" pitchFamily="34" charset="0"/>
              </a:rPr>
              <a:t>news</a:t>
            </a:r>
            <a:endParaRPr lang="nl-NL" dirty="0" smtClean="0">
              <a:latin typeface="Calibri" pitchFamily="34" charset="0"/>
              <a:cs typeface="Calibri" pitchFamily="34" charset="0"/>
            </a:endParaRPr>
          </a:p>
          <a:p>
            <a:r>
              <a:rPr lang="nl-NL" dirty="0">
                <a:latin typeface="Calibri" pitchFamily="34" charset="0"/>
                <a:cs typeface="Calibri" pitchFamily="34" charset="0"/>
              </a:rPr>
              <a:t>	</a:t>
            </a:r>
            <a:r>
              <a:rPr lang="nl-NL" dirty="0" smtClean="0">
                <a:latin typeface="Calibri" pitchFamily="34" charset="0"/>
                <a:cs typeface="Calibri" pitchFamily="34" charset="0"/>
              </a:rPr>
              <a:t>-</a:t>
            </a:r>
            <a:r>
              <a:rPr lang="nl-NL" dirty="0" err="1" smtClean="0">
                <a:latin typeface="Calibri" pitchFamily="34" charset="0"/>
                <a:cs typeface="Calibri" pitchFamily="34" charset="0"/>
              </a:rPr>
              <a:t>Slutshaming</a:t>
            </a:r>
            <a:r>
              <a:rPr lang="nl-NL" dirty="0" smtClean="0">
                <a:latin typeface="Calibri" pitchFamily="34" charset="0"/>
                <a:cs typeface="Calibri" pitchFamily="34" charset="0"/>
              </a:rPr>
              <a:t>, </a:t>
            </a:r>
            <a:r>
              <a:rPr lang="nl-NL" dirty="0" err="1" smtClean="0">
                <a:latin typeface="Calibri" pitchFamily="34" charset="0"/>
                <a:cs typeface="Calibri" pitchFamily="34" charset="0"/>
              </a:rPr>
              <a:t>bangalijsten</a:t>
            </a:r>
            <a:endParaRPr lang="nl-NL" dirty="0" smtClean="0">
              <a:latin typeface="Calibri" pitchFamily="34" charset="0"/>
              <a:cs typeface="Calibri" pitchFamily="34" charset="0"/>
            </a:endParaRPr>
          </a:p>
          <a:p>
            <a:endParaRPr lang="nl-NL" dirty="0">
              <a:solidFill>
                <a:schemeClr val="accent5">
                  <a:lumMod val="75000"/>
                </a:schemeClr>
              </a:solidFill>
              <a:latin typeface="Calibri" pitchFamily="34" charset="0"/>
              <a:cs typeface="Calibri" pitchFamily="34" charset="0"/>
            </a:endParaRPr>
          </a:p>
          <a:p>
            <a:endParaRPr lang="nl-NL" dirty="0">
              <a:solidFill>
                <a:schemeClr val="accent5">
                  <a:lumMod val="75000"/>
                </a:schemeClr>
              </a:solidFill>
              <a:latin typeface="Calibri" pitchFamily="34" charset="0"/>
              <a:cs typeface="Calibri" pitchFamily="34" charset="0"/>
            </a:endParaRPr>
          </a:p>
        </p:txBody>
      </p:sp>
    </p:spTree>
    <p:extLst>
      <p:ext uri="{BB962C8B-B14F-4D97-AF65-F5344CB8AC3E}">
        <p14:creationId xmlns:p14="http://schemas.microsoft.com/office/powerpoint/2010/main" val="4249976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
                                            <p:txEl>
                                              <p:pRg st="12" end="12"/>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
                                            <p:txEl>
                                              <p:pRg st="14" end="14"/>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
                                            <p:txEl>
                                              <p:pRg st="15" end="15"/>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
                                            <p:txEl>
                                              <p:pRg st="16" end="16"/>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
                                            <p:txEl>
                                              <p:pRg st="17" end="17"/>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
                                            <p:txEl>
                                              <p:pRg st="18" end="1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Rechte verbindingslijn 5"/>
          <p:cNvCxnSpPr/>
          <p:nvPr/>
        </p:nvCxnSpPr>
        <p:spPr>
          <a:xfrm flipV="1">
            <a:off x="357064" y="6134041"/>
            <a:ext cx="8136904" cy="36004"/>
          </a:xfrm>
          <a:prstGeom prst="line">
            <a:avLst/>
          </a:prstGeom>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35896" y="6297153"/>
            <a:ext cx="1983445" cy="514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kstvak 1"/>
          <p:cNvSpPr txBox="1"/>
          <p:nvPr/>
        </p:nvSpPr>
        <p:spPr>
          <a:xfrm>
            <a:off x="509710" y="152872"/>
            <a:ext cx="8526785" cy="646331"/>
          </a:xfrm>
          <a:prstGeom prst="rect">
            <a:avLst/>
          </a:prstGeom>
          <a:noFill/>
        </p:spPr>
        <p:txBody>
          <a:bodyPr wrap="square" rtlCol="0">
            <a:spAutoFit/>
          </a:bodyPr>
          <a:lstStyle/>
          <a:p>
            <a:endParaRPr lang="nl-NL" dirty="0">
              <a:solidFill>
                <a:schemeClr val="accent5">
                  <a:lumMod val="75000"/>
                </a:schemeClr>
              </a:solidFill>
              <a:latin typeface="Calibri" pitchFamily="34" charset="0"/>
              <a:cs typeface="Calibri" pitchFamily="34" charset="0"/>
            </a:endParaRPr>
          </a:p>
          <a:p>
            <a:endParaRPr lang="nl-NL" dirty="0">
              <a:solidFill>
                <a:schemeClr val="accent5">
                  <a:lumMod val="75000"/>
                </a:schemeClr>
              </a:solidFill>
              <a:latin typeface="Calibri" pitchFamily="34" charset="0"/>
              <a:cs typeface="Calibri" pitchFamily="34" charset="0"/>
            </a:endParaRPr>
          </a:p>
        </p:txBody>
      </p:sp>
      <p:sp>
        <p:nvSpPr>
          <p:cNvPr id="3" name="Control 1"/>
          <p:cNvSpPr>
            <a:spLocks noChangeArrowheads="1" noChangeShapeType="1"/>
          </p:cNvSpPr>
          <p:nvPr/>
        </p:nvSpPr>
        <p:spPr bwMode="auto">
          <a:xfrm>
            <a:off x="0" y="0"/>
            <a:ext cx="914400" cy="9144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nl-NL"/>
          </a:p>
        </p:txBody>
      </p:sp>
      <p:pic>
        <p:nvPicPr>
          <p:cNvPr id="3075" name="Picture 3" descr="Vindicat neemt afstand van de publicati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4685" y="781861"/>
            <a:ext cx="8885865" cy="49697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839968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Rechte verbindingslijn 5"/>
          <p:cNvCxnSpPr/>
          <p:nvPr/>
        </p:nvCxnSpPr>
        <p:spPr>
          <a:xfrm flipV="1">
            <a:off x="357064" y="6134041"/>
            <a:ext cx="8136904" cy="36004"/>
          </a:xfrm>
          <a:prstGeom prst="line">
            <a:avLst/>
          </a:prstGeom>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35896" y="6297153"/>
            <a:ext cx="1983445" cy="514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kstvak 1"/>
          <p:cNvSpPr txBox="1"/>
          <p:nvPr/>
        </p:nvSpPr>
        <p:spPr>
          <a:xfrm>
            <a:off x="357064" y="764704"/>
            <a:ext cx="8535416" cy="7232749"/>
          </a:xfrm>
          <a:prstGeom prst="rect">
            <a:avLst/>
          </a:prstGeom>
          <a:noFill/>
        </p:spPr>
        <p:txBody>
          <a:bodyPr wrap="square" rtlCol="0">
            <a:spAutoFit/>
          </a:bodyPr>
          <a:lstStyle/>
          <a:p>
            <a:r>
              <a:rPr lang="nl-NL" sz="3200" dirty="0" smtClean="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rPr>
              <a:t>Wat is het vlaggensysteem?</a:t>
            </a:r>
          </a:p>
          <a:p>
            <a:endParaRPr lang="nl-NL" sz="2400" dirty="0">
              <a:latin typeface="Tahoma" panose="020B0604030504040204" pitchFamily="34" charset="0"/>
              <a:ea typeface="Tahoma" panose="020B0604030504040204" pitchFamily="34" charset="0"/>
              <a:cs typeface="Tahoma" panose="020B0604030504040204" pitchFamily="34" charset="0"/>
            </a:endParaRPr>
          </a:p>
          <a:p>
            <a:endParaRPr lang="nl-NL" sz="2400" dirty="0" smtClean="0">
              <a:latin typeface="Tahoma" panose="020B0604030504040204" pitchFamily="34" charset="0"/>
              <a:ea typeface="Tahoma" panose="020B0604030504040204" pitchFamily="34" charset="0"/>
              <a:cs typeface="Tahoma" panose="020B0604030504040204" pitchFamily="34" charset="0"/>
            </a:endParaRPr>
          </a:p>
          <a:p>
            <a:r>
              <a:rPr lang="nl-NL" sz="2400" dirty="0" smtClean="0">
                <a:latin typeface="Tahoma" panose="020B0604030504040204" pitchFamily="34" charset="0"/>
                <a:ea typeface="Tahoma" panose="020B0604030504040204" pitchFamily="34" charset="0"/>
                <a:cs typeface="Tahoma" panose="020B0604030504040204" pitchFamily="34" charset="0"/>
              </a:rPr>
              <a:t>	</a:t>
            </a:r>
            <a:r>
              <a:rPr lang="nl-NL" sz="2400" dirty="0">
                <a:latin typeface="Calibri" pitchFamily="34" charset="0"/>
                <a:ea typeface="Tahoma" panose="020B0604030504040204" pitchFamily="34" charset="0"/>
                <a:cs typeface="Calibri" pitchFamily="34" charset="0"/>
              </a:rPr>
              <a:t> </a:t>
            </a:r>
            <a:r>
              <a:rPr lang="nl-NL" sz="2400" dirty="0" smtClean="0">
                <a:latin typeface="Calibri" pitchFamily="34" charset="0"/>
                <a:ea typeface="Tahoma" panose="020B0604030504040204" pitchFamily="34" charset="0"/>
                <a:cs typeface="Calibri" pitchFamily="34" charset="0"/>
              </a:rPr>
              <a:t>                                      </a:t>
            </a:r>
          </a:p>
          <a:p>
            <a:pPr marL="3086100" lvl="6" indent="-342900">
              <a:buFont typeface="Arial" panose="020B0604020202020204" pitchFamily="34" charset="0"/>
              <a:buChar char="•"/>
            </a:pPr>
            <a:r>
              <a:rPr lang="nl-NL" sz="2400" dirty="0" smtClean="0">
                <a:latin typeface="Calibri" pitchFamily="34" charset="0"/>
                <a:ea typeface="Tahoma" panose="020B0604030504040204" pitchFamily="34" charset="0"/>
                <a:cs typeface="Calibri" pitchFamily="34" charset="0"/>
              </a:rPr>
              <a:t>Een methode om seksueel gedrag te duiden als gezond of grensoverschrijdend.</a:t>
            </a:r>
          </a:p>
          <a:p>
            <a:pPr marL="342900" indent="-342900">
              <a:buFont typeface="Arial" panose="020B0604020202020204" pitchFamily="34" charset="0"/>
              <a:buChar char="•"/>
            </a:pPr>
            <a:endParaRPr lang="nl-NL" sz="2400" dirty="0">
              <a:latin typeface="Calibri" pitchFamily="34" charset="0"/>
              <a:ea typeface="Tahoma" panose="020B0604030504040204" pitchFamily="34" charset="0"/>
              <a:cs typeface="Calibri" pitchFamily="34" charset="0"/>
            </a:endParaRPr>
          </a:p>
          <a:p>
            <a:pPr marL="3086100" lvl="6" indent="-342900">
              <a:buFont typeface="Arial" panose="020B0604020202020204" pitchFamily="34" charset="0"/>
              <a:buChar char="•"/>
            </a:pPr>
            <a:r>
              <a:rPr lang="nl-NL" sz="2400" dirty="0" smtClean="0">
                <a:latin typeface="Calibri" pitchFamily="34" charset="0"/>
                <a:ea typeface="Tahoma" panose="020B0604030504040204" pitchFamily="34" charset="0"/>
                <a:cs typeface="Calibri" pitchFamily="34" charset="0"/>
              </a:rPr>
              <a:t>Handvatten om met neutrale criteria, adequaat te kunnen handelen.  </a:t>
            </a:r>
            <a:r>
              <a:rPr lang="nl-NL" sz="2400" dirty="0" smtClean="0">
                <a:latin typeface="Tahoma" panose="020B0604030504040204" pitchFamily="34" charset="0"/>
                <a:ea typeface="Tahoma" panose="020B0604030504040204" pitchFamily="34" charset="0"/>
                <a:cs typeface="Tahoma" panose="020B0604030504040204" pitchFamily="34" charset="0"/>
              </a:rPr>
              <a:t>	</a:t>
            </a:r>
            <a:endParaRPr lang="nl-NL" sz="2400" dirty="0">
              <a:latin typeface="Tahoma" panose="020B0604030504040204" pitchFamily="34" charset="0"/>
              <a:ea typeface="Tahoma" panose="020B0604030504040204" pitchFamily="34" charset="0"/>
              <a:cs typeface="Tahoma" panose="020B0604030504040204" pitchFamily="34" charset="0"/>
            </a:endParaRPr>
          </a:p>
          <a:p>
            <a:endParaRPr lang="nl-NL" sz="2400" dirty="0" smtClean="0">
              <a:latin typeface="Tahoma" panose="020B0604030504040204" pitchFamily="34" charset="0"/>
              <a:ea typeface="Tahoma" panose="020B0604030504040204" pitchFamily="34" charset="0"/>
              <a:cs typeface="Tahoma" panose="020B0604030504040204" pitchFamily="34" charset="0"/>
            </a:endParaRPr>
          </a:p>
          <a:p>
            <a:endParaRPr lang="nl-NL" sz="2400" dirty="0">
              <a:latin typeface="Tahoma" panose="020B0604030504040204" pitchFamily="34" charset="0"/>
              <a:ea typeface="Tahoma" panose="020B0604030504040204" pitchFamily="34" charset="0"/>
              <a:cs typeface="Tahoma" panose="020B0604030504040204" pitchFamily="34" charset="0"/>
            </a:endParaRPr>
          </a:p>
          <a:p>
            <a:endParaRPr lang="nl-NL" sz="2400" dirty="0" smtClean="0">
              <a:latin typeface="Tahoma" panose="020B0604030504040204" pitchFamily="34" charset="0"/>
              <a:ea typeface="Tahoma" panose="020B0604030504040204" pitchFamily="34" charset="0"/>
              <a:cs typeface="Tahoma" panose="020B0604030504040204" pitchFamily="34" charset="0"/>
            </a:endParaRPr>
          </a:p>
          <a:p>
            <a:endParaRPr lang="nl-NL" sz="2400" dirty="0">
              <a:latin typeface="Tahoma" panose="020B0604030504040204" pitchFamily="34" charset="0"/>
              <a:ea typeface="Tahoma" panose="020B0604030504040204" pitchFamily="34" charset="0"/>
              <a:cs typeface="Tahoma" panose="020B0604030504040204" pitchFamily="34" charset="0"/>
            </a:endParaRPr>
          </a:p>
          <a:p>
            <a:endParaRPr lang="nl-NL" sz="2400" dirty="0" smtClean="0">
              <a:latin typeface="Tahoma" panose="020B0604030504040204" pitchFamily="34" charset="0"/>
              <a:ea typeface="Tahoma" panose="020B0604030504040204" pitchFamily="34" charset="0"/>
              <a:cs typeface="Tahoma" panose="020B0604030504040204" pitchFamily="34" charset="0"/>
            </a:endParaRPr>
          </a:p>
          <a:p>
            <a:endParaRPr lang="nl-NL" sz="2400" dirty="0">
              <a:latin typeface="Tahoma" panose="020B0604030504040204" pitchFamily="34" charset="0"/>
              <a:ea typeface="Tahoma" panose="020B0604030504040204" pitchFamily="34" charset="0"/>
              <a:cs typeface="Tahoma" panose="020B0604030504040204" pitchFamily="34" charset="0"/>
            </a:endParaRPr>
          </a:p>
          <a:p>
            <a:endParaRPr lang="nl-NL" sz="2400" dirty="0" smtClean="0">
              <a:latin typeface="Tahoma" panose="020B0604030504040204" pitchFamily="34" charset="0"/>
              <a:ea typeface="Tahoma" panose="020B0604030504040204" pitchFamily="34" charset="0"/>
              <a:cs typeface="Tahoma" panose="020B0604030504040204" pitchFamily="34" charset="0"/>
            </a:endParaRPr>
          </a:p>
          <a:p>
            <a:endParaRPr lang="nl-NL" sz="2400" dirty="0">
              <a:latin typeface="Tahoma" panose="020B0604030504040204" pitchFamily="34" charset="0"/>
              <a:ea typeface="Tahoma" panose="020B0604030504040204" pitchFamily="34" charset="0"/>
              <a:cs typeface="Tahoma" panose="020B0604030504040204" pitchFamily="34" charset="0"/>
            </a:endParaRPr>
          </a:p>
          <a:p>
            <a:endParaRPr lang="nl-NL" sz="2400" dirty="0" smtClean="0">
              <a:latin typeface="Tahoma" panose="020B0604030504040204" pitchFamily="34" charset="0"/>
              <a:ea typeface="Tahoma" panose="020B0604030504040204" pitchFamily="34" charset="0"/>
              <a:cs typeface="Tahoma" panose="020B0604030504040204" pitchFamily="34" charset="0"/>
            </a:endParaRPr>
          </a:p>
          <a:p>
            <a:endParaRPr lang="nl-NL" sz="2400" dirty="0">
              <a:latin typeface="Tahoma" panose="020B0604030504040204" pitchFamily="34" charset="0"/>
              <a:ea typeface="Tahoma" panose="020B0604030504040204" pitchFamily="34" charset="0"/>
              <a:cs typeface="Tahoma" panose="020B0604030504040204" pitchFamily="34" charset="0"/>
            </a:endParaRPr>
          </a:p>
        </p:txBody>
      </p:sp>
      <p:pic>
        <p:nvPicPr>
          <p:cNvPr id="174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9592" y="2387352"/>
            <a:ext cx="1755775" cy="245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0969492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Rechte verbindingslijn 5"/>
          <p:cNvCxnSpPr/>
          <p:nvPr/>
        </p:nvCxnSpPr>
        <p:spPr>
          <a:xfrm flipV="1">
            <a:off x="357064" y="6134041"/>
            <a:ext cx="8136904" cy="36004"/>
          </a:xfrm>
          <a:prstGeom prst="line">
            <a:avLst/>
          </a:prstGeom>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35896" y="6297153"/>
            <a:ext cx="1983445" cy="514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kstvak 1"/>
          <p:cNvSpPr txBox="1"/>
          <p:nvPr/>
        </p:nvSpPr>
        <p:spPr>
          <a:xfrm>
            <a:off x="2843808" y="2420888"/>
            <a:ext cx="4824536" cy="769441"/>
          </a:xfrm>
          <a:prstGeom prst="rect">
            <a:avLst/>
          </a:prstGeom>
          <a:noFill/>
        </p:spPr>
        <p:txBody>
          <a:bodyPr wrap="square" rtlCol="0">
            <a:spAutoFit/>
          </a:bodyPr>
          <a:lstStyle/>
          <a:p>
            <a:r>
              <a:rPr lang="nl-NL" sz="4400" dirty="0" smtClean="0">
                <a:solidFill>
                  <a:schemeClr val="accent5">
                    <a:lumMod val="75000"/>
                  </a:schemeClr>
                </a:solidFill>
                <a:latin typeface="Calibri" pitchFamily="34" charset="0"/>
                <a:ea typeface="Tahoma" panose="020B0604030504040204" pitchFamily="34" charset="0"/>
                <a:cs typeface="Calibri" pitchFamily="34" charset="0"/>
              </a:rPr>
              <a:t>Voorstellen…</a:t>
            </a:r>
            <a:endParaRPr lang="nl-NL" sz="4400" dirty="0">
              <a:solidFill>
                <a:schemeClr val="accent5">
                  <a:lumMod val="75000"/>
                </a:schemeClr>
              </a:solidFill>
              <a:latin typeface="Calibri" pitchFamily="34" charset="0"/>
              <a:ea typeface="Tahoma" panose="020B0604030504040204" pitchFamily="34" charset="0"/>
              <a:cs typeface="Calibri" pitchFamily="34" charset="0"/>
            </a:endParaRPr>
          </a:p>
        </p:txBody>
      </p:sp>
    </p:spTree>
    <p:extLst>
      <p:ext uri="{BB962C8B-B14F-4D97-AF65-F5344CB8AC3E}">
        <p14:creationId xmlns:p14="http://schemas.microsoft.com/office/powerpoint/2010/main" val="13460729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Rechte verbindingslijn 5"/>
          <p:cNvCxnSpPr/>
          <p:nvPr/>
        </p:nvCxnSpPr>
        <p:spPr>
          <a:xfrm flipV="1">
            <a:off x="357064" y="6134041"/>
            <a:ext cx="8136904" cy="36004"/>
          </a:xfrm>
          <a:prstGeom prst="line">
            <a:avLst/>
          </a:prstGeom>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35896" y="6297153"/>
            <a:ext cx="1983445" cy="514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kstvak 1"/>
          <p:cNvSpPr txBox="1"/>
          <p:nvPr/>
        </p:nvSpPr>
        <p:spPr>
          <a:xfrm>
            <a:off x="899592" y="1052736"/>
            <a:ext cx="5594608" cy="3816429"/>
          </a:xfrm>
          <a:prstGeom prst="rect">
            <a:avLst/>
          </a:prstGeom>
          <a:noFill/>
        </p:spPr>
        <p:txBody>
          <a:bodyPr wrap="none" rtlCol="0">
            <a:spAutoFit/>
          </a:bodyPr>
          <a:lstStyle/>
          <a:p>
            <a:r>
              <a:rPr lang="nl-NL" sz="3200" dirty="0" smtClean="0">
                <a:solidFill>
                  <a:schemeClr val="accent5">
                    <a:lumMod val="75000"/>
                  </a:schemeClr>
                </a:solidFill>
                <a:latin typeface="Calibri" pitchFamily="34" charset="0"/>
                <a:ea typeface="Tahoma" panose="020B0604030504040204" pitchFamily="34" charset="0"/>
                <a:cs typeface="Calibri" pitchFamily="34" charset="0"/>
              </a:rPr>
              <a:t>Het vlaggensysteem bestaat uit: </a:t>
            </a:r>
          </a:p>
          <a:p>
            <a:endParaRPr lang="nl-NL" dirty="0">
              <a:latin typeface="Calibri" pitchFamily="34" charset="0"/>
              <a:ea typeface="Tahoma" panose="020B0604030504040204" pitchFamily="34" charset="0"/>
              <a:cs typeface="Calibri" pitchFamily="34" charset="0"/>
            </a:endParaRPr>
          </a:p>
          <a:p>
            <a:endParaRPr lang="nl-NL" sz="2400" dirty="0" smtClean="0">
              <a:latin typeface="Calibri" pitchFamily="34" charset="0"/>
              <a:ea typeface="Tahoma" panose="020B0604030504040204" pitchFamily="34" charset="0"/>
              <a:cs typeface="Calibri" pitchFamily="34" charset="0"/>
            </a:endParaRPr>
          </a:p>
          <a:p>
            <a:pPr marL="342900" indent="-342900">
              <a:buFont typeface="Arial" panose="020B0604020202020204" pitchFamily="34" charset="0"/>
              <a:buChar char="•"/>
            </a:pPr>
            <a:r>
              <a:rPr lang="nl-NL" sz="2400" dirty="0" smtClean="0">
                <a:latin typeface="Calibri" pitchFamily="34" charset="0"/>
                <a:ea typeface="Tahoma" panose="020B0604030504040204" pitchFamily="34" charset="0"/>
                <a:cs typeface="Calibri" pitchFamily="34" charset="0"/>
              </a:rPr>
              <a:t>Normatieve  lijst (per 5 jaar vernieuwd)</a:t>
            </a:r>
          </a:p>
          <a:p>
            <a:pPr marL="342900" indent="-342900">
              <a:buFont typeface="Arial" panose="020B0604020202020204" pitchFamily="34" charset="0"/>
              <a:buChar char="•"/>
            </a:pPr>
            <a:r>
              <a:rPr lang="nl-NL" sz="2400" dirty="0" smtClean="0">
                <a:latin typeface="Calibri" pitchFamily="34" charset="0"/>
                <a:ea typeface="Tahoma" panose="020B0604030504040204" pitchFamily="34" charset="0"/>
                <a:cs typeface="Calibri" pitchFamily="34" charset="0"/>
              </a:rPr>
              <a:t>Criteria voor beoordeling</a:t>
            </a:r>
          </a:p>
          <a:p>
            <a:pPr marL="342900" indent="-342900">
              <a:buFont typeface="Arial" panose="020B0604020202020204" pitchFamily="34" charset="0"/>
              <a:buChar char="•"/>
            </a:pPr>
            <a:r>
              <a:rPr lang="nl-NL" sz="2400" dirty="0" smtClean="0">
                <a:latin typeface="Calibri" pitchFamily="34" charset="0"/>
                <a:ea typeface="Tahoma" panose="020B0604030504040204" pitchFamily="34" charset="0"/>
                <a:cs typeface="Calibri" pitchFamily="34" charset="0"/>
              </a:rPr>
              <a:t>Vlaggen (gradaties)</a:t>
            </a:r>
          </a:p>
          <a:p>
            <a:pPr marL="342900" indent="-342900">
              <a:buFont typeface="Arial" panose="020B0604020202020204" pitchFamily="34" charset="0"/>
              <a:buChar char="•"/>
            </a:pPr>
            <a:r>
              <a:rPr lang="nl-NL" sz="2400" dirty="0" smtClean="0">
                <a:latin typeface="Calibri" pitchFamily="34" charset="0"/>
                <a:ea typeface="Tahoma" panose="020B0604030504040204" pitchFamily="34" charset="0"/>
                <a:cs typeface="Calibri" pitchFamily="34" charset="0"/>
              </a:rPr>
              <a:t>Pedagogisch plan</a:t>
            </a:r>
          </a:p>
          <a:p>
            <a:pPr marL="342900" indent="-342900">
              <a:buFont typeface="Arial" panose="020B0604020202020204" pitchFamily="34" charset="0"/>
              <a:buChar char="•"/>
            </a:pPr>
            <a:r>
              <a:rPr lang="nl-NL" sz="2400" dirty="0" smtClean="0">
                <a:latin typeface="Calibri" pitchFamily="34" charset="0"/>
                <a:ea typeface="Tahoma" panose="020B0604030504040204" pitchFamily="34" charset="0"/>
                <a:cs typeface="Calibri" pitchFamily="34" charset="0"/>
              </a:rPr>
              <a:t>Tekeningen met leidraad</a:t>
            </a:r>
          </a:p>
          <a:p>
            <a:pPr marL="342900" indent="-342900">
              <a:buFont typeface="Arial" panose="020B0604020202020204" pitchFamily="34" charset="0"/>
              <a:buChar char="•"/>
            </a:pPr>
            <a:r>
              <a:rPr lang="nl-NL" sz="2400" dirty="0" smtClean="0">
                <a:latin typeface="Calibri" pitchFamily="34" charset="0"/>
                <a:ea typeface="Tahoma" panose="020B0604030504040204" pitchFamily="34" charset="0"/>
                <a:cs typeface="Calibri" pitchFamily="34" charset="0"/>
              </a:rPr>
              <a:t>Handleiding </a:t>
            </a:r>
          </a:p>
          <a:p>
            <a:pPr marL="342900" indent="-342900">
              <a:buFont typeface="Arial" panose="020B0604020202020204" pitchFamily="34" charset="0"/>
              <a:buChar char="•"/>
            </a:pPr>
            <a:r>
              <a:rPr lang="nl-NL" sz="2400" dirty="0" smtClean="0">
                <a:latin typeface="Calibri" pitchFamily="34" charset="0"/>
                <a:ea typeface="Tahoma" panose="020B0604030504040204" pitchFamily="34" charset="0"/>
                <a:cs typeface="Calibri" pitchFamily="34" charset="0"/>
              </a:rPr>
              <a:t>Folder voor ouders </a:t>
            </a:r>
            <a:endParaRPr lang="nl-NL" sz="2400" dirty="0">
              <a:latin typeface="Calibri" pitchFamily="34" charset="0"/>
              <a:ea typeface="Tahoma" panose="020B0604030504040204" pitchFamily="34" charset="0"/>
              <a:cs typeface="Calibri" pitchFamily="34" charset="0"/>
            </a:endParaRPr>
          </a:p>
        </p:txBody>
      </p:sp>
    </p:spTree>
    <p:extLst>
      <p:ext uri="{BB962C8B-B14F-4D97-AF65-F5344CB8AC3E}">
        <p14:creationId xmlns:p14="http://schemas.microsoft.com/office/powerpoint/2010/main" val="48193052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Rechte verbindingslijn 5"/>
          <p:cNvCxnSpPr/>
          <p:nvPr/>
        </p:nvCxnSpPr>
        <p:spPr>
          <a:xfrm flipV="1">
            <a:off x="357064" y="6134041"/>
            <a:ext cx="8136904" cy="36004"/>
          </a:xfrm>
          <a:prstGeom prst="line">
            <a:avLst/>
          </a:prstGeom>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35896" y="6297153"/>
            <a:ext cx="1983445" cy="514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hthoek 1"/>
          <p:cNvSpPr/>
          <p:nvPr/>
        </p:nvSpPr>
        <p:spPr>
          <a:xfrm>
            <a:off x="794426" y="908720"/>
            <a:ext cx="8026046" cy="4862870"/>
          </a:xfrm>
          <a:prstGeom prst="rect">
            <a:avLst/>
          </a:prstGeom>
        </p:spPr>
        <p:txBody>
          <a:bodyPr wrap="square">
            <a:spAutoFit/>
          </a:bodyPr>
          <a:lstStyle/>
          <a:p>
            <a:r>
              <a:rPr lang="nl-NL" sz="3200" dirty="0" smtClean="0">
                <a:solidFill>
                  <a:schemeClr val="accent5">
                    <a:lumMod val="75000"/>
                  </a:schemeClr>
                </a:solidFill>
                <a:latin typeface="Calibri" pitchFamily="34" charset="0"/>
                <a:ea typeface="Tahoma" panose="020B0604030504040204" pitchFamily="34" charset="0"/>
                <a:cs typeface="Calibri" pitchFamily="34" charset="0"/>
              </a:rPr>
              <a:t>Voor wie?</a:t>
            </a:r>
          </a:p>
          <a:p>
            <a:endParaRPr lang="nl-NL" sz="3200" dirty="0">
              <a:latin typeface="Calibri" pitchFamily="34" charset="0"/>
              <a:ea typeface="Tahoma" panose="020B0604030504040204" pitchFamily="34" charset="0"/>
              <a:cs typeface="Calibri" pitchFamily="34" charset="0"/>
            </a:endParaRPr>
          </a:p>
          <a:p>
            <a:pPr marL="292100" indent="-292100">
              <a:buFont typeface="Arial" pitchFamily="34" charset="0"/>
              <a:buChar char="•"/>
            </a:pPr>
            <a:endParaRPr lang="nl-NL" dirty="0">
              <a:latin typeface="Calibri" pitchFamily="34" charset="0"/>
              <a:ea typeface="Tahoma" panose="020B0604030504040204" pitchFamily="34" charset="0"/>
              <a:cs typeface="Calibri" pitchFamily="34" charset="0"/>
            </a:endParaRPr>
          </a:p>
          <a:p>
            <a:pPr marL="285750" indent="-285750">
              <a:buFont typeface="Arial" panose="020B0604020202020204" pitchFamily="34" charset="0"/>
              <a:buChar char="•"/>
            </a:pPr>
            <a:r>
              <a:rPr lang="nl-NL" sz="2400" dirty="0" smtClean="0">
                <a:latin typeface="Calibri" pitchFamily="34" charset="0"/>
                <a:ea typeface="Tahoma" panose="020B0604030504040204" pitchFamily="34" charset="0"/>
                <a:cs typeface="Calibri" pitchFamily="34" charset="0"/>
              </a:rPr>
              <a:t>Professionele opvoeders.</a:t>
            </a:r>
          </a:p>
          <a:p>
            <a:endParaRPr lang="nl-NL" sz="2400" dirty="0" smtClean="0">
              <a:latin typeface="Calibri" pitchFamily="34" charset="0"/>
              <a:ea typeface="Tahoma" panose="020B0604030504040204" pitchFamily="34" charset="0"/>
              <a:cs typeface="Calibri" pitchFamily="34" charset="0"/>
            </a:endParaRPr>
          </a:p>
          <a:p>
            <a:pPr marL="285750" indent="-285750">
              <a:buFont typeface="Arial" panose="020B0604020202020204" pitchFamily="34" charset="0"/>
              <a:buChar char="•"/>
            </a:pPr>
            <a:r>
              <a:rPr lang="nl-NL" sz="2400" dirty="0" smtClean="0">
                <a:latin typeface="Calibri" pitchFamily="34" charset="0"/>
                <a:ea typeface="Tahoma" panose="020B0604030504040204" pitchFamily="34" charset="0"/>
                <a:cs typeface="Calibri" pitchFamily="34" charset="0"/>
              </a:rPr>
              <a:t>Handvatten ouders of opvoeders.</a:t>
            </a:r>
          </a:p>
          <a:p>
            <a:endParaRPr lang="nl-NL" sz="2400" dirty="0" smtClean="0">
              <a:latin typeface="Calibri" pitchFamily="34" charset="0"/>
              <a:ea typeface="Tahoma" panose="020B0604030504040204" pitchFamily="34" charset="0"/>
              <a:cs typeface="Calibri" pitchFamily="34" charset="0"/>
            </a:endParaRPr>
          </a:p>
          <a:p>
            <a:pPr marL="285750" indent="-285750">
              <a:buFont typeface="Arial" panose="020B0604020202020204" pitchFamily="34" charset="0"/>
              <a:buChar char="•"/>
            </a:pPr>
            <a:r>
              <a:rPr lang="nl-NL" sz="2400" dirty="0" smtClean="0">
                <a:latin typeface="Calibri" pitchFamily="34" charset="0"/>
                <a:ea typeface="Tahoma" panose="020B0604030504040204" pitchFamily="34" charset="0"/>
                <a:cs typeface="Calibri" pitchFamily="34" charset="0"/>
              </a:rPr>
              <a:t>Handvatten voor kinderen, jongeren, jongvolwassenen. </a:t>
            </a:r>
            <a:endParaRPr lang="nl-NL" sz="2400" dirty="0">
              <a:latin typeface="Calibri" pitchFamily="34" charset="0"/>
              <a:ea typeface="Tahoma" panose="020B0604030504040204" pitchFamily="34" charset="0"/>
              <a:cs typeface="Calibri" pitchFamily="34" charset="0"/>
            </a:endParaRPr>
          </a:p>
          <a:p>
            <a:pPr marL="285750" indent="-285750">
              <a:buFont typeface="Arial" panose="020B0604020202020204" pitchFamily="34" charset="0"/>
              <a:buChar char="•"/>
            </a:pPr>
            <a:endParaRPr lang="nl-NL" dirty="0" smtClean="0">
              <a:latin typeface="Tahoma" panose="020B0604030504040204" pitchFamily="34" charset="0"/>
              <a:ea typeface="Tahoma" panose="020B0604030504040204" pitchFamily="34" charset="0"/>
              <a:cs typeface="Tahoma" panose="020B0604030504040204" pitchFamily="34" charset="0"/>
            </a:endParaRPr>
          </a:p>
          <a:p>
            <a:pPr marL="285750" indent="-285750">
              <a:buFont typeface="Arial" panose="020B0604020202020204" pitchFamily="34" charset="0"/>
              <a:buChar char="•"/>
            </a:pPr>
            <a:endParaRPr lang="nl-NL" dirty="0">
              <a:latin typeface="Tahoma" panose="020B0604030504040204" pitchFamily="34" charset="0"/>
              <a:ea typeface="Tahoma" panose="020B0604030504040204" pitchFamily="34" charset="0"/>
              <a:cs typeface="Tahoma" panose="020B0604030504040204" pitchFamily="34" charset="0"/>
            </a:endParaRPr>
          </a:p>
          <a:p>
            <a:pPr marL="285750" indent="-285750">
              <a:buFont typeface="Arial" panose="020B0604020202020204" pitchFamily="34" charset="0"/>
              <a:buChar char="•"/>
            </a:pPr>
            <a:endParaRPr lang="nl-NL" dirty="0" smtClean="0">
              <a:latin typeface="Tahoma" panose="020B0604030504040204" pitchFamily="34" charset="0"/>
              <a:ea typeface="Tahoma" panose="020B0604030504040204" pitchFamily="34" charset="0"/>
              <a:cs typeface="Tahoma" panose="020B0604030504040204" pitchFamily="34" charset="0"/>
            </a:endParaRPr>
          </a:p>
          <a:p>
            <a:pPr marL="285750" indent="-285750">
              <a:buFont typeface="Arial" panose="020B0604020202020204" pitchFamily="34" charset="0"/>
              <a:buChar char="•"/>
            </a:pPr>
            <a:endParaRPr lang="nl-NL" dirty="0">
              <a:latin typeface="Tahoma" panose="020B0604030504040204" pitchFamily="34" charset="0"/>
              <a:ea typeface="Tahoma" panose="020B0604030504040204" pitchFamily="34" charset="0"/>
              <a:cs typeface="Tahoma" panose="020B0604030504040204" pitchFamily="34" charset="0"/>
            </a:endParaRPr>
          </a:p>
          <a:p>
            <a:pPr marL="285750" indent="-285750">
              <a:buFont typeface="Arial" panose="020B0604020202020204" pitchFamily="34" charset="0"/>
              <a:buChar char="•"/>
            </a:pPr>
            <a:endParaRPr lang="nl-NL" dirty="0" smtClean="0">
              <a:latin typeface="Tahoma" panose="020B0604030504040204" pitchFamily="34" charset="0"/>
              <a:ea typeface="Tahoma" panose="020B0604030504040204" pitchFamily="34" charset="0"/>
              <a:cs typeface="Tahoma" panose="020B0604030504040204" pitchFamily="34" charset="0"/>
            </a:endParaRPr>
          </a:p>
          <a:p>
            <a:pPr marL="285750" indent="-285750">
              <a:buFont typeface="Arial" panose="020B0604020202020204" pitchFamily="34" charset="0"/>
              <a:buChar char="•"/>
            </a:pPr>
            <a:endParaRPr lang="nl-NL"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69068066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Rechte verbindingslijn 5"/>
          <p:cNvCxnSpPr/>
          <p:nvPr/>
        </p:nvCxnSpPr>
        <p:spPr>
          <a:xfrm flipV="1">
            <a:off x="357064" y="6134041"/>
            <a:ext cx="8136904" cy="36004"/>
          </a:xfrm>
          <a:prstGeom prst="line">
            <a:avLst/>
          </a:prstGeom>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35896" y="6297153"/>
            <a:ext cx="1983445" cy="514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hthoek 1"/>
          <p:cNvSpPr/>
          <p:nvPr/>
        </p:nvSpPr>
        <p:spPr>
          <a:xfrm>
            <a:off x="379146" y="836712"/>
            <a:ext cx="8496944" cy="3908762"/>
          </a:xfrm>
          <a:prstGeom prst="rect">
            <a:avLst/>
          </a:prstGeom>
        </p:spPr>
        <p:txBody>
          <a:bodyPr wrap="square">
            <a:spAutoFit/>
          </a:bodyPr>
          <a:lstStyle/>
          <a:p>
            <a:r>
              <a:rPr lang="nl-NL" sz="3200" dirty="0" smtClean="0">
                <a:solidFill>
                  <a:schemeClr val="accent5">
                    <a:lumMod val="75000"/>
                  </a:schemeClr>
                </a:solidFill>
                <a:latin typeface="Calibri" pitchFamily="34" charset="0"/>
                <a:ea typeface="Tahoma" panose="020B0604030504040204" pitchFamily="34" charset="0"/>
                <a:cs typeface="Calibri" pitchFamily="34" charset="0"/>
              </a:rPr>
              <a:t>Nut en noodzaak van het vlaggensysteem</a:t>
            </a:r>
          </a:p>
          <a:p>
            <a:pPr marL="292100" indent="-292100">
              <a:buFont typeface="Arial" pitchFamily="34" charset="0"/>
              <a:buChar char="•"/>
            </a:pPr>
            <a:endParaRPr lang="nl-NL" sz="2400" dirty="0" smtClean="0">
              <a:latin typeface="Calibri" pitchFamily="34" charset="0"/>
              <a:ea typeface="Tahoma" panose="020B0604030504040204" pitchFamily="34" charset="0"/>
              <a:cs typeface="Calibri" pitchFamily="34" charset="0"/>
            </a:endParaRPr>
          </a:p>
          <a:p>
            <a:endParaRPr lang="nl-NL" sz="2400" dirty="0">
              <a:latin typeface="Calibri" pitchFamily="34" charset="0"/>
              <a:ea typeface="Tahoma" panose="020B0604030504040204" pitchFamily="34" charset="0"/>
              <a:cs typeface="Calibri" pitchFamily="34" charset="0"/>
            </a:endParaRPr>
          </a:p>
          <a:p>
            <a:pPr marL="292100" indent="-292100">
              <a:buFont typeface="Arial" pitchFamily="34" charset="0"/>
              <a:buChar char="•"/>
            </a:pPr>
            <a:r>
              <a:rPr lang="nl-NL" sz="2400" dirty="0" smtClean="0">
                <a:latin typeface="Calibri" pitchFamily="34" charset="0"/>
                <a:ea typeface="Tahoma" panose="020B0604030504040204" pitchFamily="34" charset="0"/>
                <a:cs typeface="Calibri" pitchFamily="34" charset="0"/>
              </a:rPr>
              <a:t>Helpt </a:t>
            </a:r>
            <a:r>
              <a:rPr lang="nl-NL" sz="2400" dirty="0">
                <a:latin typeface="Calibri" pitchFamily="34" charset="0"/>
                <a:ea typeface="Tahoma" panose="020B0604030504040204" pitchFamily="34" charset="0"/>
                <a:cs typeface="Calibri" pitchFamily="34" charset="0"/>
              </a:rPr>
              <a:t>seksualiteit/ SGG bespreekbaar te </a:t>
            </a:r>
            <a:r>
              <a:rPr lang="nl-NL" sz="2400" dirty="0" smtClean="0">
                <a:latin typeface="Calibri" pitchFamily="34" charset="0"/>
                <a:ea typeface="Tahoma" panose="020B0604030504040204" pitchFamily="34" charset="0"/>
                <a:cs typeface="Calibri" pitchFamily="34" charset="0"/>
              </a:rPr>
              <a:t>maken.</a:t>
            </a:r>
            <a:endParaRPr lang="nl-NL" sz="2400" dirty="0">
              <a:latin typeface="Calibri" pitchFamily="34" charset="0"/>
              <a:ea typeface="Tahoma" panose="020B0604030504040204" pitchFamily="34" charset="0"/>
              <a:cs typeface="Calibri" pitchFamily="34" charset="0"/>
            </a:endParaRPr>
          </a:p>
          <a:p>
            <a:pPr marL="292100" indent="-292100">
              <a:buFont typeface="Arial" pitchFamily="34" charset="0"/>
              <a:buChar char="•"/>
            </a:pPr>
            <a:r>
              <a:rPr lang="nl-NL" sz="2400" dirty="0">
                <a:latin typeface="Calibri" pitchFamily="34" charset="0"/>
                <a:ea typeface="Tahoma" panose="020B0604030504040204" pitchFamily="34" charset="0"/>
                <a:cs typeface="Calibri" pitchFamily="34" charset="0"/>
              </a:rPr>
              <a:t>Helpt emoties te </a:t>
            </a:r>
            <a:r>
              <a:rPr lang="nl-NL" sz="2400" dirty="0" smtClean="0">
                <a:latin typeface="Calibri" pitchFamily="34" charset="0"/>
                <a:ea typeface="Tahoma" panose="020B0604030504040204" pitchFamily="34" charset="0"/>
                <a:cs typeface="Calibri" pitchFamily="34" charset="0"/>
              </a:rPr>
              <a:t>hanteren.</a:t>
            </a:r>
            <a:endParaRPr lang="nl-NL" sz="2400" dirty="0">
              <a:latin typeface="Calibri" pitchFamily="34" charset="0"/>
              <a:ea typeface="Tahoma" panose="020B0604030504040204" pitchFamily="34" charset="0"/>
              <a:cs typeface="Calibri" pitchFamily="34" charset="0"/>
            </a:endParaRPr>
          </a:p>
          <a:p>
            <a:pPr marL="292100" indent="-292100">
              <a:buFont typeface="Arial" pitchFamily="34" charset="0"/>
              <a:buChar char="•"/>
            </a:pPr>
            <a:r>
              <a:rPr lang="nl-NL" sz="2400" dirty="0">
                <a:latin typeface="Calibri" pitchFamily="34" charset="0"/>
                <a:ea typeface="Tahoma" panose="020B0604030504040204" pitchFamily="34" charset="0"/>
                <a:cs typeface="Calibri" pitchFamily="34" charset="0"/>
              </a:rPr>
              <a:t>Het gesprek is neutraler en </a:t>
            </a:r>
            <a:r>
              <a:rPr lang="nl-NL" sz="2400" dirty="0" smtClean="0">
                <a:latin typeface="Calibri" pitchFamily="34" charset="0"/>
                <a:ea typeface="Tahoma" panose="020B0604030504040204" pitchFamily="34" charset="0"/>
                <a:cs typeface="Calibri" pitchFamily="34" charset="0"/>
              </a:rPr>
              <a:t>rustiger.</a:t>
            </a:r>
            <a:endParaRPr lang="nl-NL" sz="2400" dirty="0">
              <a:latin typeface="Calibri" pitchFamily="34" charset="0"/>
              <a:ea typeface="Tahoma" panose="020B0604030504040204" pitchFamily="34" charset="0"/>
              <a:cs typeface="Calibri" pitchFamily="34" charset="0"/>
            </a:endParaRPr>
          </a:p>
          <a:p>
            <a:pPr marL="292100" indent="-292100">
              <a:buFont typeface="Arial" pitchFamily="34" charset="0"/>
              <a:buChar char="•"/>
            </a:pPr>
            <a:r>
              <a:rPr lang="nl-NL" sz="2400" dirty="0">
                <a:latin typeface="Calibri" pitchFamily="34" charset="0"/>
                <a:ea typeface="Tahoma" panose="020B0604030504040204" pitchFamily="34" charset="0"/>
                <a:cs typeface="Calibri" pitchFamily="34" charset="0"/>
              </a:rPr>
              <a:t>Je kan kinderen verantwoordelijkheid </a:t>
            </a:r>
            <a:r>
              <a:rPr lang="nl-NL" sz="2400" dirty="0" smtClean="0">
                <a:latin typeface="Calibri" pitchFamily="34" charset="0"/>
                <a:ea typeface="Tahoma" panose="020B0604030504040204" pitchFamily="34" charset="0"/>
                <a:cs typeface="Calibri" pitchFamily="34" charset="0"/>
              </a:rPr>
              <a:t>geven.</a:t>
            </a:r>
            <a:endParaRPr lang="nl-NL" sz="2400" dirty="0">
              <a:latin typeface="Calibri" pitchFamily="34" charset="0"/>
              <a:ea typeface="Tahoma" panose="020B0604030504040204" pitchFamily="34" charset="0"/>
              <a:cs typeface="Calibri" pitchFamily="34" charset="0"/>
            </a:endParaRPr>
          </a:p>
          <a:p>
            <a:pPr marL="292100" indent="-292100">
              <a:buFont typeface="Arial" pitchFamily="34" charset="0"/>
              <a:buChar char="•"/>
            </a:pPr>
            <a:r>
              <a:rPr lang="nl-NL" sz="2400" dirty="0">
                <a:latin typeface="Calibri" pitchFamily="34" charset="0"/>
                <a:ea typeface="Tahoma" panose="020B0604030504040204" pitchFamily="34" charset="0"/>
                <a:cs typeface="Calibri" pitchFamily="34" charset="0"/>
              </a:rPr>
              <a:t>Het kind luistert en voelt zich begrepen, is minder defensief</a:t>
            </a:r>
          </a:p>
          <a:p>
            <a:pPr marL="292100" indent="-292100">
              <a:buFont typeface="Arial" pitchFamily="34" charset="0"/>
              <a:buChar char="•"/>
            </a:pPr>
            <a:r>
              <a:rPr lang="nl-NL" sz="2400" dirty="0">
                <a:latin typeface="Calibri" pitchFamily="34" charset="0"/>
                <a:ea typeface="Tahoma" panose="020B0604030504040204" pitchFamily="34" charset="0"/>
                <a:cs typeface="Calibri" pitchFamily="34" charset="0"/>
              </a:rPr>
              <a:t>SGG neemt </a:t>
            </a:r>
            <a:r>
              <a:rPr lang="nl-NL" sz="2400" dirty="0" smtClean="0">
                <a:latin typeface="Calibri" pitchFamily="34" charset="0"/>
                <a:ea typeface="Tahoma" panose="020B0604030504040204" pitchFamily="34" charset="0"/>
                <a:cs typeface="Calibri" pitchFamily="34" charset="0"/>
              </a:rPr>
              <a:t>af.</a:t>
            </a:r>
            <a:endParaRPr lang="nl-NL" sz="2400" dirty="0">
              <a:latin typeface="Calibri" pitchFamily="34" charset="0"/>
              <a:ea typeface="Tahoma" panose="020B0604030504040204" pitchFamily="34" charset="0"/>
              <a:cs typeface="Calibri" pitchFamily="34" charset="0"/>
            </a:endParaRPr>
          </a:p>
          <a:p>
            <a:pPr marL="292100" indent="-292100">
              <a:buFont typeface="Arial" pitchFamily="34" charset="0"/>
              <a:buChar char="•"/>
            </a:pPr>
            <a:r>
              <a:rPr lang="nl-NL" sz="2400" dirty="0">
                <a:latin typeface="Calibri" pitchFamily="34" charset="0"/>
                <a:ea typeface="Tahoma" panose="020B0604030504040204" pitchFamily="34" charset="0"/>
                <a:cs typeface="Calibri" pitchFamily="34" charset="0"/>
              </a:rPr>
              <a:t>Nadenken over “toezicht”, ook bij </a:t>
            </a:r>
            <a:r>
              <a:rPr lang="nl-NL" sz="2400" dirty="0" smtClean="0">
                <a:latin typeface="Calibri" pitchFamily="34" charset="0"/>
                <a:ea typeface="Tahoma" panose="020B0604030504040204" pitchFamily="34" charset="0"/>
                <a:cs typeface="Calibri" pitchFamily="34" charset="0"/>
              </a:rPr>
              <a:t>misbruik. (strafrecht)</a:t>
            </a:r>
            <a:endParaRPr lang="nl-NL" sz="2400" dirty="0">
              <a:latin typeface="Calibri" pitchFamily="34" charset="0"/>
              <a:ea typeface="Tahoma" panose="020B0604030504040204" pitchFamily="34" charset="0"/>
              <a:cs typeface="Calibri" pitchFamily="34" charset="0"/>
            </a:endParaRPr>
          </a:p>
        </p:txBody>
      </p:sp>
    </p:spTree>
    <p:extLst>
      <p:ext uri="{BB962C8B-B14F-4D97-AF65-F5344CB8AC3E}">
        <p14:creationId xmlns:p14="http://schemas.microsoft.com/office/powerpoint/2010/main" val="105969216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Rechte verbindingslijn 5"/>
          <p:cNvCxnSpPr/>
          <p:nvPr/>
        </p:nvCxnSpPr>
        <p:spPr>
          <a:xfrm flipV="1">
            <a:off x="357064" y="6134041"/>
            <a:ext cx="8136904" cy="36004"/>
          </a:xfrm>
          <a:prstGeom prst="line">
            <a:avLst/>
          </a:prstGeom>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35896" y="6297153"/>
            <a:ext cx="1983445" cy="514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kstvak 1"/>
          <p:cNvSpPr txBox="1"/>
          <p:nvPr/>
        </p:nvSpPr>
        <p:spPr>
          <a:xfrm>
            <a:off x="658652" y="726397"/>
            <a:ext cx="7522368" cy="5570756"/>
          </a:xfrm>
          <a:prstGeom prst="rect">
            <a:avLst/>
          </a:prstGeom>
          <a:noFill/>
        </p:spPr>
        <p:txBody>
          <a:bodyPr wrap="square" rtlCol="0">
            <a:spAutoFit/>
          </a:bodyPr>
          <a:lstStyle/>
          <a:p>
            <a:r>
              <a:rPr lang="nl-NL" sz="3200" dirty="0" err="1" smtClean="0">
                <a:solidFill>
                  <a:schemeClr val="accent5">
                    <a:lumMod val="75000"/>
                  </a:schemeClr>
                </a:solidFill>
                <a:latin typeface="Calibri" pitchFamily="34" charset="0"/>
                <a:ea typeface="Tahoma" panose="020B0604030504040204" pitchFamily="34" charset="0"/>
                <a:cs typeface="Calibri" pitchFamily="34" charset="0"/>
              </a:rPr>
              <a:t>Evidenced</a:t>
            </a:r>
            <a:r>
              <a:rPr lang="nl-NL" sz="3200" dirty="0" smtClean="0">
                <a:solidFill>
                  <a:schemeClr val="accent5">
                    <a:lumMod val="75000"/>
                  </a:schemeClr>
                </a:solidFill>
                <a:latin typeface="Calibri" pitchFamily="34" charset="0"/>
                <a:ea typeface="Tahoma" panose="020B0604030504040204" pitchFamily="34" charset="0"/>
                <a:cs typeface="Calibri" pitchFamily="34" charset="0"/>
              </a:rPr>
              <a:t> </a:t>
            </a:r>
            <a:r>
              <a:rPr lang="nl-NL" sz="3200" dirty="0" err="1" smtClean="0">
                <a:solidFill>
                  <a:schemeClr val="accent5">
                    <a:lumMod val="75000"/>
                  </a:schemeClr>
                </a:solidFill>
                <a:latin typeface="Calibri" pitchFamily="34" charset="0"/>
                <a:ea typeface="Tahoma" panose="020B0604030504040204" pitchFamily="34" charset="0"/>
                <a:cs typeface="Calibri" pitchFamily="34" charset="0"/>
              </a:rPr>
              <a:t>based</a:t>
            </a:r>
            <a:endParaRPr lang="nl-NL" sz="3200" dirty="0" smtClean="0">
              <a:solidFill>
                <a:schemeClr val="accent5">
                  <a:lumMod val="75000"/>
                </a:schemeClr>
              </a:solidFill>
              <a:latin typeface="Calibri" pitchFamily="34" charset="0"/>
              <a:ea typeface="Tahoma" panose="020B0604030504040204" pitchFamily="34" charset="0"/>
              <a:cs typeface="Calibri" pitchFamily="34" charset="0"/>
            </a:endParaRPr>
          </a:p>
          <a:p>
            <a:endParaRPr lang="nl-NL" sz="3600" dirty="0">
              <a:latin typeface="Calibri" pitchFamily="34" charset="0"/>
              <a:ea typeface="Tahoma" panose="020B0604030504040204" pitchFamily="34" charset="0"/>
              <a:cs typeface="Calibri" pitchFamily="34" charset="0"/>
            </a:endParaRPr>
          </a:p>
          <a:p>
            <a:pPr marL="342900" indent="-342900">
              <a:buFont typeface="Arial" panose="020B0604020202020204" pitchFamily="34" charset="0"/>
              <a:buChar char="•"/>
            </a:pPr>
            <a:r>
              <a:rPr lang="nl-NL" sz="2400" dirty="0" smtClean="0">
                <a:latin typeface="Calibri" pitchFamily="34" charset="0"/>
                <a:ea typeface="Tahoma" panose="020B0604030504040204" pitchFamily="34" charset="0"/>
                <a:cs typeface="Calibri" pitchFamily="34" charset="0"/>
              </a:rPr>
              <a:t>December </a:t>
            </a:r>
            <a:r>
              <a:rPr lang="nl-NL" sz="2400" dirty="0">
                <a:latin typeface="Calibri" pitchFamily="34" charset="0"/>
                <a:ea typeface="Tahoma" panose="020B0604030504040204" pitchFamily="34" charset="0"/>
                <a:cs typeface="Calibri" pitchFamily="34" charset="0"/>
              </a:rPr>
              <a:t>2015 erkend als Goed Onderbouwd door de erkenningscommissie Maatschappelijke ondersteuning, participatie en veiligheid</a:t>
            </a:r>
            <a:endParaRPr lang="nl-NL" sz="2400" dirty="0" smtClean="0">
              <a:latin typeface="Calibri" pitchFamily="34" charset="0"/>
              <a:ea typeface="Tahoma" panose="020B0604030504040204" pitchFamily="34" charset="0"/>
              <a:cs typeface="Calibri" pitchFamily="34" charset="0"/>
            </a:endParaRPr>
          </a:p>
          <a:p>
            <a:pPr marL="571500" indent="-571500">
              <a:buFont typeface="Arial" panose="020B0604020202020204" pitchFamily="34" charset="0"/>
              <a:buChar char="•"/>
            </a:pPr>
            <a:endParaRPr lang="nl-NL" sz="3600" dirty="0" smtClean="0">
              <a:latin typeface="Calibri" pitchFamily="34" charset="0"/>
              <a:ea typeface="Tahoma" panose="020B0604030504040204" pitchFamily="34" charset="0"/>
              <a:cs typeface="Calibri" pitchFamily="34" charset="0"/>
            </a:endParaRPr>
          </a:p>
          <a:p>
            <a:pPr marL="342900" indent="-342900">
              <a:buFont typeface="Arial" panose="020B0604020202020204" pitchFamily="34" charset="0"/>
              <a:buChar char="•"/>
            </a:pPr>
            <a:r>
              <a:rPr lang="nl-NL" sz="2400" dirty="0" smtClean="0">
                <a:latin typeface="Calibri" pitchFamily="34" charset="0"/>
                <a:ea typeface="Tahoma" panose="020B0604030504040204" pitchFamily="34" charset="0"/>
                <a:cs typeface="Calibri" pitchFamily="34" charset="0"/>
              </a:rPr>
              <a:t>De </a:t>
            </a:r>
            <a:r>
              <a:rPr lang="nl-NL" sz="2400" dirty="0">
                <a:latin typeface="Calibri" pitchFamily="34" charset="0"/>
                <a:ea typeface="Tahoma" panose="020B0604030504040204" pitchFamily="34" charset="0"/>
                <a:cs typeface="Calibri" pitchFamily="34" charset="0"/>
              </a:rPr>
              <a:t>aanpak sluit duidelijk aan bij de behoeften van professionals, de uitvoering is goed en wordt goed gevolgd en desgewenst aangepast. </a:t>
            </a:r>
          </a:p>
          <a:p>
            <a:endParaRPr lang="nl-NL" sz="3600" dirty="0" smtClean="0">
              <a:latin typeface="Tahoma" panose="020B0604030504040204" pitchFamily="34" charset="0"/>
              <a:ea typeface="Tahoma" panose="020B0604030504040204" pitchFamily="34" charset="0"/>
              <a:cs typeface="Tahoma" panose="020B0604030504040204" pitchFamily="34" charset="0"/>
            </a:endParaRPr>
          </a:p>
          <a:p>
            <a:endParaRPr lang="nl-NL" sz="3600" dirty="0">
              <a:latin typeface="Tahoma" panose="020B0604030504040204" pitchFamily="34" charset="0"/>
              <a:ea typeface="Tahoma" panose="020B0604030504040204" pitchFamily="34" charset="0"/>
              <a:cs typeface="Tahoma" panose="020B0604030504040204" pitchFamily="34" charset="0"/>
            </a:endParaRPr>
          </a:p>
          <a:p>
            <a:endParaRPr lang="nl-NL" sz="36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69272435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Rechte verbindingslijn 5"/>
          <p:cNvCxnSpPr/>
          <p:nvPr/>
        </p:nvCxnSpPr>
        <p:spPr>
          <a:xfrm flipV="1">
            <a:off x="357064" y="6134041"/>
            <a:ext cx="8136904" cy="36004"/>
          </a:xfrm>
          <a:prstGeom prst="line">
            <a:avLst/>
          </a:prstGeom>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35896" y="6297153"/>
            <a:ext cx="1983445" cy="514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kstvak 1"/>
          <p:cNvSpPr txBox="1"/>
          <p:nvPr/>
        </p:nvSpPr>
        <p:spPr>
          <a:xfrm>
            <a:off x="658652" y="726397"/>
            <a:ext cx="7522368" cy="4278094"/>
          </a:xfrm>
          <a:prstGeom prst="rect">
            <a:avLst/>
          </a:prstGeom>
          <a:noFill/>
        </p:spPr>
        <p:txBody>
          <a:bodyPr wrap="square" rtlCol="0">
            <a:spAutoFit/>
          </a:bodyPr>
          <a:lstStyle/>
          <a:p>
            <a:r>
              <a:rPr lang="nl-NL" sz="3200" dirty="0" smtClean="0">
                <a:solidFill>
                  <a:schemeClr val="accent5">
                    <a:lumMod val="75000"/>
                  </a:schemeClr>
                </a:solidFill>
                <a:latin typeface="Calibri" pitchFamily="34" charset="0"/>
                <a:ea typeface="Tahoma" panose="020B0604030504040204" pitchFamily="34" charset="0"/>
                <a:cs typeface="Calibri" pitchFamily="34" charset="0"/>
              </a:rPr>
              <a:t>Hoe ga je om met seksueel gedrag?</a:t>
            </a:r>
            <a:endParaRPr lang="nl-NL" sz="3200" dirty="0" smtClean="0">
              <a:solidFill>
                <a:schemeClr val="accent5">
                  <a:lumMod val="75000"/>
                </a:schemeClr>
              </a:solidFill>
              <a:latin typeface="Calibri" pitchFamily="34" charset="0"/>
              <a:ea typeface="Tahoma" panose="020B0604030504040204" pitchFamily="34" charset="0"/>
              <a:cs typeface="Calibri" pitchFamily="34" charset="0"/>
            </a:endParaRPr>
          </a:p>
          <a:p>
            <a:endParaRPr lang="nl-NL" sz="3600" dirty="0">
              <a:latin typeface="Calibri" pitchFamily="34" charset="0"/>
              <a:ea typeface="Tahoma" panose="020B0604030504040204" pitchFamily="34" charset="0"/>
              <a:cs typeface="Calibri" pitchFamily="34" charset="0"/>
            </a:endParaRPr>
          </a:p>
          <a:p>
            <a:pPr marL="342900" indent="-342900">
              <a:buFont typeface="Arial" panose="020B0604020202020204" pitchFamily="34" charset="0"/>
              <a:buChar char="•"/>
            </a:pPr>
            <a:r>
              <a:rPr lang="nl-NL" sz="2400" dirty="0" smtClean="0">
                <a:latin typeface="Calibri" pitchFamily="34" charset="0"/>
                <a:ea typeface="Tahoma" panose="020B0604030504040204" pitchFamily="34" charset="0"/>
                <a:cs typeface="Calibri" pitchFamily="34" charset="0"/>
              </a:rPr>
              <a:t>Voorbeelden?</a:t>
            </a:r>
          </a:p>
          <a:p>
            <a:pPr marL="342900" indent="-342900">
              <a:buFont typeface="Arial" panose="020B0604020202020204" pitchFamily="34" charset="0"/>
              <a:buChar char="•"/>
            </a:pPr>
            <a:r>
              <a:rPr lang="nl-NL" sz="2400" dirty="0" smtClean="0">
                <a:latin typeface="Calibri" pitchFamily="34" charset="0"/>
                <a:ea typeface="Tahoma" panose="020B0604030504040204" pitchFamily="34" charset="0"/>
                <a:cs typeface="Calibri" pitchFamily="34" charset="0"/>
              </a:rPr>
              <a:t>Twijfels?</a:t>
            </a:r>
            <a:endParaRPr lang="nl-NL" sz="2400" dirty="0" smtClean="0">
              <a:latin typeface="Calibri" pitchFamily="34" charset="0"/>
              <a:ea typeface="Tahoma" panose="020B0604030504040204" pitchFamily="34" charset="0"/>
              <a:cs typeface="Calibri" pitchFamily="34" charset="0"/>
            </a:endParaRPr>
          </a:p>
          <a:p>
            <a:pPr marL="342900" indent="-342900">
              <a:buFont typeface="Arial" panose="020B0604020202020204" pitchFamily="34" charset="0"/>
              <a:buChar char="•"/>
            </a:pPr>
            <a:r>
              <a:rPr lang="nl-NL" sz="2400" dirty="0" smtClean="0">
                <a:latin typeface="Calibri" pitchFamily="34" charset="0"/>
                <a:ea typeface="Tahoma" panose="020B0604030504040204" pitchFamily="34" charset="0"/>
                <a:cs typeface="Calibri" pitchFamily="34" charset="0"/>
              </a:rPr>
              <a:t>Gevolgen?</a:t>
            </a:r>
          </a:p>
          <a:p>
            <a:pPr marL="342900" indent="-342900">
              <a:buFont typeface="Arial" panose="020B0604020202020204" pitchFamily="34" charset="0"/>
              <a:buChar char="•"/>
            </a:pPr>
            <a:r>
              <a:rPr lang="nl-NL" sz="2400" dirty="0" smtClean="0">
                <a:latin typeface="Calibri" pitchFamily="34" charset="0"/>
                <a:ea typeface="Tahoma" panose="020B0604030504040204" pitchFamily="34" charset="0"/>
                <a:cs typeface="Calibri" pitchFamily="34" charset="0"/>
              </a:rPr>
              <a:t>Kansen?</a:t>
            </a:r>
            <a:endParaRPr lang="nl-NL" sz="2400" dirty="0">
              <a:latin typeface="Calibri" pitchFamily="34" charset="0"/>
              <a:ea typeface="Tahoma" panose="020B0604030504040204" pitchFamily="34" charset="0"/>
              <a:cs typeface="Calibri" pitchFamily="34" charset="0"/>
            </a:endParaRPr>
          </a:p>
          <a:p>
            <a:endParaRPr lang="nl-NL" sz="3600" dirty="0" smtClean="0">
              <a:latin typeface="Tahoma" panose="020B0604030504040204" pitchFamily="34" charset="0"/>
              <a:ea typeface="Tahoma" panose="020B0604030504040204" pitchFamily="34" charset="0"/>
              <a:cs typeface="Tahoma" panose="020B0604030504040204" pitchFamily="34" charset="0"/>
            </a:endParaRPr>
          </a:p>
          <a:p>
            <a:endParaRPr lang="nl-NL" sz="3600" dirty="0">
              <a:latin typeface="Tahoma" panose="020B0604030504040204" pitchFamily="34" charset="0"/>
              <a:ea typeface="Tahoma" panose="020B0604030504040204" pitchFamily="34" charset="0"/>
              <a:cs typeface="Tahoma" panose="020B0604030504040204" pitchFamily="34" charset="0"/>
            </a:endParaRPr>
          </a:p>
          <a:p>
            <a:endParaRPr lang="nl-NL" sz="36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25433557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Rechte verbindingslijn 5"/>
          <p:cNvCxnSpPr/>
          <p:nvPr/>
        </p:nvCxnSpPr>
        <p:spPr>
          <a:xfrm flipV="1">
            <a:off x="357064" y="6134041"/>
            <a:ext cx="8136904" cy="36004"/>
          </a:xfrm>
          <a:prstGeom prst="line">
            <a:avLst/>
          </a:prstGeom>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35896" y="6297153"/>
            <a:ext cx="1983445" cy="514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7513" y="2747963"/>
            <a:ext cx="8308975" cy="159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kstvak 1"/>
          <p:cNvSpPr txBox="1"/>
          <p:nvPr/>
        </p:nvSpPr>
        <p:spPr>
          <a:xfrm>
            <a:off x="827584" y="908720"/>
            <a:ext cx="2113464" cy="584775"/>
          </a:xfrm>
          <a:prstGeom prst="rect">
            <a:avLst/>
          </a:prstGeom>
          <a:noFill/>
        </p:spPr>
        <p:txBody>
          <a:bodyPr wrap="none" rtlCol="0">
            <a:spAutoFit/>
          </a:bodyPr>
          <a:lstStyle/>
          <a:p>
            <a:r>
              <a:rPr lang="nl-NL" sz="3200" dirty="0" smtClean="0">
                <a:solidFill>
                  <a:schemeClr val="accent5">
                    <a:lumMod val="75000"/>
                  </a:schemeClr>
                </a:solidFill>
                <a:latin typeface="Calibri" pitchFamily="34" charset="0"/>
                <a:ea typeface="Tahoma" panose="020B0604030504040204" pitchFamily="34" charset="0"/>
                <a:cs typeface="Calibri" pitchFamily="34" charset="0"/>
              </a:rPr>
              <a:t>De vlaggen </a:t>
            </a:r>
            <a:endParaRPr lang="nl-NL" sz="3200" dirty="0">
              <a:solidFill>
                <a:schemeClr val="accent5">
                  <a:lumMod val="75000"/>
                </a:schemeClr>
              </a:solidFill>
              <a:latin typeface="Calibri" pitchFamily="34" charset="0"/>
              <a:ea typeface="Tahoma" panose="020B0604030504040204" pitchFamily="34" charset="0"/>
              <a:cs typeface="Calibri" pitchFamily="34" charset="0"/>
            </a:endParaRPr>
          </a:p>
        </p:txBody>
      </p:sp>
    </p:spTree>
    <p:extLst>
      <p:ext uri="{BB962C8B-B14F-4D97-AF65-F5344CB8AC3E}">
        <p14:creationId xmlns:p14="http://schemas.microsoft.com/office/powerpoint/2010/main" val="408306597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Rechte verbindingslijn 5"/>
          <p:cNvCxnSpPr/>
          <p:nvPr/>
        </p:nvCxnSpPr>
        <p:spPr>
          <a:xfrm flipV="1">
            <a:off x="357064" y="6134041"/>
            <a:ext cx="8136904" cy="36004"/>
          </a:xfrm>
          <a:prstGeom prst="line">
            <a:avLst/>
          </a:prstGeom>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35896" y="6297153"/>
            <a:ext cx="1983445" cy="514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5736" y="620688"/>
            <a:ext cx="4150606" cy="4329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hthoek 1"/>
          <p:cNvSpPr/>
          <p:nvPr/>
        </p:nvSpPr>
        <p:spPr>
          <a:xfrm>
            <a:off x="539552" y="4641949"/>
            <a:ext cx="8136904" cy="1200329"/>
          </a:xfrm>
          <a:prstGeom prst="rect">
            <a:avLst/>
          </a:prstGeom>
        </p:spPr>
        <p:txBody>
          <a:bodyPr wrap="square">
            <a:spAutoFit/>
          </a:bodyPr>
          <a:lstStyle/>
          <a:p>
            <a:pPr marL="292100" indent="-292100" algn="ctr"/>
            <a:r>
              <a:rPr lang="en-US" sz="2400" i="1" dirty="0" err="1">
                <a:latin typeface="Calibri" pitchFamily="34" charset="0"/>
                <a:ea typeface="Tahoma" panose="020B0604030504040204" pitchFamily="34" charset="0"/>
                <a:cs typeface="Calibri" pitchFamily="34" charset="0"/>
              </a:rPr>
              <a:t>Een</a:t>
            </a:r>
            <a:r>
              <a:rPr lang="en-US" sz="2400" i="1" dirty="0">
                <a:latin typeface="Calibri" pitchFamily="34" charset="0"/>
                <a:ea typeface="Tahoma" panose="020B0604030504040204" pitchFamily="34" charset="0"/>
                <a:cs typeface="Calibri" pitchFamily="34" charset="0"/>
              </a:rPr>
              <a:t> </a:t>
            </a:r>
            <a:r>
              <a:rPr lang="en-US" sz="2400" i="1" dirty="0" err="1">
                <a:latin typeface="Calibri" pitchFamily="34" charset="0"/>
                <a:ea typeface="Tahoma" panose="020B0604030504040204" pitchFamily="34" charset="0"/>
                <a:cs typeface="Calibri" pitchFamily="34" charset="0"/>
              </a:rPr>
              <a:t>jongen</a:t>
            </a:r>
            <a:r>
              <a:rPr lang="en-US" sz="2400" i="1" dirty="0">
                <a:latin typeface="Calibri" pitchFamily="34" charset="0"/>
                <a:ea typeface="Tahoma" panose="020B0604030504040204" pitchFamily="34" charset="0"/>
                <a:cs typeface="Calibri" pitchFamily="34" charset="0"/>
              </a:rPr>
              <a:t> van 6 </a:t>
            </a:r>
            <a:r>
              <a:rPr lang="en-US" sz="2400" i="1" dirty="0" err="1">
                <a:latin typeface="Calibri" pitchFamily="34" charset="0"/>
                <a:ea typeface="Tahoma" panose="020B0604030504040204" pitchFamily="34" charset="0"/>
                <a:cs typeface="Calibri" pitchFamily="34" charset="0"/>
              </a:rPr>
              <a:t>probeert</a:t>
            </a:r>
            <a:r>
              <a:rPr lang="en-US" sz="2400" i="1" dirty="0">
                <a:latin typeface="Calibri" pitchFamily="34" charset="0"/>
                <a:ea typeface="Tahoma" panose="020B0604030504040204" pitchFamily="34" charset="0"/>
                <a:cs typeface="Calibri" pitchFamily="34" charset="0"/>
              </a:rPr>
              <a:t> het </a:t>
            </a:r>
            <a:r>
              <a:rPr lang="en-US" sz="2400" i="1" dirty="0" err="1">
                <a:latin typeface="Calibri" pitchFamily="34" charset="0"/>
                <a:ea typeface="Tahoma" panose="020B0604030504040204" pitchFamily="34" charset="0"/>
                <a:cs typeface="Calibri" pitchFamily="34" charset="0"/>
              </a:rPr>
              <a:t>slipje</a:t>
            </a:r>
            <a:r>
              <a:rPr lang="en-US" sz="2400" i="1" dirty="0">
                <a:latin typeface="Calibri" pitchFamily="34" charset="0"/>
                <a:ea typeface="Tahoma" panose="020B0604030504040204" pitchFamily="34" charset="0"/>
                <a:cs typeface="Calibri" pitchFamily="34" charset="0"/>
              </a:rPr>
              <a:t> van </a:t>
            </a:r>
            <a:r>
              <a:rPr lang="en-US" sz="2400" i="1" dirty="0" err="1">
                <a:latin typeface="Calibri" pitchFamily="34" charset="0"/>
                <a:ea typeface="Tahoma" panose="020B0604030504040204" pitchFamily="34" charset="0"/>
                <a:cs typeface="Calibri" pitchFamily="34" charset="0"/>
              </a:rPr>
              <a:t>een</a:t>
            </a:r>
            <a:r>
              <a:rPr lang="en-US" sz="2400" i="1" dirty="0">
                <a:latin typeface="Calibri" pitchFamily="34" charset="0"/>
                <a:ea typeface="Tahoma" panose="020B0604030504040204" pitchFamily="34" charset="0"/>
                <a:cs typeface="Calibri" pitchFamily="34" charset="0"/>
              </a:rPr>
              <a:t> </a:t>
            </a:r>
            <a:r>
              <a:rPr lang="en-US" sz="2400" i="1" dirty="0" err="1">
                <a:latin typeface="Calibri" pitchFamily="34" charset="0"/>
                <a:ea typeface="Tahoma" panose="020B0604030504040204" pitchFamily="34" charset="0"/>
                <a:cs typeface="Calibri" pitchFamily="34" charset="0"/>
              </a:rPr>
              <a:t>meisje</a:t>
            </a:r>
            <a:r>
              <a:rPr lang="en-US" sz="2400" i="1" dirty="0">
                <a:latin typeface="Calibri" pitchFamily="34" charset="0"/>
                <a:ea typeface="Tahoma" panose="020B0604030504040204" pitchFamily="34" charset="0"/>
                <a:cs typeface="Calibri" pitchFamily="34" charset="0"/>
              </a:rPr>
              <a:t> van 4 </a:t>
            </a:r>
            <a:endParaRPr lang="en-US" sz="2400" i="1" dirty="0" smtClean="0">
              <a:latin typeface="Calibri" pitchFamily="34" charset="0"/>
              <a:ea typeface="Tahoma" panose="020B0604030504040204" pitchFamily="34" charset="0"/>
              <a:cs typeface="Calibri" pitchFamily="34" charset="0"/>
            </a:endParaRPr>
          </a:p>
          <a:p>
            <a:pPr marL="292100" indent="-292100" algn="ctr"/>
            <a:r>
              <a:rPr lang="en-US" sz="2400" i="1" dirty="0" err="1" smtClean="0">
                <a:latin typeface="Calibri" pitchFamily="34" charset="0"/>
                <a:ea typeface="Tahoma" panose="020B0604030504040204" pitchFamily="34" charset="0"/>
                <a:cs typeface="Calibri" pitchFamily="34" charset="0"/>
              </a:rPr>
              <a:t>naar</a:t>
            </a:r>
            <a:r>
              <a:rPr lang="en-US" sz="2400" i="1" dirty="0" smtClean="0">
                <a:latin typeface="Calibri" pitchFamily="34" charset="0"/>
                <a:ea typeface="Tahoma" panose="020B0604030504040204" pitchFamily="34" charset="0"/>
                <a:cs typeface="Calibri" pitchFamily="34" charset="0"/>
              </a:rPr>
              <a:t> </a:t>
            </a:r>
            <a:r>
              <a:rPr lang="en-US" sz="2400" i="1" dirty="0" err="1" smtClean="0">
                <a:latin typeface="Calibri" pitchFamily="34" charset="0"/>
                <a:ea typeface="Tahoma" panose="020B0604030504040204" pitchFamily="34" charset="0"/>
                <a:cs typeface="Calibri" pitchFamily="34" charset="0"/>
              </a:rPr>
              <a:t>beneden</a:t>
            </a:r>
            <a:r>
              <a:rPr lang="en-US" sz="2400" i="1" dirty="0" smtClean="0">
                <a:latin typeface="Calibri" pitchFamily="34" charset="0"/>
                <a:ea typeface="Tahoma" panose="020B0604030504040204" pitchFamily="34" charset="0"/>
                <a:cs typeface="Calibri" pitchFamily="34" charset="0"/>
              </a:rPr>
              <a:t> </a:t>
            </a:r>
            <a:r>
              <a:rPr lang="en-US" sz="2400" i="1" dirty="0">
                <a:latin typeface="Calibri" pitchFamily="34" charset="0"/>
                <a:ea typeface="Tahoma" panose="020B0604030504040204" pitchFamily="34" charset="0"/>
                <a:cs typeface="Calibri" pitchFamily="34" charset="0"/>
              </a:rPr>
              <a:t>te </a:t>
            </a:r>
            <a:r>
              <a:rPr lang="en-US" sz="2400" i="1" dirty="0" err="1">
                <a:latin typeface="Calibri" pitchFamily="34" charset="0"/>
                <a:ea typeface="Tahoma" panose="020B0604030504040204" pitchFamily="34" charset="0"/>
                <a:cs typeface="Calibri" pitchFamily="34" charset="0"/>
              </a:rPr>
              <a:t>trekken</a:t>
            </a:r>
            <a:r>
              <a:rPr lang="en-US" sz="2400" i="1" dirty="0">
                <a:latin typeface="Calibri" pitchFamily="34" charset="0"/>
                <a:ea typeface="Tahoma" panose="020B0604030504040204" pitchFamily="34" charset="0"/>
                <a:cs typeface="Calibri" pitchFamily="34" charset="0"/>
              </a:rPr>
              <a:t>. </a:t>
            </a:r>
            <a:r>
              <a:rPr lang="en-US" sz="2400" i="1" dirty="0" err="1">
                <a:latin typeface="Calibri" pitchFamily="34" charset="0"/>
                <a:ea typeface="Tahoma" panose="020B0604030504040204" pitchFamily="34" charset="0"/>
                <a:cs typeface="Calibri" pitchFamily="34" charset="0"/>
              </a:rPr>
              <a:t>Hij</a:t>
            </a:r>
            <a:r>
              <a:rPr lang="en-US" sz="2400" i="1" dirty="0">
                <a:latin typeface="Calibri" pitchFamily="34" charset="0"/>
                <a:ea typeface="Tahoma" panose="020B0604030504040204" pitchFamily="34" charset="0"/>
                <a:cs typeface="Calibri" pitchFamily="34" charset="0"/>
              </a:rPr>
              <a:t> </a:t>
            </a:r>
            <a:r>
              <a:rPr lang="en-US" sz="2400" i="1" dirty="0" err="1">
                <a:latin typeface="Calibri" pitchFamily="34" charset="0"/>
                <a:ea typeface="Tahoma" panose="020B0604030504040204" pitchFamily="34" charset="0"/>
                <a:cs typeface="Calibri" pitchFamily="34" charset="0"/>
              </a:rPr>
              <a:t>dreigt</a:t>
            </a:r>
            <a:r>
              <a:rPr lang="en-US" sz="2400" i="1" dirty="0">
                <a:latin typeface="Calibri" pitchFamily="34" charset="0"/>
                <a:ea typeface="Tahoma" panose="020B0604030504040204" pitchFamily="34" charset="0"/>
                <a:cs typeface="Calibri" pitchFamily="34" charset="0"/>
              </a:rPr>
              <a:t> </a:t>
            </a:r>
            <a:r>
              <a:rPr lang="en-US" sz="2400" i="1" dirty="0" err="1" smtClean="0">
                <a:latin typeface="Calibri" pitchFamily="34" charset="0"/>
                <a:ea typeface="Tahoma" panose="020B0604030504040204" pitchFamily="34" charset="0"/>
                <a:cs typeface="Calibri" pitchFamily="34" charset="0"/>
              </a:rPr>
              <a:t>haar</a:t>
            </a:r>
            <a:r>
              <a:rPr lang="en-US" sz="2400" i="1" dirty="0" smtClean="0">
                <a:latin typeface="Calibri" pitchFamily="34" charset="0"/>
                <a:ea typeface="Tahoma" panose="020B0604030504040204" pitchFamily="34" charset="0"/>
                <a:cs typeface="Calibri" pitchFamily="34" charset="0"/>
              </a:rPr>
              <a:t> </a:t>
            </a:r>
            <a:r>
              <a:rPr lang="en-US" sz="2400" i="1" dirty="0">
                <a:latin typeface="Calibri" pitchFamily="34" charset="0"/>
                <a:ea typeface="Tahoma" panose="020B0604030504040204" pitchFamily="34" charset="0"/>
                <a:cs typeface="Calibri" pitchFamily="34" charset="0"/>
              </a:rPr>
              <a:t>pop </a:t>
            </a:r>
            <a:r>
              <a:rPr lang="en-US" sz="2400" i="1" dirty="0" err="1" smtClean="0">
                <a:latin typeface="Calibri" pitchFamily="34" charset="0"/>
                <a:ea typeface="Tahoma" panose="020B0604030504040204" pitchFamily="34" charset="0"/>
                <a:cs typeface="Calibri" pitchFamily="34" charset="0"/>
              </a:rPr>
              <a:t>kapot</a:t>
            </a:r>
            <a:r>
              <a:rPr lang="en-US" sz="2400" i="1" dirty="0">
                <a:latin typeface="Calibri" pitchFamily="34" charset="0"/>
                <a:ea typeface="Tahoma" panose="020B0604030504040204" pitchFamily="34" charset="0"/>
                <a:cs typeface="Calibri" pitchFamily="34" charset="0"/>
              </a:rPr>
              <a:t> </a:t>
            </a:r>
            <a:endParaRPr lang="en-US" sz="2400" i="1" dirty="0" smtClean="0">
              <a:latin typeface="Calibri" pitchFamily="34" charset="0"/>
              <a:ea typeface="Tahoma" panose="020B0604030504040204" pitchFamily="34" charset="0"/>
              <a:cs typeface="Calibri" pitchFamily="34" charset="0"/>
            </a:endParaRPr>
          </a:p>
          <a:p>
            <a:pPr marL="292100" indent="-292100" algn="ctr"/>
            <a:r>
              <a:rPr lang="en-US" sz="2400" i="1" dirty="0" smtClean="0">
                <a:latin typeface="Calibri" pitchFamily="34" charset="0"/>
                <a:ea typeface="Tahoma" panose="020B0604030504040204" pitchFamily="34" charset="0"/>
                <a:cs typeface="Calibri" pitchFamily="34" charset="0"/>
              </a:rPr>
              <a:t>te </a:t>
            </a:r>
            <a:r>
              <a:rPr lang="en-US" sz="2400" i="1" dirty="0" err="1">
                <a:latin typeface="Calibri" pitchFamily="34" charset="0"/>
                <a:ea typeface="Tahoma" panose="020B0604030504040204" pitchFamily="34" charset="0"/>
                <a:cs typeface="Calibri" pitchFamily="34" charset="0"/>
              </a:rPr>
              <a:t>maken</a:t>
            </a:r>
            <a:r>
              <a:rPr lang="en-US" sz="2400" i="1" dirty="0">
                <a:latin typeface="Calibri" pitchFamily="34" charset="0"/>
                <a:ea typeface="Tahoma" panose="020B0604030504040204" pitchFamily="34" charset="0"/>
                <a:cs typeface="Calibri" pitchFamily="34" charset="0"/>
              </a:rPr>
              <a:t> </a:t>
            </a:r>
            <a:r>
              <a:rPr lang="en-US" sz="2400" i="1" dirty="0" err="1" smtClean="0">
                <a:latin typeface="Calibri" pitchFamily="34" charset="0"/>
                <a:ea typeface="Tahoma" panose="020B0604030504040204" pitchFamily="34" charset="0"/>
                <a:cs typeface="Calibri" pitchFamily="34" charset="0"/>
              </a:rPr>
              <a:t>als</a:t>
            </a:r>
            <a:r>
              <a:rPr lang="en-US" sz="2400" i="1" dirty="0" smtClean="0">
                <a:latin typeface="Calibri" pitchFamily="34" charset="0"/>
                <a:ea typeface="Tahoma" panose="020B0604030504040204" pitchFamily="34" charset="0"/>
                <a:cs typeface="Calibri" pitchFamily="34" charset="0"/>
              </a:rPr>
              <a:t> </a:t>
            </a:r>
            <a:r>
              <a:rPr lang="en-US" sz="2400" i="1" dirty="0" err="1">
                <a:latin typeface="Calibri" pitchFamily="34" charset="0"/>
                <a:ea typeface="Tahoma" panose="020B0604030504040204" pitchFamily="34" charset="0"/>
                <a:cs typeface="Calibri" pitchFamily="34" charset="0"/>
              </a:rPr>
              <a:t>ze</a:t>
            </a:r>
            <a:r>
              <a:rPr lang="en-US" sz="2400" i="1" dirty="0">
                <a:latin typeface="Calibri" pitchFamily="34" charset="0"/>
                <a:ea typeface="Tahoma" panose="020B0604030504040204" pitchFamily="34" charset="0"/>
                <a:cs typeface="Calibri" pitchFamily="34" charset="0"/>
              </a:rPr>
              <a:t> hem </a:t>
            </a:r>
            <a:r>
              <a:rPr lang="en-US" sz="2400" i="1" dirty="0" err="1">
                <a:latin typeface="Calibri" pitchFamily="34" charset="0"/>
                <a:ea typeface="Tahoma" panose="020B0604030504040204" pitchFamily="34" charset="0"/>
                <a:cs typeface="Calibri" pitchFamily="34" charset="0"/>
              </a:rPr>
              <a:t>niet</a:t>
            </a:r>
            <a:r>
              <a:rPr lang="en-US" sz="2400" i="1" dirty="0">
                <a:latin typeface="Calibri" pitchFamily="34" charset="0"/>
                <a:ea typeface="Tahoma" panose="020B0604030504040204" pitchFamily="34" charset="0"/>
                <a:cs typeface="Calibri" pitchFamily="34" charset="0"/>
              </a:rPr>
              <a:t> </a:t>
            </a:r>
            <a:r>
              <a:rPr lang="en-US" sz="2400" i="1" dirty="0" err="1">
                <a:latin typeface="Calibri" pitchFamily="34" charset="0"/>
                <a:ea typeface="Tahoma" panose="020B0604030504040204" pitchFamily="34" charset="0"/>
                <a:cs typeface="Calibri" pitchFamily="34" charset="0"/>
              </a:rPr>
              <a:t>wil</a:t>
            </a:r>
            <a:r>
              <a:rPr lang="en-US" sz="2400" i="1" dirty="0">
                <a:latin typeface="Calibri" pitchFamily="34" charset="0"/>
                <a:ea typeface="Tahoma" panose="020B0604030504040204" pitchFamily="34" charset="0"/>
                <a:cs typeface="Calibri" pitchFamily="34" charset="0"/>
              </a:rPr>
              <a:t> </a:t>
            </a:r>
            <a:r>
              <a:rPr lang="en-US" sz="2400" i="1" dirty="0" err="1" smtClean="0">
                <a:latin typeface="Calibri" pitchFamily="34" charset="0"/>
                <a:ea typeface="Tahoma" panose="020B0604030504040204" pitchFamily="34" charset="0"/>
                <a:cs typeface="Calibri" pitchFamily="34" charset="0"/>
              </a:rPr>
              <a:t>gehoorzamen</a:t>
            </a:r>
            <a:r>
              <a:rPr lang="en-US" sz="2400" i="1" dirty="0" smtClean="0">
                <a:latin typeface="Calibri" pitchFamily="34" charset="0"/>
                <a:ea typeface="Tahoma" panose="020B0604030504040204" pitchFamily="34" charset="0"/>
                <a:cs typeface="Calibri" pitchFamily="34" charset="0"/>
              </a:rPr>
              <a:t>. </a:t>
            </a:r>
            <a:endParaRPr lang="en-US" sz="2400" i="1" dirty="0">
              <a:latin typeface="Calibri" pitchFamily="34" charset="0"/>
              <a:ea typeface="Tahoma" panose="020B0604030504040204" pitchFamily="34" charset="0"/>
              <a:cs typeface="Calibri" pitchFamily="34" charset="0"/>
            </a:endParaRPr>
          </a:p>
        </p:txBody>
      </p:sp>
    </p:spTree>
    <p:extLst>
      <p:ext uri="{BB962C8B-B14F-4D97-AF65-F5344CB8AC3E}">
        <p14:creationId xmlns:p14="http://schemas.microsoft.com/office/powerpoint/2010/main" val="27577722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Rechte verbindingslijn 5"/>
          <p:cNvCxnSpPr/>
          <p:nvPr/>
        </p:nvCxnSpPr>
        <p:spPr>
          <a:xfrm flipV="1">
            <a:off x="357064" y="6134041"/>
            <a:ext cx="8136904" cy="36004"/>
          </a:xfrm>
          <a:prstGeom prst="line">
            <a:avLst/>
          </a:prstGeom>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35896" y="6297153"/>
            <a:ext cx="1983445" cy="514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7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4070" y="1268760"/>
            <a:ext cx="8075860" cy="31386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hthoek 2"/>
          <p:cNvSpPr/>
          <p:nvPr/>
        </p:nvSpPr>
        <p:spPr>
          <a:xfrm>
            <a:off x="971600" y="4653136"/>
            <a:ext cx="7200800" cy="1200329"/>
          </a:xfrm>
          <a:prstGeom prst="rect">
            <a:avLst/>
          </a:prstGeom>
        </p:spPr>
        <p:txBody>
          <a:bodyPr wrap="square">
            <a:spAutoFit/>
          </a:bodyPr>
          <a:lstStyle/>
          <a:p>
            <a:pPr marL="292100" indent="-292100" algn="ctr"/>
            <a:r>
              <a:rPr lang="en-US" sz="2400" i="1" dirty="0" err="1">
                <a:latin typeface="Calibri" pitchFamily="34" charset="0"/>
                <a:ea typeface="Tahoma" panose="020B0604030504040204" pitchFamily="34" charset="0"/>
                <a:cs typeface="Calibri" pitchFamily="34" charset="0"/>
              </a:rPr>
              <a:t>Drie</a:t>
            </a:r>
            <a:r>
              <a:rPr lang="en-US" sz="2400" i="1" dirty="0">
                <a:latin typeface="Calibri" pitchFamily="34" charset="0"/>
                <a:ea typeface="Tahoma" panose="020B0604030504040204" pitchFamily="34" charset="0"/>
                <a:cs typeface="Calibri" pitchFamily="34" charset="0"/>
              </a:rPr>
              <a:t> </a:t>
            </a:r>
            <a:r>
              <a:rPr lang="en-US" sz="2400" i="1" dirty="0" err="1">
                <a:latin typeface="Calibri" pitchFamily="34" charset="0"/>
                <a:ea typeface="Tahoma" panose="020B0604030504040204" pitchFamily="34" charset="0"/>
                <a:cs typeface="Calibri" pitchFamily="34" charset="0"/>
              </a:rPr>
              <a:t>jongentjes</a:t>
            </a:r>
            <a:r>
              <a:rPr lang="en-US" sz="2400" i="1" dirty="0">
                <a:latin typeface="Calibri" pitchFamily="34" charset="0"/>
                <a:ea typeface="Tahoma" panose="020B0604030504040204" pitchFamily="34" charset="0"/>
                <a:cs typeface="Calibri" pitchFamily="34" charset="0"/>
              </a:rPr>
              <a:t> van </a:t>
            </a:r>
            <a:r>
              <a:rPr lang="en-US" sz="2400" i="1" dirty="0" err="1">
                <a:latin typeface="Calibri" pitchFamily="34" charset="0"/>
                <a:ea typeface="Tahoma" panose="020B0604030504040204" pitchFamily="34" charset="0"/>
                <a:cs typeface="Calibri" pitchFamily="34" charset="0"/>
              </a:rPr>
              <a:t>drie</a:t>
            </a:r>
            <a:r>
              <a:rPr lang="en-US" sz="2400" i="1" dirty="0">
                <a:latin typeface="Calibri" pitchFamily="34" charset="0"/>
                <a:ea typeface="Tahoma" panose="020B0604030504040204" pitchFamily="34" charset="0"/>
                <a:cs typeface="Calibri" pitchFamily="34" charset="0"/>
              </a:rPr>
              <a:t> </a:t>
            </a:r>
            <a:r>
              <a:rPr lang="en-US" sz="2400" i="1" dirty="0" err="1">
                <a:latin typeface="Calibri" pitchFamily="34" charset="0"/>
                <a:ea typeface="Tahoma" panose="020B0604030504040204" pitchFamily="34" charset="0"/>
                <a:cs typeface="Calibri" pitchFamily="34" charset="0"/>
              </a:rPr>
              <a:t>jaar</a:t>
            </a:r>
            <a:r>
              <a:rPr lang="en-US" sz="2400" i="1" dirty="0">
                <a:latin typeface="Calibri" pitchFamily="34" charset="0"/>
                <a:ea typeface="Tahoma" panose="020B0604030504040204" pitchFamily="34" charset="0"/>
                <a:cs typeface="Calibri" pitchFamily="34" charset="0"/>
              </a:rPr>
              <a:t> </a:t>
            </a:r>
            <a:r>
              <a:rPr lang="en-US" sz="2400" i="1" dirty="0" err="1">
                <a:latin typeface="Calibri" pitchFamily="34" charset="0"/>
                <a:ea typeface="Tahoma" panose="020B0604030504040204" pitchFamily="34" charset="0"/>
                <a:cs typeface="Calibri" pitchFamily="34" charset="0"/>
              </a:rPr>
              <a:t>zijn</a:t>
            </a:r>
            <a:r>
              <a:rPr lang="en-US" sz="2400" i="1" dirty="0">
                <a:latin typeface="Calibri" pitchFamily="34" charset="0"/>
                <a:ea typeface="Tahoma" panose="020B0604030504040204" pitchFamily="34" charset="0"/>
                <a:cs typeface="Calibri" pitchFamily="34" charset="0"/>
              </a:rPr>
              <a:t> in de </a:t>
            </a:r>
            <a:r>
              <a:rPr lang="en-US" sz="2400" i="1" dirty="0" err="1" smtClean="0">
                <a:latin typeface="Calibri" pitchFamily="34" charset="0"/>
                <a:ea typeface="Tahoma" panose="020B0604030504040204" pitchFamily="34" charset="0"/>
                <a:cs typeface="Calibri" pitchFamily="34" charset="0"/>
              </a:rPr>
              <a:t>slaapkamer</a:t>
            </a:r>
            <a:endParaRPr lang="en-US" sz="2400" i="1" dirty="0" smtClean="0">
              <a:latin typeface="Calibri" pitchFamily="34" charset="0"/>
              <a:ea typeface="Tahoma" panose="020B0604030504040204" pitchFamily="34" charset="0"/>
              <a:cs typeface="Calibri" pitchFamily="34" charset="0"/>
            </a:endParaRPr>
          </a:p>
          <a:p>
            <a:pPr marL="292100" indent="-292100" algn="ctr"/>
            <a:r>
              <a:rPr lang="en-US" sz="2400" i="1" dirty="0" err="1" smtClean="0">
                <a:latin typeface="Calibri" pitchFamily="34" charset="0"/>
                <a:ea typeface="Tahoma" panose="020B0604030504040204" pitchFamily="34" charset="0"/>
                <a:cs typeface="Calibri" pitchFamily="34" charset="0"/>
              </a:rPr>
              <a:t>een</a:t>
            </a:r>
            <a:r>
              <a:rPr lang="en-US" sz="2400" i="1" dirty="0" smtClean="0">
                <a:latin typeface="Calibri" pitchFamily="34" charset="0"/>
                <a:ea typeface="Tahoma" panose="020B0604030504040204" pitchFamily="34" charset="0"/>
                <a:cs typeface="Calibri" pitchFamily="34" charset="0"/>
              </a:rPr>
              <a:t> </a:t>
            </a:r>
            <a:r>
              <a:rPr lang="en-US" sz="2400" i="1" dirty="0" err="1">
                <a:latin typeface="Calibri" pitchFamily="34" charset="0"/>
                <a:ea typeface="Tahoma" panose="020B0604030504040204" pitchFamily="34" charset="0"/>
                <a:cs typeface="Calibri" pitchFamily="34" charset="0"/>
              </a:rPr>
              <a:t>seksueel</a:t>
            </a:r>
            <a:r>
              <a:rPr lang="en-US" sz="2400" i="1" dirty="0">
                <a:latin typeface="Calibri" pitchFamily="34" charset="0"/>
                <a:ea typeface="Tahoma" panose="020B0604030504040204" pitchFamily="34" charset="0"/>
                <a:cs typeface="Calibri" pitchFamily="34" charset="0"/>
              </a:rPr>
              <a:t> </a:t>
            </a:r>
            <a:r>
              <a:rPr lang="en-US" sz="2400" i="1" dirty="0" err="1" smtClean="0">
                <a:latin typeface="Calibri" pitchFamily="34" charset="0"/>
                <a:ea typeface="Tahoma" panose="020B0604030504040204" pitchFamily="34" charset="0"/>
                <a:cs typeface="Calibri" pitchFamily="34" charset="0"/>
              </a:rPr>
              <a:t>spelletje</a:t>
            </a:r>
            <a:r>
              <a:rPr lang="en-US" sz="2400" i="1" dirty="0" smtClean="0">
                <a:latin typeface="Calibri" pitchFamily="34" charset="0"/>
                <a:ea typeface="Tahoma" panose="020B0604030504040204" pitchFamily="34" charset="0"/>
                <a:cs typeface="Calibri" pitchFamily="34" charset="0"/>
              </a:rPr>
              <a:t> </a:t>
            </a:r>
            <a:r>
              <a:rPr lang="en-US" sz="2400" i="1" dirty="0">
                <a:latin typeface="Calibri" pitchFamily="34" charset="0"/>
                <a:ea typeface="Tahoma" panose="020B0604030504040204" pitchFamily="34" charset="0"/>
                <a:cs typeface="Calibri" pitchFamily="34" charset="0"/>
              </a:rPr>
              <a:t>aan het </a:t>
            </a:r>
            <a:r>
              <a:rPr lang="en-US" sz="2400" i="1" dirty="0" err="1">
                <a:latin typeface="Calibri" pitchFamily="34" charset="0"/>
                <a:ea typeface="Tahoma" panose="020B0604030504040204" pitchFamily="34" charset="0"/>
                <a:cs typeface="Calibri" pitchFamily="34" charset="0"/>
              </a:rPr>
              <a:t>spelen</a:t>
            </a:r>
            <a:r>
              <a:rPr lang="en-US" sz="2400" i="1" dirty="0">
                <a:latin typeface="Calibri" pitchFamily="34" charset="0"/>
                <a:ea typeface="Tahoma" panose="020B0604030504040204" pitchFamily="34" charset="0"/>
                <a:cs typeface="Calibri" pitchFamily="34" charset="0"/>
              </a:rPr>
              <a:t>. </a:t>
            </a:r>
            <a:r>
              <a:rPr lang="en-US" sz="2400" i="1" dirty="0" err="1">
                <a:latin typeface="Calibri" pitchFamily="34" charset="0"/>
                <a:ea typeface="Tahoma" panose="020B0604030504040204" pitchFamily="34" charset="0"/>
                <a:cs typeface="Calibri" pitchFamily="34" charset="0"/>
              </a:rPr>
              <a:t>Ze</a:t>
            </a:r>
            <a:r>
              <a:rPr lang="en-US" sz="2400" i="1" dirty="0">
                <a:latin typeface="Calibri" pitchFamily="34" charset="0"/>
                <a:ea typeface="Tahoma" panose="020B0604030504040204" pitchFamily="34" charset="0"/>
                <a:cs typeface="Calibri" pitchFamily="34" charset="0"/>
              </a:rPr>
              <a:t> </a:t>
            </a:r>
            <a:r>
              <a:rPr lang="en-US" sz="2400" i="1" dirty="0" err="1">
                <a:latin typeface="Calibri" pitchFamily="34" charset="0"/>
                <a:ea typeface="Tahoma" panose="020B0604030504040204" pitchFamily="34" charset="0"/>
                <a:cs typeface="Calibri" pitchFamily="34" charset="0"/>
              </a:rPr>
              <a:t>zijn</a:t>
            </a:r>
            <a:r>
              <a:rPr lang="en-US" sz="2400" i="1" dirty="0">
                <a:latin typeface="Calibri" pitchFamily="34" charset="0"/>
                <a:ea typeface="Tahoma" panose="020B0604030504040204" pitchFamily="34" charset="0"/>
                <a:cs typeface="Calibri" pitchFamily="34" charset="0"/>
              </a:rPr>
              <a:t> </a:t>
            </a:r>
            <a:r>
              <a:rPr lang="en-US" sz="2400" i="1" dirty="0" err="1" smtClean="0">
                <a:latin typeface="Calibri" pitchFamily="34" charset="0"/>
                <a:ea typeface="Tahoma" panose="020B0604030504040204" pitchFamily="34" charset="0"/>
                <a:cs typeface="Calibri" pitchFamily="34" charset="0"/>
              </a:rPr>
              <a:t>naakt</a:t>
            </a:r>
            <a:r>
              <a:rPr lang="en-US" sz="2400" i="1" dirty="0">
                <a:latin typeface="Calibri" pitchFamily="34" charset="0"/>
                <a:ea typeface="Tahoma" panose="020B0604030504040204" pitchFamily="34" charset="0"/>
                <a:cs typeface="Calibri" pitchFamily="34" charset="0"/>
              </a:rPr>
              <a:t> </a:t>
            </a:r>
            <a:r>
              <a:rPr lang="en-US" sz="2400" i="1" dirty="0" smtClean="0">
                <a:latin typeface="Calibri" pitchFamily="34" charset="0"/>
                <a:ea typeface="Tahoma" panose="020B0604030504040204" pitchFamily="34" charset="0"/>
                <a:cs typeface="Calibri" pitchFamily="34" charset="0"/>
              </a:rPr>
              <a:t>  </a:t>
            </a:r>
          </a:p>
          <a:p>
            <a:pPr marL="292100" indent="-292100" algn="ctr"/>
            <a:r>
              <a:rPr lang="en-US" sz="2400" i="1" dirty="0" smtClean="0">
                <a:latin typeface="Calibri" pitchFamily="34" charset="0"/>
                <a:ea typeface="Tahoma" panose="020B0604030504040204" pitchFamily="34" charset="0"/>
                <a:cs typeface="Calibri" pitchFamily="34" charset="0"/>
              </a:rPr>
              <a:t>en </a:t>
            </a:r>
            <a:r>
              <a:rPr lang="en-US" sz="2400" i="1" dirty="0" err="1">
                <a:latin typeface="Calibri" pitchFamily="34" charset="0"/>
                <a:ea typeface="Tahoma" panose="020B0604030504040204" pitchFamily="34" charset="0"/>
                <a:cs typeface="Calibri" pitchFamily="34" charset="0"/>
              </a:rPr>
              <a:t>maken</a:t>
            </a:r>
            <a:r>
              <a:rPr lang="en-US" sz="2400" i="1" dirty="0">
                <a:latin typeface="Calibri" pitchFamily="34" charset="0"/>
                <a:ea typeface="Tahoma" panose="020B0604030504040204" pitchFamily="34" charset="0"/>
                <a:cs typeface="Calibri" pitchFamily="34" charset="0"/>
              </a:rPr>
              <a:t> </a:t>
            </a:r>
            <a:r>
              <a:rPr lang="en-US" sz="2400" i="1" dirty="0" err="1">
                <a:latin typeface="Calibri" pitchFamily="34" charset="0"/>
                <a:ea typeface="Tahoma" panose="020B0604030504040204" pitchFamily="34" charset="0"/>
                <a:cs typeface="Calibri" pitchFamily="34" charset="0"/>
              </a:rPr>
              <a:t>veel</a:t>
            </a:r>
            <a:r>
              <a:rPr lang="en-US" sz="2400" i="1" dirty="0">
                <a:latin typeface="Calibri" pitchFamily="34" charset="0"/>
                <a:ea typeface="Tahoma" panose="020B0604030504040204" pitchFamily="34" charset="0"/>
                <a:cs typeface="Calibri" pitchFamily="34" charset="0"/>
              </a:rPr>
              <a:t> </a:t>
            </a:r>
            <a:r>
              <a:rPr lang="en-US" sz="2400" i="1" dirty="0" smtClean="0">
                <a:latin typeface="Calibri" pitchFamily="34" charset="0"/>
                <a:ea typeface="Tahoma" panose="020B0604030504040204" pitchFamily="34" charset="0"/>
                <a:cs typeface="Calibri" pitchFamily="34" charset="0"/>
              </a:rPr>
              <a:t>pret. </a:t>
            </a:r>
            <a:endParaRPr lang="en-US" sz="2400" i="1" dirty="0">
              <a:latin typeface="Calibri" pitchFamily="34" charset="0"/>
              <a:ea typeface="Tahoma" panose="020B0604030504040204" pitchFamily="34" charset="0"/>
              <a:cs typeface="Calibri" pitchFamily="34" charset="0"/>
            </a:endParaRPr>
          </a:p>
        </p:txBody>
      </p:sp>
    </p:spTree>
    <p:extLst>
      <p:ext uri="{BB962C8B-B14F-4D97-AF65-F5344CB8AC3E}">
        <p14:creationId xmlns:p14="http://schemas.microsoft.com/office/powerpoint/2010/main" val="219396747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Rechte verbindingslijn 5"/>
          <p:cNvCxnSpPr/>
          <p:nvPr/>
        </p:nvCxnSpPr>
        <p:spPr>
          <a:xfrm flipV="1">
            <a:off x="357064" y="6134041"/>
            <a:ext cx="8136904" cy="36004"/>
          </a:xfrm>
          <a:prstGeom prst="line">
            <a:avLst/>
          </a:prstGeom>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35896" y="6297153"/>
            <a:ext cx="1983445" cy="514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012" y="355600"/>
            <a:ext cx="3633787" cy="5688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hthoek 1"/>
          <p:cNvSpPr/>
          <p:nvPr/>
        </p:nvSpPr>
        <p:spPr>
          <a:xfrm>
            <a:off x="4211960" y="2374443"/>
            <a:ext cx="4572000" cy="1569660"/>
          </a:xfrm>
          <a:prstGeom prst="rect">
            <a:avLst/>
          </a:prstGeom>
        </p:spPr>
        <p:txBody>
          <a:bodyPr>
            <a:spAutoFit/>
          </a:bodyPr>
          <a:lstStyle/>
          <a:p>
            <a:pPr marL="292100" indent="-292100"/>
            <a:r>
              <a:rPr lang="en-US" sz="2400" i="1" dirty="0" err="1">
                <a:latin typeface="Calibri" pitchFamily="34" charset="0"/>
                <a:ea typeface="Tahoma" panose="020B0604030504040204" pitchFamily="34" charset="0"/>
                <a:cs typeface="Calibri" pitchFamily="34" charset="0"/>
              </a:rPr>
              <a:t>Een</a:t>
            </a:r>
            <a:r>
              <a:rPr lang="en-US" sz="2400" i="1" dirty="0">
                <a:latin typeface="Calibri" pitchFamily="34" charset="0"/>
                <a:ea typeface="Tahoma" panose="020B0604030504040204" pitchFamily="34" charset="0"/>
                <a:cs typeface="Calibri" pitchFamily="34" charset="0"/>
              </a:rPr>
              <a:t> </a:t>
            </a:r>
            <a:r>
              <a:rPr lang="en-US" sz="2400" i="1" dirty="0" err="1">
                <a:latin typeface="Calibri" pitchFamily="34" charset="0"/>
                <a:ea typeface="Tahoma" panose="020B0604030504040204" pitchFamily="34" charset="0"/>
                <a:cs typeface="Calibri" pitchFamily="34" charset="0"/>
              </a:rPr>
              <a:t>meisje</a:t>
            </a:r>
            <a:r>
              <a:rPr lang="en-US" sz="2400" i="1" dirty="0">
                <a:latin typeface="Calibri" pitchFamily="34" charset="0"/>
                <a:ea typeface="Tahoma" panose="020B0604030504040204" pitchFamily="34" charset="0"/>
                <a:cs typeface="Calibri" pitchFamily="34" charset="0"/>
              </a:rPr>
              <a:t> van 10 zit op de </a:t>
            </a:r>
            <a:endParaRPr lang="en-US" sz="2400" i="1" dirty="0" smtClean="0">
              <a:latin typeface="Calibri" pitchFamily="34" charset="0"/>
              <a:ea typeface="Tahoma" panose="020B0604030504040204" pitchFamily="34" charset="0"/>
              <a:cs typeface="Calibri" pitchFamily="34" charset="0"/>
            </a:endParaRPr>
          </a:p>
          <a:p>
            <a:pPr marL="292100" indent="-292100"/>
            <a:r>
              <a:rPr lang="en-US" sz="2400" i="1" dirty="0" err="1">
                <a:latin typeface="Calibri" pitchFamily="34" charset="0"/>
                <a:ea typeface="Tahoma" panose="020B0604030504040204" pitchFamily="34" charset="0"/>
                <a:cs typeface="Calibri" pitchFamily="34" charset="0"/>
              </a:rPr>
              <a:t>s</a:t>
            </a:r>
            <a:r>
              <a:rPr lang="en-US" sz="2400" i="1" dirty="0" err="1" smtClean="0">
                <a:latin typeface="Calibri" pitchFamily="34" charset="0"/>
                <a:ea typeface="Tahoma" panose="020B0604030504040204" pitchFamily="34" charset="0"/>
                <a:cs typeface="Calibri" pitchFamily="34" charset="0"/>
              </a:rPr>
              <a:t>choot</a:t>
            </a:r>
            <a:r>
              <a:rPr lang="en-US" sz="2400" i="1" dirty="0" smtClean="0">
                <a:latin typeface="Calibri" pitchFamily="34" charset="0"/>
                <a:ea typeface="Tahoma" panose="020B0604030504040204" pitchFamily="34" charset="0"/>
                <a:cs typeface="Calibri" pitchFamily="34" charset="0"/>
              </a:rPr>
              <a:t> van </a:t>
            </a:r>
            <a:r>
              <a:rPr lang="en-US" sz="2400" i="1" dirty="0" err="1">
                <a:latin typeface="Calibri" pitchFamily="34" charset="0"/>
                <a:ea typeface="Tahoma" panose="020B0604030504040204" pitchFamily="34" charset="0"/>
                <a:cs typeface="Calibri" pitchFamily="34" charset="0"/>
              </a:rPr>
              <a:t>een</a:t>
            </a:r>
            <a:r>
              <a:rPr lang="en-US" sz="2400" i="1" dirty="0">
                <a:latin typeface="Calibri" pitchFamily="34" charset="0"/>
                <a:ea typeface="Tahoma" panose="020B0604030504040204" pitchFamily="34" charset="0"/>
                <a:cs typeface="Calibri" pitchFamily="34" charset="0"/>
              </a:rPr>
              <a:t> </a:t>
            </a:r>
            <a:r>
              <a:rPr lang="en-US" sz="2400" i="1" dirty="0" err="1">
                <a:latin typeface="Calibri" pitchFamily="34" charset="0"/>
                <a:ea typeface="Tahoma" panose="020B0604030504040204" pitchFamily="34" charset="0"/>
                <a:cs typeface="Calibri" pitchFamily="34" charset="0"/>
              </a:rPr>
              <a:t>volwassen</a:t>
            </a:r>
            <a:r>
              <a:rPr lang="en-US" sz="2400" i="1" dirty="0">
                <a:latin typeface="Calibri" pitchFamily="34" charset="0"/>
                <a:ea typeface="Tahoma" panose="020B0604030504040204" pitchFamily="34" charset="0"/>
                <a:cs typeface="Calibri" pitchFamily="34" charset="0"/>
              </a:rPr>
              <a:t> man, </a:t>
            </a:r>
          </a:p>
          <a:p>
            <a:pPr marL="292100" indent="-292100"/>
            <a:r>
              <a:rPr lang="en-US" sz="2400" i="1" dirty="0" err="1">
                <a:latin typeface="Calibri" pitchFamily="34" charset="0"/>
                <a:ea typeface="Tahoma" panose="020B0604030504040204" pitchFamily="34" charset="0"/>
                <a:cs typeface="Calibri" pitchFamily="34" charset="0"/>
              </a:rPr>
              <a:t>deze</a:t>
            </a:r>
            <a:r>
              <a:rPr lang="en-US" sz="2400" i="1" dirty="0">
                <a:latin typeface="Calibri" pitchFamily="34" charset="0"/>
                <a:ea typeface="Tahoma" panose="020B0604030504040204" pitchFamily="34" charset="0"/>
                <a:cs typeface="Calibri" pitchFamily="34" charset="0"/>
              </a:rPr>
              <a:t> </a:t>
            </a:r>
            <a:r>
              <a:rPr lang="en-US" sz="2400" i="1" dirty="0" err="1">
                <a:latin typeface="Calibri" pitchFamily="34" charset="0"/>
                <a:ea typeface="Tahoma" panose="020B0604030504040204" pitchFamily="34" charset="0"/>
                <a:cs typeface="Calibri" pitchFamily="34" charset="0"/>
              </a:rPr>
              <a:t>streelt</a:t>
            </a:r>
            <a:r>
              <a:rPr lang="en-US" sz="2400" i="1" dirty="0">
                <a:latin typeface="Calibri" pitchFamily="34" charset="0"/>
                <a:ea typeface="Tahoma" panose="020B0604030504040204" pitchFamily="34" charset="0"/>
                <a:cs typeface="Calibri" pitchFamily="34" charset="0"/>
              </a:rPr>
              <a:t> </a:t>
            </a:r>
            <a:r>
              <a:rPr lang="en-US" sz="2400" i="1" dirty="0" err="1">
                <a:latin typeface="Calibri" pitchFamily="34" charset="0"/>
                <a:ea typeface="Tahoma" panose="020B0604030504040204" pitchFamily="34" charset="0"/>
                <a:cs typeface="Calibri" pitchFamily="34" charset="0"/>
              </a:rPr>
              <a:t>haar</a:t>
            </a:r>
            <a:r>
              <a:rPr lang="en-US" sz="2400" i="1" dirty="0">
                <a:latin typeface="Calibri" pitchFamily="34" charset="0"/>
                <a:ea typeface="Tahoma" panose="020B0604030504040204" pitchFamily="34" charset="0"/>
                <a:cs typeface="Calibri" pitchFamily="34" charset="0"/>
              </a:rPr>
              <a:t> </a:t>
            </a:r>
            <a:r>
              <a:rPr lang="en-US" sz="2400" i="1" dirty="0" err="1">
                <a:latin typeface="Calibri" pitchFamily="34" charset="0"/>
                <a:ea typeface="Tahoma" panose="020B0604030504040204" pitchFamily="34" charset="0"/>
                <a:cs typeface="Calibri" pitchFamily="34" charset="0"/>
              </a:rPr>
              <a:t>borstjes</a:t>
            </a:r>
            <a:r>
              <a:rPr lang="en-US" sz="2400" i="1" dirty="0">
                <a:latin typeface="Calibri" pitchFamily="34" charset="0"/>
                <a:ea typeface="Tahoma" panose="020B0604030504040204" pitchFamily="34" charset="0"/>
                <a:cs typeface="Calibri" pitchFamily="34" charset="0"/>
              </a:rPr>
              <a:t> </a:t>
            </a:r>
          </a:p>
          <a:p>
            <a:pPr marL="292100" indent="-292100"/>
            <a:r>
              <a:rPr lang="en-US" sz="2400" i="1" dirty="0">
                <a:latin typeface="Calibri" pitchFamily="34" charset="0"/>
                <a:ea typeface="Tahoma" panose="020B0604030504040204" pitchFamily="34" charset="0"/>
                <a:cs typeface="Calibri" pitchFamily="34" charset="0"/>
              </a:rPr>
              <a:t>en </a:t>
            </a:r>
            <a:r>
              <a:rPr lang="en-US" sz="2400" i="1" dirty="0" err="1">
                <a:latin typeface="Calibri" pitchFamily="34" charset="0"/>
                <a:ea typeface="Tahoma" panose="020B0604030504040204" pitchFamily="34" charset="0"/>
                <a:cs typeface="Calibri" pitchFamily="34" charset="0"/>
              </a:rPr>
              <a:t>ze</a:t>
            </a:r>
            <a:r>
              <a:rPr lang="en-US" sz="2400" i="1" dirty="0">
                <a:latin typeface="Calibri" pitchFamily="34" charset="0"/>
                <a:ea typeface="Tahoma" panose="020B0604030504040204" pitchFamily="34" charset="0"/>
                <a:cs typeface="Calibri" pitchFamily="34" charset="0"/>
              </a:rPr>
              <a:t> </a:t>
            </a:r>
            <a:r>
              <a:rPr lang="en-US" sz="2400" i="1" dirty="0" err="1">
                <a:latin typeface="Calibri" pitchFamily="34" charset="0"/>
                <a:ea typeface="Tahoma" panose="020B0604030504040204" pitchFamily="34" charset="0"/>
                <a:cs typeface="Calibri" pitchFamily="34" charset="0"/>
              </a:rPr>
              <a:t>vindt</a:t>
            </a:r>
            <a:r>
              <a:rPr lang="en-US" sz="2400" i="1" dirty="0">
                <a:latin typeface="Calibri" pitchFamily="34" charset="0"/>
                <a:ea typeface="Tahoma" panose="020B0604030504040204" pitchFamily="34" charset="0"/>
                <a:cs typeface="Calibri" pitchFamily="34" charset="0"/>
              </a:rPr>
              <a:t> het best </a:t>
            </a:r>
            <a:r>
              <a:rPr lang="en-US" sz="2400" i="1" dirty="0" err="1" smtClean="0">
                <a:latin typeface="Calibri" pitchFamily="34" charset="0"/>
                <a:ea typeface="Tahoma" panose="020B0604030504040204" pitchFamily="34" charset="0"/>
                <a:cs typeface="Calibri" pitchFamily="34" charset="0"/>
              </a:rPr>
              <a:t>leuk</a:t>
            </a:r>
            <a:r>
              <a:rPr lang="en-US" sz="2400" i="1" dirty="0" smtClean="0">
                <a:latin typeface="Calibri" pitchFamily="34" charset="0"/>
                <a:ea typeface="Tahoma" panose="020B0604030504040204" pitchFamily="34" charset="0"/>
                <a:cs typeface="Calibri" pitchFamily="34" charset="0"/>
              </a:rPr>
              <a:t>. </a:t>
            </a:r>
            <a:endParaRPr lang="en-US" sz="2400" i="1" dirty="0">
              <a:latin typeface="Calibri" pitchFamily="34" charset="0"/>
              <a:ea typeface="Tahoma" panose="020B0604030504040204" pitchFamily="34" charset="0"/>
              <a:cs typeface="Calibri" pitchFamily="34" charset="0"/>
            </a:endParaRPr>
          </a:p>
        </p:txBody>
      </p:sp>
    </p:spTree>
    <p:extLst>
      <p:ext uri="{BB962C8B-B14F-4D97-AF65-F5344CB8AC3E}">
        <p14:creationId xmlns:p14="http://schemas.microsoft.com/office/powerpoint/2010/main" val="46197828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Rechte verbindingslijn 5"/>
          <p:cNvCxnSpPr/>
          <p:nvPr/>
        </p:nvCxnSpPr>
        <p:spPr>
          <a:xfrm flipV="1">
            <a:off x="357064" y="6134041"/>
            <a:ext cx="8136904" cy="36004"/>
          </a:xfrm>
          <a:prstGeom prst="line">
            <a:avLst/>
          </a:prstGeom>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35896" y="6297153"/>
            <a:ext cx="1983445" cy="514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6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9450" y="1124744"/>
            <a:ext cx="7785100" cy="3713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hthoek 1"/>
          <p:cNvSpPr/>
          <p:nvPr/>
        </p:nvSpPr>
        <p:spPr>
          <a:xfrm>
            <a:off x="679450" y="4846057"/>
            <a:ext cx="7785100" cy="1200329"/>
          </a:xfrm>
          <a:prstGeom prst="rect">
            <a:avLst/>
          </a:prstGeom>
        </p:spPr>
        <p:txBody>
          <a:bodyPr wrap="square">
            <a:spAutoFit/>
          </a:bodyPr>
          <a:lstStyle/>
          <a:p>
            <a:pPr marL="292100" indent="-292100" algn="ctr"/>
            <a:r>
              <a:rPr lang="en-US" sz="2400" i="1" dirty="0">
                <a:latin typeface="Calibri" pitchFamily="34" charset="0"/>
                <a:ea typeface="Tahoma" panose="020B0604030504040204" pitchFamily="34" charset="0"/>
                <a:cs typeface="Calibri" pitchFamily="34" charset="0"/>
              </a:rPr>
              <a:t>Twee 10-jarige </a:t>
            </a:r>
            <a:r>
              <a:rPr lang="en-US" sz="2400" i="1" dirty="0" err="1">
                <a:latin typeface="Calibri" pitchFamily="34" charset="0"/>
                <a:ea typeface="Tahoma" panose="020B0604030504040204" pitchFamily="34" charset="0"/>
                <a:cs typeface="Calibri" pitchFamily="34" charset="0"/>
              </a:rPr>
              <a:t>meisjes</a:t>
            </a:r>
            <a:r>
              <a:rPr lang="en-US" sz="2400" i="1" dirty="0">
                <a:latin typeface="Calibri" pitchFamily="34" charset="0"/>
                <a:ea typeface="Tahoma" panose="020B0604030504040204" pitchFamily="34" charset="0"/>
                <a:cs typeface="Calibri" pitchFamily="34" charset="0"/>
              </a:rPr>
              <a:t> </a:t>
            </a:r>
            <a:r>
              <a:rPr lang="en-US" sz="2400" i="1" dirty="0" err="1">
                <a:latin typeface="Calibri" pitchFamily="34" charset="0"/>
                <a:ea typeface="Tahoma" panose="020B0604030504040204" pitchFamily="34" charset="0"/>
                <a:cs typeface="Calibri" pitchFamily="34" charset="0"/>
              </a:rPr>
              <a:t>zitten</a:t>
            </a:r>
            <a:r>
              <a:rPr lang="en-US" sz="2400" i="1" dirty="0">
                <a:latin typeface="Calibri" pitchFamily="34" charset="0"/>
                <a:ea typeface="Tahoma" panose="020B0604030504040204" pitchFamily="34" charset="0"/>
                <a:cs typeface="Calibri" pitchFamily="34" charset="0"/>
              </a:rPr>
              <a:t> </a:t>
            </a:r>
            <a:r>
              <a:rPr lang="en-US" sz="2400" i="1" dirty="0" err="1">
                <a:latin typeface="Calibri" pitchFamily="34" charset="0"/>
                <a:ea typeface="Tahoma" panose="020B0604030504040204" pitchFamily="34" charset="0"/>
                <a:cs typeface="Calibri" pitchFamily="34" charset="0"/>
              </a:rPr>
              <a:t>bij</a:t>
            </a:r>
            <a:r>
              <a:rPr lang="en-US" sz="2400" i="1" dirty="0">
                <a:latin typeface="Calibri" pitchFamily="34" charset="0"/>
                <a:ea typeface="Tahoma" panose="020B0604030504040204" pitchFamily="34" charset="0"/>
                <a:cs typeface="Calibri" pitchFamily="34" charset="0"/>
              </a:rPr>
              <a:t> </a:t>
            </a:r>
            <a:r>
              <a:rPr lang="en-US" sz="2400" i="1" dirty="0" err="1">
                <a:latin typeface="Calibri" pitchFamily="34" charset="0"/>
                <a:ea typeface="Tahoma" panose="020B0604030504040204" pitchFamily="34" charset="0"/>
                <a:cs typeface="Calibri" pitchFamily="34" charset="0"/>
              </a:rPr>
              <a:t>elkaar</a:t>
            </a:r>
            <a:r>
              <a:rPr lang="en-US" sz="2400" i="1" dirty="0">
                <a:latin typeface="Calibri" pitchFamily="34" charset="0"/>
                <a:ea typeface="Tahoma" panose="020B0604030504040204" pitchFamily="34" charset="0"/>
                <a:cs typeface="Calibri" pitchFamily="34" charset="0"/>
              </a:rPr>
              <a:t> op de </a:t>
            </a:r>
            <a:endParaRPr lang="en-US" sz="2400" i="1" dirty="0" smtClean="0">
              <a:latin typeface="Calibri" pitchFamily="34" charset="0"/>
              <a:ea typeface="Tahoma" panose="020B0604030504040204" pitchFamily="34" charset="0"/>
              <a:cs typeface="Calibri" pitchFamily="34" charset="0"/>
            </a:endParaRPr>
          </a:p>
          <a:p>
            <a:pPr marL="292100" indent="-292100" algn="ctr"/>
            <a:r>
              <a:rPr lang="en-US" sz="2400" i="1" dirty="0" err="1" smtClean="0">
                <a:latin typeface="Calibri" pitchFamily="34" charset="0"/>
                <a:ea typeface="Tahoma" panose="020B0604030504040204" pitchFamily="34" charset="0"/>
                <a:cs typeface="Calibri" pitchFamily="34" charset="0"/>
              </a:rPr>
              <a:t>slaapkamer</a:t>
            </a:r>
            <a:r>
              <a:rPr lang="en-US" sz="2400" i="1" dirty="0" smtClean="0">
                <a:latin typeface="Calibri" pitchFamily="34" charset="0"/>
                <a:ea typeface="Tahoma" panose="020B0604030504040204" pitchFamily="34" charset="0"/>
                <a:cs typeface="Calibri" pitchFamily="34" charset="0"/>
              </a:rPr>
              <a:t> </a:t>
            </a:r>
            <a:r>
              <a:rPr lang="en-US" sz="2400" i="1" dirty="0">
                <a:latin typeface="Calibri" pitchFamily="34" charset="0"/>
                <a:ea typeface="Tahoma" panose="020B0604030504040204" pitchFamily="34" charset="0"/>
                <a:cs typeface="Calibri" pitchFamily="34" charset="0"/>
              </a:rPr>
              <a:t>op bed. </a:t>
            </a:r>
            <a:r>
              <a:rPr lang="en-US" sz="2400" i="1" dirty="0" err="1" smtClean="0">
                <a:latin typeface="Calibri" pitchFamily="34" charset="0"/>
                <a:ea typeface="Tahoma" panose="020B0604030504040204" pitchFamily="34" charset="0"/>
                <a:cs typeface="Calibri" pitchFamily="34" charset="0"/>
              </a:rPr>
              <a:t>Ze</a:t>
            </a:r>
            <a:r>
              <a:rPr lang="en-US" sz="2400" i="1" dirty="0" smtClean="0">
                <a:latin typeface="Calibri" pitchFamily="34" charset="0"/>
                <a:ea typeface="Tahoma" panose="020B0604030504040204" pitchFamily="34" charset="0"/>
                <a:cs typeface="Calibri" pitchFamily="34" charset="0"/>
              </a:rPr>
              <a:t> </a:t>
            </a:r>
            <a:r>
              <a:rPr lang="en-US" sz="2400" i="1" dirty="0" err="1">
                <a:latin typeface="Calibri" pitchFamily="34" charset="0"/>
                <a:ea typeface="Tahoma" panose="020B0604030504040204" pitchFamily="34" charset="0"/>
                <a:cs typeface="Calibri" pitchFamily="34" charset="0"/>
              </a:rPr>
              <a:t>strelen</a:t>
            </a:r>
            <a:r>
              <a:rPr lang="en-US" sz="2400" i="1" dirty="0">
                <a:latin typeface="Calibri" pitchFamily="34" charset="0"/>
                <a:ea typeface="Tahoma" panose="020B0604030504040204" pitchFamily="34" charset="0"/>
                <a:cs typeface="Calibri" pitchFamily="34" charset="0"/>
              </a:rPr>
              <a:t> </a:t>
            </a:r>
            <a:r>
              <a:rPr lang="en-US" sz="2400" i="1" dirty="0" err="1">
                <a:latin typeface="Calibri" pitchFamily="34" charset="0"/>
                <a:ea typeface="Tahoma" panose="020B0604030504040204" pitchFamily="34" charset="0"/>
                <a:cs typeface="Calibri" pitchFamily="34" charset="0"/>
              </a:rPr>
              <a:t>elkaar</a:t>
            </a:r>
            <a:r>
              <a:rPr lang="en-US" sz="2400" i="1" dirty="0">
                <a:latin typeface="Calibri" pitchFamily="34" charset="0"/>
                <a:ea typeface="Tahoma" panose="020B0604030504040204" pitchFamily="34" charset="0"/>
                <a:cs typeface="Calibri" pitchFamily="34" charset="0"/>
              </a:rPr>
              <a:t> </a:t>
            </a:r>
            <a:r>
              <a:rPr lang="en-US" sz="2400" i="1" dirty="0" err="1">
                <a:latin typeface="Calibri" pitchFamily="34" charset="0"/>
                <a:ea typeface="Tahoma" panose="020B0604030504040204" pitchFamily="34" charset="0"/>
                <a:cs typeface="Calibri" pitchFamily="34" charset="0"/>
              </a:rPr>
              <a:t>tussen</a:t>
            </a:r>
            <a:r>
              <a:rPr lang="en-US" sz="2400" i="1" dirty="0">
                <a:latin typeface="Calibri" pitchFamily="34" charset="0"/>
                <a:ea typeface="Tahoma" panose="020B0604030504040204" pitchFamily="34" charset="0"/>
                <a:cs typeface="Calibri" pitchFamily="34" charset="0"/>
              </a:rPr>
              <a:t> en over </a:t>
            </a:r>
            <a:r>
              <a:rPr lang="en-US" sz="2400" i="1" dirty="0" smtClean="0">
                <a:latin typeface="Calibri" pitchFamily="34" charset="0"/>
                <a:ea typeface="Tahoma" panose="020B0604030504040204" pitchFamily="34" charset="0"/>
                <a:cs typeface="Calibri" pitchFamily="34" charset="0"/>
              </a:rPr>
              <a:t>de </a:t>
            </a:r>
          </a:p>
          <a:p>
            <a:pPr marL="292100" indent="-292100" algn="ctr"/>
            <a:r>
              <a:rPr lang="en-US" sz="2400" i="1" dirty="0" err="1" smtClean="0">
                <a:latin typeface="Calibri" pitchFamily="34" charset="0"/>
                <a:ea typeface="Tahoma" panose="020B0604030504040204" pitchFamily="34" charset="0"/>
                <a:cs typeface="Calibri" pitchFamily="34" charset="0"/>
              </a:rPr>
              <a:t>bovenbenen</a:t>
            </a:r>
            <a:r>
              <a:rPr lang="en-US" sz="2400" i="1" dirty="0" smtClean="0">
                <a:latin typeface="Calibri" pitchFamily="34" charset="0"/>
                <a:ea typeface="Tahoma" panose="020B0604030504040204" pitchFamily="34" charset="0"/>
                <a:cs typeface="Calibri" pitchFamily="34" charset="0"/>
              </a:rPr>
              <a:t> </a:t>
            </a:r>
            <a:r>
              <a:rPr lang="en-US" sz="2400" i="1" dirty="0">
                <a:latin typeface="Calibri" pitchFamily="34" charset="0"/>
                <a:ea typeface="Tahoma" panose="020B0604030504040204" pitchFamily="34" charset="0"/>
                <a:cs typeface="Calibri" pitchFamily="34" charset="0"/>
              </a:rPr>
              <a:t>en </a:t>
            </a:r>
            <a:r>
              <a:rPr lang="en-US" sz="2400" i="1" dirty="0" err="1">
                <a:latin typeface="Calibri" pitchFamily="34" charset="0"/>
                <a:ea typeface="Tahoma" panose="020B0604030504040204" pitchFamily="34" charset="0"/>
                <a:cs typeface="Calibri" pitchFamily="34" charset="0"/>
              </a:rPr>
              <a:t>vinden</a:t>
            </a:r>
            <a:r>
              <a:rPr lang="en-US" sz="2400" i="1" dirty="0">
                <a:latin typeface="Calibri" pitchFamily="34" charset="0"/>
                <a:ea typeface="Tahoma" panose="020B0604030504040204" pitchFamily="34" charset="0"/>
                <a:cs typeface="Calibri" pitchFamily="34" charset="0"/>
              </a:rPr>
              <a:t> het </a:t>
            </a:r>
            <a:r>
              <a:rPr lang="en-US" sz="2400" i="1" dirty="0" err="1" smtClean="0">
                <a:latin typeface="Calibri" pitchFamily="34" charset="0"/>
                <a:ea typeface="Tahoma" panose="020B0604030504040204" pitchFamily="34" charset="0"/>
                <a:cs typeface="Calibri" pitchFamily="34" charset="0"/>
              </a:rPr>
              <a:t>fijn</a:t>
            </a:r>
            <a:r>
              <a:rPr lang="en-US" sz="2400" i="1" dirty="0" smtClean="0">
                <a:latin typeface="Calibri" pitchFamily="34" charset="0"/>
                <a:ea typeface="Tahoma" panose="020B0604030504040204" pitchFamily="34" charset="0"/>
                <a:cs typeface="Calibri" pitchFamily="34" charset="0"/>
              </a:rPr>
              <a:t>.</a:t>
            </a:r>
            <a:endParaRPr lang="en-US" sz="2400" i="1" dirty="0">
              <a:latin typeface="Calibri" pitchFamily="34" charset="0"/>
              <a:ea typeface="Tahoma" panose="020B0604030504040204" pitchFamily="34" charset="0"/>
              <a:cs typeface="Calibri" pitchFamily="34" charset="0"/>
            </a:endParaRPr>
          </a:p>
        </p:txBody>
      </p:sp>
    </p:spTree>
    <p:extLst>
      <p:ext uri="{BB962C8B-B14F-4D97-AF65-F5344CB8AC3E}">
        <p14:creationId xmlns:p14="http://schemas.microsoft.com/office/powerpoint/2010/main" val="172836324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Rechte verbindingslijn 5"/>
          <p:cNvCxnSpPr/>
          <p:nvPr/>
        </p:nvCxnSpPr>
        <p:spPr>
          <a:xfrm flipV="1">
            <a:off x="357064" y="6134041"/>
            <a:ext cx="8136904" cy="36004"/>
          </a:xfrm>
          <a:prstGeom prst="line">
            <a:avLst/>
          </a:prstGeom>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35896" y="6297153"/>
            <a:ext cx="1983445" cy="514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kstvak 1"/>
          <p:cNvSpPr txBox="1"/>
          <p:nvPr/>
        </p:nvSpPr>
        <p:spPr>
          <a:xfrm>
            <a:off x="5004048" y="3212976"/>
            <a:ext cx="184731" cy="369332"/>
          </a:xfrm>
          <a:prstGeom prst="rect">
            <a:avLst/>
          </a:prstGeom>
          <a:noFill/>
        </p:spPr>
        <p:txBody>
          <a:bodyPr wrap="none" rtlCol="0">
            <a:spAutoFit/>
          </a:bodyPr>
          <a:lstStyle/>
          <a:p>
            <a:endParaRPr lang="nl-NL" dirty="0"/>
          </a:p>
        </p:txBody>
      </p:sp>
      <p:pic>
        <p:nvPicPr>
          <p:cNvPr id="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2544" y="906547"/>
            <a:ext cx="3845944" cy="5071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kstvak 3"/>
          <p:cNvSpPr txBox="1"/>
          <p:nvPr/>
        </p:nvSpPr>
        <p:spPr>
          <a:xfrm>
            <a:off x="1119672" y="512036"/>
            <a:ext cx="1176925" cy="707886"/>
          </a:xfrm>
          <a:prstGeom prst="rect">
            <a:avLst/>
          </a:prstGeom>
          <a:noFill/>
        </p:spPr>
        <p:txBody>
          <a:bodyPr wrap="none" rtlCol="0">
            <a:spAutoFit/>
          </a:bodyPr>
          <a:lstStyle/>
          <a:p>
            <a:r>
              <a:rPr lang="nl-NL" sz="4000" dirty="0" smtClean="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rPr>
              <a:t>Quiz</a:t>
            </a:r>
            <a:endParaRPr lang="nl-NL" sz="4000" dirty="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01514068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Rechte verbindingslijn 5"/>
          <p:cNvCxnSpPr/>
          <p:nvPr/>
        </p:nvCxnSpPr>
        <p:spPr>
          <a:xfrm flipV="1">
            <a:off x="357064" y="6134041"/>
            <a:ext cx="8136904" cy="36004"/>
          </a:xfrm>
          <a:prstGeom prst="line">
            <a:avLst/>
          </a:prstGeom>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35896" y="6297153"/>
            <a:ext cx="1983445" cy="514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7624" y="332656"/>
            <a:ext cx="6065093" cy="4285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hthoek 1"/>
          <p:cNvSpPr/>
          <p:nvPr/>
        </p:nvSpPr>
        <p:spPr>
          <a:xfrm>
            <a:off x="650410" y="4509120"/>
            <a:ext cx="7954416" cy="1323439"/>
          </a:xfrm>
          <a:prstGeom prst="rect">
            <a:avLst/>
          </a:prstGeom>
        </p:spPr>
        <p:txBody>
          <a:bodyPr wrap="square">
            <a:spAutoFit/>
          </a:bodyPr>
          <a:lstStyle/>
          <a:p>
            <a:pPr algn="ctr"/>
            <a:r>
              <a:rPr lang="nl-NL" sz="2000" i="1" dirty="0">
                <a:latin typeface="Tahoma" panose="020B0604030504040204" pitchFamily="34" charset="0"/>
                <a:ea typeface="Tahoma" panose="020B0604030504040204" pitchFamily="34" charset="0"/>
                <a:cs typeface="Tahoma" panose="020B0604030504040204" pitchFamily="34" charset="0"/>
              </a:rPr>
              <a:t>Een meisje van 16 jaar met een licht verstandelijke beperking chat met een klasgenoot. Ze krijgt een naaktfoto doorgestuurd van een meisje met wie ze ruzie heeft. Ze </a:t>
            </a:r>
            <a:r>
              <a:rPr lang="nl-NL" sz="2000" i="1" dirty="0" smtClean="0">
                <a:latin typeface="Tahoma" panose="020B0604030504040204" pitchFamily="34" charset="0"/>
                <a:ea typeface="Tahoma" panose="020B0604030504040204" pitchFamily="34" charset="0"/>
                <a:cs typeface="Tahoma" panose="020B0604030504040204" pitchFamily="34" charset="0"/>
              </a:rPr>
              <a:t>besluit om </a:t>
            </a:r>
            <a:r>
              <a:rPr lang="nl-NL" sz="2000" i="1" dirty="0">
                <a:latin typeface="Tahoma" panose="020B0604030504040204" pitchFamily="34" charset="0"/>
                <a:ea typeface="Tahoma" panose="020B0604030504040204" pitchFamily="34" charset="0"/>
                <a:cs typeface="Tahoma" panose="020B0604030504040204" pitchFamily="34" charset="0"/>
              </a:rPr>
              <a:t>de foto naar de hele school door te sturen</a:t>
            </a:r>
            <a:r>
              <a:rPr lang="nl-NL" sz="2000" b="1" i="1" dirty="0">
                <a:latin typeface="Tahoma" panose="020B0604030504040204" pitchFamily="34" charset="0"/>
                <a:ea typeface="Tahoma" panose="020B0604030504040204" pitchFamily="34" charset="0"/>
                <a:cs typeface="Tahoma" panose="020B0604030504040204" pitchFamily="34" charset="0"/>
              </a:rPr>
              <a:t>. </a:t>
            </a:r>
            <a:r>
              <a:rPr lang="nl-NL" sz="2000" i="1" dirty="0">
                <a:latin typeface="Tahoma" panose="020B0604030504040204" pitchFamily="34" charset="0"/>
                <a:ea typeface="Tahoma" panose="020B0604030504040204" pitchFamily="34" charset="0"/>
                <a:cs typeface="Tahoma" panose="020B0604030504040204" pitchFamily="34" charset="0"/>
              </a:rPr>
              <a:t>   </a:t>
            </a:r>
          </a:p>
        </p:txBody>
      </p:sp>
    </p:spTree>
    <p:extLst>
      <p:ext uri="{BB962C8B-B14F-4D97-AF65-F5344CB8AC3E}">
        <p14:creationId xmlns:p14="http://schemas.microsoft.com/office/powerpoint/2010/main" val="189580049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Rechte verbindingslijn 5"/>
          <p:cNvCxnSpPr/>
          <p:nvPr/>
        </p:nvCxnSpPr>
        <p:spPr>
          <a:xfrm flipV="1">
            <a:off x="357064" y="6134041"/>
            <a:ext cx="8136904" cy="36004"/>
          </a:xfrm>
          <a:prstGeom prst="line">
            <a:avLst/>
          </a:prstGeom>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35896" y="6297153"/>
            <a:ext cx="1983445" cy="514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hthoek 2"/>
          <p:cNvSpPr/>
          <p:nvPr/>
        </p:nvSpPr>
        <p:spPr>
          <a:xfrm>
            <a:off x="779984" y="548680"/>
            <a:ext cx="7488832" cy="5016758"/>
          </a:xfrm>
          <a:prstGeom prst="rect">
            <a:avLst/>
          </a:prstGeom>
        </p:spPr>
        <p:txBody>
          <a:bodyPr wrap="square">
            <a:spAutoFit/>
          </a:bodyPr>
          <a:lstStyle/>
          <a:p>
            <a:r>
              <a:rPr lang="nl-NL" sz="3200" dirty="0" smtClean="0">
                <a:solidFill>
                  <a:schemeClr val="accent5">
                    <a:lumMod val="75000"/>
                  </a:schemeClr>
                </a:solidFill>
                <a:latin typeface="Calibri" pitchFamily="34" charset="0"/>
                <a:ea typeface="Tahoma" panose="020B0604030504040204" pitchFamily="34" charset="0"/>
                <a:cs typeface="Calibri" pitchFamily="34" charset="0"/>
              </a:rPr>
              <a:t>Criteria: </a:t>
            </a:r>
            <a:endParaRPr lang="nl-NL" sz="3200" dirty="0">
              <a:solidFill>
                <a:schemeClr val="accent5">
                  <a:lumMod val="75000"/>
                </a:schemeClr>
              </a:solidFill>
              <a:latin typeface="Calibri" pitchFamily="34" charset="0"/>
              <a:ea typeface="Tahoma" panose="020B0604030504040204" pitchFamily="34" charset="0"/>
              <a:cs typeface="Calibri" pitchFamily="34" charset="0"/>
            </a:endParaRPr>
          </a:p>
          <a:p>
            <a:endParaRPr lang="nl-NL" sz="2400" dirty="0">
              <a:latin typeface="Calibri" pitchFamily="34" charset="0"/>
              <a:ea typeface="Tahoma" panose="020B0604030504040204" pitchFamily="34" charset="0"/>
              <a:cs typeface="Calibri" pitchFamily="34" charset="0"/>
            </a:endParaRPr>
          </a:p>
          <a:p>
            <a:pPr marL="292100" indent="-292100">
              <a:buFont typeface="Arial" pitchFamily="34" charset="0"/>
              <a:buChar char="•"/>
            </a:pPr>
            <a:r>
              <a:rPr lang="nl-NL" sz="2400" dirty="0" smtClean="0">
                <a:latin typeface="Calibri" pitchFamily="34" charset="0"/>
                <a:ea typeface="Tahoma" panose="020B0604030504040204" pitchFamily="34" charset="0"/>
                <a:cs typeface="Calibri" pitchFamily="34" charset="0"/>
              </a:rPr>
              <a:t>Toestemming</a:t>
            </a:r>
          </a:p>
          <a:p>
            <a:endParaRPr lang="nl-NL" sz="2400" dirty="0">
              <a:latin typeface="Calibri" pitchFamily="34" charset="0"/>
              <a:ea typeface="Tahoma" panose="020B0604030504040204" pitchFamily="34" charset="0"/>
              <a:cs typeface="Calibri" pitchFamily="34" charset="0"/>
            </a:endParaRPr>
          </a:p>
          <a:p>
            <a:pPr marL="292100" indent="-292100">
              <a:buFont typeface="Arial" pitchFamily="34" charset="0"/>
              <a:buChar char="•"/>
            </a:pPr>
            <a:r>
              <a:rPr lang="nl-NL" sz="2400" dirty="0" smtClean="0">
                <a:latin typeface="Calibri" pitchFamily="34" charset="0"/>
                <a:ea typeface="Tahoma" panose="020B0604030504040204" pitchFamily="34" charset="0"/>
                <a:cs typeface="Calibri" pitchFamily="34" charset="0"/>
              </a:rPr>
              <a:t>Vrijwilligheid</a:t>
            </a:r>
          </a:p>
          <a:p>
            <a:endParaRPr lang="nl-NL" sz="2400" dirty="0">
              <a:latin typeface="Calibri" pitchFamily="34" charset="0"/>
              <a:ea typeface="Tahoma" panose="020B0604030504040204" pitchFamily="34" charset="0"/>
              <a:cs typeface="Calibri" pitchFamily="34" charset="0"/>
            </a:endParaRPr>
          </a:p>
          <a:p>
            <a:pPr marL="292100" indent="-292100">
              <a:buFont typeface="Arial" pitchFamily="34" charset="0"/>
              <a:buChar char="•"/>
            </a:pPr>
            <a:r>
              <a:rPr lang="nl-NL" sz="2400" dirty="0" smtClean="0">
                <a:latin typeface="Calibri" pitchFamily="34" charset="0"/>
                <a:ea typeface="Tahoma" panose="020B0604030504040204" pitchFamily="34" charset="0"/>
                <a:cs typeface="Calibri" pitchFamily="34" charset="0"/>
              </a:rPr>
              <a:t>Gelijkwaardigheid</a:t>
            </a:r>
          </a:p>
          <a:p>
            <a:endParaRPr lang="nl-NL" sz="2400" dirty="0">
              <a:latin typeface="Calibri" pitchFamily="34" charset="0"/>
              <a:ea typeface="Tahoma" panose="020B0604030504040204" pitchFamily="34" charset="0"/>
              <a:cs typeface="Calibri" pitchFamily="34" charset="0"/>
            </a:endParaRPr>
          </a:p>
          <a:p>
            <a:pPr marL="292100" indent="-292100">
              <a:buFont typeface="Arial" pitchFamily="34" charset="0"/>
              <a:buChar char="•"/>
            </a:pPr>
            <a:r>
              <a:rPr lang="nl-NL" sz="2400" dirty="0">
                <a:latin typeface="Calibri" pitchFamily="34" charset="0"/>
                <a:ea typeface="Tahoma" panose="020B0604030504040204" pitchFamily="34" charset="0"/>
                <a:cs typeface="Calibri" pitchFamily="34" charset="0"/>
              </a:rPr>
              <a:t>Leeftijds- of </a:t>
            </a:r>
            <a:r>
              <a:rPr lang="nl-NL" sz="2400" dirty="0" err="1" smtClean="0">
                <a:latin typeface="Calibri" pitchFamily="34" charset="0"/>
                <a:ea typeface="Tahoma" panose="020B0604030504040204" pitchFamily="34" charset="0"/>
                <a:cs typeface="Calibri" pitchFamily="34" charset="0"/>
              </a:rPr>
              <a:t>ontwikkelingsadequaat</a:t>
            </a:r>
            <a:endParaRPr lang="nl-NL" sz="2400" dirty="0" smtClean="0">
              <a:latin typeface="Calibri" pitchFamily="34" charset="0"/>
              <a:ea typeface="Tahoma" panose="020B0604030504040204" pitchFamily="34" charset="0"/>
              <a:cs typeface="Calibri" pitchFamily="34" charset="0"/>
            </a:endParaRPr>
          </a:p>
          <a:p>
            <a:endParaRPr lang="nl-NL" sz="2400" dirty="0">
              <a:latin typeface="Calibri" pitchFamily="34" charset="0"/>
              <a:ea typeface="Tahoma" panose="020B0604030504040204" pitchFamily="34" charset="0"/>
              <a:cs typeface="Calibri" pitchFamily="34" charset="0"/>
            </a:endParaRPr>
          </a:p>
          <a:p>
            <a:pPr marL="292100" indent="-292100">
              <a:buFont typeface="Arial" pitchFamily="34" charset="0"/>
              <a:buChar char="•"/>
            </a:pPr>
            <a:r>
              <a:rPr lang="nl-NL" sz="2400" dirty="0" err="1" smtClean="0">
                <a:latin typeface="Calibri" pitchFamily="34" charset="0"/>
                <a:ea typeface="Tahoma" panose="020B0604030504040204" pitchFamily="34" charset="0"/>
                <a:cs typeface="Calibri" pitchFamily="34" charset="0"/>
              </a:rPr>
              <a:t>Contextadequaat</a:t>
            </a:r>
            <a:endParaRPr lang="nl-NL" sz="2400" dirty="0" smtClean="0">
              <a:latin typeface="Calibri" pitchFamily="34" charset="0"/>
              <a:ea typeface="Tahoma" panose="020B0604030504040204" pitchFamily="34" charset="0"/>
              <a:cs typeface="Calibri" pitchFamily="34" charset="0"/>
            </a:endParaRPr>
          </a:p>
          <a:p>
            <a:endParaRPr lang="nl-NL" sz="2400" dirty="0">
              <a:latin typeface="Calibri" pitchFamily="34" charset="0"/>
              <a:ea typeface="Tahoma" panose="020B0604030504040204" pitchFamily="34" charset="0"/>
              <a:cs typeface="Calibri" pitchFamily="34" charset="0"/>
            </a:endParaRPr>
          </a:p>
          <a:p>
            <a:pPr marL="292100" indent="-292100">
              <a:buFont typeface="Arial" pitchFamily="34" charset="0"/>
              <a:buChar char="•"/>
            </a:pPr>
            <a:r>
              <a:rPr lang="nl-NL" sz="2400" dirty="0">
                <a:latin typeface="Calibri" pitchFamily="34" charset="0"/>
                <a:ea typeface="Tahoma" panose="020B0604030504040204" pitchFamily="34" charset="0"/>
                <a:cs typeface="Calibri" pitchFamily="34" charset="0"/>
              </a:rPr>
              <a:t>Zelfrespect</a:t>
            </a:r>
          </a:p>
        </p:txBody>
      </p:sp>
    </p:spTree>
    <p:extLst>
      <p:ext uri="{BB962C8B-B14F-4D97-AF65-F5344CB8AC3E}">
        <p14:creationId xmlns:p14="http://schemas.microsoft.com/office/powerpoint/2010/main" val="149401129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Rechte verbindingslijn 5"/>
          <p:cNvCxnSpPr/>
          <p:nvPr/>
        </p:nvCxnSpPr>
        <p:spPr>
          <a:xfrm flipV="1">
            <a:off x="357064" y="6134041"/>
            <a:ext cx="8136904" cy="36004"/>
          </a:xfrm>
          <a:prstGeom prst="line">
            <a:avLst/>
          </a:prstGeom>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35896" y="6297153"/>
            <a:ext cx="1983445" cy="514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hthoek 1"/>
          <p:cNvSpPr/>
          <p:nvPr/>
        </p:nvSpPr>
        <p:spPr>
          <a:xfrm>
            <a:off x="3388736" y="2144886"/>
            <a:ext cx="5105231" cy="2308324"/>
          </a:xfrm>
          <a:prstGeom prst="rect">
            <a:avLst/>
          </a:prstGeom>
        </p:spPr>
        <p:txBody>
          <a:bodyPr wrap="square">
            <a:spAutoFit/>
          </a:bodyPr>
          <a:lstStyle/>
          <a:p>
            <a:pPr marL="292100" indent="-292100">
              <a:buFont typeface="Arial" pitchFamily="34" charset="0"/>
              <a:buChar char="•"/>
            </a:pPr>
            <a:r>
              <a:rPr lang="nl-NL" sz="2400" dirty="0">
                <a:latin typeface="Calibri" pitchFamily="34" charset="0"/>
                <a:ea typeface="Tahoma" panose="020B0604030504040204" pitchFamily="34" charset="0"/>
                <a:cs typeface="Calibri" pitchFamily="34" charset="0"/>
              </a:rPr>
              <a:t>We zijn allen akkoord over wat er gaat </a:t>
            </a:r>
            <a:r>
              <a:rPr lang="nl-NL" sz="2400" dirty="0" smtClean="0">
                <a:latin typeface="Calibri" pitchFamily="34" charset="0"/>
                <a:ea typeface="Tahoma" panose="020B0604030504040204" pitchFamily="34" charset="0"/>
                <a:cs typeface="Calibri" pitchFamily="34" charset="0"/>
              </a:rPr>
              <a:t>gebeuren.</a:t>
            </a:r>
            <a:endParaRPr lang="nl-NL" sz="2400" dirty="0">
              <a:latin typeface="Calibri" pitchFamily="34" charset="0"/>
              <a:ea typeface="Tahoma" panose="020B0604030504040204" pitchFamily="34" charset="0"/>
              <a:cs typeface="Calibri" pitchFamily="34" charset="0"/>
            </a:endParaRPr>
          </a:p>
          <a:p>
            <a:pPr marL="292100" indent="-292100">
              <a:buFont typeface="Arial" pitchFamily="34" charset="0"/>
              <a:buChar char="•"/>
            </a:pPr>
            <a:r>
              <a:rPr lang="nl-NL" sz="2400" dirty="0">
                <a:latin typeface="Calibri" pitchFamily="34" charset="0"/>
                <a:ea typeface="Tahoma" panose="020B0604030504040204" pitchFamily="34" charset="0"/>
                <a:cs typeface="Calibri" pitchFamily="34" charset="0"/>
              </a:rPr>
              <a:t>Het is oké voor </a:t>
            </a:r>
            <a:r>
              <a:rPr lang="nl-NL" sz="2400" dirty="0" smtClean="0">
                <a:latin typeface="Calibri" pitchFamily="34" charset="0"/>
                <a:ea typeface="Tahoma" panose="020B0604030504040204" pitchFamily="34" charset="0"/>
                <a:cs typeface="Calibri" pitchFamily="34" charset="0"/>
              </a:rPr>
              <a:t>iedereen.</a:t>
            </a:r>
            <a:endParaRPr lang="nl-NL" sz="2400" dirty="0">
              <a:latin typeface="Calibri" pitchFamily="34" charset="0"/>
              <a:ea typeface="Tahoma" panose="020B0604030504040204" pitchFamily="34" charset="0"/>
              <a:cs typeface="Calibri" pitchFamily="34" charset="0"/>
            </a:endParaRPr>
          </a:p>
          <a:p>
            <a:pPr marL="292100" indent="-292100">
              <a:buFont typeface="Arial" pitchFamily="34" charset="0"/>
              <a:buChar char="•"/>
            </a:pPr>
            <a:r>
              <a:rPr lang="nl-NL" sz="2400" dirty="0">
                <a:latin typeface="Calibri" pitchFamily="34" charset="0"/>
                <a:ea typeface="Tahoma" panose="020B0604030504040204" pitchFamily="34" charset="0"/>
                <a:cs typeface="Calibri" pitchFamily="34" charset="0"/>
              </a:rPr>
              <a:t>We weten wat de bedoeling </a:t>
            </a:r>
            <a:r>
              <a:rPr lang="nl-NL" sz="2400" dirty="0" smtClean="0">
                <a:latin typeface="Calibri" pitchFamily="34" charset="0"/>
                <a:ea typeface="Tahoma" panose="020B0604030504040204" pitchFamily="34" charset="0"/>
                <a:cs typeface="Calibri" pitchFamily="34" charset="0"/>
              </a:rPr>
              <a:t>is.</a:t>
            </a:r>
            <a:endParaRPr lang="nl-NL" sz="2400" dirty="0">
              <a:latin typeface="Calibri" pitchFamily="34" charset="0"/>
              <a:ea typeface="Tahoma" panose="020B0604030504040204" pitchFamily="34" charset="0"/>
              <a:cs typeface="Calibri" pitchFamily="34" charset="0"/>
            </a:endParaRPr>
          </a:p>
          <a:p>
            <a:pPr marL="292100" indent="-292100">
              <a:buFont typeface="Arial" pitchFamily="34" charset="0"/>
              <a:buChar char="•"/>
            </a:pPr>
            <a:r>
              <a:rPr lang="nl-NL" sz="2400" dirty="0">
                <a:latin typeface="Calibri" pitchFamily="34" charset="0"/>
                <a:ea typeface="Tahoma" panose="020B0604030504040204" pitchFamily="34" charset="0"/>
                <a:cs typeface="Calibri" pitchFamily="34" charset="0"/>
              </a:rPr>
              <a:t>We vinden het leuk en </a:t>
            </a:r>
            <a:r>
              <a:rPr lang="nl-NL" sz="2400" dirty="0" smtClean="0">
                <a:latin typeface="Calibri" pitchFamily="34" charset="0"/>
                <a:ea typeface="Tahoma" panose="020B0604030504040204" pitchFamily="34" charset="0"/>
                <a:cs typeface="Calibri" pitchFamily="34" charset="0"/>
              </a:rPr>
              <a:t>fijn.</a:t>
            </a:r>
            <a:endParaRPr lang="nl-NL" sz="2400" dirty="0">
              <a:latin typeface="Calibri" pitchFamily="34" charset="0"/>
              <a:ea typeface="Tahoma" panose="020B0604030504040204" pitchFamily="34" charset="0"/>
              <a:cs typeface="Calibri" pitchFamily="34" charset="0"/>
            </a:endParaRPr>
          </a:p>
          <a:p>
            <a:pPr marL="292100" indent="-292100">
              <a:buFont typeface="Arial" pitchFamily="34" charset="0"/>
              <a:buChar char="•"/>
            </a:pPr>
            <a:r>
              <a:rPr lang="nl-NL" sz="2400" dirty="0">
                <a:latin typeface="Calibri" pitchFamily="34" charset="0"/>
                <a:ea typeface="Tahoma" panose="020B0604030504040204" pitchFamily="34" charset="0"/>
                <a:cs typeface="Calibri" pitchFamily="34" charset="0"/>
              </a:rPr>
              <a:t>Ik doe graag </a:t>
            </a:r>
            <a:r>
              <a:rPr lang="nl-NL" sz="2400" dirty="0" smtClean="0">
                <a:latin typeface="Calibri" pitchFamily="34" charset="0"/>
                <a:ea typeface="Tahoma" panose="020B0604030504040204" pitchFamily="34" charset="0"/>
                <a:cs typeface="Calibri" pitchFamily="34" charset="0"/>
              </a:rPr>
              <a:t>mee.</a:t>
            </a:r>
            <a:endParaRPr lang="en-US" sz="2400" dirty="0">
              <a:latin typeface="Calibri" pitchFamily="34" charset="0"/>
              <a:ea typeface="Tahoma" panose="020B0604030504040204" pitchFamily="34" charset="0"/>
              <a:cs typeface="Calibri" pitchFamily="34" charset="0"/>
            </a:endParaRPr>
          </a:p>
        </p:txBody>
      </p:sp>
      <p:pic>
        <p:nvPicPr>
          <p:cNvPr id="348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7682" y="2132856"/>
            <a:ext cx="1831365" cy="22448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kstvak 2"/>
          <p:cNvSpPr txBox="1"/>
          <p:nvPr/>
        </p:nvSpPr>
        <p:spPr>
          <a:xfrm>
            <a:off x="742050" y="703828"/>
            <a:ext cx="2423420" cy="584775"/>
          </a:xfrm>
          <a:prstGeom prst="rect">
            <a:avLst/>
          </a:prstGeom>
          <a:noFill/>
        </p:spPr>
        <p:txBody>
          <a:bodyPr wrap="none" rtlCol="0">
            <a:spAutoFit/>
          </a:bodyPr>
          <a:lstStyle/>
          <a:p>
            <a:r>
              <a:rPr lang="nl-NL" sz="3200" dirty="0" smtClean="0">
                <a:solidFill>
                  <a:schemeClr val="accent5">
                    <a:lumMod val="75000"/>
                  </a:schemeClr>
                </a:solidFill>
                <a:latin typeface="Calibri" pitchFamily="34" charset="0"/>
                <a:ea typeface="Tahoma" panose="020B0604030504040204" pitchFamily="34" charset="0"/>
                <a:cs typeface="Calibri" pitchFamily="34" charset="0"/>
              </a:rPr>
              <a:t>Toestemming</a:t>
            </a:r>
            <a:endParaRPr lang="nl-NL" sz="3200" dirty="0">
              <a:solidFill>
                <a:schemeClr val="accent5">
                  <a:lumMod val="75000"/>
                </a:schemeClr>
              </a:solidFill>
              <a:latin typeface="Calibri" pitchFamily="34" charset="0"/>
              <a:ea typeface="Tahoma" panose="020B0604030504040204" pitchFamily="34" charset="0"/>
              <a:cs typeface="Calibri" pitchFamily="34" charset="0"/>
            </a:endParaRPr>
          </a:p>
        </p:txBody>
      </p:sp>
    </p:spTree>
    <p:extLst>
      <p:ext uri="{BB962C8B-B14F-4D97-AF65-F5344CB8AC3E}">
        <p14:creationId xmlns:p14="http://schemas.microsoft.com/office/powerpoint/2010/main" val="322793427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Rechte verbindingslijn 5"/>
          <p:cNvCxnSpPr/>
          <p:nvPr/>
        </p:nvCxnSpPr>
        <p:spPr>
          <a:xfrm flipV="1">
            <a:off x="357064" y="6134041"/>
            <a:ext cx="8136904" cy="36004"/>
          </a:xfrm>
          <a:prstGeom prst="line">
            <a:avLst/>
          </a:prstGeom>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35896" y="6297153"/>
            <a:ext cx="1983445" cy="514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hthoek 1"/>
          <p:cNvSpPr/>
          <p:nvPr/>
        </p:nvSpPr>
        <p:spPr>
          <a:xfrm>
            <a:off x="3388737" y="2144886"/>
            <a:ext cx="4572000" cy="2677656"/>
          </a:xfrm>
          <a:prstGeom prst="rect">
            <a:avLst/>
          </a:prstGeom>
        </p:spPr>
        <p:txBody>
          <a:bodyPr>
            <a:spAutoFit/>
          </a:bodyPr>
          <a:lstStyle/>
          <a:p>
            <a:pPr marL="292100" indent="-292100">
              <a:buFont typeface="Arial" pitchFamily="34" charset="0"/>
              <a:buChar char="•"/>
            </a:pPr>
            <a:r>
              <a:rPr lang="nl-NL" sz="2400" dirty="0">
                <a:latin typeface="Calibri" pitchFamily="34" charset="0"/>
                <a:ea typeface="Tahoma" panose="020B0604030504040204" pitchFamily="34" charset="0"/>
                <a:cs typeface="Calibri" pitchFamily="34" charset="0"/>
              </a:rPr>
              <a:t>Ik doe mee omdat ik daar zelf voor </a:t>
            </a:r>
            <a:r>
              <a:rPr lang="nl-NL" sz="2400" dirty="0" smtClean="0">
                <a:latin typeface="Calibri" pitchFamily="34" charset="0"/>
                <a:ea typeface="Tahoma" panose="020B0604030504040204" pitchFamily="34" charset="0"/>
                <a:cs typeface="Calibri" pitchFamily="34" charset="0"/>
              </a:rPr>
              <a:t>kies.</a:t>
            </a:r>
            <a:endParaRPr lang="nl-NL" sz="2400" dirty="0">
              <a:latin typeface="Calibri" pitchFamily="34" charset="0"/>
              <a:ea typeface="Tahoma" panose="020B0604030504040204" pitchFamily="34" charset="0"/>
              <a:cs typeface="Calibri" pitchFamily="34" charset="0"/>
            </a:endParaRPr>
          </a:p>
          <a:p>
            <a:pPr marL="292100" indent="-292100">
              <a:buFont typeface="Arial" pitchFamily="34" charset="0"/>
              <a:buChar char="•"/>
            </a:pPr>
            <a:r>
              <a:rPr lang="nl-NL" sz="2400" dirty="0">
                <a:latin typeface="Calibri" pitchFamily="34" charset="0"/>
                <a:ea typeface="Tahoma" panose="020B0604030504040204" pitchFamily="34" charset="0"/>
                <a:cs typeface="Calibri" pitchFamily="34" charset="0"/>
              </a:rPr>
              <a:t>Ik word niet onder druk gezet</a:t>
            </a:r>
          </a:p>
          <a:p>
            <a:pPr marL="292100" indent="-292100">
              <a:buFont typeface="Arial" pitchFamily="34" charset="0"/>
              <a:buChar char="•"/>
            </a:pPr>
            <a:r>
              <a:rPr lang="nl-NL" sz="2400" dirty="0">
                <a:latin typeface="Calibri" pitchFamily="34" charset="0"/>
                <a:ea typeface="Tahoma" panose="020B0604030504040204" pitchFamily="34" charset="0"/>
                <a:cs typeface="Calibri" pitchFamily="34" charset="0"/>
              </a:rPr>
              <a:t>Niemand zal boos zijn als ik niet mee </a:t>
            </a:r>
            <a:r>
              <a:rPr lang="nl-NL" sz="2400" dirty="0" smtClean="0">
                <a:latin typeface="Calibri" pitchFamily="34" charset="0"/>
                <a:ea typeface="Tahoma" panose="020B0604030504040204" pitchFamily="34" charset="0"/>
                <a:cs typeface="Calibri" pitchFamily="34" charset="0"/>
              </a:rPr>
              <a:t>doe.</a:t>
            </a:r>
            <a:endParaRPr lang="nl-NL" sz="2400" dirty="0">
              <a:latin typeface="Calibri" pitchFamily="34" charset="0"/>
              <a:ea typeface="Tahoma" panose="020B0604030504040204" pitchFamily="34" charset="0"/>
              <a:cs typeface="Calibri" pitchFamily="34" charset="0"/>
            </a:endParaRPr>
          </a:p>
          <a:p>
            <a:pPr marL="292100" indent="-292100">
              <a:buFont typeface="Arial" pitchFamily="34" charset="0"/>
              <a:buChar char="•"/>
            </a:pPr>
            <a:r>
              <a:rPr lang="nl-NL" sz="2400" dirty="0">
                <a:latin typeface="Calibri" pitchFamily="34" charset="0"/>
                <a:ea typeface="Tahoma" panose="020B0604030504040204" pitchFamily="34" charset="0"/>
                <a:cs typeface="Calibri" pitchFamily="34" charset="0"/>
              </a:rPr>
              <a:t>Ik doe het niet voor het </a:t>
            </a:r>
            <a:r>
              <a:rPr lang="nl-NL" sz="2400" dirty="0" smtClean="0">
                <a:latin typeface="Calibri" pitchFamily="34" charset="0"/>
                <a:ea typeface="Tahoma" panose="020B0604030504040204" pitchFamily="34" charset="0"/>
                <a:cs typeface="Calibri" pitchFamily="34" charset="0"/>
              </a:rPr>
              <a:t>geld.</a:t>
            </a:r>
            <a:endParaRPr lang="nl-NL" sz="2400" dirty="0">
              <a:latin typeface="Calibri" pitchFamily="34" charset="0"/>
              <a:ea typeface="Tahoma" panose="020B0604030504040204" pitchFamily="34" charset="0"/>
              <a:cs typeface="Calibri" pitchFamily="34" charset="0"/>
            </a:endParaRPr>
          </a:p>
          <a:p>
            <a:pPr marL="292100" indent="-292100">
              <a:buFont typeface="Arial" pitchFamily="34" charset="0"/>
              <a:buChar char="•"/>
            </a:pPr>
            <a:endParaRPr lang="en-US" sz="2400" dirty="0">
              <a:latin typeface="Tahoma" panose="020B0604030504040204" pitchFamily="34" charset="0"/>
              <a:ea typeface="Tahoma" panose="020B0604030504040204" pitchFamily="34" charset="0"/>
              <a:cs typeface="Tahoma" panose="020B0604030504040204" pitchFamily="34" charset="0"/>
            </a:endParaRPr>
          </a:p>
        </p:txBody>
      </p:sp>
      <p:sp>
        <p:nvSpPr>
          <p:cNvPr id="3" name="Tekstvak 2"/>
          <p:cNvSpPr txBox="1"/>
          <p:nvPr/>
        </p:nvSpPr>
        <p:spPr>
          <a:xfrm>
            <a:off x="742050" y="703828"/>
            <a:ext cx="2338717" cy="584775"/>
          </a:xfrm>
          <a:prstGeom prst="rect">
            <a:avLst/>
          </a:prstGeom>
          <a:noFill/>
        </p:spPr>
        <p:txBody>
          <a:bodyPr wrap="none" rtlCol="0">
            <a:spAutoFit/>
          </a:bodyPr>
          <a:lstStyle/>
          <a:p>
            <a:r>
              <a:rPr lang="nl-NL" sz="3200" dirty="0" smtClean="0">
                <a:solidFill>
                  <a:schemeClr val="accent5">
                    <a:lumMod val="75000"/>
                  </a:schemeClr>
                </a:solidFill>
                <a:latin typeface="Calibri" pitchFamily="34" charset="0"/>
                <a:ea typeface="Tahoma" panose="020B0604030504040204" pitchFamily="34" charset="0"/>
                <a:cs typeface="Calibri" pitchFamily="34" charset="0"/>
              </a:rPr>
              <a:t>Vrijwilligheid</a:t>
            </a:r>
            <a:endParaRPr lang="nl-NL" sz="3200" dirty="0">
              <a:solidFill>
                <a:schemeClr val="accent5">
                  <a:lumMod val="75000"/>
                </a:schemeClr>
              </a:solidFill>
              <a:latin typeface="Calibri" pitchFamily="34" charset="0"/>
              <a:ea typeface="Tahoma" panose="020B0604030504040204" pitchFamily="34" charset="0"/>
              <a:cs typeface="Calibri" pitchFamily="34" charset="0"/>
            </a:endParaRPr>
          </a:p>
        </p:txBody>
      </p:sp>
      <p:pic>
        <p:nvPicPr>
          <p:cNvPr id="358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3285" y="2144886"/>
            <a:ext cx="1944216" cy="1944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7725099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Rechte verbindingslijn 5"/>
          <p:cNvCxnSpPr/>
          <p:nvPr/>
        </p:nvCxnSpPr>
        <p:spPr>
          <a:xfrm flipV="1">
            <a:off x="357064" y="6134041"/>
            <a:ext cx="8136904" cy="36004"/>
          </a:xfrm>
          <a:prstGeom prst="line">
            <a:avLst/>
          </a:prstGeom>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35896" y="6297153"/>
            <a:ext cx="1983445" cy="514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hthoek 1"/>
          <p:cNvSpPr/>
          <p:nvPr/>
        </p:nvSpPr>
        <p:spPr>
          <a:xfrm>
            <a:off x="3658716" y="2514217"/>
            <a:ext cx="5222032" cy="1569660"/>
          </a:xfrm>
          <a:prstGeom prst="rect">
            <a:avLst/>
          </a:prstGeom>
        </p:spPr>
        <p:txBody>
          <a:bodyPr wrap="square">
            <a:spAutoFit/>
          </a:bodyPr>
          <a:lstStyle/>
          <a:p>
            <a:pPr marL="292100" indent="-292100">
              <a:buFont typeface="Arial" pitchFamily="34" charset="0"/>
              <a:buChar char="•"/>
            </a:pPr>
            <a:r>
              <a:rPr lang="nl-NL" sz="2400" dirty="0">
                <a:latin typeface="Calibri" pitchFamily="34" charset="0"/>
                <a:ea typeface="Tahoma" panose="020B0604030504040204" pitchFamily="34" charset="0"/>
                <a:cs typeface="Calibri" pitchFamily="34" charset="0"/>
              </a:rPr>
              <a:t>We hebben evenveel te </a:t>
            </a:r>
            <a:r>
              <a:rPr lang="nl-NL" sz="2400" dirty="0" smtClean="0">
                <a:latin typeface="Calibri" pitchFamily="34" charset="0"/>
                <a:ea typeface="Tahoma" panose="020B0604030504040204" pitchFamily="34" charset="0"/>
                <a:cs typeface="Calibri" pitchFamily="34" charset="0"/>
              </a:rPr>
              <a:t>zeggen.</a:t>
            </a:r>
            <a:endParaRPr lang="nl-NL" sz="2400" dirty="0">
              <a:latin typeface="Calibri" pitchFamily="34" charset="0"/>
              <a:ea typeface="Tahoma" panose="020B0604030504040204" pitchFamily="34" charset="0"/>
              <a:cs typeface="Calibri" pitchFamily="34" charset="0"/>
            </a:endParaRPr>
          </a:p>
          <a:p>
            <a:pPr marL="292100" indent="-292100">
              <a:buFont typeface="Arial" pitchFamily="34" charset="0"/>
              <a:buChar char="•"/>
            </a:pPr>
            <a:r>
              <a:rPr lang="nl-NL" sz="2400" dirty="0">
                <a:latin typeface="Calibri" pitchFamily="34" charset="0"/>
                <a:ea typeface="Tahoma" panose="020B0604030504040204" pitchFamily="34" charset="0"/>
                <a:cs typeface="Calibri" pitchFamily="34" charset="0"/>
              </a:rPr>
              <a:t>Er is niemand met meer macht of </a:t>
            </a:r>
            <a:r>
              <a:rPr lang="nl-NL" sz="2400" dirty="0" smtClean="0">
                <a:latin typeface="Calibri" pitchFamily="34" charset="0"/>
                <a:ea typeface="Tahoma" panose="020B0604030504040204" pitchFamily="34" charset="0"/>
                <a:cs typeface="Calibri" pitchFamily="34" charset="0"/>
              </a:rPr>
              <a:t>autoriteit.</a:t>
            </a:r>
            <a:endParaRPr lang="nl-NL" sz="2400" dirty="0">
              <a:latin typeface="Calibri" pitchFamily="34" charset="0"/>
              <a:ea typeface="Tahoma" panose="020B0604030504040204" pitchFamily="34" charset="0"/>
              <a:cs typeface="Calibri" pitchFamily="34" charset="0"/>
            </a:endParaRPr>
          </a:p>
          <a:p>
            <a:pPr marL="292100" indent="-292100">
              <a:buFont typeface="Arial" pitchFamily="34" charset="0"/>
              <a:buChar char="•"/>
            </a:pPr>
            <a:r>
              <a:rPr lang="nl-NL" sz="2400" dirty="0">
                <a:latin typeface="Calibri" pitchFamily="34" charset="0"/>
                <a:ea typeface="Tahoma" panose="020B0604030504040204" pitchFamily="34" charset="0"/>
                <a:cs typeface="Calibri" pitchFamily="34" charset="0"/>
              </a:rPr>
              <a:t>Ik ben even sterk als de </a:t>
            </a:r>
            <a:r>
              <a:rPr lang="nl-NL" sz="2400" dirty="0" smtClean="0">
                <a:latin typeface="Calibri" pitchFamily="34" charset="0"/>
                <a:ea typeface="Tahoma" panose="020B0604030504040204" pitchFamily="34" charset="0"/>
                <a:cs typeface="Calibri" pitchFamily="34" charset="0"/>
              </a:rPr>
              <a:t>anderen.</a:t>
            </a:r>
            <a:endParaRPr lang="nl-NL" sz="2400" dirty="0">
              <a:latin typeface="Calibri" pitchFamily="34" charset="0"/>
              <a:ea typeface="Tahoma" panose="020B0604030504040204" pitchFamily="34" charset="0"/>
              <a:cs typeface="Calibri" pitchFamily="34" charset="0"/>
            </a:endParaRPr>
          </a:p>
        </p:txBody>
      </p:sp>
      <p:sp>
        <p:nvSpPr>
          <p:cNvPr id="3" name="Tekstvak 2"/>
          <p:cNvSpPr txBox="1"/>
          <p:nvPr/>
        </p:nvSpPr>
        <p:spPr>
          <a:xfrm>
            <a:off x="742050" y="703828"/>
            <a:ext cx="3176832" cy="584775"/>
          </a:xfrm>
          <a:prstGeom prst="rect">
            <a:avLst/>
          </a:prstGeom>
          <a:noFill/>
        </p:spPr>
        <p:txBody>
          <a:bodyPr wrap="none" rtlCol="0">
            <a:spAutoFit/>
          </a:bodyPr>
          <a:lstStyle/>
          <a:p>
            <a:r>
              <a:rPr lang="nl-NL" sz="3200" dirty="0" smtClean="0">
                <a:solidFill>
                  <a:schemeClr val="accent5">
                    <a:lumMod val="75000"/>
                  </a:schemeClr>
                </a:solidFill>
                <a:latin typeface="Calibri" pitchFamily="34" charset="0"/>
                <a:ea typeface="Tahoma" panose="020B0604030504040204" pitchFamily="34" charset="0"/>
                <a:cs typeface="Calibri" pitchFamily="34" charset="0"/>
              </a:rPr>
              <a:t>Gelijkwaardigheid</a:t>
            </a:r>
            <a:endParaRPr lang="nl-NL" sz="3200" dirty="0">
              <a:solidFill>
                <a:schemeClr val="accent5">
                  <a:lumMod val="75000"/>
                </a:schemeClr>
              </a:solidFill>
              <a:latin typeface="Calibri" pitchFamily="34" charset="0"/>
              <a:ea typeface="Tahoma" panose="020B0604030504040204" pitchFamily="34" charset="0"/>
              <a:cs typeface="Calibri" pitchFamily="34" charset="0"/>
            </a:endParaRPr>
          </a:p>
        </p:txBody>
      </p:sp>
      <p:pic>
        <p:nvPicPr>
          <p:cNvPr id="8" name="Picture 2"/>
          <p:cNvPicPr>
            <a:picLocks noChangeAspect="1" noChangeArrowheads="1"/>
          </p:cNvPicPr>
          <p:nvPr/>
        </p:nvPicPr>
        <p:blipFill>
          <a:blip r:embed="rId3" cstate="print"/>
          <a:srcRect/>
          <a:stretch>
            <a:fillRect/>
          </a:stretch>
        </p:blipFill>
        <p:spPr bwMode="auto">
          <a:xfrm>
            <a:off x="1163596" y="1607525"/>
            <a:ext cx="2225141" cy="3383045"/>
          </a:xfrm>
          <a:prstGeom prst="rect">
            <a:avLst/>
          </a:prstGeom>
          <a:noFill/>
          <a:ln w="9525">
            <a:noFill/>
            <a:miter lim="800000"/>
            <a:headEnd/>
            <a:tailEnd/>
          </a:ln>
          <a:effectLst/>
        </p:spPr>
      </p:pic>
    </p:spTree>
    <p:extLst>
      <p:ext uri="{BB962C8B-B14F-4D97-AF65-F5344CB8AC3E}">
        <p14:creationId xmlns:p14="http://schemas.microsoft.com/office/powerpoint/2010/main" val="127725099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Rechte verbindingslijn 5"/>
          <p:cNvCxnSpPr/>
          <p:nvPr/>
        </p:nvCxnSpPr>
        <p:spPr>
          <a:xfrm flipV="1">
            <a:off x="357064" y="6134041"/>
            <a:ext cx="8136904" cy="36004"/>
          </a:xfrm>
          <a:prstGeom prst="line">
            <a:avLst/>
          </a:prstGeom>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35896" y="6297153"/>
            <a:ext cx="1983445" cy="514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hthoek 1"/>
          <p:cNvSpPr/>
          <p:nvPr/>
        </p:nvSpPr>
        <p:spPr>
          <a:xfrm>
            <a:off x="3388737" y="2317462"/>
            <a:ext cx="4572000" cy="1938992"/>
          </a:xfrm>
          <a:prstGeom prst="rect">
            <a:avLst/>
          </a:prstGeom>
        </p:spPr>
        <p:txBody>
          <a:bodyPr>
            <a:spAutoFit/>
          </a:bodyPr>
          <a:lstStyle/>
          <a:p>
            <a:pPr marL="292100" indent="-292100">
              <a:buFont typeface="Arial" pitchFamily="34" charset="0"/>
              <a:buChar char="•"/>
            </a:pPr>
            <a:r>
              <a:rPr lang="nl-NL" sz="2400" dirty="0">
                <a:latin typeface="Calibri" pitchFamily="34" charset="0"/>
                <a:ea typeface="Tahoma" panose="020B0604030504040204" pitchFamily="34" charset="0"/>
                <a:cs typeface="Calibri" pitchFamily="34" charset="0"/>
              </a:rPr>
              <a:t>Hoort dit bij mijn leeftijd?</a:t>
            </a:r>
          </a:p>
          <a:p>
            <a:pPr marL="292100" indent="-292100">
              <a:buFont typeface="Arial" pitchFamily="34" charset="0"/>
              <a:buChar char="•"/>
            </a:pPr>
            <a:r>
              <a:rPr lang="nl-NL" sz="2400" dirty="0">
                <a:latin typeface="Calibri" pitchFamily="34" charset="0"/>
                <a:ea typeface="Tahoma" panose="020B0604030504040204" pitchFamily="34" charset="0"/>
                <a:cs typeface="Calibri" pitchFamily="34" charset="0"/>
              </a:rPr>
              <a:t>Is dit niet voor veel oudere of jongere kinderen?</a:t>
            </a:r>
          </a:p>
          <a:p>
            <a:pPr marL="292100" indent="-292100">
              <a:buFont typeface="Arial" pitchFamily="34" charset="0"/>
              <a:buChar char="•"/>
            </a:pPr>
            <a:r>
              <a:rPr lang="nl-NL" sz="2400" dirty="0">
                <a:latin typeface="Calibri" pitchFamily="34" charset="0"/>
                <a:ea typeface="Tahoma" panose="020B0604030504040204" pitchFamily="34" charset="0"/>
                <a:cs typeface="Calibri" pitchFamily="34" charset="0"/>
              </a:rPr>
              <a:t>Past dit bij wat andere kinderen op die leeftijd doen?</a:t>
            </a:r>
          </a:p>
        </p:txBody>
      </p:sp>
      <p:sp>
        <p:nvSpPr>
          <p:cNvPr id="3" name="Tekstvak 2"/>
          <p:cNvSpPr txBox="1"/>
          <p:nvPr/>
        </p:nvSpPr>
        <p:spPr>
          <a:xfrm>
            <a:off x="742050" y="703828"/>
            <a:ext cx="6019277" cy="584775"/>
          </a:xfrm>
          <a:prstGeom prst="rect">
            <a:avLst/>
          </a:prstGeom>
          <a:noFill/>
        </p:spPr>
        <p:txBody>
          <a:bodyPr wrap="none" rtlCol="0">
            <a:spAutoFit/>
          </a:bodyPr>
          <a:lstStyle/>
          <a:p>
            <a:r>
              <a:rPr lang="nl-NL" sz="3200" dirty="0" smtClean="0">
                <a:solidFill>
                  <a:schemeClr val="accent5">
                    <a:lumMod val="75000"/>
                  </a:schemeClr>
                </a:solidFill>
                <a:latin typeface="Calibri" pitchFamily="34" charset="0"/>
                <a:ea typeface="Tahoma" panose="020B0604030504040204" pitchFamily="34" charset="0"/>
                <a:cs typeface="Calibri" pitchFamily="34" charset="0"/>
              </a:rPr>
              <a:t>Leeftijd- en </a:t>
            </a:r>
            <a:r>
              <a:rPr lang="nl-NL" sz="3200" dirty="0" err="1" smtClean="0">
                <a:solidFill>
                  <a:schemeClr val="accent5">
                    <a:lumMod val="75000"/>
                  </a:schemeClr>
                </a:solidFill>
                <a:latin typeface="Calibri" pitchFamily="34" charset="0"/>
                <a:ea typeface="Tahoma" panose="020B0604030504040204" pitchFamily="34" charset="0"/>
                <a:cs typeface="Calibri" pitchFamily="34" charset="0"/>
              </a:rPr>
              <a:t>ontwikkelingsadequaat</a:t>
            </a:r>
            <a:endParaRPr lang="nl-NL" sz="3200" dirty="0">
              <a:solidFill>
                <a:schemeClr val="accent5">
                  <a:lumMod val="75000"/>
                </a:schemeClr>
              </a:solidFill>
              <a:latin typeface="Calibri" pitchFamily="34" charset="0"/>
              <a:ea typeface="Tahoma" panose="020B0604030504040204" pitchFamily="34" charset="0"/>
              <a:cs typeface="Calibri" pitchFamily="34" charset="0"/>
            </a:endParaRPr>
          </a:p>
        </p:txBody>
      </p:sp>
      <p:pic>
        <p:nvPicPr>
          <p:cNvPr id="378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9141" y="2120707"/>
            <a:ext cx="2332503" cy="23325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736779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Rechte verbindingslijn 5"/>
          <p:cNvCxnSpPr/>
          <p:nvPr/>
        </p:nvCxnSpPr>
        <p:spPr>
          <a:xfrm flipV="1">
            <a:off x="357064" y="6134041"/>
            <a:ext cx="8136904" cy="36004"/>
          </a:xfrm>
          <a:prstGeom prst="line">
            <a:avLst/>
          </a:prstGeom>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35896" y="6297153"/>
            <a:ext cx="1983445" cy="514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hthoek 1"/>
          <p:cNvSpPr/>
          <p:nvPr/>
        </p:nvSpPr>
        <p:spPr>
          <a:xfrm>
            <a:off x="3423017" y="2326257"/>
            <a:ext cx="4572000" cy="1569660"/>
          </a:xfrm>
          <a:prstGeom prst="rect">
            <a:avLst/>
          </a:prstGeom>
        </p:spPr>
        <p:txBody>
          <a:bodyPr>
            <a:spAutoFit/>
          </a:bodyPr>
          <a:lstStyle/>
          <a:p>
            <a:pPr marL="292100" indent="-292100">
              <a:buFont typeface="Arial" pitchFamily="34" charset="0"/>
              <a:buChar char="•"/>
            </a:pPr>
            <a:r>
              <a:rPr lang="nl-NL" sz="2400" dirty="0">
                <a:latin typeface="Calibri" pitchFamily="34" charset="0"/>
                <a:ea typeface="Tahoma" panose="020B0604030504040204" pitchFamily="34" charset="0"/>
                <a:cs typeface="Calibri" pitchFamily="34" charset="0"/>
              </a:rPr>
              <a:t>Context</a:t>
            </a:r>
          </a:p>
          <a:p>
            <a:pPr marL="292100" indent="-292100">
              <a:buFont typeface="Arial" pitchFamily="34" charset="0"/>
              <a:buChar char="•"/>
            </a:pPr>
            <a:r>
              <a:rPr lang="nl-NL" sz="2400" dirty="0">
                <a:latin typeface="Calibri" pitchFamily="34" charset="0"/>
                <a:ea typeface="Tahoma" panose="020B0604030504040204" pitchFamily="34" charset="0"/>
                <a:cs typeface="Calibri" pitchFamily="34" charset="0"/>
              </a:rPr>
              <a:t>Kan dit op deze plaats en op dit moment?</a:t>
            </a:r>
          </a:p>
          <a:p>
            <a:pPr marL="292100" indent="-292100">
              <a:buFont typeface="Arial" pitchFamily="34" charset="0"/>
              <a:buChar char="•"/>
            </a:pPr>
            <a:r>
              <a:rPr lang="nl-NL" sz="2400" dirty="0">
                <a:latin typeface="Calibri" pitchFamily="34" charset="0"/>
                <a:ea typeface="Tahoma" panose="020B0604030504040204" pitchFamily="34" charset="0"/>
                <a:cs typeface="Calibri" pitchFamily="34" charset="0"/>
              </a:rPr>
              <a:t>Zijn er geen toeschouwers?</a:t>
            </a:r>
          </a:p>
        </p:txBody>
      </p:sp>
      <p:sp>
        <p:nvSpPr>
          <p:cNvPr id="3" name="Tekstvak 2"/>
          <p:cNvSpPr txBox="1"/>
          <p:nvPr/>
        </p:nvSpPr>
        <p:spPr>
          <a:xfrm>
            <a:off x="742050" y="703828"/>
            <a:ext cx="1481111" cy="584775"/>
          </a:xfrm>
          <a:prstGeom prst="rect">
            <a:avLst/>
          </a:prstGeom>
          <a:noFill/>
        </p:spPr>
        <p:txBody>
          <a:bodyPr wrap="none" rtlCol="0">
            <a:spAutoFit/>
          </a:bodyPr>
          <a:lstStyle/>
          <a:p>
            <a:r>
              <a:rPr lang="nl-NL" sz="3200" dirty="0" smtClean="0">
                <a:solidFill>
                  <a:schemeClr val="accent5">
                    <a:lumMod val="75000"/>
                  </a:schemeClr>
                </a:solidFill>
                <a:latin typeface="Calibri" pitchFamily="34" charset="0"/>
                <a:ea typeface="Tahoma" panose="020B0604030504040204" pitchFamily="34" charset="0"/>
                <a:cs typeface="Calibri" pitchFamily="34" charset="0"/>
              </a:rPr>
              <a:t>Context</a:t>
            </a:r>
            <a:endParaRPr lang="nl-NL" sz="3200" dirty="0">
              <a:solidFill>
                <a:schemeClr val="accent5">
                  <a:lumMod val="75000"/>
                </a:schemeClr>
              </a:solidFill>
              <a:latin typeface="Calibri" pitchFamily="34" charset="0"/>
              <a:ea typeface="Tahoma" panose="020B0604030504040204" pitchFamily="34" charset="0"/>
              <a:cs typeface="Calibri" pitchFamily="34" charset="0"/>
            </a:endParaRPr>
          </a:p>
        </p:txBody>
      </p:sp>
      <p:pic>
        <p:nvPicPr>
          <p:cNvPr id="389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9739" y="2040057"/>
            <a:ext cx="2151475" cy="21420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736779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2144886"/>
            <a:ext cx="3820167" cy="26522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6" name="Rechte verbindingslijn 5"/>
          <p:cNvCxnSpPr/>
          <p:nvPr/>
        </p:nvCxnSpPr>
        <p:spPr>
          <a:xfrm flipV="1">
            <a:off x="357064" y="6134041"/>
            <a:ext cx="8136904" cy="36004"/>
          </a:xfrm>
          <a:prstGeom prst="line">
            <a:avLst/>
          </a:prstGeom>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35896" y="6297153"/>
            <a:ext cx="1983445" cy="514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hthoek 1"/>
          <p:cNvSpPr/>
          <p:nvPr/>
        </p:nvSpPr>
        <p:spPr>
          <a:xfrm>
            <a:off x="3635896" y="2492896"/>
            <a:ext cx="5120208" cy="1569660"/>
          </a:xfrm>
          <a:prstGeom prst="rect">
            <a:avLst/>
          </a:prstGeom>
        </p:spPr>
        <p:txBody>
          <a:bodyPr wrap="square">
            <a:spAutoFit/>
          </a:bodyPr>
          <a:lstStyle/>
          <a:p>
            <a:pPr marL="292100" indent="-292100">
              <a:buFont typeface="Arial" pitchFamily="34" charset="0"/>
              <a:buChar char="•"/>
            </a:pPr>
            <a:r>
              <a:rPr lang="nl-NL" sz="2400" dirty="0">
                <a:latin typeface="Calibri" pitchFamily="34" charset="0"/>
                <a:ea typeface="Tahoma" panose="020B0604030504040204" pitchFamily="34" charset="0"/>
                <a:cs typeface="Calibri" pitchFamily="34" charset="0"/>
              </a:rPr>
              <a:t>Is dit niet gevaarlijk voor mij?</a:t>
            </a:r>
          </a:p>
          <a:p>
            <a:pPr marL="292100" indent="-292100">
              <a:buFont typeface="Arial" pitchFamily="34" charset="0"/>
              <a:buChar char="•"/>
            </a:pPr>
            <a:r>
              <a:rPr lang="nl-NL" sz="2400" dirty="0">
                <a:latin typeface="Calibri" pitchFamily="34" charset="0"/>
                <a:ea typeface="Tahoma" panose="020B0604030504040204" pitchFamily="34" charset="0"/>
                <a:cs typeface="Calibri" pitchFamily="34" charset="0"/>
              </a:rPr>
              <a:t>Kan dit mij schade berokkenen?</a:t>
            </a:r>
          </a:p>
          <a:p>
            <a:pPr marL="292100" indent="-292100">
              <a:buFont typeface="Arial" pitchFamily="34" charset="0"/>
              <a:buChar char="•"/>
            </a:pPr>
            <a:r>
              <a:rPr lang="nl-NL" sz="2400" dirty="0">
                <a:latin typeface="Calibri" pitchFamily="34" charset="0"/>
                <a:ea typeface="Tahoma" panose="020B0604030504040204" pitchFamily="34" charset="0"/>
                <a:cs typeface="Calibri" pitchFamily="34" charset="0"/>
              </a:rPr>
              <a:t>Kan dit mij pijn doen?</a:t>
            </a:r>
          </a:p>
          <a:p>
            <a:pPr marL="292100" indent="-292100">
              <a:buFont typeface="Arial" pitchFamily="34" charset="0"/>
              <a:buChar char="•"/>
            </a:pPr>
            <a:r>
              <a:rPr lang="nl-NL" sz="2400" dirty="0">
                <a:latin typeface="Calibri" pitchFamily="34" charset="0"/>
                <a:ea typeface="Tahoma" panose="020B0604030504040204" pitchFamily="34" charset="0"/>
                <a:cs typeface="Calibri" pitchFamily="34" charset="0"/>
              </a:rPr>
              <a:t>Gaan anderen mij uitlachen?</a:t>
            </a:r>
          </a:p>
        </p:txBody>
      </p:sp>
      <p:sp>
        <p:nvSpPr>
          <p:cNvPr id="3" name="Tekstvak 2"/>
          <p:cNvSpPr txBox="1"/>
          <p:nvPr/>
        </p:nvSpPr>
        <p:spPr>
          <a:xfrm>
            <a:off x="742050" y="703828"/>
            <a:ext cx="2026132" cy="584775"/>
          </a:xfrm>
          <a:prstGeom prst="rect">
            <a:avLst/>
          </a:prstGeom>
          <a:noFill/>
        </p:spPr>
        <p:txBody>
          <a:bodyPr wrap="none" rtlCol="0">
            <a:spAutoFit/>
          </a:bodyPr>
          <a:lstStyle/>
          <a:p>
            <a:r>
              <a:rPr lang="nl-NL" sz="3200" dirty="0" smtClean="0">
                <a:solidFill>
                  <a:schemeClr val="accent5">
                    <a:lumMod val="75000"/>
                  </a:schemeClr>
                </a:solidFill>
                <a:latin typeface="Calibri" pitchFamily="34" charset="0"/>
                <a:ea typeface="Tahoma" panose="020B0604030504040204" pitchFamily="34" charset="0"/>
                <a:cs typeface="Calibri" pitchFamily="34" charset="0"/>
              </a:rPr>
              <a:t>Zelfrespect</a:t>
            </a:r>
            <a:endParaRPr lang="nl-NL" sz="3200" dirty="0">
              <a:solidFill>
                <a:schemeClr val="accent5">
                  <a:lumMod val="75000"/>
                </a:schemeClr>
              </a:solidFill>
              <a:latin typeface="Calibri" pitchFamily="34" charset="0"/>
              <a:ea typeface="Tahoma" panose="020B0604030504040204" pitchFamily="34" charset="0"/>
              <a:cs typeface="Calibri" pitchFamily="34" charset="0"/>
            </a:endParaRPr>
          </a:p>
        </p:txBody>
      </p:sp>
    </p:spTree>
    <p:extLst>
      <p:ext uri="{BB962C8B-B14F-4D97-AF65-F5344CB8AC3E}">
        <p14:creationId xmlns:p14="http://schemas.microsoft.com/office/powerpoint/2010/main" val="25736779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Rechte verbindingslijn 5"/>
          <p:cNvCxnSpPr/>
          <p:nvPr/>
        </p:nvCxnSpPr>
        <p:spPr>
          <a:xfrm flipV="1">
            <a:off x="357064" y="6134041"/>
            <a:ext cx="8136904" cy="36004"/>
          </a:xfrm>
          <a:prstGeom prst="line">
            <a:avLst/>
          </a:prstGeom>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35896" y="6297153"/>
            <a:ext cx="1983445" cy="514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hthoek 2"/>
          <p:cNvSpPr/>
          <p:nvPr/>
        </p:nvSpPr>
        <p:spPr>
          <a:xfrm>
            <a:off x="145374" y="404664"/>
            <a:ext cx="8964488" cy="3908762"/>
          </a:xfrm>
          <a:prstGeom prst="rect">
            <a:avLst/>
          </a:prstGeom>
        </p:spPr>
        <p:txBody>
          <a:bodyPr wrap="square">
            <a:spAutoFit/>
          </a:bodyPr>
          <a:lstStyle/>
          <a:p>
            <a:r>
              <a:rPr lang="nl-NL" sz="3200" dirty="0" smtClean="0">
                <a:solidFill>
                  <a:schemeClr val="accent5">
                    <a:lumMod val="75000"/>
                  </a:schemeClr>
                </a:solidFill>
                <a:latin typeface="Calibri" pitchFamily="34" charset="0"/>
                <a:ea typeface="Tahoma" panose="020B0604030504040204" pitchFamily="34" charset="0"/>
                <a:cs typeface="Calibri" pitchFamily="34" charset="0"/>
              </a:rPr>
              <a:t>Regels gezond seksueel gedrag</a:t>
            </a:r>
          </a:p>
          <a:p>
            <a:endParaRPr lang="nl-NL" sz="2400" dirty="0">
              <a:latin typeface="Calibri" pitchFamily="34" charset="0"/>
              <a:ea typeface="Tahoma" panose="020B0604030504040204" pitchFamily="34" charset="0"/>
              <a:cs typeface="Calibri" pitchFamily="34" charset="0"/>
            </a:endParaRPr>
          </a:p>
          <a:p>
            <a:endParaRPr lang="nl-NL" sz="2400" dirty="0" smtClean="0">
              <a:latin typeface="Calibri" pitchFamily="34" charset="0"/>
              <a:ea typeface="Tahoma" panose="020B0604030504040204" pitchFamily="34" charset="0"/>
              <a:cs typeface="Calibri" pitchFamily="34" charset="0"/>
            </a:endParaRPr>
          </a:p>
          <a:p>
            <a:pPr marL="342900" indent="-342900">
              <a:buFont typeface="Arial" panose="020B0604020202020204" pitchFamily="34" charset="0"/>
              <a:buChar char="•"/>
            </a:pPr>
            <a:r>
              <a:rPr lang="nl-NL" sz="2400" dirty="0" smtClean="0">
                <a:latin typeface="Calibri" pitchFamily="34" charset="0"/>
                <a:ea typeface="Tahoma" panose="020B0604030504040204" pitchFamily="34" charset="0"/>
                <a:cs typeface="Calibri" pitchFamily="34" charset="0"/>
              </a:rPr>
              <a:t>Ik </a:t>
            </a:r>
            <a:r>
              <a:rPr lang="nl-NL" sz="2400" dirty="0">
                <a:latin typeface="Calibri" pitchFamily="34" charset="0"/>
                <a:ea typeface="Tahoma" panose="020B0604030504040204" pitchFamily="34" charset="0"/>
                <a:cs typeface="Calibri" pitchFamily="34" charset="0"/>
              </a:rPr>
              <a:t>doe alleen seksuele dingen als ik die zelf wil </a:t>
            </a:r>
          </a:p>
          <a:p>
            <a:r>
              <a:rPr lang="nl-NL" sz="2400" dirty="0" smtClean="0">
                <a:latin typeface="Calibri" pitchFamily="34" charset="0"/>
                <a:ea typeface="Tahoma" panose="020B0604030504040204" pitchFamily="34" charset="0"/>
                <a:cs typeface="Calibri" pitchFamily="34" charset="0"/>
              </a:rPr>
              <a:t>    en </a:t>
            </a:r>
            <a:r>
              <a:rPr lang="nl-NL" sz="2400" dirty="0">
                <a:latin typeface="Calibri" pitchFamily="34" charset="0"/>
                <a:ea typeface="Tahoma" panose="020B0604030504040204" pitchFamily="34" charset="0"/>
                <a:cs typeface="Calibri" pitchFamily="34" charset="0"/>
              </a:rPr>
              <a:t>als de ander akkoord </a:t>
            </a:r>
            <a:r>
              <a:rPr lang="nl-NL" sz="2400" dirty="0" smtClean="0">
                <a:latin typeface="Calibri" pitchFamily="34" charset="0"/>
                <a:ea typeface="Tahoma" panose="020B0604030504040204" pitchFamily="34" charset="0"/>
                <a:cs typeface="Calibri" pitchFamily="34" charset="0"/>
              </a:rPr>
              <a:t>gaat.</a:t>
            </a:r>
            <a:endParaRPr lang="nl-NL" sz="2400" dirty="0">
              <a:latin typeface="Calibri" pitchFamily="34" charset="0"/>
              <a:ea typeface="Tahoma" panose="020B0604030504040204" pitchFamily="34" charset="0"/>
              <a:cs typeface="Calibri" pitchFamily="34" charset="0"/>
            </a:endParaRPr>
          </a:p>
          <a:p>
            <a:pPr marL="342900" indent="-342900">
              <a:buFont typeface="Arial" panose="020B0604020202020204" pitchFamily="34" charset="0"/>
              <a:buChar char="•"/>
            </a:pPr>
            <a:r>
              <a:rPr lang="nl-NL" sz="2400" dirty="0">
                <a:latin typeface="Calibri" pitchFamily="34" charset="0"/>
                <a:ea typeface="Tahoma" panose="020B0604030504040204" pitchFamily="34" charset="0"/>
                <a:cs typeface="Calibri" pitchFamily="34" charset="0"/>
              </a:rPr>
              <a:t>Ik voel me niet onder druk gezet / ik zet niemand onder </a:t>
            </a:r>
            <a:r>
              <a:rPr lang="nl-NL" sz="2400" dirty="0" smtClean="0">
                <a:latin typeface="Calibri" pitchFamily="34" charset="0"/>
                <a:ea typeface="Tahoma" panose="020B0604030504040204" pitchFamily="34" charset="0"/>
                <a:cs typeface="Calibri" pitchFamily="34" charset="0"/>
              </a:rPr>
              <a:t>druk. </a:t>
            </a:r>
            <a:endParaRPr lang="nl-NL" sz="2400" dirty="0">
              <a:latin typeface="Calibri" pitchFamily="34" charset="0"/>
              <a:ea typeface="Tahoma" panose="020B0604030504040204" pitchFamily="34" charset="0"/>
              <a:cs typeface="Calibri" pitchFamily="34" charset="0"/>
            </a:endParaRPr>
          </a:p>
          <a:p>
            <a:pPr marL="342900" indent="-342900">
              <a:buFont typeface="Arial" panose="020B0604020202020204" pitchFamily="34" charset="0"/>
              <a:buChar char="•"/>
            </a:pPr>
            <a:r>
              <a:rPr lang="nl-NL" sz="2400" dirty="0">
                <a:latin typeface="Calibri" pitchFamily="34" charset="0"/>
                <a:ea typeface="Tahoma" panose="020B0604030504040204" pitchFamily="34" charset="0"/>
                <a:cs typeface="Calibri" pitchFamily="34" charset="0"/>
              </a:rPr>
              <a:t>Ik ben niet de meerdere of de </a:t>
            </a:r>
            <a:r>
              <a:rPr lang="nl-NL" sz="2400" dirty="0" smtClean="0">
                <a:latin typeface="Calibri" pitchFamily="34" charset="0"/>
                <a:ea typeface="Tahoma" panose="020B0604030504040204" pitchFamily="34" charset="0"/>
                <a:cs typeface="Calibri" pitchFamily="34" charset="0"/>
              </a:rPr>
              <a:t>mindere.</a:t>
            </a:r>
            <a:endParaRPr lang="nl-NL" sz="2400" dirty="0">
              <a:latin typeface="Calibri" pitchFamily="34" charset="0"/>
              <a:ea typeface="Tahoma" panose="020B0604030504040204" pitchFamily="34" charset="0"/>
              <a:cs typeface="Calibri" pitchFamily="34" charset="0"/>
            </a:endParaRPr>
          </a:p>
          <a:p>
            <a:pPr marL="342900" indent="-342900">
              <a:buFont typeface="Arial" panose="020B0604020202020204" pitchFamily="34" charset="0"/>
              <a:buChar char="•"/>
            </a:pPr>
            <a:r>
              <a:rPr lang="nl-NL" sz="2400" dirty="0">
                <a:latin typeface="Calibri" pitchFamily="34" charset="0"/>
                <a:ea typeface="Tahoma" panose="020B0604030504040204" pitchFamily="34" charset="0"/>
                <a:cs typeface="Calibri" pitchFamily="34" charset="0"/>
              </a:rPr>
              <a:t>Ik doe dingen die passen bij mijn </a:t>
            </a:r>
            <a:r>
              <a:rPr lang="nl-NL" sz="2400" dirty="0" smtClean="0">
                <a:latin typeface="Calibri" pitchFamily="34" charset="0"/>
                <a:ea typeface="Tahoma" panose="020B0604030504040204" pitchFamily="34" charset="0"/>
                <a:cs typeface="Calibri" pitchFamily="34" charset="0"/>
              </a:rPr>
              <a:t>leeftijd.</a:t>
            </a:r>
            <a:endParaRPr lang="nl-NL" sz="2400" dirty="0">
              <a:latin typeface="Calibri" pitchFamily="34" charset="0"/>
              <a:ea typeface="Tahoma" panose="020B0604030504040204" pitchFamily="34" charset="0"/>
              <a:cs typeface="Calibri" pitchFamily="34" charset="0"/>
            </a:endParaRPr>
          </a:p>
          <a:p>
            <a:pPr marL="342900" indent="-342900">
              <a:buFont typeface="Arial" panose="020B0604020202020204" pitchFamily="34" charset="0"/>
              <a:buChar char="•"/>
            </a:pPr>
            <a:r>
              <a:rPr lang="nl-NL" sz="2400" dirty="0">
                <a:latin typeface="Calibri" pitchFamily="34" charset="0"/>
                <a:ea typeface="Tahoma" panose="020B0604030504040204" pitchFamily="34" charset="0"/>
                <a:cs typeface="Calibri" pitchFamily="34" charset="0"/>
              </a:rPr>
              <a:t>Ik doe de dingen op een plaats / manier die anderen niet </a:t>
            </a:r>
            <a:r>
              <a:rPr lang="nl-NL" sz="2400" dirty="0" smtClean="0">
                <a:latin typeface="Calibri" pitchFamily="34" charset="0"/>
                <a:ea typeface="Tahoma" panose="020B0604030504040204" pitchFamily="34" charset="0"/>
                <a:cs typeface="Calibri" pitchFamily="34" charset="0"/>
              </a:rPr>
              <a:t>stoort.</a:t>
            </a:r>
            <a:endParaRPr lang="nl-NL" sz="2400" dirty="0">
              <a:latin typeface="Calibri" pitchFamily="34" charset="0"/>
              <a:ea typeface="Tahoma" panose="020B0604030504040204" pitchFamily="34" charset="0"/>
              <a:cs typeface="Calibri" pitchFamily="34" charset="0"/>
            </a:endParaRPr>
          </a:p>
          <a:p>
            <a:pPr marL="342900" indent="-342900">
              <a:buFont typeface="Arial" panose="020B0604020202020204" pitchFamily="34" charset="0"/>
              <a:buChar char="•"/>
            </a:pPr>
            <a:r>
              <a:rPr lang="nl-NL" sz="2400" dirty="0">
                <a:latin typeface="Calibri" pitchFamily="34" charset="0"/>
                <a:ea typeface="Tahoma" panose="020B0604030504040204" pitchFamily="34" charset="0"/>
                <a:cs typeface="Calibri" pitchFamily="34" charset="0"/>
              </a:rPr>
              <a:t>Ik doe mezelf of anderen geen </a:t>
            </a:r>
            <a:r>
              <a:rPr lang="nl-NL" sz="2400" dirty="0" smtClean="0">
                <a:latin typeface="Calibri" pitchFamily="34" charset="0"/>
                <a:ea typeface="Tahoma" panose="020B0604030504040204" pitchFamily="34" charset="0"/>
                <a:cs typeface="Calibri" pitchFamily="34" charset="0"/>
              </a:rPr>
              <a:t>pijn.</a:t>
            </a:r>
            <a:endParaRPr lang="nl-NL" sz="2400" dirty="0">
              <a:latin typeface="Calibri" pitchFamily="34" charset="0"/>
              <a:ea typeface="Tahoma" panose="020B0604030504040204" pitchFamily="34" charset="0"/>
              <a:cs typeface="Calibri" pitchFamily="34" charset="0"/>
            </a:endParaRPr>
          </a:p>
        </p:txBody>
      </p:sp>
    </p:spTree>
    <p:extLst>
      <p:ext uri="{BB962C8B-B14F-4D97-AF65-F5344CB8AC3E}">
        <p14:creationId xmlns:p14="http://schemas.microsoft.com/office/powerpoint/2010/main" val="126915560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Rechte verbindingslijn 5"/>
          <p:cNvCxnSpPr/>
          <p:nvPr/>
        </p:nvCxnSpPr>
        <p:spPr>
          <a:xfrm flipV="1">
            <a:off x="357064" y="6134041"/>
            <a:ext cx="8136904" cy="36004"/>
          </a:xfrm>
          <a:prstGeom prst="line">
            <a:avLst/>
          </a:prstGeom>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35896" y="6297153"/>
            <a:ext cx="1983445" cy="514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hthoek 2"/>
          <p:cNvSpPr/>
          <p:nvPr/>
        </p:nvSpPr>
        <p:spPr>
          <a:xfrm>
            <a:off x="755576" y="548680"/>
            <a:ext cx="3349443" cy="584775"/>
          </a:xfrm>
          <a:prstGeom prst="rect">
            <a:avLst/>
          </a:prstGeom>
        </p:spPr>
        <p:txBody>
          <a:bodyPr wrap="none">
            <a:spAutoFit/>
          </a:bodyPr>
          <a:lstStyle/>
          <a:p>
            <a:r>
              <a:rPr lang="nl-NL" sz="3200" dirty="0" smtClean="0">
                <a:solidFill>
                  <a:schemeClr val="accent5">
                    <a:lumMod val="75000"/>
                  </a:schemeClr>
                </a:solidFill>
                <a:latin typeface="Calibri" pitchFamily="34" charset="0"/>
                <a:ea typeface="Tahoma" panose="020B0604030504040204" pitchFamily="34" charset="0"/>
                <a:cs typeface="Calibri" pitchFamily="34" charset="0"/>
              </a:rPr>
              <a:t>Richtlijnen reacties</a:t>
            </a:r>
            <a:endParaRPr lang="nl-NL" sz="3200" dirty="0">
              <a:solidFill>
                <a:schemeClr val="accent5">
                  <a:lumMod val="75000"/>
                </a:schemeClr>
              </a:solidFill>
              <a:latin typeface="Calibri" pitchFamily="34" charset="0"/>
              <a:ea typeface="Tahoma" panose="020B0604030504040204" pitchFamily="34" charset="0"/>
              <a:cs typeface="Calibri" pitchFamily="34" charset="0"/>
            </a:endParaRPr>
          </a:p>
        </p:txBody>
      </p:sp>
      <p:pic>
        <p:nvPicPr>
          <p:cNvPr id="409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7513" y="2276872"/>
            <a:ext cx="8308975" cy="2232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4676674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Rechte verbindingslijn 5"/>
          <p:cNvCxnSpPr/>
          <p:nvPr/>
        </p:nvCxnSpPr>
        <p:spPr>
          <a:xfrm flipV="1">
            <a:off x="357064" y="6134041"/>
            <a:ext cx="8136904" cy="36004"/>
          </a:xfrm>
          <a:prstGeom prst="line">
            <a:avLst/>
          </a:prstGeom>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35896" y="6297153"/>
            <a:ext cx="1983445" cy="514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kstvak 1"/>
          <p:cNvSpPr txBox="1"/>
          <p:nvPr/>
        </p:nvSpPr>
        <p:spPr>
          <a:xfrm>
            <a:off x="2481998" y="2420888"/>
            <a:ext cx="3957943" cy="584775"/>
          </a:xfrm>
          <a:prstGeom prst="rect">
            <a:avLst/>
          </a:prstGeom>
          <a:noFill/>
        </p:spPr>
        <p:txBody>
          <a:bodyPr wrap="none" rtlCol="0">
            <a:spAutoFit/>
          </a:bodyPr>
          <a:lstStyle/>
          <a:p>
            <a:r>
              <a:rPr lang="nl-NL" sz="3200" dirty="0" smtClean="0">
                <a:solidFill>
                  <a:schemeClr val="accent5">
                    <a:lumMod val="75000"/>
                  </a:schemeClr>
                </a:solidFill>
                <a:latin typeface="Calibri" pitchFamily="34" charset="0"/>
                <a:ea typeface="Tahoma" panose="020B0604030504040204" pitchFamily="34" charset="0"/>
                <a:cs typeface="Calibri" pitchFamily="34" charset="0"/>
              </a:rPr>
              <a:t>Seksualiteit anno 2017</a:t>
            </a:r>
            <a:endParaRPr lang="nl-NL" sz="3200" dirty="0">
              <a:solidFill>
                <a:schemeClr val="accent5">
                  <a:lumMod val="75000"/>
                </a:schemeClr>
              </a:solidFill>
              <a:latin typeface="Calibri" pitchFamily="34" charset="0"/>
              <a:ea typeface="Tahoma" panose="020B0604030504040204" pitchFamily="34" charset="0"/>
              <a:cs typeface="Calibri" pitchFamily="34" charset="0"/>
            </a:endParaRPr>
          </a:p>
        </p:txBody>
      </p:sp>
    </p:spTree>
    <p:extLst>
      <p:ext uri="{BB962C8B-B14F-4D97-AF65-F5344CB8AC3E}">
        <p14:creationId xmlns:p14="http://schemas.microsoft.com/office/powerpoint/2010/main" val="101521856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Rechte verbindingslijn 5"/>
          <p:cNvCxnSpPr/>
          <p:nvPr/>
        </p:nvCxnSpPr>
        <p:spPr>
          <a:xfrm flipV="1">
            <a:off x="357064" y="6134041"/>
            <a:ext cx="8136904" cy="36004"/>
          </a:xfrm>
          <a:prstGeom prst="line">
            <a:avLst/>
          </a:prstGeom>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35896" y="6297153"/>
            <a:ext cx="1983445" cy="514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hthoek 11"/>
          <p:cNvSpPr/>
          <p:nvPr/>
        </p:nvSpPr>
        <p:spPr>
          <a:xfrm>
            <a:off x="755576" y="548680"/>
            <a:ext cx="3694858" cy="584775"/>
          </a:xfrm>
          <a:prstGeom prst="rect">
            <a:avLst/>
          </a:prstGeom>
        </p:spPr>
        <p:txBody>
          <a:bodyPr wrap="none">
            <a:spAutoFit/>
          </a:bodyPr>
          <a:lstStyle/>
          <a:p>
            <a:r>
              <a:rPr lang="nl-NL" sz="3200" dirty="0" smtClean="0">
                <a:solidFill>
                  <a:schemeClr val="accent5">
                    <a:lumMod val="75000"/>
                  </a:schemeClr>
                </a:solidFill>
                <a:latin typeface="Calibri" pitchFamily="34" charset="0"/>
                <a:ea typeface="Tahoma" panose="020B0604030504040204" pitchFamily="34" charset="0"/>
                <a:cs typeface="Calibri" pitchFamily="34" charset="0"/>
              </a:rPr>
              <a:t>Pedagogische reactie</a:t>
            </a:r>
            <a:endParaRPr lang="nl-NL" sz="3200" dirty="0">
              <a:solidFill>
                <a:schemeClr val="accent5">
                  <a:lumMod val="75000"/>
                </a:schemeClr>
              </a:solidFill>
              <a:latin typeface="Calibri" pitchFamily="34" charset="0"/>
              <a:ea typeface="Tahoma" panose="020B0604030504040204" pitchFamily="34" charset="0"/>
              <a:cs typeface="Calibri" pitchFamily="34" charset="0"/>
            </a:endParaRPr>
          </a:p>
        </p:txBody>
      </p:sp>
      <p:sp>
        <p:nvSpPr>
          <p:cNvPr id="3" name="Rechthoek 2"/>
          <p:cNvSpPr/>
          <p:nvPr/>
        </p:nvSpPr>
        <p:spPr>
          <a:xfrm>
            <a:off x="755576" y="1700808"/>
            <a:ext cx="7738392" cy="3046988"/>
          </a:xfrm>
          <a:prstGeom prst="rect">
            <a:avLst/>
          </a:prstGeom>
        </p:spPr>
        <p:txBody>
          <a:bodyPr wrap="square">
            <a:spAutoFit/>
          </a:bodyPr>
          <a:lstStyle/>
          <a:p>
            <a:pPr marL="342900" indent="-342900">
              <a:buFont typeface="Arial" panose="020B0604020202020204" pitchFamily="34" charset="0"/>
              <a:buChar char="•"/>
            </a:pPr>
            <a:r>
              <a:rPr lang="nl-NL" sz="2400" dirty="0" smtClean="0">
                <a:latin typeface="Calibri" pitchFamily="34" charset="0"/>
                <a:ea typeface="Tahoma" panose="020B0604030504040204" pitchFamily="34" charset="0"/>
                <a:cs typeface="Calibri" pitchFamily="34" charset="0"/>
              </a:rPr>
              <a:t>Niet-veroordelend.</a:t>
            </a:r>
            <a:endParaRPr lang="nl-NL" sz="2400" dirty="0">
              <a:latin typeface="Calibri" pitchFamily="34" charset="0"/>
              <a:ea typeface="Tahoma" panose="020B0604030504040204" pitchFamily="34" charset="0"/>
              <a:cs typeface="Calibri" pitchFamily="34" charset="0"/>
            </a:endParaRPr>
          </a:p>
          <a:p>
            <a:pPr marL="342900" indent="-342900">
              <a:buFont typeface="Arial" panose="020B0604020202020204" pitchFamily="34" charset="0"/>
              <a:buChar char="•"/>
            </a:pPr>
            <a:r>
              <a:rPr lang="nl-NL" sz="2400" dirty="0" smtClean="0">
                <a:latin typeface="Calibri" pitchFamily="34" charset="0"/>
                <a:ea typeface="Tahoma" panose="020B0604030504040204" pitchFamily="34" charset="0"/>
                <a:cs typeface="Calibri" pitchFamily="34" charset="0"/>
              </a:rPr>
              <a:t>Richt </a:t>
            </a:r>
            <a:r>
              <a:rPr lang="nl-NL" sz="2400" dirty="0">
                <a:latin typeface="Calibri" pitchFamily="34" charset="0"/>
                <a:ea typeface="Tahoma" panose="020B0604030504040204" pitchFamily="34" charset="0"/>
                <a:cs typeface="Calibri" pitchFamily="34" charset="0"/>
              </a:rPr>
              <a:t>zich op het gedrag van het kind en niet op het </a:t>
            </a:r>
            <a:r>
              <a:rPr lang="nl-NL" sz="2400" dirty="0" smtClean="0">
                <a:latin typeface="Calibri" pitchFamily="34" charset="0"/>
                <a:ea typeface="Tahoma" panose="020B0604030504040204" pitchFamily="34" charset="0"/>
                <a:cs typeface="Calibri" pitchFamily="34" charset="0"/>
              </a:rPr>
              <a:t>kind.</a:t>
            </a:r>
            <a:endParaRPr lang="nl-NL" sz="2400" dirty="0">
              <a:latin typeface="Calibri" pitchFamily="34" charset="0"/>
              <a:ea typeface="Tahoma" panose="020B0604030504040204" pitchFamily="34" charset="0"/>
              <a:cs typeface="Calibri" pitchFamily="34" charset="0"/>
            </a:endParaRPr>
          </a:p>
          <a:p>
            <a:endParaRPr lang="nl-NL" sz="2400" dirty="0" smtClean="0">
              <a:latin typeface="Calibri" pitchFamily="34" charset="0"/>
              <a:ea typeface="Tahoma" panose="020B0604030504040204" pitchFamily="34" charset="0"/>
              <a:cs typeface="Calibri" pitchFamily="34" charset="0"/>
            </a:endParaRPr>
          </a:p>
          <a:p>
            <a:endParaRPr lang="nl-NL" sz="2400" dirty="0">
              <a:latin typeface="Calibri" pitchFamily="34" charset="0"/>
              <a:ea typeface="Tahoma" panose="020B0604030504040204" pitchFamily="34" charset="0"/>
              <a:cs typeface="Calibri" pitchFamily="34" charset="0"/>
            </a:endParaRPr>
          </a:p>
          <a:p>
            <a:r>
              <a:rPr lang="nl-NL" sz="2400" dirty="0">
                <a:latin typeface="Calibri" pitchFamily="34" charset="0"/>
                <a:ea typeface="Tahoma" panose="020B0604030504040204" pitchFamily="34" charset="0"/>
                <a:cs typeface="Calibri" pitchFamily="34" charset="0"/>
              </a:rPr>
              <a:t>De inzet is dat:</a:t>
            </a:r>
          </a:p>
          <a:p>
            <a:pPr marL="342900" indent="-342900">
              <a:buFont typeface="Arial" panose="020B0604020202020204" pitchFamily="34" charset="0"/>
              <a:buChar char="•"/>
            </a:pPr>
            <a:r>
              <a:rPr lang="nl-NL" sz="2400" dirty="0" smtClean="0">
                <a:latin typeface="Calibri" pitchFamily="34" charset="0"/>
                <a:ea typeface="Tahoma" panose="020B0604030504040204" pitchFamily="34" charset="0"/>
                <a:cs typeface="Calibri" pitchFamily="34" charset="0"/>
              </a:rPr>
              <a:t>Communicatie </a:t>
            </a:r>
            <a:r>
              <a:rPr lang="nl-NL" sz="2400" dirty="0">
                <a:latin typeface="Calibri" pitchFamily="34" charset="0"/>
                <a:ea typeface="Tahoma" panose="020B0604030504040204" pitchFamily="34" charset="0"/>
                <a:cs typeface="Calibri" pitchFamily="34" charset="0"/>
              </a:rPr>
              <a:t>gestimuleerd </a:t>
            </a:r>
            <a:r>
              <a:rPr lang="nl-NL" sz="2400" dirty="0" smtClean="0">
                <a:latin typeface="Calibri" pitchFamily="34" charset="0"/>
                <a:ea typeface="Tahoma" panose="020B0604030504040204" pitchFamily="34" charset="0"/>
                <a:cs typeface="Calibri" pitchFamily="34" charset="0"/>
              </a:rPr>
              <a:t>wordt.</a:t>
            </a:r>
            <a:endParaRPr lang="nl-NL" sz="2400" dirty="0">
              <a:latin typeface="Calibri" pitchFamily="34" charset="0"/>
              <a:ea typeface="Tahoma" panose="020B0604030504040204" pitchFamily="34" charset="0"/>
              <a:cs typeface="Calibri" pitchFamily="34" charset="0"/>
            </a:endParaRPr>
          </a:p>
          <a:p>
            <a:pPr marL="342900" indent="-342900">
              <a:buFont typeface="Arial" panose="020B0604020202020204" pitchFamily="34" charset="0"/>
              <a:buChar char="•"/>
            </a:pPr>
            <a:r>
              <a:rPr lang="nl-NL" sz="2400" dirty="0" smtClean="0">
                <a:latin typeface="Calibri" pitchFamily="34" charset="0"/>
                <a:ea typeface="Tahoma" panose="020B0604030504040204" pitchFamily="34" charset="0"/>
                <a:cs typeface="Calibri" pitchFamily="34" charset="0"/>
              </a:rPr>
              <a:t>Empathie </a:t>
            </a:r>
            <a:r>
              <a:rPr lang="nl-NL" sz="2400" dirty="0">
                <a:latin typeface="Calibri" pitchFamily="34" charset="0"/>
                <a:ea typeface="Tahoma" panose="020B0604030504040204" pitchFamily="34" charset="0"/>
                <a:cs typeface="Calibri" pitchFamily="34" charset="0"/>
              </a:rPr>
              <a:t>gestimuleerd </a:t>
            </a:r>
            <a:r>
              <a:rPr lang="nl-NL" sz="2400" dirty="0" smtClean="0">
                <a:latin typeface="Calibri" pitchFamily="34" charset="0"/>
                <a:ea typeface="Tahoma" panose="020B0604030504040204" pitchFamily="34" charset="0"/>
                <a:cs typeface="Calibri" pitchFamily="34" charset="0"/>
              </a:rPr>
              <a:t>wordt.</a:t>
            </a:r>
            <a:endParaRPr lang="nl-NL" sz="2400" dirty="0">
              <a:latin typeface="Calibri" pitchFamily="34" charset="0"/>
              <a:ea typeface="Tahoma" panose="020B0604030504040204" pitchFamily="34" charset="0"/>
              <a:cs typeface="Calibri" pitchFamily="34" charset="0"/>
            </a:endParaRPr>
          </a:p>
          <a:p>
            <a:pPr marL="342900" indent="-342900">
              <a:buFont typeface="Arial" panose="020B0604020202020204" pitchFamily="34" charset="0"/>
              <a:buChar char="•"/>
            </a:pPr>
            <a:r>
              <a:rPr lang="nl-NL" sz="2400" dirty="0" smtClean="0">
                <a:latin typeface="Calibri" pitchFamily="34" charset="0"/>
                <a:ea typeface="Tahoma" panose="020B0604030504040204" pitchFamily="34" charset="0"/>
                <a:cs typeface="Calibri" pitchFamily="34" charset="0"/>
              </a:rPr>
              <a:t>Verantwoordelijkheid </a:t>
            </a:r>
            <a:r>
              <a:rPr lang="nl-NL" sz="2400" dirty="0">
                <a:latin typeface="Calibri" pitchFamily="34" charset="0"/>
                <a:ea typeface="Tahoma" panose="020B0604030504040204" pitchFamily="34" charset="0"/>
                <a:cs typeface="Calibri" pitchFamily="34" charset="0"/>
              </a:rPr>
              <a:t>gestimuleerd </a:t>
            </a:r>
            <a:r>
              <a:rPr lang="nl-NL" sz="2400" dirty="0" smtClean="0">
                <a:latin typeface="Calibri" pitchFamily="34" charset="0"/>
                <a:ea typeface="Tahoma" panose="020B0604030504040204" pitchFamily="34" charset="0"/>
                <a:cs typeface="Calibri" pitchFamily="34" charset="0"/>
              </a:rPr>
              <a:t>wordt.</a:t>
            </a:r>
            <a:endParaRPr lang="nl-NL" sz="2400" dirty="0">
              <a:latin typeface="Calibri" pitchFamily="34" charset="0"/>
              <a:ea typeface="Tahoma" panose="020B0604030504040204" pitchFamily="34" charset="0"/>
              <a:cs typeface="Calibri" pitchFamily="34" charset="0"/>
            </a:endParaRPr>
          </a:p>
        </p:txBody>
      </p:sp>
    </p:spTree>
    <p:extLst>
      <p:ext uri="{BB962C8B-B14F-4D97-AF65-F5344CB8AC3E}">
        <p14:creationId xmlns:p14="http://schemas.microsoft.com/office/powerpoint/2010/main" val="30268840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Rechte verbindingslijn 5"/>
          <p:cNvCxnSpPr/>
          <p:nvPr/>
        </p:nvCxnSpPr>
        <p:spPr>
          <a:xfrm flipV="1">
            <a:off x="357064" y="6134041"/>
            <a:ext cx="8136904" cy="36004"/>
          </a:xfrm>
          <a:prstGeom prst="line">
            <a:avLst/>
          </a:prstGeom>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35896" y="6297153"/>
            <a:ext cx="1983445" cy="514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4" name="Picture 2">
            <a:hlinkClick r:id="rId4" action="ppaction://hlinkfile"/>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7704" y="1628800"/>
            <a:ext cx="5200401" cy="29267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4909462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Rechte verbindingslijn 5"/>
          <p:cNvCxnSpPr/>
          <p:nvPr/>
        </p:nvCxnSpPr>
        <p:spPr>
          <a:xfrm flipV="1">
            <a:off x="357064" y="6134041"/>
            <a:ext cx="8136904" cy="36004"/>
          </a:xfrm>
          <a:prstGeom prst="line">
            <a:avLst/>
          </a:prstGeom>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35896" y="6297153"/>
            <a:ext cx="1983445" cy="514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6875" y="1376363"/>
            <a:ext cx="5810250" cy="4105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7089506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Rechte verbindingslijn 5"/>
          <p:cNvCxnSpPr/>
          <p:nvPr/>
        </p:nvCxnSpPr>
        <p:spPr>
          <a:xfrm flipV="1">
            <a:off x="357064" y="6134041"/>
            <a:ext cx="8136904" cy="36004"/>
          </a:xfrm>
          <a:prstGeom prst="line">
            <a:avLst/>
          </a:prstGeom>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35896" y="6297153"/>
            <a:ext cx="1983445" cy="514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5736" y="620688"/>
            <a:ext cx="4150606" cy="4329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hthoek 1"/>
          <p:cNvSpPr/>
          <p:nvPr/>
        </p:nvSpPr>
        <p:spPr>
          <a:xfrm>
            <a:off x="539552" y="4641949"/>
            <a:ext cx="8136904" cy="1200329"/>
          </a:xfrm>
          <a:prstGeom prst="rect">
            <a:avLst/>
          </a:prstGeom>
        </p:spPr>
        <p:txBody>
          <a:bodyPr wrap="square">
            <a:spAutoFit/>
          </a:bodyPr>
          <a:lstStyle/>
          <a:p>
            <a:pPr marL="292100" indent="-292100" algn="ctr"/>
            <a:r>
              <a:rPr lang="en-US" sz="2400" i="1" dirty="0" err="1">
                <a:latin typeface="Calibri" pitchFamily="34" charset="0"/>
                <a:ea typeface="Tahoma" panose="020B0604030504040204" pitchFamily="34" charset="0"/>
                <a:cs typeface="Calibri" pitchFamily="34" charset="0"/>
              </a:rPr>
              <a:t>Een</a:t>
            </a:r>
            <a:r>
              <a:rPr lang="en-US" sz="2400" i="1" dirty="0">
                <a:latin typeface="Calibri" pitchFamily="34" charset="0"/>
                <a:ea typeface="Tahoma" panose="020B0604030504040204" pitchFamily="34" charset="0"/>
                <a:cs typeface="Calibri" pitchFamily="34" charset="0"/>
              </a:rPr>
              <a:t> </a:t>
            </a:r>
            <a:r>
              <a:rPr lang="en-US" sz="2400" i="1" dirty="0" err="1">
                <a:latin typeface="Calibri" pitchFamily="34" charset="0"/>
                <a:ea typeface="Tahoma" panose="020B0604030504040204" pitchFamily="34" charset="0"/>
                <a:cs typeface="Calibri" pitchFamily="34" charset="0"/>
              </a:rPr>
              <a:t>jongen</a:t>
            </a:r>
            <a:r>
              <a:rPr lang="en-US" sz="2400" i="1" dirty="0">
                <a:latin typeface="Calibri" pitchFamily="34" charset="0"/>
                <a:ea typeface="Tahoma" panose="020B0604030504040204" pitchFamily="34" charset="0"/>
                <a:cs typeface="Calibri" pitchFamily="34" charset="0"/>
              </a:rPr>
              <a:t> van 6 </a:t>
            </a:r>
            <a:r>
              <a:rPr lang="en-US" sz="2400" i="1" dirty="0" err="1">
                <a:latin typeface="Calibri" pitchFamily="34" charset="0"/>
                <a:ea typeface="Tahoma" panose="020B0604030504040204" pitchFamily="34" charset="0"/>
                <a:cs typeface="Calibri" pitchFamily="34" charset="0"/>
              </a:rPr>
              <a:t>probeert</a:t>
            </a:r>
            <a:r>
              <a:rPr lang="en-US" sz="2400" i="1" dirty="0">
                <a:latin typeface="Calibri" pitchFamily="34" charset="0"/>
                <a:ea typeface="Tahoma" panose="020B0604030504040204" pitchFamily="34" charset="0"/>
                <a:cs typeface="Calibri" pitchFamily="34" charset="0"/>
              </a:rPr>
              <a:t> het </a:t>
            </a:r>
            <a:r>
              <a:rPr lang="en-US" sz="2400" i="1" dirty="0" err="1">
                <a:latin typeface="Calibri" pitchFamily="34" charset="0"/>
                <a:ea typeface="Tahoma" panose="020B0604030504040204" pitchFamily="34" charset="0"/>
                <a:cs typeface="Calibri" pitchFamily="34" charset="0"/>
              </a:rPr>
              <a:t>slipje</a:t>
            </a:r>
            <a:r>
              <a:rPr lang="en-US" sz="2400" i="1" dirty="0">
                <a:latin typeface="Calibri" pitchFamily="34" charset="0"/>
                <a:ea typeface="Tahoma" panose="020B0604030504040204" pitchFamily="34" charset="0"/>
                <a:cs typeface="Calibri" pitchFamily="34" charset="0"/>
              </a:rPr>
              <a:t> van </a:t>
            </a:r>
            <a:r>
              <a:rPr lang="en-US" sz="2400" i="1" dirty="0" err="1">
                <a:latin typeface="Calibri" pitchFamily="34" charset="0"/>
                <a:ea typeface="Tahoma" panose="020B0604030504040204" pitchFamily="34" charset="0"/>
                <a:cs typeface="Calibri" pitchFamily="34" charset="0"/>
              </a:rPr>
              <a:t>een</a:t>
            </a:r>
            <a:r>
              <a:rPr lang="en-US" sz="2400" i="1" dirty="0">
                <a:latin typeface="Calibri" pitchFamily="34" charset="0"/>
                <a:ea typeface="Tahoma" panose="020B0604030504040204" pitchFamily="34" charset="0"/>
                <a:cs typeface="Calibri" pitchFamily="34" charset="0"/>
              </a:rPr>
              <a:t> </a:t>
            </a:r>
            <a:r>
              <a:rPr lang="en-US" sz="2400" i="1" dirty="0" err="1">
                <a:latin typeface="Calibri" pitchFamily="34" charset="0"/>
                <a:ea typeface="Tahoma" panose="020B0604030504040204" pitchFamily="34" charset="0"/>
                <a:cs typeface="Calibri" pitchFamily="34" charset="0"/>
              </a:rPr>
              <a:t>meisje</a:t>
            </a:r>
            <a:r>
              <a:rPr lang="en-US" sz="2400" i="1" dirty="0">
                <a:latin typeface="Calibri" pitchFamily="34" charset="0"/>
                <a:ea typeface="Tahoma" panose="020B0604030504040204" pitchFamily="34" charset="0"/>
                <a:cs typeface="Calibri" pitchFamily="34" charset="0"/>
              </a:rPr>
              <a:t> van 4 </a:t>
            </a:r>
            <a:endParaRPr lang="en-US" sz="2400" i="1" dirty="0" smtClean="0">
              <a:latin typeface="Calibri" pitchFamily="34" charset="0"/>
              <a:ea typeface="Tahoma" panose="020B0604030504040204" pitchFamily="34" charset="0"/>
              <a:cs typeface="Calibri" pitchFamily="34" charset="0"/>
            </a:endParaRPr>
          </a:p>
          <a:p>
            <a:pPr marL="292100" indent="-292100" algn="ctr"/>
            <a:r>
              <a:rPr lang="en-US" sz="2400" i="1" dirty="0" err="1" smtClean="0">
                <a:latin typeface="Calibri" pitchFamily="34" charset="0"/>
                <a:ea typeface="Tahoma" panose="020B0604030504040204" pitchFamily="34" charset="0"/>
                <a:cs typeface="Calibri" pitchFamily="34" charset="0"/>
              </a:rPr>
              <a:t>naar</a:t>
            </a:r>
            <a:r>
              <a:rPr lang="en-US" sz="2400" i="1" dirty="0" smtClean="0">
                <a:latin typeface="Calibri" pitchFamily="34" charset="0"/>
                <a:ea typeface="Tahoma" panose="020B0604030504040204" pitchFamily="34" charset="0"/>
                <a:cs typeface="Calibri" pitchFamily="34" charset="0"/>
              </a:rPr>
              <a:t> </a:t>
            </a:r>
            <a:r>
              <a:rPr lang="en-US" sz="2400" i="1" dirty="0" err="1" smtClean="0">
                <a:latin typeface="Calibri" pitchFamily="34" charset="0"/>
                <a:ea typeface="Tahoma" panose="020B0604030504040204" pitchFamily="34" charset="0"/>
                <a:cs typeface="Calibri" pitchFamily="34" charset="0"/>
              </a:rPr>
              <a:t>beneden</a:t>
            </a:r>
            <a:r>
              <a:rPr lang="en-US" sz="2400" i="1" dirty="0" smtClean="0">
                <a:latin typeface="Calibri" pitchFamily="34" charset="0"/>
                <a:ea typeface="Tahoma" panose="020B0604030504040204" pitchFamily="34" charset="0"/>
                <a:cs typeface="Calibri" pitchFamily="34" charset="0"/>
              </a:rPr>
              <a:t> </a:t>
            </a:r>
            <a:r>
              <a:rPr lang="en-US" sz="2400" i="1" dirty="0">
                <a:latin typeface="Calibri" pitchFamily="34" charset="0"/>
                <a:ea typeface="Tahoma" panose="020B0604030504040204" pitchFamily="34" charset="0"/>
                <a:cs typeface="Calibri" pitchFamily="34" charset="0"/>
              </a:rPr>
              <a:t>te </a:t>
            </a:r>
            <a:r>
              <a:rPr lang="en-US" sz="2400" i="1" dirty="0" err="1">
                <a:latin typeface="Calibri" pitchFamily="34" charset="0"/>
                <a:ea typeface="Tahoma" panose="020B0604030504040204" pitchFamily="34" charset="0"/>
                <a:cs typeface="Calibri" pitchFamily="34" charset="0"/>
              </a:rPr>
              <a:t>trekken</a:t>
            </a:r>
            <a:r>
              <a:rPr lang="en-US" sz="2400" i="1" dirty="0">
                <a:latin typeface="Calibri" pitchFamily="34" charset="0"/>
                <a:ea typeface="Tahoma" panose="020B0604030504040204" pitchFamily="34" charset="0"/>
                <a:cs typeface="Calibri" pitchFamily="34" charset="0"/>
              </a:rPr>
              <a:t>. </a:t>
            </a:r>
            <a:r>
              <a:rPr lang="en-US" sz="2400" i="1" dirty="0" err="1">
                <a:latin typeface="Calibri" pitchFamily="34" charset="0"/>
                <a:ea typeface="Tahoma" panose="020B0604030504040204" pitchFamily="34" charset="0"/>
                <a:cs typeface="Calibri" pitchFamily="34" charset="0"/>
              </a:rPr>
              <a:t>Hij</a:t>
            </a:r>
            <a:r>
              <a:rPr lang="en-US" sz="2400" i="1" dirty="0">
                <a:latin typeface="Calibri" pitchFamily="34" charset="0"/>
                <a:ea typeface="Tahoma" panose="020B0604030504040204" pitchFamily="34" charset="0"/>
                <a:cs typeface="Calibri" pitchFamily="34" charset="0"/>
              </a:rPr>
              <a:t> </a:t>
            </a:r>
            <a:r>
              <a:rPr lang="en-US" sz="2400" i="1" dirty="0" err="1">
                <a:latin typeface="Calibri" pitchFamily="34" charset="0"/>
                <a:ea typeface="Tahoma" panose="020B0604030504040204" pitchFamily="34" charset="0"/>
                <a:cs typeface="Calibri" pitchFamily="34" charset="0"/>
              </a:rPr>
              <a:t>dreigt</a:t>
            </a:r>
            <a:r>
              <a:rPr lang="en-US" sz="2400" i="1" dirty="0">
                <a:latin typeface="Calibri" pitchFamily="34" charset="0"/>
                <a:ea typeface="Tahoma" panose="020B0604030504040204" pitchFamily="34" charset="0"/>
                <a:cs typeface="Calibri" pitchFamily="34" charset="0"/>
              </a:rPr>
              <a:t> </a:t>
            </a:r>
            <a:r>
              <a:rPr lang="en-US" sz="2400" i="1" dirty="0" err="1">
                <a:latin typeface="Calibri" pitchFamily="34" charset="0"/>
                <a:ea typeface="Tahoma" panose="020B0604030504040204" pitchFamily="34" charset="0"/>
                <a:cs typeface="Calibri" pitchFamily="34" charset="0"/>
              </a:rPr>
              <a:t>ermee</a:t>
            </a:r>
            <a:r>
              <a:rPr lang="en-US" sz="2400" i="1" dirty="0">
                <a:latin typeface="Calibri" pitchFamily="34" charset="0"/>
                <a:ea typeface="Tahoma" panose="020B0604030504040204" pitchFamily="34" charset="0"/>
                <a:cs typeface="Calibri" pitchFamily="34" charset="0"/>
              </a:rPr>
              <a:t> </a:t>
            </a:r>
            <a:r>
              <a:rPr lang="en-US" sz="2400" i="1" dirty="0" err="1">
                <a:latin typeface="Calibri" pitchFamily="34" charset="0"/>
                <a:ea typeface="Tahoma" panose="020B0604030504040204" pitchFamily="34" charset="0"/>
                <a:cs typeface="Calibri" pitchFamily="34" charset="0"/>
              </a:rPr>
              <a:t>haar</a:t>
            </a:r>
            <a:r>
              <a:rPr lang="en-US" sz="2400" i="1" dirty="0">
                <a:latin typeface="Calibri" pitchFamily="34" charset="0"/>
                <a:ea typeface="Tahoma" panose="020B0604030504040204" pitchFamily="34" charset="0"/>
                <a:cs typeface="Calibri" pitchFamily="34" charset="0"/>
              </a:rPr>
              <a:t> pop </a:t>
            </a:r>
            <a:r>
              <a:rPr lang="en-US" sz="2400" i="1" dirty="0" err="1" smtClean="0">
                <a:latin typeface="Calibri" pitchFamily="34" charset="0"/>
                <a:ea typeface="Tahoma" panose="020B0604030504040204" pitchFamily="34" charset="0"/>
                <a:cs typeface="Calibri" pitchFamily="34" charset="0"/>
              </a:rPr>
              <a:t>kapot</a:t>
            </a:r>
            <a:r>
              <a:rPr lang="en-US" sz="2400" i="1" dirty="0">
                <a:latin typeface="Calibri" pitchFamily="34" charset="0"/>
                <a:ea typeface="Tahoma" panose="020B0604030504040204" pitchFamily="34" charset="0"/>
                <a:cs typeface="Calibri" pitchFamily="34" charset="0"/>
              </a:rPr>
              <a:t> </a:t>
            </a:r>
            <a:endParaRPr lang="en-US" sz="2400" i="1" dirty="0" smtClean="0">
              <a:latin typeface="Calibri" pitchFamily="34" charset="0"/>
              <a:ea typeface="Tahoma" panose="020B0604030504040204" pitchFamily="34" charset="0"/>
              <a:cs typeface="Calibri" pitchFamily="34" charset="0"/>
            </a:endParaRPr>
          </a:p>
          <a:p>
            <a:pPr marL="292100" indent="-292100" algn="ctr"/>
            <a:r>
              <a:rPr lang="en-US" sz="2400" i="1" dirty="0" smtClean="0">
                <a:latin typeface="Calibri" pitchFamily="34" charset="0"/>
                <a:ea typeface="Tahoma" panose="020B0604030504040204" pitchFamily="34" charset="0"/>
                <a:cs typeface="Calibri" pitchFamily="34" charset="0"/>
              </a:rPr>
              <a:t>te </a:t>
            </a:r>
            <a:r>
              <a:rPr lang="en-US" sz="2400" i="1" dirty="0" err="1">
                <a:latin typeface="Calibri" pitchFamily="34" charset="0"/>
                <a:ea typeface="Tahoma" panose="020B0604030504040204" pitchFamily="34" charset="0"/>
                <a:cs typeface="Calibri" pitchFamily="34" charset="0"/>
              </a:rPr>
              <a:t>maken</a:t>
            </a:r>
            <a:r>
              <a:rPr lang="en-US" sz="2400" i="1" dirty="0">
                <a:latin typeface="Calibri" pitchFamily="34" charset="0"/>
                <a:ea typeface="Tahoma" panose="020B0604030504040204" pitchFamily="34" charset="0"/>
                <a:cs typeface="Calibri" pitchFamily="34" charset="0"/>
              </a:rPr>
              <a:t> </a:t>
            </a:r>
            <a:r>
              <a:rPr lang="en-US" sz="2400" i="1" dirty="0" err="1" smtClean="0">
                <a:latin typeface="Calibri" pitchFamily="34" charset="0"/>
                <a:ea typeface="Tahoma" panose="020B0604030504040204" pitchFamily="34" charset="0"/>
                <a:cs typeface="Calibri" pitchFamily="34" charset="0"/>
              </a:rPr>
              <a:t>als</a:t>
            </a:r>
            <a:r>
              <a:rPr lang="en-US" sz="2400" i="1" dirty="0" smtClean="0">
                <a:latin typeface="Calibri" pitchFamily="34" charset="0"/>
                <a:ea typeface="Tahoma" panose="020B0604030504040204" pitchFamily="34" charset="0"/>
                <a:cs typeface="Calibri" pitchFamily="34" charset="0"/>
              </a:rPr>
              <a:t> </a:t>
            </a:r>
            <a:r>
              <a:rPr lang="en-US" sz="2400" i="1" dirty="0" err="1">
                <a:latin typeface="Calibri" pitchFamily="34" charset="0"/>
                <a:ea typeface="Tahoma" panose="020B0604030504040204" pitchFamily="34" charset="0"/>
                <a:cs typeface="Calibri" pitchFamily="34" charset="0"/>
              </a:rPr>
              <a:t>ze</a:t>
            </a:r>
            <a:r>
              <a:rPr lang="en-US" sz="2400" i="1" dirty="0">
                <a:latin typeface="Calibri" pitchFamily="34" charset="0"/>
                <a:ea typeface="Tahoma" panose="020B0604030504040204" pitchFamily="34" charset="0"/>
                <a:cs typeface="Calibri" pitchFamily="34" charset="0"/>
              </a:rPr>
              <a:t> hem </a:t>
            </a:r>
            <a:r>
              <a:rPr lang="en-US" sz="2400" i="1" dirty="0" err="1">
                <a:latin typeface="Calibri" pitchFamily="34" charset="0"/>
                <a:ea typeface="Tahoma" panose="020B0604030504040204" pitchFamily="34" charset="0"/>
                <a:cs typeface="Calibri" pitchFamily="34" charset="0"/>
              </a:rPr>
              <a:t>niet</a:t>
            </a:r>
            <a:r>
              <a:rPr lang="en-US" sz="2400" i="1" dirty="0">
                <a:latin typeface="Calibri" pitchFamily="34" charset="0"/>
                <a:ea typeface="Tahoma" panose="020B0604030504040204" pitchFamily="34" charset="0"/>
                <a:cs typeface="Calibri" pitchFamily="34" charset="0"/>
              </a:rPr>
              <a:t> </a:t>
            </a:r>
            <a:r>
              <a:rPr lang="en-US" sz="2400" i="1" dirty="0" err="1">
                <a:latin typeface="Calibri" pitchFamily="34" charset="0"/>
                <a:ea typeface="Tahoma" panose="020B0604030504040204" pitchFamily="34" charset="0"/>
                <a:cs typeface="Calibri" pitchFamily="34" charset="0"/>
              </a:rPr>
              <a:t>wil</a:t>
            </a:r>
            <a:r>
              <a:rPr lang="en-US" sz="2400" i="1" dirty="0">
                <a:latin typeface="Calibri" pitchFamily="34" charset="0"/>
                <a:ea typeface="Tahoma" panose="020B0604030504040204" pitchFamily="34" charset="0"/>
                <a:cs typeface="Calibri" pitchFamily="34" charset="0"/>
              </a:rPr>
              <a:t> </a:t>
            </a:r>
            <a:r>
              <a:rPr lang="en-US" sz="2400" i="1" dirty="0" err="1" smtClean="0">
                <a:latin typeface="Calibri" pitchFamily="34" charset="0"/>
                <a:ea typeface="Tahoma" panose="020B0604030504040204" pitchFamily="34" charset="0"/>
                <a:cs typeface="Calibri" pitchFamily="34" charset="0"/>
              </a:rPr>
              <a:t>gehoorzamen</a:t>
            </a:r>
            <a:r>
              <a:rPr lang="en-US" sz="2400" i="1" dirty="0" smtClean="0">
                <a:latin typeface="Calibri" pitchFamily="34" charset="0"/>
                <a:ea typeface="Tahoma" panose="020B0604030504040204" pitchFamily="34" charset="0"/>
                <a:cs typeface="Calibri" pitchFamily="34" charset="0"/>
              </a:rPr>
              <a:t>. </a:t>
            </a:r>
            <a:endParaRPr lang="en-US" sz="2400" i="1" dirty="0">
              <a:latin typeface="Calibri" pitchFamily="34" charset="0"/>
              <a:ea typeface="Tahoma" panose="020B0604030504040204" pitchFamily="34" charset="0"/>
              <a:cs typeface="Calibri" pitchFamily="34" charset="0"/>
            </a:endParaRPr>
          </a:p>
        </p:txBody>
      </p:sp>
    </p:spTree>
    <p:extLst>
      <p:ext uri="{BB962C8B-B14F-4D97-AF65-F5344CB8AC3E}">
        <p14:creationId xmlns:p14="http://schemas.microsoft.com/office/powerpoint/2010/main" val="96203622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Rechte verbindingslijn 5"/>
          <p:cNvCxnSpPr/>
          <p:nvPr/>
        </p:nvCxnSpPr>
        <p:spPr>
          <a:xfrm flipV="1">
            <a:off x="357064" y="6134041"/>
            <a:ext cx="8136904" cy="36004"/>
          </a:xfrm>
          <a:prstGeom prst="line">
            <a:avLst/>
          </a:prstGeom>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35896" y="6297153"/>
            <a:ext cx="1983445" cy="514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hthoek 1"/>
          <p:cNvSpPr/>
          <p:nvPr/>
        </p:nvSpPr>
        <p:spPr>
          <a:xfrm>
            <a:off x="683568" y="1181907"/>
            <a:ext cx="7810400" cy="4745915"/>
          </a:xfrm>
          <a:prstGeom prst="rect">
            <a:avLst/>
          </a:prstGeom>
        </p:spPr>
        <p:txBody>
          <a:bodyPr wrap="square">
            <a:spAutoFit/>
          </a:bodyPr>
          <a:lstStyle/>
          <a:p>
            <a:pPr marL="342900" lvl="0" indent="-342900">
              <a:spcBef>
                <a:spcPct val="20000"/>
              </a:spcBef>
              <a:buFont typeface="Wingdings" pitchFamily="2" charset="2"/>
              <a:buChar char="q"/>
              <a:defRPr/>
            </a:pPr>
            <a:r>
              <a:rPr lang="nl-NL" sz="2400" dirty="0">
                <a:latin typeface="Calibri" pitchFamily="34" charset="0"/>
                <a:ea typeface="Tahoma" panose="020B0604030504040204" pitchFamily="34" charset="0"/>
                <a:cs typeface="Calibri" pitchFamily="34" charset="0"/>
              </a:rPr>
              <a:t>Toestemming			</a:t>
            </a:r>
            <a:r>
              <a:rPr lang="nl-NL" sz="2400" dirty="0" smtClean="0">
                <a:latin typeface="Calibri" pitchFamily="34" charset="0"/>
                <a:ea typeface="Tahoma" panose="020B0604030504040204" pitchFamily="34" charset="0"/>
                <a:cs typeface="Calibri" pitchFamily="34" charset="0"/>
              </a:rPr>
              <a:t>nee</a:t>
            </a:r>
            <a:endParaRPr lang="nl-NL" sz="2400" dirty="0">
              <a:latin typeface="Calibri" pitchFamily="34" charset="0"/>
              <a:ea typeface="Tahoma" panose="020B0604030504040204" pitchFamily="34" charset="0"/>
              <a:cs typeface="Calibri" pitchFamily="34" charset="0"/>
            </a:endParaRPr>
          </a:p>
          <a:p>
            <a:pPr marL="342900" lvl="0" indent="-342900">
              <a:spcBef>
                <a:spcPct val="20000"/>
              </a:spcBef>
              <a:buFont typeface="Wingdings" pitchFamily="2" charset="2"/>
              <a:buChar char="q"/>
              <a:defRPr/>
            </a:pPr>
            <a:r>
              <a:rPr lang="nl-NL" sz="2400" dirty="0">
                <a:latin typeface="Calibri" pitchFamily="34" charset="0"/>
                <a:ea typeface="Tahoma" panose="020B0604030504040204" pitchFamily="34" charset="0"/>
                <a:cs typeface="Calibri" pitchFamily="34" charset="0"/>
              </a:rPr>
              <a:t>Vrijwilligheid			</a:t>
            </a:r>
            <a:r>
              <a:rPr lang="nl-NL" sz="2400" dirty="0" smtClean="0">
                <a:latin typeface="Calibri" pitchFamily="34" charset="0"/>
                <a:ea typeface="Tahoma" panose="020B0604030504040204" pitchFamily="34" charset="0"/>
                <a:cs typeface="Calibri" pitchFamily="34" charset="0"/>
              </a:rPr>
              <a:t>nee</a:t>
            </a:r>
            <a:endParaRPr lang="nl-NL" sz="2400" dirty="0">
              <a:latin typeface="Calibri" pitchFamily="34" charset="0"/>
              <a:ea typeface="Tahoma" panose="020B0604030504040204" pitchFamily="34" charset="0"/>
              <a:cs typeface="Calibri" pitchFamily="34" charset="0"/>
            </a:endParaRPr>
          </a:p>
          <a:p>
            <a:pPr marL="342900" lvl="0" indent="-342900">
              <a:spcBef>
                <a:spcPct val="20000"/>
              </a:spcBef>
              <a:buFont typeface="Wingdings" pitchFamily="2" charset="2"/>
              <a:buChar char="q"/>
              <a:defRPr/>
            </a:pPr>
            <a:r>
              <a:rPr lang="nl-NL" sz="2400" dirty="0">
                <a:latin typeface="Calibri" pitchFamily="34" charset="0"/>
                <a:ea typeface="Tahoma" panose="020B0604030504040204" pitchFamily="34" charset="0"/>
                <a:cs typeface="Calibri" pitchFamily="34" charset="0"/>
              </a:rPr>
              <a:t>Gelijkwaardigheid			ja</a:t>
            </a:r>
          </a:p>
          <a:p>
            <a:pPr marL="342900" lvl="0" indent="-342900">
              <a:spcBef>
                <a:spcPct val="20000"/>
              </a:spcBef>
              <a:buFont typeface="Wingdings" pitchFamily="2" charset="2"/>
              <a:buChar char="q"/>
              <a:defRPr/>
            </a:pPr>
            <a:r>
              <a:rPr lang="nl-NL" sz="2400" dirty="0" smtClean="0">
                <a:latin typeface="Calibri" pitchFamily="34" charset="0"/>
                <a:ea typeface="Tahoma" panose="020B0604030504040204" pitchFamily="34" charset="0"/>
                <a:cs typeface="Calibri" pitchFamily="34" charset="0"/>
              </a:rPr>
              <a:t>Leeftijd en ontwikkeling</a:t>
            </a:r>
            <a:r>
              <a:rPr lang="nl-NL" sz="2400" dirty="0">
                <a:latin typeface="Calibri" pitchFamily="34" charset="0"/>
                <a:ea typeface="Tahoma" panose="020B0604030504040204" pitchFamily="34" charset="0"/>
                <a:cs typeface="Calibri" pitchFamily="34" charset="0"/>
              </a:rPr>
              <a:t>	</a:t>
            </a:r>
            <a:r>
              <a:rPr lang="nl-NL" sz="2400" dirty="0" smtClean="0">
                <a:latin typeface="Calibri" pitchFamily="34" charset="0"/>
                <a:ea typeface="Tahoma" panose="020B0604030504040204" pitchFamily="34" charset="0"/>
                <a:cs typeface="Calibri" pitchFamily="34" charset="0"/>
              </a:rPr>
              <a:t>             ja</a:t>
            </a:r>
            <a:endParaRPr lang="nl-NL" sz="2400" dirty="0">
              <a:latin typeface="Calibri" pitchFamily="34" charset="0"/>
              <a:ea typeface="Tahoma" panose="020B0604030504040204" pitchFamily="34" charset="0"/>
              <a:cs typeface="Calibri" pitchFamily="34" charset="0"/>
            </a:endParaRPr>
          </a:p>
          <a:p>
            <a:pPr marL="342900" lvl="0" indent="-342900">
              <a:spcBef>
                <a:spcPct val="20000"/>
              </a:spcBef>
              <a:buFont typeface="Wingdings" pitchFamily="2" charset="2"/>
              <a:buChar char="q"/>
              <a:defRPr/>
            </a:pPr>
            <a:r>
              <a:rPr lang="nl-NL" sz="2400" dirty="0" err="1">
                <a:latin typeface="Calibri" pitchFamily="34" charset="0"/>
                <a:ea typeface="Tahoma" panose="020B0604030504040204" pitchFamily="34" charset="0"/>
                <a:cs typeface="Calibri" pitchFamily="34" charset="0"/>
              </a:rPr>
              <a:t>Contextadequaat</a:t>
            </a:r>
            <a:r>
              <a:rPr lang="nl-NL" sz="2400" dirty="0">
                <a:latin typeface="Calibri" pitchFamily="34" charset="0"/>
                <a:ea typeface="Tahoma" panose="020B0604030504040204" pitchFamily="34" charset="0"/>
                <a:cs typeface="Calibri" pitchFamily="34" charset="0"/>
              </a:rPr>
              <a:t>			</a:t>
            </a:r>
            <a:r>
              <a:rPr lang="nl-NL" sz="2400" dirty="0" smtClean="0">
                <a:latin typeface="Calibri" pitchFamily="34" charset="0"/>
                <a:ea typeface="Tahoma" panose="020B0604030504040204" pitchFamily="34" charset="0"/>
                <a:cs typeface="Calibri" pitchFamily="34" charset="0"/>
              </a:rPr>
              <a:t>-</a:t>
            </a:r>
            <a:endParaRPr lang="nl-NL" sz="2400" dirty="0">
              <a:latin typeface="Calibri" pitchFamily="34" charset="0"/>
              <a:ea typeface="Tahoma" panose="020B0604030504040204" pitchFamily="34" charset="0"/>
              <a:cs typeface="Calibri" pitchFamily="34" charset="0"/>
            </a:endParaRPr>
          </a:p>
          <a:p>
            <a:pPr marL="342900" lvl="0" indent="-342900">
              <a:spcBef>
                <a:spcPct val="20000"/>
              </a:spcBef>
              <a:buFont typeface="Wingdings" pitchFamily="2" charset="2"/>
              <a:buChar char="q"/>
              <a:defRPr/>
            </a:pPr>
            <a:r>
              <a:rPr lang="nl-NL" sz="2400" dirty="0">
                <a:latin typeface="Calibri" pitchFamily="34" charset="0"/>
                <a:ea typeface="Tahoma" panose="020B0604030504040204" pitchFamily="34" charset="0"/>
                <a:cs typeface="Calibri" pitchFamily="34" charset="0"/>
              </a:rPr>
              <a:t>Zelfrespect				-</a:t>
            </a:r>
          </a:p>
          <a:p>
            <a:pPr marL="292100" lvl="0" indent="-292100">
              <a:spcBef>
                <a:spcPct val="20000"/>
              </a:spcBef>
              <a:defRPr/>
            </a:pPr>
            <a:endParaRPr lang="nl-NL" sz="2400" dirty="0">
              <a:latin typeface="Calibri" pitchFamily="34" charset="0"/>
              <a:ea typeface="Tahoma" panose="020B0604030504040204" pitchFamily="34" charset="0"/>
              <a:cs typeface="Calibri" pitchFamily="34" charset="0"/>
            </a:endParaRPr>
          </a:p>
          <a:p>
            <a:pPr marL="292100" lvl="0" indent="-292100">
              <a:spcBef>
                <a:spcPct val="20000"/>
              </a:spcBef>
              <a:defRPr/>
            </a:pPr>
            <a:r>
              <a:rPr lang="nl-NL" sz="2400" u="sng" dirty="0">
                <a:latin typeface="Calibri" pitchFamily="34" charset="0"/>
                <a:ea typeface="Tahoma" panose="020B0604030504040204" pitchFamily="34" charset="0"/>
                <a:cs typeface="Calibri" pitchFamily="34" charset="0"/>
              </a:rPr>
              <a:t>Mogelijke reactie(s)</a:t>
            </a:r>
          </a:p>
          <a:p>
            <a:pPr marL="292100" lvl="0" indent="-292100">
              <a:spcBef>
                <a:spcPct val="20000"/>
              </a:spcBef>
              <a:buFont typeface="Arial" pitchFamily="34" charset="0"/>
              <a:buChar char="•"/>
            </a:pPr>
            <a:r>
              <a:rPr lang="nl-NL" sz="2400" dirty="0">
                <a:latin typeface="Calibri" pitchFamily="34" charset="0"/>
                <a:ea typeface="Tahoma" panose="020B0604030504040204" pitchFamily="34" charset="0"/>
                <a:cs typeface="Calibri" pitchFamily="34" charset="0"/>
              </a:rPr>
              <a:t>Het is goed dat je nieuwsgierig bent naar hoe een meisje eruit ziet, maar je mag niet tegen haar zin haar broekje naar beneden trekken. En je mag zeker niet dreigen!</a:t>
            </a:r>
            <a:endParaRPr lang="en-US" sz="2400" dirty="0">
              <a:latin typeface="Calibri" pitchFamily="34" charset="0"/>
              <a:ea typeface="Tahoma" panose="020B0604030504040204" pitchFamily="34" charset="0"/>
              <a:cs typeface="Calibri" pitchFamily="34" charset="0"/>
            </a:endParaRPr>
          </a:p>
        </p:txBody>
      </p:sp>
      <p:sp>
        <p:nvSpPr>
          <p:cNvPr id="3" name="Tekstvak 2"/>
          <p:cNvSpPr txBox="1"/>
          <p:nvPr/>
        </p:nvSpPr>
        <p:spPr>
          <a:xfrm>
            <a:off x="683568" y="286188"/>
            <a:ext cx="1856598" cy="584775"/>
          </a:xfrm>
          <a:prstGeom prst="rect">
            <a:avLst/>
          </a:prstGeom>
          <a:noFill/>
        </p:spPr>
        <p:txBody>
          <a:bodyPr wrap="none" rtlCol="0">
            <a:spAutoFit/>
          </a:bodyPr>
          <a:lstStyle/>
          <a:p>
            <a:r>
              <a:rPr lang="nl-NL" sz="3200" dirty="0" smtClean="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rPr>
              <a:t>Gele vlag</a:t>
            </a:r>
            <a:endParaRPr lang="nl-NL" sz="3200" dirty="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7395545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Rechte verbindingslijn 5"/>
          <p:cNvCxnSpPr/>
          <p:nvPr/>
        </p:nvCxnSpPr>
        <p:spPr>
          <a:xfrm flipV="1">
            <a:off x="357064" y="6134041"/>
            <a:ext cx="8136904" cy="36004"/>
          </a:xfrm>
          <a:prstGeom prst="line">
            <a:avLst/>
          </a:prstGeom>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35896" y="6297153"/>
            <a:ext cx="1983445" cy="514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7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4070" y="1268760"/>
            <a:ext cx="8075860" cy="31386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hthoek 2"/>
          <p:cNvSpPr/>
          <p:nvPr/>
        </p:nvSpPr>
        <p:spPr>
          <a:xfrm>
            <a:off x="971600" y="4653136"/>
            <a:ext cx="7200800" cy="1200329"/>
          </a:xfrm>
          <a:prstGeom prst="rect">
            <a:avLst/>
          </a:prstGeom>
        </p:spPr>
        <p:txBody>
          <a:bodyPr wrap="square">
            <a:spAutoFit/>
          </a:bodyPr>
          <a:lstStyle/>
          <a:p>
            <a:pPr marL="292100" indent="-292100" algn="ctr"/>
            <a:r>
              <a:rPr lang="en-US" sz="2400" i="1" dirty="0" err="1">
                <a:latin typeface="Calibri" pitchFamily="34" charset="0"/>
                <a:ea typeface="Tahoma" panose="020B0604030504040204" pitchFamily="34" charset="0"/>
                <a:cs typeface="Calibri" pitchFamily="34" charset="0"/>
              </a:rPr>
              <a:t>Drie</a:t>
            </a:r>
            <a:r>
              <a:rPr lang="en-US" sz="2400" i="1" dirty="0">
                <a:latin typeface="Calibri" pitchFamily="34" charset="0"/>
                <a:ea typeface="Tahoma" panose="020B0604030504040204" pitchFamily="34" charset="0"/>
                <a:cs typeface="Calibri" pitchFamily="34" charset="0"/>
              </a:rPr>
              <a:t> </a:t>
            </a:r>
            <a:r>
              <a:rPr lang="en-US" sz="2400" i="1" dirty="0" err="1">
                <a:latin typeface="Calibri" pitchFamily="34" charset="0"/>
                <a:ea typeface="Tahoma" panose="020B0604030504040204" pitchFamily="34" charset="0"/>
                <a:cs typeface="Calibri" pitchFamily="34" charset="0"/>
              </a:rPr>
              <a:t>jongentjes</a:t>
            </a:r>
            <a:r>
              <a:rPr lang="en-US" sz="2400" i="1" dirty="0">
                <a:latin typeface="Calibri" pitchFamily="34" charset="0"/>
                <a:ea typeface="Tahoma" panose="020B0604030504040204" pitchFamily="34" charset="0"/>
                <a:cs typeface="Calibri" pitchFamily="34" charset="0"/>
              </a:rPr>
              <a:t> van </a:t>
            </a:r>
            <a:r>
              <a:rPr lang="en-US" sz="2400" i="1" dirty="0" err="1">
                <a:latin typeface="Calibri" pitchFamily="34" charset="0"/>
                <a:ea typeface="Tahoma" panose="020B0604030504040204" pitchFamily="34" charset="0"/>
                <a:cs typeface="Calibri" pitchFamily="34" charset="0"/>
              </a:rPr>
              <a:t>drie</a:t>
            </a:r>
            <a:r>
              <a:rPr lang="en-US" sz="2400" i="1" dirty="0">
                <a:latin typeface="Calibri" pitchFamily="34" charset="0"/>
                <a:ea typeface="Tahoma" panose="020B0604030504040204" pitchFamily="34" charset="0"/>
                <a:cs typeface="Calibri" pitchFamily="34" charset="0"/>
              </a:rPr>
              <a:t> </a:t>
            </a:r>
            <a:r>
              <a:rPr lang="en-US" sz="2400" i="1" dirty="0" err="1">
                <a:latin typeface="Calibri" pitchFamily="34" charset="0"/>
                <a:ea typeface="Tahoma" panose="020B0604030504040204" pitchFamily="34" charset="0"/>
                <a:cs typeface="Calibri" pitchFamily="34" charset="0"/>
              </a:rPr>
              <a:t>jaar</a:t>
            </a:r>
            <a:r>
              <a:rPr lang="en-US" sz="2400" i="1" dirty="0">
                <a:latin typeface="Calibri" pitchFamily="34" charset="0"/>
                <a:ea typeface="Tahoma" panose="020B0604030504040204" pitchFamily="34" charset="0"/>
                <a:cs typeface="Calibri" pitchFamily="34" charset="0"/>
              </a:rPr>
              <a:t> </a:t>
            </a:r>
            <a:r>
              <a:rPr lang="en-US" sz="2400" i="1" dirty="0" err="1">
                <a:latin typeface="Calibri" pitchFamily="34" charset="0"/>
                <a:ea typeface="Tahoma" panose="020B0604030504040204" pitchFamily="34" charset="0"/>
                <a:cs typeface="Calibri" pitchFamily="34" charset="0"/>
              </a:rPr>
              <a:t>zijn</a:t>
            </a:r>
            <a:r>
              <a:rPr lang="en-US" sz="2400" i="1" dirty="0">
                <a:latin typeface="Calibri" pitchFamily="34" charset="0"/>
                <a:ea typeface="Tahoma" panose="020B0604030504040204" pitchFamily="34" charset="0"/>
                <a:cs typeface="Calibri" pitchFamily="34" charset="0"/>
              </a:rPr>
              <a:t> in de </a:t>
            </a:r>
            <a:r>
              <a:rPr lang="en-US" sz="2400" i="1" dirty="0" err="1" smtClean="0">
                <a:latin typeface="Calibri" pitchFamily="34" charset="0"/>
                <a:ea typeface="Tahoma" panose="020B0604030504040204" pitchFamily="34" charset="0"/>
                <a:cs typeface="Calibri" pitchFamily="34" charset="0"/>
              </a:rPr>
              <a:t>slaapkamer</a:t>
            </a:r>
            <a:endParaRPr lang="en-US" sz="2400" i="1" dirty="0" smtClean="0">
              <a:latin typeface="Calibri" pitchFamily="34" charset="0"/>
              <a:ea typeface="Tahoma" panose="020B0604030504040204" pitchFamily="34" charset="0"/>
              <a:cs typeface="Calibri" pitchFamily="34" charset="0"/>
            </a:endParaRPr>
          </a:p>
          <a:p>
            <a:pPr marL="292100" indent="-292100" algn="ctr"/>
            <a:r>
              <a:rPr lang="en-US" sz="2400" i="1" dirty="0" err="1" smtClean="0">
                <a:latin typeface="Calibri" pitchFamily="34" charset="0"/>
                <a:ea typeface="Tahoma" panose="020B0604030504040204" pitchFamily="34" charset="0"/>
                <a:cs typeface="Calibri" pitchFamily="34" charset="0"/>
              </a:rPr>
              <a:t>een</a:t>
            </a:r>
            <a:r>
              <a:rPr lang="en-US" sz="2400" i="1" dirty="0" smtClean="0">
                <a:latin typeface="Calibri" pitchFamily="34" charset="0"/>
                <a:ea typeface="Tahoma" panose="020B0604030504040204" pitchFamily="34" charset="0"/>
                <a:cs typeface="Calibri" pitchFamily="34" charset="0"/>
              </a:rPr>
              <a:t> </a:t>
            </a:r>
            <a:r>
              <a:rPr lang="en-US" sz="2400" i="1" dirty="0" err="1">
                <a:latin typeface="Calibri" pitchFamily="34" charset="0"/>
                <a:ea typeface="Tahoma" panose="020B0604030504040204" pitchFamily="34" charset="0"/>
                <a:cs typeface="Calibri" pitchFamily="34" charset="0"/>
              </a:rPr>
              <a:t>seksueel</a:t>
            </a:r>
            <a:r>
              <a:rPr lang="en-US" sz="2400" i="1" dirty="0">
                <a:latin typeface="Calibri" pitchFamily="34" charset="0"/>
                <a:ea typeface="Tahoma" panose="020B0604030504040204" pitchFamily="34" charset="0"/>
                <a:cs typeface="Calibri" pitchFamily="34" charset="0"/>
              </a:rPr>
              <a:t> </a:t>
            </a:r>
            <a:r>
              <a:rPr lang="en-US" sz="2400" i="1" dirty="0" err="1" smtClean="0">
                <a:latin typeface="Calibri" pitchFamily="34" charset="0"/>
                <a:ea typeface="Tahoma" panose="020B0604030504040204" pitchFamily="34" charset="0"/>
                <a:cs typeface="Calibri" pitchFamily="34" charset="0"/>
              </a:rPr>
              <a:t>spelletje</a:t>
            </a:r>
            <a:r>
              <a:rPr lang="en-US" sz="2400" i="1" dirty="0" smtClean="0">
                <a:latin typeface="Calibri" pitchFamily="34" charset="0"/>
                <a:ea typeface="Tahoma" panose="020B0604030504040204" pitchFamily="34" charset="0"/>
                <a:cs typeface="Calibri" pitchFamily="34" charset="0"/>
              </a:rPr>
              <a:t> </a:t>
            </a:r>
            <a:r>
              <a:rPr lang="en-US" sz="2400" i="1" dirty="0">
                <a:latin typeface="Calibri" pitchFamily="34" charset="0"/>
                <a:ea typeface="Tahoma" panose="020B0604030504040204" pitchFamily="34" charset="0"/>
                <a:cs typeface="Calibri" pitchFamily="34" charset="0"/>
              </a:rPr>
              <a:t>aan het </a:t>
            </a:r>
            <a:r>
              <a:rPr lang="en-US" sz="2400" i="1" dirty="0" err="1">
                <a:latin typeface="Calibri" pitchFamily="34" charset="0"/>
                <a:ea typeface="Tahoma" panose="020B0604030504040204" pitchFamily="34" charset="0"/>
                <a:cs typeface="Calibri" pitchFamily="34" charset="0"/>
              </a:rPr>
              <a:t>spelen</a:t>
            </a:r>
            <a:r>
              <a:rPr lang="en-US" sz="2400" i="1" dirty="0">
                <a:latin typeface="Calibri" pitchFamily="34" charset="0"/>
                <a:ea typeface="Tahoma" panose="020B0604030504040204" pitchFamily="34" charset="0"/>
                <a:cs typeface="Calibri" pitchFamily="34" charset="0"/>
              </a:rPr>
              <a:t>. </a:t>
            </a:r>
            <a:r>
              <a:rPr lang="en-US" sz="2400" i="1" dirty="0" err="1">
                <a:latin typeface="Calibri" pitchFamily="34" charset="0"/>
                <a:ea typeface="Tahoma" panose="020B0604030504040204" pitchFamily="34" charset="0"/>
                <a:cs typeface="Calibri" pitchFamily="34" charset="0"/>
              </a:rPr>
              <a:t>Ze</a:t>
            </a:r>
            <a:r>
              <a:rPr lang="en-US" sz="2400" i="1" dirty="0">
                <a:latin typeface="Calibri" pitchFamily="34" charset="0"/>
                <a:ea typeface="Tahoma" panose="020B0604030504040204" pitchFamily="34" charset="0"/>
                <a:cs typeface="Calibri" pitchFamily="34" charset="0"/>
              </a:rPr>
              <a:t> </a:t>
            </a:r>
            <a:r>
              <a:rPr lang="en-US" sz="2400" i="1" dirty="0" err="1">
                <a:latin typeface="Calibri" pitchFamily="34" charset="0"/>
                <a:ea typeface="Tahoma" panose="020B0604030504040204" pitchFamily="34" charset="0"/>
                <a:cs typeface="Calibri" pitchFamily="34" charset="0"/>
              </a:rPr>
              <a:t>zijn</a:t>
            </a:r>
            <a:r>
              <a:rPr lang="en-US" sz="2400" i="1" dirty="0">
                <a:latin typeface="Calibri" pitchFamily="34" charset="0"/>
                <a:ea typeface="Tahoma" panose="020B0604030504040204" pitchFamily="34" charset="0"/>
                <a:cs typeface="Calibri" pitchFamily="34" charset="0"/>
              </a:rPr>
              <a:t> </a:t>
            </a:r>
            <a:r>
              <a:rPr lang="en-US" sz="2400" i="1" dirty="0" err="1" smtClean="0">
                <a:latin typeface="Calibri" pitchFamily="34" charset="0"/>
                <a:ea typeface="Tahoma" panose="020B0604030504040204" pitchFamily="34" charset="0"/>
                <a:cs typeface="Calibri" pitchFamily="34" charset="0"/>
              </a:rPr>
              <a:t>naakt</a:t>
            </a:r>
            <a:r>
              <a:rPr lang="en-US" sz="2400" i="1" dirty="0">
                <a:latin typeface="Calibri" pitchFamily="34" charset="0"/>
                <a:ea typeface="Tahoma" panose="020B0604030504040204" pitchFamily="34" charset="0"/>
                <a:cs typeface="Calibri" pitchFamily="34" charset="0"/>
              </a:rPr>
              <a:t> </a:t>
            </a:r>
            <a:r>
              <a:rPr lang="en-US" sz="2400" i="1" dirty="0" smtClean="0">
                <a:latin typeface="Calibri" pitchFamily="34" charset="0"/>
                <a:ea typeface="Tahoma" panose="020B0604030504040204" pitchFamily="34" charset="0"/>
                <a:cs typeface="Calibri" pitchFamily="34" charset="0"/>
              </a:rPr>
              <a:t>  </a:t>
            </a:r>
          </a:p>
          <a:p>
            <a:pPr marL="292100" indent="-292100" algn="ctr"/>
            <a:r>
              <a:rPr lang="en-US" sz="2400" i="1" dirty="0" smtClean="0">
                <a:latin typeface="Calibri" pitchFamily="34" charset="0"/>
                <a:ea typeface="Tahoma" panose="020B0604030504040204" pitchFamily="34" charset="0"/>
                <a:cs typeface="Calibri" pitchFamily="34" charset="0"/>
              </a:rPr>
              <a:t>en </a:t>
            </a:r>
            <a:r>
              <a:rPr lang="en-US" sz="2400" i="1" dirty="0" err="1">
                <a:latin typeface="Calibri" pitchFamily="34" charset="0"/>
                <a:ea typeface="Tahoma" panose="020B0604030504040204" pitchFamily="34" charset="0"/>
                <a:cs typeface="Calibri" pitchFamily="34" charset="0"/>
              </a:rPr>
              <a:t>maken</a:t>
            </a:r>
            <a:r>
              <a:rPr lang="en-US" sz="2400" i="1" dirty="0">
                <a:latin typeface="Calibri" pitchFamily="34" charset="0"/>
                <a:ea typeface="Tahoma" panose="020B0604030504040204" pitchFamily="34" charset="0"/>
                <a:cs typeface="Calibri" pitchFamily="34" charset="0"/>
              </a:rPr>
              <a:t> </a:t>
            </a:r>
            <a:r>
              <a:rPr lang="en-US" sz="2400" i="1" dirty="0" err="1">
                <a:latin typeface="Calibri" pitchFamily="34" charset="0"/>
                <a:ea typeface="Tahoma" panose="020B0604030504040204" pitchFamily="34" charset="0"/>
                <a:cs typeface="Calibri" pitchFamily="34" charset="0"/>
              </a:rPr>
              <a:t>veel</a:t>
            </a:r>
            <a:r>
              <a:rPr lang="en-US" sz="2400" i="1" dirty="0">
                <a:latin typeface="Calibri" pitchFamily="34" charset="0"/>
                <a:ea typeface="Tahoma" panose="020B0604030504040204" pitchFamily="34" charset="0"/>
                <a:cs typeface="Calibri" pitchFamily="34" charset="0"/>
              </a:rPr>
              <a:t> </a:t>
            </a:r>
            <a:r>
              <a:rPr lang="en-US" sz="2400" i="1" dirty="0" smtClean="0">
                <a:latin typeface="Calibri" pitchFamily="34" charset="0"/>
                <a:ea typeface="Tahoma" panose="020B0604030504040204" pitchFamily="34" charset="0"/>
                <a:cs typeface="Calibri" pitchFamily="34" charset="0"/>
              </a:rPr>
              <a:t>pret. </a:t>
            </a:r>
            <a:endParaRPr lang="en-US" sz="2400" i="1" dirty="0">
              <a:latin typeface="Calibri" pitchFamily="34" charset="0"/>
              <a:ea typeface="Tahoma" panose="020B0604030504040204" pitchFamily="34" charset="0"/>
              <a:cs typeface="Calibri" pitchFamily="34" charset="0"/>
            </a:endParaRPr>
          </a:p>
        </p:txBody>
      </p:sp>
    </p:spTree>
    <p:extLst>
      <p:ext uri="{BB962C8B-B14F-4D97-AF65-F5344CB8AC3E}">
        <p14:creationId xmlns:p14="http://schemas.microsoft.com/office/powerpoint/2010/main" val="177342745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Rechte verbindingslijn 5"/>
          <p:cNvCxnSpPr/>
          <p:nvPr/>
        </p:nvCxnSpPr>
        <p:spPr>
          <a:xfrm flipV="1">
            <a:off x="357064" y="6134041"/>
            <a:ext cx="8136904" cy="36004"/>
          </a:xfrm>
          <a:prstGeom prst="line">
            <a:avLst/>
          </a:prstGeom>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35896" y="6297153"/>
            <a:ext cx="1983445" cy="514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hthoek 1"/>
          <p:cNvSpPr/>
          <p:nvPr/>
        </p:nvSpPr>
        <p:spPr>
          <a:xfrm>
            <a:off x="683568" y="1181907"/>
            <a:ext cx="7810400" cy="4450449"/>
          </a:xfrm>
          <a:prstGeom prst="rect">
            <a:avLst/>
          </a:prstGeom>
        </p:spPr>
        <p:txBody>
          <a:bodyPr wrap="square">
            <a:spAutoFit/>
          </a:bodyPr>
          <a:lstStyle/>
          <a:p>
            <a:pPr marL="342900" lvl="0" indent="-342900">
              <a:spcBef>
                <a:spcPct val="20000"/>
              </a:spcBef>
              <a:buFont typeface="Wingdings" pitchFamily="2" charset="2"/>
              <a:buChar char="q"/>
              <a:defRPr/>
            </a:pPr>
            <a:r>
              <a:rPr lang="nl-NL" sz="2400" dirty="0">
                <a:latin typeface="Calibri" pitchFamily="34" charset="0"/>
                <a:ea typeface="Tahoma" panose="020B0604030504040204" pitchFamily="34" charset="0"/>
                <a:cs typeface="Calibri" pitchFamily="34" charset="0"/>
              </a:rPr>
              <a:t>Toestemming			</a:t>
            </a:r>
            <a:r>
              <a:rPr lang="nl-NL" sz="2400" dirty="0" smtClean="0">
                <a:latin typeface="Calibri" pitchFamily="34" charset="0"/>
                <a:ea typeface="Tahoma" panose="020B0604030504040204" pitchFamily="34" charset="0"/>
                <a:cs typeface="Calibri" pitchFamily="34" charset="0"/>
              </a:rPr>
              <a:t>ja</a:t>
            </a:r>
            <a:endParaRPr lang="nl-NL" sz="2400" dirty="0">
              <a:latin typeface="Calibri" pitchFamily="34" charset="0"/>
              <a:ea typeface="Tahoma" panose="020B0604030504040204" pitchFamily="34" charset="0"/>
              <a:cs typeface="Calibri" pitchFamily="34" charset="0"/>
            </a:endParaRPr>
          </a:p>
          <a:p>
            <a:pPr marL="342900" lvl="0" indent="-342900">
              <a:spcBef>
                <a:spcPct val="20000"/>
              </a:spcBef>
              <a:buFont typeface="Wingdings" pitchFamily="2" charset="2"/>
              <a:buChar char="q"/>
              <a:defRPr/>
            </a:pPr>
            <a:r>
              <a:rPr lang="nl-NL" sz="2400" dirty="0">
                <a:latin typeface="Calibri" pitchFamily="34" charset="0"/>
                <a:ea typeface="Tahoma" panose="020B0604030504040204" pitchFamily="34" charset="0"/>
                <a:cs typeface="Calibri" pitchFamily="34" charset="0"/>
              </a:rPr>
              <a:t>Vrijwilligheid			</a:t>
            </a:r>
            <a:r>
              <a:rPr lang="nl-NL" sz="2400" dirty="0" smtClean="0">
                <a:latin typeface="Calibri" pitchFamily="34" charset="0"/>
                <a:ea typeface="Tahoma" panose="020B0604030504040204" pitchFamily="34" charset="0"/>
                <a:cs typeface="Calibri" pitchFamily="34" charset="0"/>
              </a:rPr>
              <a:t>ja</a:t>
            </a:r>
            <a:endParaRPr lang="nl-NL" sz="2400" dirty="0">
              <a:latin typeface="Calibri" pitchFamily="34" charset="0"/>
              <a:ea typeface="Tahoma" panose="020B0604030504040204" pitchFamily="34" charset="0"/>
              <a:cs typeface="Calibri" pitchFamily="34" charset="0"/>
            </a:endParaRPr>
          </a:p>
          <a:p>
            <a:pPr marL="342900" lvl="0" indent="-342900">
              <a:spcBef>
                <a:spcPct val="20000"/>
              </a:spcBef>
              <a:buFont typeface="Wingdings" pitchFamily="2" charset="2"/>
              <a:buChar char="q"/>
              <a:defRPr/>
            </a:pPr>
            <a:r>
              <a:rPr lang="nl-NL" sz="2400" dirty="0">
                <a:latin typeface="Calibri" pitchFamily="34" charset="0"/>
                <a:ea typeface="Tahoma" panose="020B0604030504040204" pitchFamily="34" charset="0"/>
                <a:cs typeface="Calibri" pitchFamily="34" charset="0"/>
              </a:rPr>
              <a:t>Gelijkwaardigheid			ja</a:t>
            </a:r>
          </a:p>
          <a:p>
            <a:pPr marL="342900" lvl="0" indent="-342900">
              <a:spcBef>
                <a:spcPct val="20000"/>
              </a:spcBef>
              <a:buFont typeface="Wingdings" pitchFamily="2" charset="2"/>
              <a:buChar char="q"/>
              <a:defRPr/>
            </a:pPr>
            <a:r>
              <a:rPr lang="nl-NL" sz="2400" dirty="0" err="1" smtClean="0">
                <a:latin typeface="Calibri" pitchFamily="34" charset="0"/>
                <a:ea typeface="Tahoma" panose="020B0604030504040204" pitchFamily="34" charset="0"/>
                <a:cs typeface="Calibri" pitchFamily="34" charset="0"/>
              </a:rPr>
              <a:t>Leeftijds</a:t>
            </a:r>
            <a:r>
              <a:rPr lang="nl-NL" sz="2400" dirty="0" smtClean="0">
                <a:latin typeface="Calibri" pitchFamily="34" charset="0"/>
                <a:ea typeface="Tahoma" panose="020B0604030504040204" pitchFamily="34" charset="0"/>
                <a:cs typeface="Calibri" pitchFamily="34" charset="0"/>
              </a:rPr>
              <a:t> en ontwikkeling    </a:t>
            </a:r>
            <a:r>
              <a:rPr lang="nl-NL" sz="2400" dirty="0">
                <a:latin typeface="Calibri" pitchFamily="34" charset="0"/>
                <a:ea typeface="Tahoma" panose="020B0604030504040204" pitchFamily="34" charset="0"/>
                <a:cs typeface="Calibri" pitchFamily="34" charset="0"/>
              </a:rPr>
              <a:t>	ja</a:t>
            </a:r>
          </a:p>
          <a:p>
            <a:pPr marL="342900" lvl="0" indent="-342900">
              <a:spcBef>
                <a:spcPct val="20000"/>
              </a:spcBef>
              <a:buFont typeface="Wingdings" pitchFamily="2" charset="2"/>
              <a:buChar char="q"/>
              <a:defRPr/>
            </a:pPr>
            <a:r>
              <a:rPr lang="nl-NL" sz="2400" dirty="0" err="1">
                <a:latin typeface="Calibri" pitchFamily="34" charset="0"/>
                <a:ea typeface="Tahoma" panose="020B0604030504040204" pitchFamily="34" charset="0"/>
                <a:cs typeface="Calibri" pitchFamily="34" charset="0"/>
              </a:rPr>
              <a:t>Contextadequaat</a:t>
            </a:r>
            <a:r>
              <a:rPr lang="nl-NL" sz="2400" dirty="0">
                <a:latin typeface="Calibri" pitchFamily="34" charset="0"/>
                <a:ea typeface="Tahoma" panose="020B0604030504040204" pitchFamily="34" charset="0"/>
                <a:cs typeface="Calibri" pitchFamily="34" charset="0"/>
              </a:rPr>
              <a:t>			ja</a:t>
            </a:r>
          </a:p>
          <a:p>
            <a:pPr marL="342900" lvl="0" indent="-342900">
              <a:spcBef>
                <a:spcPct val="20000"/>
              </a:spcBef>
              <a:buFont typeface="Wingdings" pitchFamily="2" charset="2"/>
              <a:buChar char="q"/>
              <a:defRPr/>
            </a:pPr>
            <a:r>
              <a:rPr lang="nl-NL" sz="2400" dirty="0">
                <a:latin typeface="Calibri" pitchFamily="34" charset="0"/>
                <a:ea typeface="Tahoma" panose="020B0604030504040204" pitchFamily="34" charset="0"/>
                <a:cs typeface="Calibri" pitchFamily="34" charset="0"/>
              </a:rPr>
              <a:t>Zelfrespect				ja</a:t>
            </a:r>
          </a:p>
          <a:p>
            <a:pPr marL="292100" lvl="0" indent="-292100">
              <a:spcBef>
                <a:spcPct val="20000"/>
              </a:spcBef>
              <a:defRPr/>
            </a:pPr>
            <a:endParaRPr lang="nl-NL" sz="2400" dirty="0">
              <a:latin typeface="Calibri" pitchFamily="34" charset="0"/>
              <a:ea typeface="Tahoma" panose="020B0604030504040204" pitchFamily="34" charset="0"/>
              <a:cs typeface="Calibri" pitchFamily="34" charset="0"/>
            </a:endParaRPr>
          </a:p>
          <a:p>
            <a:pPr marL="292100" lvl="0" indent="-292100">
              <a:spcBef>
                <a:spcPct val="20000"/>
              </a:spcBef>
              <a:defRPr/>
            </a:pPr>
            <a:r>
              <a:rPr lang="nl-NL" sz="2400" u="sng" dirty="0">
                <a:latin typeface="Calibri" pitchFamily="34" charset="0"/>
                <a:ea typeface="Tahoma" panose="020B0604030504040204" pitchFamily="34" charset="0"/>
                <a:cs typeface="Calibri" pitchFamily="34" charset="0"/>
              </a:rPr>
              <a:t>Mogelijke reactie(s</a:t>
            </a:r>
            <a:r>
              <a:rPr lang="nl-NL" sz="2400" u="sng" dirty="0" smtClean="0">
                <a:latin typeface="Calibri" pitchFamily="34" charset="0"/>
                <a:ea typeface="Tahoma" panose="020B0604030504040204" pitchFamily="34" charset="0"/>
                <a:cs typeface="Calibri" pitchFamily="34" charset="0"/>
              </a:rPr>
              <a:t>):</a:t>
            </a:r>
            <a:endParaRPr lang="nl-NL" sz="2400" u="sng" dirty="0">
              <a:latin typeface="Calibri" pitchFamily="34" charset="0"/>
              <a:ea typeface="Tahoma" panose="020B0604030504040204" pitchFamily="34" charset="0"/>
              <a:cs typeface="Calibri" pitchFamily="34" charset="0"/>
            </a:endParaRPr>
          </a:p>
          <a:p>
            <a:pPr marL="292100" lvl="0" indent="-292100">
              <a:spcBef>
                <a:spcPct val="20000"/>
              </a:spcBef>
              <a:defRPr/>
            </a:pPr>
            <a:r>
              <a:rPr lang="nl-NL" sz="2400" dirty="0" smtClean="0">
                <a:latin typeface="Calibri" pitchFamily="34" charset="0"/>
                <a:ea typeface="Tahoma" panose="020B0604030504040204" pitchFamily="34" charset="0"/>
                <a:cs typeface="Calibri" pitchFamily="34" charset="0"/>
              </a:rPr>
              <a:t>-Geen</a:t>
            </a:r>
            <a:endParaRPr lang="nl-NL" sz="2400" dirty="0">
              <a:latin typeface="Calibri" pitchFamily="34" charset="0"/>
              <a:ea typeface="Tahoma" panose="020B0604030504040204" pitchFamily="34" charset="0"/>
              <a:cs typeface="Calibri" pitchFamily="34" charset="0"/>
            </a:endParaRPr>
          </a:p>
          <a:p>
            <a:pPr marL="292100" lvl="0" indent="-292100">
              <a:spcBef>
                <a:spcPct val="20000"/>
              </a:spcBef>
              <a:defRPr/>
            </a:pPr>
            <a:r>
              <a:rPr lang="nl-NL" sz="2400" dirty="0" smtClean="0">
                <a:latin typeface="Calibri" pitchFamily="34" charset="0"/>
                <a:ea typeface="Tahoma" panose="020B0604030504040204" pitchFamily="34" charset="0"/>
                <a:cs typeface="Calibri" pitchFamily="34" charset="0"/>
              </a:rPr>
              <a:t>-Het </a:t>
            </a:r>
            <a:r>
              <a:rPr lang="nl-NL" sz="2400" dirty="0">
                <a:latin typeface="Calibri" pitchFamily="34" charset="0"/>
                <a:ea typeface="Tahoma" panose="020B0604030504040204" pitchFamily="34" charset="0"/>
                <a:cs typeface="Calibri" pitchFamily="34" charset="0"/>
              </a:rPr>
              <a:t>is plezierig zie ik?</a:t>
            </a:r>
          </a:p>
        </p:txBody>
      </p:sp>
      <p:sp>
        <p:nvSpPr>
          <p:cNvPr id="3" name="Tekstvak 2"/>
          <p:cNvSpPr txBox="1"/>
          <p:nvPr/>
        </p:nvSpPr>
        <p:spPr>
          <a:xfrm>
            <a:off x="683568" y="286188"/>
            <a:ext cx="2359557" cy="584775"/>
          </a:xfrm>
          <a:prstGeom prst="rect">
            <a:avLst/>
          </a:prstGeom>
          <a:noFill/>
        </p:spPr>
        <p:txBody>
          <a:bodyPr wrap="none" rtlCol="0">
            <a:spAutoFit/>
          </a:bodyPr>
          <a:lstStyle/>
          <a:p>
            <a:r>
              <a:rPr lang="nl-NL" sz="3200" dirty="0" smtClean="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rPr>
              <a:t>Groene vlag</a:t>
            </a:r>
            <a:endParaRPr lang="nl-NL" sz="3200" dirty="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48696232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Rechte verbindingslijn 5"/>
          <p:cNvCxnSpPr/>
          <p:nvPr/>
        </p:nvCxnSpPr>
        <p:spPr>
          <a:xfrm flipV="1">
            <a:off x="357064" y="6134041"/>
            <a:ext cx="8136904" cy="36004"/>
          </a:xfrm>
          <a:prstGeom prst="line">
            <a:avLst/>
          </a:prstGeom>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35896" y="6297153"/>
            <a:ext cx="1983445" cy="514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012" y="355600"/>
            <a:ext cx="3633787" cy="5688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hthoek 1"/>
          <p:cNvSpPr/>
          <p:nvPr/>
        </p:nvSpPr>
        <p:spPr>
          <a:xfrm>
            <a:off x="4211960" y="2374443"/>
            <a:ext cx="4572000" cy="1569660"/>
          </a:xfrm>
          <a:prstGeom prst="rect">
            <a:avLst/>
          </a:prstGeom>
        </p:spPr>
        <p:txBody>
          <a:bodyPr>
            <a:spAutoFit/>
          </a:bodyPr>
          <a:lstStyle/>
          <a:p>
            <a:pPr marL="292100" indent="-292100" algn="ctr"/>
            <a:r>
              <a:rPr lang="en-US" sz="2400" i="1" dirty="0" err="1">
                <a:latin typeface="Calibri" pitchFamily="34" charset="0"/>
                <a:ea typeface="Tahoma" panose="020B0604030504040204" pitchFamily="34" charset="0"/>
                <a:cs typeface="Calibri" pitchFamily="34" charset="0"/>
              </a:rPr>
              <a:t>Een</a:t>
            </a:r>
            <a:r>
              <a:rPr lang="en-US" sz="2400" i="1" dirty="0">
                <a:latin typeface="Calibri" pitchFamily="34" charset="0"/>
                <a:ea typeface="Tahoma" panose="020B0604030504040204" pitchFamily="34" charset="0"/>
                <a:cs typeface="Calibri" pitchFamily="34" charset="0"/>
              </a:rPr>
              <a:t> </a:t>
            </a:r>
            <a:r>
              <a:rPr lang="en-US" sz="2400" i="1" dirty="0" err="1">
                <a:latin typeface="Calibri" pitchFamily="34" charset="0"/>
                <a:ea typeface="Tahoma" panose="020B0604030504040204" pitchFamily="34" charset="0"/>
                <a:cs typeface="Calibri" pitchFamily="34" charset="0"/>
              </a:rPr>
              <a:t>meisje</a:t>
            </a:r>
            <a:r>
              <a:rPr lang="en-US" sz="2400" i="1" dirty="0">
                <a:latin typeface="Calibri" pitchFamily="34" charset="0"/>
                <a:ea typeface="Tahoma" panose="020B0604030504040204" pitchFamily="34" charset="0"/>
                <a:cs typeface="Calibri" pitchFamily="34" charset="0"/>
              </a:rPr>
              <a:t> van 10 zit op de </a:t>
            </a:r>
            <a:endParaRPr lang="en-US" sz="2400" i="1" dirty="0" smtClean="0">
              <a:latin typeface="Calibri" pitchFamily="34" charset="0"/>
              <a:ea typeface="Tahoma" panose="020B0604030504040204" pitchFamily="34" charset="0"/>
              <a:cs typeface="Calibri" pitchFamily="34" charset="0"/>
            </a:endParaRPr>
          </a:p>
          <a:p>
            <a:pPr marL="292100" indent="-292100" algn="ctr"/>
            <a:r>
              <a:rPr lang="en-US" sz="2400" i="1" dirty="0" err="1">
                <a:latin typeface="Calibri" pitchFamily="34" charset="0"/>
                <a:ea typeface="Tahoma" panose="020B0604030504040204" pitchFamily="34" charset="0"/>
                <a:cs typeface="Calibri" pitchFamily="34" charset="0"/>
              </a:rPr>
              <a:t>s</a:t>
            </a:r>
            <a:r>
              <a:rPr lang="en-US" sz="2400" i="1" dirty="0" err="1" smtClean="0">
                <a:latin typeface="Calibri" pitchFamily="34" charset="0"/>
                <a:ea typeface="Tahoma" panose="020B0604030504040204" pitchFamily="34" charset="0"/>
                <a:cs typeface="Calibri" pitchFamily="34" charset="0"/>
              </a:rPr>
              <a:t>choot</a:t>
            </a:r>
            <a:r>
              <a:rPr lang="en-US" sz="2400" i="1" dirty="0" smtClean="0">
                <a:latin typeface="Calibri" pitchFamily="34" charset="0"/>
                <a:ea typeface="Tahoma" panose="020B0604030504040204" pitchFamily="34" charset="0"/>
                <a:cs typeface="Calibri" pitchFamily="34" charset="0"/>
              </a:rPr>
              <a:t> van </a:t>
            </a:r>
            <a:r>
              <a:rPr lang="en-US" sz="2400" i="1" dirty="0" err="1">
                <a:latin typeface="Calibri" pitchFamily="34" charset="0"/>
                <a:ea typeface="Tahoma" panose="020B0604030504040204" pitchFamily="34" charset="0"/>
                <a:cs typeface="Calibri" pitchFamily="34" charset="0"/>
              </a:rPr>
              <a:t>een</a:t>
            </a:r>
            <a:r>
              <a:rPr lang="en-US" sz="2400" i="1" dirty="0">
                <a:latin typeface="Calibri" pitchFamily="34" charset="0"/>
                <a:ea typeface="Tahoma" panose="020B0604030504040204" pitchFamily="34" charset="0"/>
                <a:cs typeface="Calibri" pitchFamily="34" charset="0"/>
              </a:rPr>
              <a:t> </a:t>
            </a:r>
            <a:r>
              <a:rPr lang="en-US" sz="2400" i="1" dirty="0" err="1">
                <a:latin typeface="Calibri" pitchFamily="34" charset="0"/>
                <a:ea typeface="Tahoma" panose="020B0604030504040204" pitchFamily="34" charset="0"/>
                <a:cs typeface="Calibri" pitchFamily="34" charset="0"/>
              </a:rPr>
              <a:t>volwassen</a:t>
            </a:r>
            <a:r>
              <a:rPr lang="en-US" sz="2400" i="1" dirty="0">
                <a:latin typeface="Calibri" pitchFamily="34" charset="0"/>
                <a:ea typeface="Tahoma" panose="020B0604030504040204" pitchFamily="34" charset="0"/>
                <a:cs typeface="Calibri" pitchFamily="34" charset="0"/>
              </a:rPr>
              <a:t> man, </a:t>
            </a:r>
          </a:p>
          <a:p>
            <a:pPr marL="292100" indent="-292100" algn="ctr"/>
            <a:r>
              <a:rPr lang="en-US" sz="2400" i="1" dirty="0" err="1">
                <a:latin typeface="Calibri" pitchFamily="34" charset="0"/>
                <a:ea typeface="Tahoma" panose="020B0604030504040204" pitchFamily="34" charset="0"/>
                <a:cs typeface="Calibri" pitchFamily="34" charset="0"/>
              </a:rPr>
              <a:t>deze</a:t>
            </a:r>
            <a:r>
              <a:rPr lang="en-US" sz="2400" i="1" dirty="0">
                <a:latin typeface="Calibri" pitchFamily="34" charset="0"/>
                <a:ea typeface="Tahoma" panose="020B0604030504040204" pitchFamily="34" charset="0"/>
                <a:cs typeface="Calibri" pitchFamily="34" charset="0"/>
              </a:rPr>
              <a:t> </a:t>
            </a:r>
            <a:r>
              <a:rPr lang="en-US" sz="2400" i="1" dirty="0" err="1">
                <a:latin typeface="Calibri" pitchFamily="34" charset="0"/>
                <a:ea typeface="Tahoma" panose="020B0604030504040204" pitchFamily="34" charset="0"/>
                <a:cs typeface="Calibri" pitchFamily="34" charset="0"/>
              </a:rPr>
              <a:t>streelt</a:t>
            </a:r>
            <a:r>
              <a:rPr lang="en-US" sz="2400" i="1" dirty="0">
                <a:latin typeface="Calibri" pitchFamily="34" charset="0"/>
                <a:ea typeface="Tahoma" panose="020B0604030504040204" pitchFamily="34" charset="0"/>
                <a:cs typeface="Calibri" pitchFamily="34" charset="0"/>
              </a:rPr>
              <a:t> </a:t>
            </a:r>
            <a:r>
              <a:rPr lang="en-US" sz="2400" i="1" dirty="0" err="1">
                <a:latin typeface="Calibri" pitchFamily="34" charset="0"/>
                <a:ea typeface="Tahoma" panose="020B0604030504040204" pitchFamily="34" charset="0"/>
                <a:cs typeface="Calibri" pitchFamily="34" charset="0"/>
              </a:rPr>
              <a:t>haar</a:t>
            </a:r>
            <a:r>
              <a:rPr lang="en-US" sz="2400" i="1" dirty="0">
                <a:latin typeface="Calibri" pitchFamily="34" charset="0"/>
                <a:ea typeface="Tahoma" panose="020B0604030504040204" pitchFamily="34" charset="0"/>
                <a:cs typeface="Calibri" pitchFamily="34" charset="0"/>
              </a:rPr>
              <a:t> </a:t>
            </a:r>
            <a:r>
              <a:rPr lang="en-US" sz="2400" i="1" dirty="0" err="1">
                <a:latin typeface="Calibri" pitchFamily="34" charset="0"/>
                <a:ea typeface="Tahoma" panose="020B0604030504040204" pitchFamily="34" charset="0"/>
                <a:cs typeface="Calibri" pitchFamily="34" charset="0"/>
              </a:rPr>
              <a:t>borstjes</a:t>
            </a:r>
            <a:r>
              <a:rPr lang="en-US" sz="2400" i="1" dirty="0">
                <a:latin typeface="Calibri" pitchFamily="34" charset="0"/>
                <a:ea typeface="Tahoma" panose="020B0604030504040204" pitchFamily="34" charset="0"/>
                <a:cs typeface="Calibri" pitchFamily="34" charset="0"/>
              </a:rPr>
              <a:t> </a:t>
            </a:r>
          </a:p>
          <a:p>
            <a:pPr marL="292100" indent="-292100" algn="ctr"/>
            <a:r>
              <a:rPr lang="en-US" sz="2400" i="1" dirty="0">
                <a:latin typeface="Calibri" pitchFamily="34" charset="0"/>
                <a:ea typeface="Tahoma" panose="020B0604030504040204" pitchFamily="34" charset="0"/>
                <a:cs typeface="Calibri" pitchFamily="34" charset="0"/>
              </a:rPr>
              <a:t>en </a:t>
            </a:r>
            <a:r>
              <a:rPr lang="en-US" sz="2400" i="1" dirty="0" err="1">
                <a:latin typeface="Calibri" pitchFamily="34" charset="0"/>
                <a:ea typeface="Tahoma" panose="020B0604030504040204" pitchFamily="34" charset="0"/>
                <a:cs typeface="Calibri" pitchFamily="34" charset="0"/>
              </a:rPr>
              <a:t>ze</a:t>
            </a:r>
            <a:r>
              <a:rPr lang="en-US" sz="2400" i="1" dirty="0">
                <a:latin typeface="Calibri" pitchFamily="34" charset="0"/>
                <a:ea typeface="Tahoma" panose="020B0604030504040204" pitchFamily="34" charset="0"/>
                <a:cs typeface="Calibri" pitchFamily="34" charset="0"/>
              </a:rPr>
              <a:t> </a:t>
            </a:r>
            <a:r>
              <a:rPr lang="en-US" sz="2400" i="1" dirty="0" err="1">
                <a:latin typeface="Calibri" pitchFamily="34" charset="0"/>
                <a:ea typeface="Tahoma" panose="020B0604030504040204" pitchFamily="34" charset="0"/>
                <a:cs typeface="Calibri" pitchFamily="34" charset="0"/>
              </a:rPr>
              <a:t>vindt</a:t>
            </a:r>
            <a:r>
              <a:rPr lang="en-US" sz="2400" i="1" dirty="0">
                <a:latin typeface="Calibri" pitchFamily="34" charset="0"/>
                <a:ea typeface="Tahoma" panose="020B0604030504040204" pitchFamily="34" charset="0"/>
                <a:cs typeface="Calibri" pitchFamily="34" charset="0"/>
              </a:rPr>
              <a:t> het best </a:t>
            </a:r>
            <a:r>
              <a:rPr lang="en-US" sz="2400" i="1" dirty="0" err="1" smtClean="0">
                <a:latin typeface="Calibri" pitchFamily="34" charset="0"/>
                <a:ea typeface="Tahoma" panose="020B0604030504040204" pitchFamily="34" charset="0"/>
                <a:cs typeface="Calibri" pitchFamily="34" charset="0"/>
              </a:rPr>
              <a:t>leuk</a:t>
            </a:r>
            <a:r>
              <a:rPr lang="en-US" sz="2400" i="1" dirty="0" smtClean="0">
                <a:latin typeface="Calibri" pitchFamily="34" charset="0"/>
                <a:ea typeface="Tahoma" panose="020B0604030504040204" pitchFamily="34" charset="0"/>
                <a:cs typeface="Calibri" pitchFamily="34" charset="0"/>
              </a:rPr>
              <a:t>. </a:t>
            </a:r>
            <a:endParaRPr lang="en-US" sz="2400" i="1" dirty="0">
              <a:latin typeface="Calibri" pitchFamily="34" charset="0"/>
              <a:ea typeface="Tahoma" panose="020B0604030504040204" pitchFamily="34" charset="0"/>
              <a:cs typeface="Calibri" pitchFamily="34" charset="0"/>
            </a:endParaRPr>
          </a:p>
        </p:txBody>
      </p:sp>
    </p:spTree>
    <p:extLst>
      <p:ext uri="{BB962C8B-B14F-4D97-AF65-F5344CB8AC3E}">
        <p14:creationId xmlns:p14="http://schemas.microsoft.com/office/powerpoint/2010/main" val="298638725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Rechte verbindingslijn 5"/>
          <p:cNvCxnSpPr/>
          <p:nvPr/>
        </p:nvCxnSpPr>
        <p:spPr>
          <a:xfrm flipV="1">
            <a:off x="357064" y="6134041"/>
            <a:ext cx="8136904" cy="36004"/>
          </a:xfrm>
          <a:prstGeom prst="line">
            <a:avLst/>
          </a:prstGeom>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35896" y="6297153"/>
            <a:ext cx="1983445" cy="514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hthoek 1"/>
          <p:cNvSpPr/>
          <p:nvPr/>
        </p:nvSpPr>
        <p:spPr>
          <a:xfrm>
            <a:off x="683568" y="1181907"/>
            <a:ext cx="7810400" cy="4893647"/>
          </a:xfrm>
          <a:prstGeom prst="rect">
            <a:avLst/>
          </a:prstGeom>
        </p:spPr>
        <p:txBody>
          <a:bodyPr wrap="square">
            <a:spAutoFit/>
          </a:bodyPr>
          <a:lstStyle/>
          <a:p>
            <a:pPr marL="342900" lvl="0" indent="-342900">
              <a:spcBef>
                <a:spcPct val="20000"/>
              </a:spcBef>
              <a:buFont typeface="Wingdings" pitchFamily="2" charset="2"/>
              <a:buChar char="q"/>
              <a:defRPr/>
            </a:pPr>
            <a:r>
              <a:rPr lang="nl-NL" sz="2400" dirty="0">
                <a:latin typeface="Calibri" pitchFamily="34" charset="0"/>
                <a:ea typeface="Tahoma" panose="020B0604030504040204" pitchFamily="34" charset="0"/>
                <a:cs typeface="Calibri" pitchFamily="34" charset="0"/>
              </a:rPr>
              <a:t>Toestemming			</a:t>
            </a:r>
            <a:r>
              <a:rPr lang="nl-NL" sz="2400" dirty="0" smtClean="0">
                <a:latin typeface="Calibri" pitchFamily="34" charset="0"/>
                <a:ea typeface="Tahoma" panose="020B0604030504040204" pitchFamily="34" charset="0"/>
                <a:cs typeface="Calibri" pitchFamily="34" charset="0"/>
              </a:rPr>
              <a:t>nee</a:t>
            </a:r>
            <a:endParaRPr lang="nl-NL" sz="2400" dirty="0">
              <a:latin typeface="Calibri" pitchFamily="34" charset="0"/>
              <a:ea typeface="Tahoma" panose="020B0604030504040204" pitchFamily="34" charset="0"/>
              <a:cs typeface="Calibri" pitchFamily="34" charset="0"/>
            </a:endParaRPr>
          </a:p>
          <a:p>
            <a:pPr marL="342900" lvl="0" indent="-342900">
              <a:spcBef>
                <a:spcPct val="20000"/>
              </a:spcBef>
              <a:buFont typeface="Wingdings" pitchFamily="2" charset="2"/>
              <a:buChar char="q"/>
              <a:defRPr/>
            </a:pPr>
            <a:r>
              <a:rPr lang="nl-NL" sz="2400" dirty="0">
                <a:latin typeface="Calibri" pitchFamily="34" charset="0"/>
                <a:ea typeface="Tahoma" panose="020B0604030504040204" pitchFamily="34" charset="0"/>
                <a:cs typeface="Calibri" pitchFamily="34" charset="0"/>
              </a:rPr>
              <a:t>Vrijwilligheid			</a:t>
            </a:r>
            <a:r>
              <a:rPr lang="nl-NL" sz="2400" dirty="0" smtClean="0">
                <a:latin typeface="Calibri" pitchFamily="34" charset="0"/>
                <a:ea typeface="Tahoma" panose="020B0604030504040204" pitchFamily="34" charset="0"/>
                <a:cs typeface="Calibri" pitchFamily="34" charset="0"/>
              </a:rPr>
              <a:t>ja</a:t>
            </a:r>
            <a:r>
              <a:rPr lang="nl-NL" sz="2400" dirty="0">
                <a:latin typeface="Calibri" pitchFamily="34" charset="0"/>
                <a:ea typeface="Tahoma" panose="020B0604030504040204" pitchFamily="34" charset="0"/>
                <a:cs typeface="Calibri" pitchFamily="34" charset="0"/>
              </a:rPr>
              <a:t>?</a:t>
            </a:r>
          </a:p>
          <a:p>
            <a:pPr marL="342900" lvl="0" indent="-342900">
              <a:spcBef>
                <a:spcPct val="20000"/>
              </a:spcBef>
              <a:buFont typeface="Wingdings" pitchFamily="2" charset="2"/>
              <a:buChar char="q"/>
              <a:defRPr/>
            </a:pPr>
            <a:r>
              <a:rPr lang="nl-NL" sz="2400" dirty="0">
                <a:latin typeface="Calibri" pitchFamily="34" charset="0"/>
                <a:ea typeface="Tahoma" panose="020B0604030504040204" pitchFamily="34" charset="0"/>
                <a:cs typeface="Calibri" pitchFamily="34" charset="0"/>
              </a:rPr>
              <a:t>Gelijkwaardigheid			nee</a:t>
            </a:r>
          </a:p>
          <a:p>
            <a:pPr marL="342900" lvl="0" indent="-342900">
              <a:spcBef>
                <a:spcPct val="20000"/>
              </a:spcBef>
              <a:buFont typeface="Wingdings" pitchFamily="2" charset="2"/>
              <a:buChar char="q"/>
              <a:defRPr/>
            </a:pPr>
            <a:r>
              <a:rPr lang="nl-NL" sz="2400" dirty="0" err="1" smtClean="0">
                <a:latin typeface="Calibri" pitchFamily="34" charset="0"/>
                <a:ea typeface="Tahoma" panose="020B0604030504040204" pitchFamily="34" charset="0"/>
                <a:cs typeface="Calibri" pitchFamily="34" charset="0"/>
              </a:rPr>
              <a:t>Leeftijds</a:t>
            </a:r>
            <a:r>
              <a:rPr lang="nl-NL" sz="2400" dirty="0" smtClean="0">
                <a:latin typeface="Calibri" pitchFamily="34" charset="0"/>
                <a:ea typeface="Tahoma" panose="020B0604030504040204" pitchFamily="34" charset="0"/>
                <a:cs typeface="Calibri" pitchFamily="34" charset="0"/>
              </a:rPr>
              <a:t> of ontwikkeling      </a:t>
            </a:r>
            <a:r>
              <a:rPr lang="nl-NL" sz="2400" dirty="0">
                <a:latin typeface="Calibri" pitchFamily="34" charset="0"/>
                <a:ea typeface="Tahoma" panose="020B0604030504040204" pitchFamily="34" charset="0"/>
                <a:cs typeface="Calibri" pitchFamily="34" charset="0"/>
              </a:rPr>
              <a:t>	-</a:t>
            </a:r>
          </a:p>
          <a:p>
            <a:pPr marL="342900" lvl="0" indent="-342900">
              <a:spcBef>
                <a:spcPct val="20000"/>
              </a:spcBef>
              <a:buFont typeface="Wingdings" pitchFamily="2" charset="2"/>
              <a:buChar char="q"/>
              <a:defRPr/>
            </a:pPr>
            <a:r>
              <a:rPr lang="nl-NL" sz="2400" dirty="0" err="1">
                <a:latin typeface="Calibri" pitchFamily="34" charset="0"/>
                <a:ea typeface="Tahoma" panose="020B0604030504040204" pitchFamily="34" charset="0"/>
                <a:cs typeface="Calibri" pitchFamily="34" charset="0"/>
              </a:rPr>
              <a:t>Contextadequaat</a:t>
            </a:r>
            <a:r>
              <a:rPr lang="nl-NL" sz="2400" dirty="0">
                <a:latin typeface="Calibri" pitchFamily="34" charset="0"/>
                <a:ea typeface="Tahoma" panose="020B0604030504040204" pitchFamily="34" charset="0"/>
                <a:cs typeface="Calibri" pitchFamily="34" charset="0"/>
              </a:rPr>
              <a:t>			-</a:t>
            </a:r>
          </a:p>
          <a:p>
            <a:pPr marL="342900" lvl="0" indent="-342900">
              <a:spcBef>
                <a:spcPct val="20000"/>
              </a:spcBef>
              <a:buFont typeface="Wingdings" pitchFamily="2" charset="2"/>
              <a:buChar char="q"/>
              <a:defRPr/>
            </a:pPr>
            <a:r>
              <a:rPr lang="nl-NL" sz="2400" dirty="0">
                <a:latin typeface="Calibri" pitchFamily="34" charset="0"/>
                <a:ea typeface="Tahoma" panose="020B0604030504040204" pitchFamily="34" charset="0"/>
                <a:cs typeface="Calibri" pitchFamily="34" charset="0"/>
              </a:rPr>
              <a:t>Zelfrespect				nee</a:t>
            </a:r>
          </a:p>
          <a:p>
            <a:pPr marL="292100" lvl="0" indent="-292100">
              <a:spcBef>
                <a:spcPct val="20000"/>
              </a:spcBef>
              <a:defRPr/>
            </a:pPr>
            <a:endParaRPr lang="nl-NL" sz="2400" dirty="0">
              <a:latin typeface="Calibri" pitchFamily="34" charset="0"/>
              <a:ea typeface="Tahoma" panose="020B0604030504040204" pitchFamily="34" charset="0"/>
              <a:cs typeface="Calibri" pitchFamily="34" charset="0"/>
            </a:endParaRPr>
          </a:p>
          <a:p>
            <a:pPr marL="292100" lvl="0" indent="-292100">
              <a:spcBef>
                <a:spcPct val="20000"/>
              </a:spcBef>
              <a:defRPr/>
            </a:pPr>
            <a:r>
              <a:rPr lang="nl-NL" sz="2400" u="sng" dirty="0">
                <a:latin typeface="Calibri" pitchFamily="34" charset="0"/>
                <a:ea typeface="Tahoma" panose="020B0604030504040204" pitchFamily="34" charset="0"/>
                <a:cs typeface="Calibri" pitchFamily="34" charset="0"/>
              </a:rPr>
              <a:t>Mogelijke reactie(s</a:t>
            </a:r>
            <a:r>
              <a:rPr lang="nl-NL" sz="2400" u="sng" dirty="0" smtClean="0">
                <a:latin typeface="Calibri" pitchFamily="34" charset="0"/>
                <a:ea typeface="Tahoma" panose="020B0604030504040204" pitchFamily="34" charset="0"/>
                <a:cs typeface="Calibri" pitchFamily="34" charset="0"/>
              </a:rPr>
              <a:t>):</a:t>
            </a:r>
            <a:endParaRPr lang="nl-NL" sz="2400" u="sng" dirty="0">
              <a:latin typeface="Calibri" pitchFamily="34" charset="0"/>
              <a:ea typeface="Tahoma" panose="020B0604030504040204" pitchFamily="34" charset="0"/>
              <a:cs typeface="Calibri" pitchFamily="34" charset="0"/>
            </a:endParaRPr>
          </a:p>
          <a:p>
            <a:pPr marL="292100" lvl="0" indent="-292100">
              <a:spcBef>
                <a:spcPct val="20000"/>
              </a:spcBef>
              <a:defRPr/>
            </a:pPr>
            <a:r>
              <a:rPr lang="nl-NL" sz="2400" dirty="0" smtClean="0">
                <a:latin typeface="Calibri" pitchFamily="34" charset="0"/>
                <a:ea typeface="Tahoma" panose="020B0604030504040204" pitchFamily="34" charset="0"/>
                <a:cs typeface="Calibri" pitchFamily="34" charset="0"/>
              </a:rPr>
              <a:t>-Die </a:t>
            </a:r>
            <a:r>
              <a:rPr lang="nl-NL" sz="2400" dirty="0">
                <a:latin typeface="Calibri" pitchFamily="34" charset="0"/>
                <a:ea typeface="Tahoma" panose="020B0604030504040204" pitchFamily="34" charset="0"/>
                <a:cs typeface="Calibri" pitchFamily="34" charset="0"/>
              </a:rPr>
              <a:t>volwassene mag niet aan je borstjes zitten, </a:t>
            </a:r>
            <a:r>
              <a:rPr lang="nl-NL" sz="2400" dirty="0" err="1" smtClean="0">
                <a:latin typeface="Calibri" pitchFamily="34" charset="0"/>
                <a:ea typeface="Tahoma" panose="020B0604030504040204" pitchFamily="34" charset="0"/>
                <a:cs typeface="Calibri" pitchFamily="34" charset="0"/>
              </a:rPr>
              <a:t>ookniet</a:t>
            </a:r>
            <a:r>
              <a:rPr lang="nl-NL" sz="2400" dirty="0" smtClean="0">
                <a:latin typeface="Calibri" pitchFamily="34" charset="0"/>
                <a:ea typeface="Tahoma" panose="020B0604030504040204" pitchFamily="34" charset="0"/>
                <a:cs typeface="Calibri" pitchFamily="34" charset="0"/>
              </a:rPr>
              <a:t> </a:t>
            </a:r>
          </a:p>
          <a:p>
            <a:pPr marL="292100" lvl="0" indent="-292100">
              <a:spcBef>
                <a:spcPct val="20000"/>
              </a:spcBef>
              <a:defRPr/>
            </a:pPr>
            <a:r>
              <a:rPr lang="nl-NL" sz="2400" dirty="0" smtClean="0">
                <a:latin typeface="Calibri" pitchFamily="34" charset="0"/>
                <a:ea typeface="Tahoma" panose="020B0604030504040204" pitchFamily="34" charset="0"/>
                <a:cs typeface="Calibri" pitchFamily="34" charset="0"/>
              </a:rPr>
              <a:t>als </a:t>
            </a:r>
            <a:r>
              <a:rPr lang="nl-NL" sz="2400" dirty="0">
                <a:latin typeface="Calibri" pitchFamily="34" charset="0"/>
                <a:ea typeface="Tahoma" panose="020B0604030504040204" pitchFamily="34" charset="0"/>
                <a:cs typeface="Calibri" pitchFamily="34" charset="0"/>
              </a:rPr>
              <a:t>jij dat leuk vindt. Dat mag niet. </a:t>
            </a:r>
            <a:endParaRPr lang="nl-NL" sz="2400" dirty="0" smtClean="0">
              <a:latin typeface="Calibri" pitchFamily="34" charset="0"/>
              <a:ea typeface="Tahoma" panose="020B0604030504040204" pitchFamily="34" charset="0"/>
              <a:cs typeface="Calibri" pitchFamily="34" charset="0"/>
            </a:endParaRPr>
          </a:p>
          <a:p>
            <a:pPr marL="292100" lvl="0" indent="-292100">
              <a:spcBef>
                <a:spcPct val="20000"/>
              </a:spcBef>
              <a:defRPr/>
            </a:pPr>
            <a:r>
              <a:rPr lang="nl-NL" sz="2400" dirty="0" smtClean="0">
                <a:latin typeface="Calibri" pitchFamily="34" charset="0"/>
                <a:ea typeface="Tahoma" panose="020B0604030504040204" pitchFamily="34" charset="0"/>
                <a:cs typeface="Calibri" pitchFamily="34" charset="0"/>
              </a:rPr>
              <a:t>-Seksuele vorming; bijv.  badkleding regels </a:t>
            </a:r>
            <a:endParaRPr lang="nl-NL" sz="2400" dirty="0">
              <a:latin typeface="Calibri" pitchFamily="34" charset="0"/>
              <a:ea typeface="Tahoma" panose="020B0604030504040204" pitchFamily="34" charset="0"/>
              <a:cs typeface="Calibri" pitchFamily="34" charset="0"/>
            </a:endParaRPr>
          </a:p>
        </p:txBody>
      </p:sp>
      <p:sp>
        <p:nvSpPr>
          <p:cNvPr id="3" name="Tekstvak 2"/>
          <p:cNvSpPr txBox="1"/>
          <p:nvPr/>
        </p:nvSpPr>
        <p:spPr>
          <a:xfrm>
            <a:off x="683568" y="286188"/>
            <a:ext cx="2294026" cy="584775"/>
          </a:xfrm>
          <a:prstGeom prst="rect">
            <a:avLst/>
          </a:prstGeom>
          <a:noFill/>
        </p:spPr>
        <p:txBody>
          <a:bodyPr wrap="none" rtlCol="0">
            <a:spAutoFit/>
          </a:bodyPr>
          <a:lstStyle/>
          <a:p>
            <a:r>
              <a:rPr lang="nl-NL" sz="3200" dirty="0" smtClean="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rPr>
              <a:t>Zwarte vlag</a:t>
            </a:r>
            <a:endParaRPr lang="nl-NL" sz="3200" dirty="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64178064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Rechte verbindingslijn 5"/>
          <p:cNvCxnSpPr/>
          <p:nvPr/>
        </p:nvCxnSpPr>
        <p:spPr>
          <a:xfrm flipV="1">
            <a:off x="357064" y="6134041"/>
            <a:ext cx="8136904" cy="36004"/>
          </a:xfrm>
          <a:prstGeom prst="line">
            <a:avLst/>
          </a:prstGeom>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35896" y="6297153"/>
            <a:ext cx="1983445" cy="514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6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9450" y="1124744"/>
            <a:ext cx="7785100" cy="3713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hthoek 1"/>
          <p:cNvSpPr/>
          <p:nvPr/>
        </p:nvSpPr>
        <p:spPr>
          <a:xfrm>
            <a:off x="679450" y="4846057"/>
            <a:ext cx="7785100" cy="1200329"/>
          </a:xfrm>
          <a:prstGeom prst="rect">
            <a:avLst/>
          </a:prstGeom>
        </p:spPr>
        <p:txBody>
          <a:bodyPr wrap="square">
            <a:spAutoFit/>
          </a:bodyPr>
          <a:lstStyle/>
          <a:p>
            <a:pPr marL="292100" indent="-292100" algn="ctr"/>
            <a:r>
              <a:rPr lang="en-US" sz="2400" i="1" dirty="0">
                <a:latin typeface="Calibri" pitchFamily="34" charset="0"/>
                <a:ea typeface="Tahoma" panose="020B0604030504040204" pitchFamily="34" charset="0"/>
                <a:cs typeface="Calibri" pitchFamily="34" charset="0"/>
              </a:rPr>
              <a:t>Twee 10-jarige </a:t>
            </a:r>
            <a:r>
              <a:rPr lang="en-US" sz="2400" i="1" dirty="0" err="1">
                <a:latin typeface="Calibri" pitchFamily="34" charset="0"/>
                <a:ea typeface="Tahoma" panose="020B0604030504040204" pitchFamily="34" charset="0"/>
                <a:cs typeface="Calibri" pitchFamily="34" charset="0"/>
              </a:rPr>
              <a:t>meisjes</a:t>
            </a:r>
            <a:r>
              <a:rPr lang="en-US" sz="2400" i="1" dirty="0">
                <a:latin typeface="Calibri" pitchFamily="34" charset="0"/>
                <a:ea typeface="Tahoma" panose="020B0604030504040204" pitchFamily="34" charset="0"/>
                <a:cs typeface="Calibri" pitchFamily="34" charset="0"/>
              </a:rPr>
              <a:t> </a:t>
            </a:r>
            <a:r>
              <a:rPr lang="en-US" sz="2400" i="1" dirty="0" err="1">
                <a:latin typeface="Calibri" pitchFamily="34" charset="0"/>
                <a:ea typeface="Tahoma" panose="020B0604030504040204" pitchFamily="34" charset="0"/>
                <a:cs typeface="Calibri" pitchFamily="34" charset="0"/>
              </a:rPr>
              <a:t>zitten</a:t>
            </a:r>
            <a:r>
              <a:rPr lang="en-US" sz="2400" i="1" dirty="0">
                <a:latin typeface="Calibri" pitchFamily="34" charset="0"/>
                <a:ea typeface="Tahoma" panose="020B0604030504040204" pitchFamily="34" charset="0"/>
                <a:cs typeface="Calibri" pitchFamily="34" charset="0"/>
              </a:rPr>
              <a:t> </a:t>
            </a:r>
            <a:r>
              <a:rPr lang="en-US" sz="2400" i="1" dirty="0" err="1">
                <a:latin typeface="Calibri" pitchFamily="34" charset="0"/>
                <a:ea typeface="Tahoma" panose="020B0604030504040204" pitchFamily="34" charset="0"/>
                <a:cs typeface="Calibri" pitchFamily="34" charset="0"/>
              </a:rPr>
              <a:t>bij</a:t>
            </a:r>
            <a:r>
              <a:rPr lang="en-US" sz="2400" i="1" dirty="0">
                <a:latin typeface="Calibri" pitchFamily="34" charset="0"/>
                <a:ea typeface="Tahoma" panose="020B0604030504040204" pitchFamily="34" charset="0"/>
                <a:cs typeface="Calibri" pitchFamily="34" charset="0"/>
              </a:rPr>
              <a:t> </a:t>
            </a:r>
            <a:r>
              <a:rPr lang="en-US" sz="2400" i="1" dirty="0" err="1">
                <a:latin typeface="Calibri" pitchFamily="34" charset="0"/>
                <a:ea typeface="Tahoma" panose="020B0604030504040204" pitchFamily="34" charset="0"/>
                <a:cs typeface="Calibri" pitchFamily="34" charset="0"/>
              </a:rPr>
              <a:t>elkaar</a:t>
            </a:r>
            <a:r>
              <a:rPr lang="en-US" sz="2400" i="1" dirty="0">
                <a:latin typeface="Calibri" pitchFamily="34" charset="0"/>
                <a:ea typeface="Tahoma" panose="020B0604030504040204" pitchFamily="34" charset="0"/>
                <a:cs typeface="Calibri" pitchFamily="34" charset="0"/>
              </a:rPr>
              <a:t> op de </a:t>
            </a:r>
            <a:endParaRPr lang="en-US" sz="2400" i="1" dirty="0" smtClean="0">
              <a:latin typeface="Calibri" pitchFamily="34" charset="0"/>
              <a:ea typeface="Tahoma" panose="020B0604030504040204" pitchFamily="34" charset="0"/>
              <a:cs typeface="Calibri" pitchFamily="34" charset="0"/>
            </a:endParaRPr>
          </a:p>
          <a:p>
            <a:pPr marL="292100" indent="-292100" algn="ctr"/>
            <a:r>
              <a:rPr lang="en-US" sz="2400" i="1" dirty="0" err="1" smtClean="0">
                <a:latin typeface="Calibri" pitchFamily="34" charset="0"/>
                <a:ea typeface="Tahoma" panose="020B0604030504040204" pitchFamily="34" charset="0"/>
                <a:cs typeface="Calibri" pitchFamily="34" charset="0"/>
              </a:rPr>
              <a:t>slaapkamer</a:t>
            </a:r>
            <a:r>
              <a:rPr lang="en-US" sz="2400" i="1" dirty="0" smtClean="0">
                <a:latin typeface="Calibri" pitchFamily="34" charset="0"/>
                <a:ea typeface="Tahoma" panose="020B0604030504040204" pitchFamily="34" charset="0"/>
                <a:cs typeface="Calibri" pitchFamily="34" charset="0"/>
              </a:rPr>
              <a:t> </a:t>
            </a:r>
            <a:r>
              <a:rPr lang="en-US" sz="2400" i="1" dirty="0">
                <a:latin typeface="Calibri" pitchFamily="34" charset="0"/>
                <a:ea typeface="Tahoma" panose="020B0604030504040204" pitchFamily="34" charset="0"/>
                <a:cs typeface="Calibri" pitchFamily="34" charset="0"/>
              </a:rPr>
              <a:t>op bed. </a:t>
            </a:r>
            <a:r>
              <a:rPr lang="en-US" sz="2400" i="1" dirty="0" err="1" smtClean="0">
                <a:latin typeface="Calibri" pitchFamily="34" charset="0"/>
                <a:ea typeface="Tahoma" panose="020B0604030504040204" pitchFamily="34" charset="0"/>
                <a:cs typeface="Calibri" pitchFamily="34" charset="0"/>
              </a:rPr>
              <a:t>Ze</a:t>
            </a:r>
            <a:r>
              <a:rPr lang="en-US" sz="2400" i="1" dirty="0" smtClean="0">
                <a:latin typeface="Calibri" pitchFamily="34" charset="0"/>
                <a:ea typeface="Tahoma" panose="020B0604030504040204" pitchFamily="34" charset="0"/>
                <a:cs typeface="Calibri" pitchFamily="34" charset="0"/>
              </a:rPr>
              <a:t> </a:t>
            </a:r>
            <a:r>
              <a:rPr lang="en-US" sz="2400" i="1" dirty="0" err="1">
                <a:latin typeface="Calibri" pitchFamily="34" charset="0"/>
                <a:ea typeface="Tahoma" panose="020B0604030504040204" pitchFamily="34" charset="0"/>
                <a:cs typeface="Calibri" pitchFamily="34" charset="0"/>
              </a:rPr>
              <a:t>strelen</a:t>
            </a:r>
            <a:r>
              <a:rPr lang="en-US" sz="2400" i="1" dirty="0">
                <a:latin typeface="Calibri" pitchFamily="34" charset="0"/>
                <a:ea typeface="Tahoma" panose="020B0604030504040204" pitchFamily="34" charset="0"/>
                <a:cs typeface="Calibri" pitchFamily="34" charset="0"/>
              </a:rPr>
              <a:t> </a:t>
            </a:r>
            <a:r>
              <a:rPr lang="en-US" sz="2400" i="1" dirty="0" err="1">
                <a:latin typeface="Calibri" pitchFamily="34" charset="0"/>
                <a:ea typeface="Tahoma" panose="020B0604030504040204" pitchFamily="34" charset="0"/>
                <a:cs typeface="Calibri" pitchFamily="34" charset="0"/>
              </a:rPr>
              <a:t>elkaar</a:t>
            </a:r>
            <a:r>
              <a:rPr lang="en-US" sz="2400" i="1" dirty="0">
                <a:latin typeface="Calibri" pitchFamily="34" charset="0"/>
                <a:ea typeface="Tahoma" panose="020B0604030504040204" pitchFamily="34" charset="0"/>
                <a:cs typeface="Calibri" pitchFamily="34" charset="0"/>
              </a:rPr>
              <a:t> </a:t>
            </a:r>
            <a:r>
              <a:rPr lang="en-US" sz="2400" i="1" dirty="0" err="1">
                <a:latin typeface="Calibri" pitchFamily="34" charset="0"/>
                <a:ea typeface="Tahoma" panose="020B0604030504040204" pitchFamily="34" charset="0"/>
                <a:cs typeface="Calibri" pitchFamily="34" charset="0"/>
              </a:rPr>
              <a:t>tussen</a:t>
            </a:r>
            <a:r>
              <a:rPr lang="en-US" sz="2400" i="1" dirty="0">
                <a:latin typeface="Calibri" pitchFamily="34" charset="0"/>
                <a:ea typeface="Tahoma" panose="020B0604030504040204" pitchFamily="34" charset="0"/>
                <a:cs typeface="Calibri" pitchFamily="34" charset="0"/>
              </a:rPr>
              <a:t> en over </a:t>
            </a:r>
            <a:r>
              <a:rPr lang="en-US" sz="2400" i="1" dirty="0" smtClean="0">
                <a:latin typeface="Calibri" pitchFamily="34" charset="0"/>
                <a:ea typeface="Tahoma" panose="020B0604030504040204" pitchFamily="34" charset="0"/>
                <a:cs typeface="Calibri" pitchFamily="34" charset="0"/>
              </a:rPr>
              <a:t>de </a:t>
            </a:r>
          </a:p>
          <a:p>
            <a:pPr marL="292100" indent="-292100" algn="ctr"/>
            <a:r>
              <a:rPr lang="en-US" sz="2400" i="1" dirty="0" err="1" smtClean="0">
                <a:latin typeface="Calibri" pitchFamily="34" charset="0"/>
                <a:ea typeface="Tahoma" panose="020B0604030504040204" pitchFamily="34" charset="0"/>
                <a:cs typeface="Calibri" pitchFamily="34" charset="0"/>
              </a:rPr>
              <a:t>bovenbenen</a:t>
            </a:r>
            <a:r>
              <a:rPr lang="en-US" sz="2400" i="1" dirty="0" smtClean="0">
                <a:latin typeface="Calibri" pitchFamily="34" charset="0"/>
                <a:ea typeface="Tahoma" panose="020B0604030504040204" pitchFamily="34" charset="0"/>
                <a:cs typeface="Calibri" pitchFamily="34" charset="0"/>
              </a:rPr>
              <a:t> </a:t>
            </a:r>
            <a:r>
              <a:rPr lang="en-US" sz="2400" i="1" dirty="0">
                <a:latin typeface="Calibri" pitchFamily="34" charset="0"/>
                <a:ea typeface="Tahoma" panose="020B0604030504040204" pitchFamily="34" charset="0"/>
                <a:cs typeface="Calibri" pitchFamily="34" charset="0"/>
              </a:rPr>
              <a:t>en </a:t>
            </a:r>
            <a:r>
              <a:rPr lang="en-US" sz="2400" i="1" dirty="0" err="1">
                <a:latin typeface="Calibri" pitchFamily="34" charset="0"/>
                <a:ea typeface="Tahoma" panose="020B0604030504040204" pitchFamily="34" charset="0"/>
                <a:cs typeface="Calibri" pitchFamily="34" charset="0"/>
              </a:rPr>
              <a:t>vinden</a:t>
            </a:r>
            <a:r>
              <a:rPr lang="en-US" sz="2400" i="1" dirty="0">
                <a:latin typeface="Calibri" pitchFamily="34" charset="0"/>
                <a:ea typeface="Tahoma" panose="020B0604030504040204" pitchFamily="34" charset="0"/>
                <a:cs typeface="Calibri" pitchFamily="34" charset="0"/>
              </a:rPr>
              <a:t> het </a:t>
            </a:r>
            <a:r>
              <a:rPr lang="en-US" sz="2400" i="1" dirty="0" err="1" smtClean="0">
                <a:latin typeface="Calibri" pitchFamily="34" charset="0"/>
                <a:ea typeface="Tahoma" panose="020B0604030504040204" pitchFamily="34" charset="0"/>
                <a:cs typeface="Calibri" pitchFamily="34" charset="0"/>
              </a:rPr>
              <a:t>fijn</a:t>
            </a:r>
            <a:r>
              <a:rPr lang="en-US" sz="2400" i="1" dirty="0" smtClean="0">
                <a:latin typeface="Calibri" pitchFamily="34" charset="0"/>
                <a:ea typeface="Tahoma" panose="020B0604030504040204" pitchFamily="34" charset="0"/>
                <a:cs typeface="Calibri" pitchFamily="34" charset="0"/>
              </a:rPr>
              <a:t>.</a:t>
            </a:r>
            <a:endParaRPr lang="en-US" sz="2400" i="1" dirty="0">
              <a:latin typeface="Calibri" pitchFamily="34" charset="0"/>
              <a:ea typeface="Tahoma" panose="020B0604030504040204" pitchFamily="34" charset="0"/>
              <a:cs typeface="Calibri" pitchFamily="34" charset="0"/>
            </a:endParaRPr>
          </a:p>
        </p:txBody>
      </p:sp>
    </p:spTree>
    <p:extLst>
      <p:ext uri="{BB962C8B-B14F-4D97-AF65-F5344CB8AC3E}">
        <p14:creationId xmlns:p14="http://schemas.microsoft.com/office/powerpoint/2010/main" val="1568523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Rechte verbindingslijn 5"/>
          <p:cNvCxnSpPr/>
          <p:nvPr/>
        </p:nvCxnSpPr>
        <p:spPr>
          <a:xfrm flipV="1">
            <a:off x="357064" y="6134041"/>
            <a:ext cx="8136904" cy="36004"/>
          </a:xfrm>
          <a:prstGeom prst="line">
            <a:avLst/>
          </a:prstGeom>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35896" y="6297153"/>
            <a:ext cx="1983445" cy="514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kstvak 1"/>
          <p:cNvSpPr txBox="1"/>
          <p:nvPr/>
        </p:nvSpPr>
        <p:spPr>
          <a:xfrm>
            <a:off x="2925201" y="2204864"/>
            <a:ext cx="2802819" cy="2554545"/>
          </a:xfrm>
          <a:prstGeom prst="rect">
            <a:avLst/>
          </a:prstGeom>
          <a:noFill/>
        </p:spPr>
        <p:txBody>
          <a:bodyPr wrap="none" rtlCol="0">
            <a:spAutoFit/>
          </a:bodyPr>
          <a:lstStyle/>
          <a:p>
            <a:r>
              <a:rPr lang="nl-NL" sz="4000" dirty="0" smtClean="0">
                <a:latin typeface="Calibri" pitchFamily="34" charset="0"/>
                <a:ea typeface="Tahoma" panose="020B0604030504040204" pitchFamily="34" charset="0"/>
                <a:cs typeface="Calibri" pitchFamily="34" charset="0"/>
              </a:rPr>
              <a:t>Wat valt op?</a:t>
            </a:r>
          </a:p>
          <a:p>
            <a:endParaRPr lang="nl-NL" sz="4000" dirty="0">
              <a:latin typeface="Tahoma" panose="020B0604030504040204" pitchFamily="34" charset="0"/>
              <a:ea typeface="Tahoma" panose="020B0604030504040204" pitchFamily="34" charset="0"/>
              <a:cs typeface="Tahoma" panose="020B0604030504040204" pitchFamily="34" charset="0"/>
            </a:endParaRPr>
          </a:p>
          <a:p>
            <a:endParaRPr lang="nl-NL" sz="4000" dirty="0" smtClean="0">
              <a:latin typeface="Tahoma" panose="020B0604030504040204" pitchFamily="34" charset="0"/>
              <a:ea typeface="Tahoma" panose="020B0604030504040204" pitchFamily="34" charset="0"/>
              <a:cs typeface="Tahoma" panose="020B0604030504040204" pitchFamily="34" charset="0"/>
            </a:endParaRPr>
          </a:p>
          <a:p>
            <a:endParaRPr lang="nl-NL" sz="4000" dirty="0">
              <a:latin typeface="Tahoma" panose="020B0604030504040204" pitchFamily="34" charset="0"/>
              <a:ea typeface="Tahoma" panose="020B0604030504040204" pitchFamily="34" charset="0"/>
              <a:cs typeface="Tahoma" panose="020B0604030504040204" pitchFamily="34" charset="0"/>
            </a:endParaRPr>
          </a:p>
        </p:txBody>
      </p:sp>
      <p:pic>
        <p:nvPicPr>
          <p:cNvPr id="194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4347" y="4029908"/>
            <a:ext cx="3462337" cy="744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7519649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Rechte verbindingslijn 5"/>
          <p:cNvCxnSpPr/>
          <p:nvPr/>
        </p:nvCxnSpPr>
        <p:spPr>
          <a:xfrm flipV="1">
            <a:off x="357064" y="6134041"/>
            <a:ext cx="8136904" cy="36004"/>
          </a:xfrm>
          <a:prstGeom prst="line">
            <a:avLst/>
          </a:prstGeom>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35896" y="6297153"/>
            <a:ext cx="1983445" cy="514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hthoek 1"/>
          <p:cNvSpPr/>
          <p:nvPr/>
        </p:nvSpPr>
        <p:spPr>
          <a:xfrm>
            <a:off x="683568" y="1181907"/>
            <a:ext cx="7810400" cy="4450449"/>
          </a:xfrm>
          <a:prstGeom prst="rect">
            <a:avLst/>
          </a:prstGeom>
        </p:spPr>
        <p:txBody>
          <a:bodyPr wrap="square">
            <a:spAutoFit/>
          </a:bodyPr>
          <a:lstStyle/>
          <a:p>
            <a:pPr marL="342900" lvl="0" indent="-342900">
              <a:spcBef>
                <a:spcPct val="20000"/>
              </a:spcBef>
              <a:buFont typeface="Wingdings" pitchFamily="2" charset="2"/>
              <a:buChar char="q"/>
              <a:defRPr/>
            </a:pPr>
            <a:r>
              <a:rPr lang="nl-NL" sz="2400" dirty="0">
                <a:latin typeface="Calibri" pitchFamily="34" charset="0"/>
                <a:ea typeface="Tahoma" panose="020B0604030504040204" pitchFamily="34" charset="0"/>
                <a:cs typeface="Calibri" pitchFamily="34" charset="0"/>
              </a:rPr>
              <a:t>Toestemming			</a:t>
            </a:r>
            <a:r>
              <a:rPr lang="nl-NL" sz="2400" dirty="0" smtClean="0">
                <a:latin typeface="Calibri" pitchFamily="34" charset="0"/>
                <a:ea typeface="Tahoma" panose="020B0604030504040204" pitchFamily="34" charset="0"/>
                <a:cs typeface="Calibri" pitchFamily="34" charset="0"/>
              </a:rPr>
              <a:t>ja</a:t>
            </a:r>
            <a:endParaRPr lang="nl-NL" sz="2400" dirty="0">
              <a:latin typeface="Calibri" pitchFamily="34" charset="0"/>
              <a:ea typeface="Tahoma" panose="020B0604030504040204" pitchFamily="34" charset="0"/>
              <a:cs typeface="Calibri" pitchFamily="34" charset="0"/>
            </a:endParaRPr>
          </a:p>
          <a:p>
            <a:pPr marL="342900" lvl="0" indent="-342900">
              <a:spcBef>
                <a:spcPct val="20000"/>
              </a:spcBef>
              <a:buFont typeface="Wingdings" pitchFamily="2" charset="2"/>
              <a:buChar char="q"/>
              <a:defRPr/>
            </a:pPr>
            <a:r>
              <a:rPr lang="nl-NL" sz="2400" dirty="0">
                <a:latin typeface="Calibri" pitchFamily="34" charset="0"/>
                <a:ea typeface="Tahoma" panose="020B0604030504040204" pitchFamily="34" charset="0"/>
                <a:cs typeface="Calibri" pitchFamily="34" charset="0"/>
              </a:rPr>
              <a:t>Vrijwilligheid			</a:t>
            </a:r>
            <a:r>
              <a:rPr lang="nl-NL" sz="2400" dirty="0" smtClean="0">
                <a:latin typeface="Calibri" pitchFamily="34" charset="0"/>
                <a:ea typeface="Tahoma" panose="020B0604030504040204" pitchFamily="34" charset="0"/>
                <a:cs typeface="Calibri" pitchFamily="34" charset="0"/>
              </a:rPr>
              <a:t>ja</a:t>
            </a:r>
            <a:endParaRPr lang="nl-NL" sz="2400" dirty="0">
              <a:latin typeface="Calibri" pitchFamily="34" charset="0"/>
              <a:ea typeface="Tahoma" panose="020B0604030504040204" pitchFamily="34" charset="0"/>
              <a:cs typeface="Calibri" pitchFamily="34" charset="0"/>
            </a:endParaRPr>
          </a:p>
          <a:p>
            <a:pPr marL="342900" lvl="0" indent="-342900">
              <a:spcBef>
                <a:spcPct val="20000"/>
              </a:spcBef>
              <a:buFont typeface="Wingdings" pitchFamily="2" charset="2"/>
              <a:buChar char="q"/>
              <a:defRPr/>
            </a:pPr>
            <a:r>
              <a:rPr lang="nl-NL" sz="2400" dirty="0">
                <a:latin typeface="Calibri" pitchFamily="34" charset="0"/>
                <a:ea typeface="Tahoma" panose="020B0604030504040204" pitchFamily="34" charset="0"/>
                <a:cs typeface="Calibri" pitchFamily="34" charset="0"/>
              </a:rPr>
              <a:t>Gelijkwaardigheid			ja</a:t>
            </a:r>
          </a:p>
          <a:p>
            <a:pPr marL="342900" lvl="0" indent="-342900">
              <a:spcBef>
                <a:spcPct val="20000"/>
              </a:spcBef>
              <a:buFont typeface="Wingdings" pitchFamily="2" charset="2"/>
              <a:buChar char="q"/>
              <a:defRPr/>
            </a:pPr>
            <a:r>
              <a:rPr lang="nl-NL" sz="2400" dirty="0" err="1" smtClean="0">
                <a:latin typeface="Calibri" pitchFamily="34" charset="0"/>
                <a:ea typeface="Tahoma" panose="020B0604030504040204" pitchFamily="34" charset="0"/>
                <a:cs typeface="Calibri" pitchFamily="34" charset="0"/>
              </a:rPr>
              <a:t>Leeftijds</a:t>
            </a:r>
            <a:r>
              <a:rPr lang="nl-NL" sz="2400" dirty="0" smtClean="0">
                <a:latin typeface="Calibri" pitchFamily="34" charset="0"/>
                <a:ea typeface="Tahoma" panose="020B0604030504040204" pitchFamily="34" charset="0"/>
                <a:cs typeface="Calibri" pitchFamily="34" charset="0"/>
              </a:rPr>
              <a:t> en ontwikkeling    </a:t>
            </a:r>
            <a:r>
              <a:rPr lang="nl-NL" sz="2400" dirty="0">
                <a:latin typeface="Calibri" pitchFamily="34" charset="0"/>
                <a:ea typeface="Tahoma" panose="020B0604030504040204" pitchFamily="34" charset="0"/>
                <a:cs typeface="Calibri" pitchFamily="34" charset="0"/>
              </a:rPr>
              <a:t>	ja</a:t>
            </a:r>
          </a:p>
          <a:p>
            <a:pPr marL="342900" lvl="0" indent="-342900">
              <a:spcBef>
                <a:spcPct val="20000"/>
              </a:spcBef>
              <a:buFont typeface="Wingdings" pitchFamily="2" charset="2"/>
              <a:buChar char="q"/>
              <a:defRPr/>
            </a:pPr>
            <a:r>
              <a:rPr lang="nl-NL" sz="2400" dirty="0" err="1">
                <a:latin typeface="Calibri" pitchFamily="34" charset="0"/>
                <a:ea typeface="Tahoma" panose="020B0604030504040204" pitchFamily="34" charset="0"/>
                <a:cs typeface="Calibri" pitchFamily="34" charset="0"/>
              </a:rPr>
              <a:t>Contextadequaat</a:t>
            </a:r>
            <a:r>
              <a:rPr lang="nl-NL" sz="2400" dirty="0">
                <a:latin typeface="Calibri" pitchFamily="34" charset="0"/>
                <a:ea typeface="Tahoma" panose="020B0604030504040204" pitchFamily="34" charset="0"/>
                <a:cs typeface="Calibri" pitchFamily="34" charset="0"/>
              </a:rPr>
              <a:t>			ja</a:t>
            </a:r>
          </a:p>
          <a:p>
            <a:pPr marL="342900" lvl="0" indent="-342900">
              <a:spcBef>
                <a:spcPct val="20000"/>
              </a:spcBef>
              <a:buFont typeface="Wingdings" pitchFamily="2" charset="2"/>
              <a:buChar char="q"/>
              <a:defRPr/>
            </a:pPr>
            <a:r>
              <a:rPr lang="nl-NL" sz="2400" dirty="0">
                <a:latin typeface="Calibri" pitchFamily="34" charset="0"/>
                <a:ea typeface="Tahoma" panose="020B0604030504040204" pitchFamily="34" charset="0"/>
                <a:cs typeface="Calibri" pitchFamily="34" charset="0"/>
              </a:rPr>
              <a:t>Zelfrespect				ja</a:t>
            </a:r>
          </a:p>
          <a:p>
            <a:pPr marL="292100" lvl="0" indent="-292100">
              <a:spcBef>
                <a:spcPct val="20000"/>
              </a:spcBef>
              <a:defRPr/>
            </a:pPr>
            <a:endParaRPr lang="nl-NL" sz="2400" dirty="0">
              <a:latin typeface="Calibri" pitchFamily="34" charset="0"/>
              <a:ea typeface="Tahoma" panose="020B0604030504040204" pitchFamily="34" charset="0"/>
              <a:cs typeface="Calibri" pitchFamily="34" charset="0"/>
            </a:endParaRPr>
          </a:p>
          <a:p>
            <a:pPr marL="292100" lvl="0" indent="-292100">
              <a:spcBef>
                <a:spcPct val="20000"/>
              </a:spcBef>
              <a:defRPr/>
            </a:pPr>
            <a:r>
              <a:rPr lang="nl-NL" sz="2400" u="sng" dirty="0">
                <a:latin typeface="Calibri" pitchFamily="34" charset="0"/>
                <a:ea typeface="Tahoma" panose="020B0604030504040204" pitchFamily="34" charset="0"/>
                <a:cs typeface="Calibri" pitchFamily="34" charset="0"/>
              </a:rPr>
              <a:t>Mogelijke reactie(s</a:t>
            </a:r>
            <a:r>
              <a:rPr lang="nl-NL" sz="2400" u="sng" dirty="0" smtClean="0">
                <a:latin typeface="Calibri" pitchFamily="34" charset="0"/>
                <a:ea typeface="Tahoma" panose="020B0604030504040204" pitchFamily="34" charset="0"/>
                <a:cs typeface="Calibri" pitchFamily="34" charset="0"/>
              </a:rPr>
              <a:t>):</a:t>
            </a:r>
            <a:endParaRPr lang="nl-NL" sz="2400" u="sng" dirty="0">
              <a:latin typeface="Calibri" pitchFamily="34" charset="0"/>
              <a:ea typeface="Tahoma" panose="020B0604030504040204" pitchFamily="34" charset="0"/>
              <a:cs typeface="Calibri" pitchFamily="34" charset="0"/>
            </a:endParaRPr>
          </a:p>
          <a:p>
            <a:pPr marL="292100" lvl="0" indent="-292100">
              <a:spcBef>
                <a:spcPct val="20000"/>
              </a:spcBef>
              <a:defRPr/>
            </a:pPr>
            <a:r>
              <a:rPr lang="nl-NL" sz="2400" dirty="0" smtClean="0">
                <a:latin typeface="Calibri" pitchFamily="34" charset="0"/>
                <a:ea typeface="Tahoma" panose="020B0604030504040204" pitchFamily="34" charset="0"/>
                <a:cs typeface="Calibri" pitchFamily="34" charset="0"/>
              </a:rPr>
              <a:t>-Geen</a:t>
            </a:r>
            <a:endParaRPr lang="nl-NL" sz="2400" dirty="0">
              <a:latin typeface="Calibri" pitchFamily="34" charset="0"/>
              <a:ea typeface="Tahoma" panose="020B0604030504040204" pitchFamily="34" charset="0"/>
              <a:cs typeface="Calibri" pitchFamily="34" charset="0"/>
            </a:endParaRPr>
          </a:p>
          <a:p>
            <a:pPr marL="292100" lvl="0" indent="-292100">
              <a:spcBef>
                <a:spcPct val="20000"/>
              </a:spcBef>
              <a:defRPr/>
            </a:pPr>
            <a:r>
              <a:rPr lang="nl-NL" sz="2400" dirty="0" smtClean="0">
                <a:latin typeface="Calibri" pitchFamily="34" charset="0"/>
                <a:ea typeface="Tahoma" panose="020B0604030504040204" pitchFamily="34" charset="0"/>
                <a:cs typeface="Calibri" pitchFamily="34" charset="0"/>
              </a:rPr>
              <a:t>-Interesse </a:t>
            </a:r>
            <a:r>
              <a:rPr lang="nl-NL" sz="2400" dirty="0">
                <a:latin typeface="Calibri" pitchFamily="34" charset="0"/>
                <a:ea typeface="Tahoma" panose="020B0604030504040204" pitchFamily="34" charset="0"/>
                <a:cs typeface="Calibri" pitchFamily="34" charset="0"/>
              </a:rPr>
              <a:t>tonen: was het leuk? </a:t>
            </a:r>
          </a:p>
        </p:txBody>
      </p:sp>
      <p:sp>
        <p:nvSpPr>
          <p:cNvPr id="3" name="Tekstvak 2"/>
          <p:cNvSpPr txBox="1"/>
          <p:nvPr/>
        </p:nvSpPr>
        <p:spPr>
          <a:xfrm>
            <a:off x="683568" y="286188"/>
            <a:ext cx="2359557" cy="584775"/>
          </a:xfrm>
          <a:prstGeom prst="rect">
            <a:avLst/>
          </a:prstGeom>
          <a:noFill/>
        </p:spPr>
        <p:txBody>
          <a:bodyPr wrap="none" rtlCol="0">
            <a:spAutoFit/>
          </a:bodyPr>
          <a:lstStyle/>
          <a:p>
            <a:r>
              <a:rPr lang="nl-NL" sz="3200" dirty="0" smtClean="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rPr>
              <a:t>Groene vlag</a:t>
            </a:r>
            <a:endParaRPr lang="nl-NL" sz="3200" dirty="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08696942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Rechte verbindingslijn 5"/>
          <p:cNvCxnSpPr/>
          <p:nvPr/>
        </p:nvCxnSpPr>
        <p:spPr>
          <a:xfrm flipV="1">
            <a:off x="357064" y="6134041"/>
            <a:ext cx="8136904" cy="36004"/>
          </a:xfrm>
          <a:prstGeom prst="line">
            <a:avLst/>
          </a:prstGeom>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35896" y="6297153"/>
            <a:ext cx="1983445" cy="514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2969" y="404664"/>
            <a:ext cx="6065093" cy="4285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hthoek 1"/>
          <p:cNvSpPr/>
          <p:nvPr/>
        </p:nvSpPr>
        <p:spPr>
          <a:xfrm>
            <a:off x="539552" y="4618655"/>
            <a:ext cx="7954416" cy="1569660"/>
          </a:xfrm>
          <a:prstGeom prst="rect">
            <a:avLst/>
          </a:prstGeom>
        </p:spPr>
        <p:txBody>
          <a:bodyPr wrap="square">
            <a:spAutoFit/>
          </a:bodyPr>
          <a:lstStyle/>
          <a:p>
            <a:pPr algn="ctr"/>
            <a:r>
              <a:rPr lang="nl-NL" sz="2400" i="1" dirty="0">
                <a:latin typeface="Calibri" pitchFamily="34" charset="0"/>
                <a:ea typeface="Tahoma" panose="020B0604030504040204" pitchFamily="34" charset="0"/>
                <a:cs typeface="Calibri" pitchFamily="34" charset="0"/>
              </a:rPr>
              <a:t>Een meisje van 16 jaar met een licht verstandelijke beperking chat met een klasgenoot. Ze krijgt een naaktfoto doorgestuurd van een meisje met wie ze ruzie heeft. Ze </a:t>
            </a:r>
            <a:r>
              <a:rPr lang="nl-NL" sz="2400" i="1" dirty="0" smtClean="0">
                <a:latin typeface="Calibri" pitchFamily="34" charset="0"/>
                <a:ea typeface="Tahoma" panose="020B0604030504040204" pitchFamily="34" charset="0"/>
                <a:cs typeface="Calibri" pitchFamily="34" charset="0"/>
              </a:rPr>
              <a:t>besluit om </a:t>
            </a:r>
            <a:r>
              <a:rPr lang="nl-NL" sz="2400" i="1" dirty="0">
                <a:latin typeface="Calibri" pitchFamily="34" charset="0"/>
                <a:ea typeface="Tahoma" panose="020B0604030504040204" pitchFamily="34" charset="0"/>
                <a:cs typeface="Calibri" pitchFamily="34" charset="0"/>
              </a:rPr>
              <a:t>de foto naar de hele school door te sturen.</a:t>
            </a:r>
            <a:r>
              <a:rPr lang="nl-NL" sz="2400" b="1" i="1" dirty="0">
                <a:latin typeface="Calibri" pitchFamily="34" charset="0"/>
                <a:ea typeface="Tahoma" panose="020B0604030504040204" pitchFamily="34" charset="0"/>
                <a:cs typeface="Calibri" pitchFamily="34" charset="0"/>
              </a:rPr>
              <a:t> </a:t>
            </a:r>
            <a:r>
              <a:rPr lang="nl-NL" sz="2400" i="1" dirty="0">
                <a:latin typeface="Calibri" pitchFamily="34" charset="0"/>
                <a:ea typeface="Tahoma" panose="020B0604030504040204" pitchFamily="34" charset="0"/>
                <a:cs typeface="Calibri" pitchFamily="34" charset="0"/>
              </a:rPr>
              <a:t>   </a:t>
            </a:r>
          </a:p>
        </p:txBody>
      </p:sp>
    </p:spTree>
    <p:extLst>
      <p:ext uri="{BB962C8B-B14F-4D97-AF65-F5344CB8AC3E}">
        <p14:creationId xmlns:p14="http://schemas.microsoft.com/office/powerpoint/2010/main" val="3137139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Rechte verbindingslijn 5"/>
          <p:cNvCxnSpPr/>
          <p:nvPr/>
        </p:nvCxnSpPr>
        <p:spPr>
          <a:xfrm flipV="1">
            <a:off x="357064" y="6134041"/>
            <a:ext cx="8136904" cy="36004"/>
          </a:xfrm>
          <a:prstGeom prst="line">
            <a:avLst/>
          </a:prstGeom>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35896" y="6297153"/>
            <a:ext cx="1983445" cy="514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hthoek 1"/>
          <p:cNvSpPr/>
          <p:nvPr/>
        </p:nvSpPr>
        <p:spPr>
          <a:xfrm>
            <a:off x="357064" y="833199"/>
            <a:ext cx="8535416" cy="5336846"/>
          </a:xfrm>
          <a:prstGeom prst="rect">
            <a:avLst/>
          </a:prstGeom>
        </p:spPr>
        <p:txBody>
          <a:bodyPr wrap="square">
            <a:spAutoFit/>
          </a:bodyPr>
          <a:lstStyle/>
          <a:p>
            <a:pPr marL="342900" lvl="0" indent="-342900">
              <a:spcBef>
                <a:spcPct val="20000"/>
              </a:spcBef>
              <a:buFont typeface="Wingdings" pitchFamily="2" charset="2"/>
              <a:buChar char="q"/>
              <a:defRPr/>
            </a:pPr>
            <a:r>
              <a:rPr lang="nl-NL" sz="2400" dirty="0">
                <a:latin typeface="Calibri" pitchFamily="34" charset="0"/>
                <a:ea typeface="Tahoma" panose="020B0604030504040204" pitchFamily="34" charset="0"/>
                <a:cs typeface="Calibri" pitchFamily="34" charset="0"/>
              </a:rPr>
              <a:t>Toestemming			</a:t>
            </a:r>
            <a:r>
              <a:rPr lang="nl-NL" sz="2400" dirty="0" smtClean="0">
                <a:latin typeface="Calibri" pitchFamily="34" charset="0"/>
                <a:ea typeface="Tahoma" panose="020B0604030504040204" pitchFamily="34" charset="0"/>
                <a:cs typeface="Calibri" pitchFamily="34" charset="0"/>
              </a:rPr>
              <a:t>nee</a:t>
            </a:r>
            <a:endParaRPr lang="nl-NL" sz="2400" dirty="0">
              <a:latin typeface="Calibri" pitchFamily="34" charset="0"/>
              <a:ea typeface="Tahoma" panose="020B0604030504040204" pitchFamily="34" charset="0"/>
              <a:cs typeface="Calibri" pitchFamily="34" charset="0"/>
            </a:endParaRPr>
          </a:p>
          <a:p>
            <a:pPr marL="342900" lvl="0" indent="-342900">
              <a:spcBef>
                <a:spcPct val="20000"/>
              </a:spcBef>
              <a:buFont typeface="Wingdings" pitchFamily="2" charset="2"/>
              <a:buChar char="q"/>
              <a:defRPr/>
            </a:pPr>
            <a:r>
              <a:rPr lang="nl-NL" sz="2400" dirty="0">
                <a:latin typeface="Calibri" pitchFamily="34" charset="0"/>
                <a:ea typeface="Tahoma" panose="020B0604030504040204" pitchFamily="34" charset="0"/>
                <a:cs typeface="Calibri" pitchFamily="34" charset="0"/>
              </a:rPr>
              <a:t>Vrijwilligheid			</a:t>
            </a:r>
            <a:r>
              <a:rPr lang="nl-NL" sz="2400" dirty="0" smtClean="0">
                <a:latin typeface="Calibri" pitchFamily="34" charset="0"/>
                <a:ea typeface="Tahoma" panose="020B0604030504040204" pitchFamily="34" charset="0"/>
                <a:cs typeface="Calibri" pitchFamily="34" charset="0"/>
              </a:rPr>
              <a:t>nee</a:t>
            </a:r>
            <a:endParaRPr lang="nl-NL" sz="2400" dirty="0">
              <a:latin typeface="Calibri" pitchFamily="34" charset="0"/>
              <a:ea typeface="Tahoma" panose="020B0604030504040204" pitchFamily="34" charset="0"/>
              <a:cs typeface="Calibri" pitchFamily="34" charset="0"/>
            </a:endParaRPr>
          </a:p>
          <a:p>
            <a:pPr marL="342900" lvl="0" indent="-342900">
              <a:spcBef>
                <a:spcPct val="20000"/>
              </a:spcBef>
              <a:buFont typeface="Wingdings" pitchFamily="2" charset="2"/>
              <a:buChar char="q"/>
              <a:defRPr/>
            </a:pPr>
            <a:r>
              <a:rPr lang="nl-NL" sz="2400" dirty="0">
                <a:latin typeface="Calibri" pitchFamily="34" charset="0"/>
                <a:ea typeface="Tahoma" panose="020B0604030504040204" pitchFamily="34" charset="0"/>
                <a:cs typeface="Calibri" pitchFamily="34" charset="0"/>
              </a:rPr>
              <a:t>Gelijkwaardigheid			nee</a:t>
            </a:r>
          </a:p>
          <a:p>
            <a:pPr marL="342900" lvl="0" indent="-342900">
              <a:spcBef>
                <a:spcPct val="20000"/>
              </a:spcBef>
              <a:buFont typeface="Wingdings" pitchFamily="2" charset="2"/>
              <a:buChar char="q"/>
              <a:defRPr/>
            </a:pPr>
            <a:r>
              <a:rPr lang="nl-NL" sz="2400" dirty="0" smtClean="0">
                <a:latin typeface="Calibri" pitchFamily="34" charset="0"/>
                <a:ea typeface="Tahoma" panose="020B0604030504040204" pitchFamily="34" charset="0"/>
                <a:cs typeface="Calibri" pitchFamily="34" charset="0"/>
              </a:rPr>
              <a:t>Leeftijds of ontwikkeling      	ja</a:t>
            </a:r>
            <a:endParaRPr lang="nl-NL" sz="2400" dirty="0">
              <a:latin typeface="Calibri" pitchFamily="34" charset="0"/>
              <a:ea typeface="Tahoma" panose="020B0604030504040204" pitchFamily="34" charset="0"/>
              <a:cs typeface="Calibri" pitchFamily="34" charset="0"/>
            </a:endParaRPr>
          </a:p>
          <a:p>
            <a:pPr marL="342900" lvl="0" indent="-342900">
              <a:spcBef>
                <a:spcPct val="20000"/>
              </a:spcBef>
              <a:buFont typeface="Wingdings" pitchFamily="2" charset="2"/>
              <a:buChar char="q"/>
              <a:defRPr/>
            </a:pPr>
            <a:r>
              <a:rPr lang="nl-NL" sz="2400" dirty="0" err="1">
                <a:latin typeface="Calibri" pitchFamily="34" charset="0"/>
                <a:ea typeface="Tahoma" panose="020B0604030504040204" pitchFamily="34" charset="0"/>
                <a:cs typeface="Calibri" pitchFamily="34" charset="0"/>
              </a:rPr>
              <a:t>Contextadequaat</a:t>
            </a:r>
            <a:r>
              <a:rPr lang="nl-NL" sz="2400" dirty="0">
                <a:latin typeface="Calibri" pitchFamily="34" charset="0"/>
                <a:ea typeface="Tahoma" panose="020B0604030504040204" pitchFamily="34" charset="0"/>
                <a:cs typeface="Calibri" pitchFamily="34" charset="0"/>
              </a:rPr>
              <a:t>			</a:t>
            </a:r>
            <a:r>
              <a:rPr lang="nl-NL" sz="2400" dirty="0" smtClean="0">
                <a:latin typeface="Calibri" pitchFamily="34" charset="0"/>
                <a:ea typeface="Tahoma" panose="020B0604030504040204" pitchFamily="34" charset="0"/>
                <a:cs typeface="Calibri" pitchFamily="34" charset="0"/>
              </a:rPr>
              <a:t>nee</a:t>
            </a:r>
            <a:endParaRPr lang="nl-NL" sz="2400" dirty="0">
              <a:latin typeface="Calibri" pitchFamily="34" charset="0"/>
              <a:ea typeface="Tahoma" panose="020B0604030504040204" pitchFamily="34" charset="0"/>
              <a:cs typeface="Calibri" pitchFamily="34" charset="0"/>
            </a:endParaRPr>
          </a:p>
          <a:p>
            <a:pPr marL="342900" lvl="0" indent="-342900">
              <a:spcBef>
                <a:spcPct val="20000"/>
              </a:spcBef>
              <a:buFont typeface="Wingdings" pitchFamily="2" charset="2"/>
              <a:buChar char="q"/>
              <a:defRPr/>
            </a:pPr>
            <a:r>
              <a:rPr lang="nl-NL" sz="2400" dirty="0">
                <a:latin typeface="Calibri" pitchFamily="34" charset="0"/>
                <a:ea typeface="Tahoma" panose="020B0604030504040204" pitchFamily="34" charset="0"/>
                <a:cs typeface="Calibri" pitchFamily="34" charset="0"/>
              </a:rPr>
              <a:t>Zelfrespect				nee</a:t>
            </a:r>
          </a:p>
          <a:p>
            <a:pPr marL="292100" lvl="0" indent="-292100">
              <a:spcBef>
                <a:spcPct val="20000"/>
              </a:spcBef>
              <a:defRPr/>
            </a:pPr>
            <a:endParaRPr lang="nl-NL" sz="2400" dirty="0">
              <a:latin typeface="Calibri" pitchFamily="34" charset="0"/>
              <a:ea typeface="Tahoma" panose="020B0604030504040204" pitchFamily="34" charset="0"/>
              <a:cs typeface="Calibri" pitchFamily="34" charset="0"/>
            </a:endParaRPr>
          </a:p>
          <a:p>
            <a:pPr marL="292100" lvl="0" indent="-292100">
              <a:spcBef>
                <a:spcPct val="20000"/>
              </a:spcBef>
              <a:defRPr/>
            </a:pPr>
            <a:r>
              <a:rPr lang="nl-NL" sz="2400" u="sng" dirty="0">
                <a:latin typeface="Calibri" pitchFamily="34" charset="0"/>
                <a:ea typeface="Tahoma" panose="020B0604030504040204" pitchFamily="34" charset="0"/>
                <a:cs typeface="Calibri" pitchFamily="34" charset="0"/>
              </a:rPr>
              <a:t>Mogelijke reactie(s</a:t>
            </a:r>
            <a:r>
              <a:rPr lang="nl-NL" sz="2400" u="sng" dirty="0" smtClean="0">
                <a:latin typeface="Calibri" pitchFamily="34" charset="0"/>
                <a:ea typeface="Tahoma" panose="020B0604030504040204" pitchFamily="34" charset="0"/>
                <a:cs typeface="Calibri" pitchFamily="34" charset="0"/>
              </a:rPr>
              <a:t>):</a:t>
            </a:r>
            <a:endParaRPr lang="nl-NL" sz="2400" u="sng" dirty="0">
              <a:latin typeface="Calibri" pitchFamily="34" charset="0"/>
              <a:ea typeface="Tahoma" panose="020B0604030504040204" pitchFamily="34" charset="0"/>
              <a:cs typeface="Calibri" pitchFamily="34" charset="0"/>
            </a:endParaRPr>
          </a:p>
          <a:p>
            <a:pPr marL="292100" lvl="0" indent="-292100">
              <a:spcBef>
                <a:spcPct val="20000"/>
              </a:spcBef>
              <a:defRPr/>
            </a:pPr>
            <a:r>
              <a:rPr lang="nl-NL" sz="2400" dirty="0" smtClean="0">
                <a:latin typeface="Calibri" pitchFamily="34" charset="0"/>
                <a:ea typeface="Tahoma" panose="020B0604030504040204" pitchFamily="34" charset="0"/>
                <a:cs typeface="Calibri" pitchFamily="34" charset="0"/>
              </a:rPr>
              <a:t>-Wat </a:t>
            </a:r>
            <a:r>
              <a:rPr lang="nl-NL" sz="2400" dirty="0">
                <a:latin typeface="Calibri" pitchFamily="34" charset="0"/>
                <a:ea typeface="Tahoma" panose="020B0604030504040204" pitchFamily="34" charset="0"/>
                <a:cs typeface="Calibri" pitchFamily="34" charset="0"/>
              </a:rPr>
              <a:t>denk je dat het meisje op de foto daarvan vindt? </a:t>
            </a:r>
            <a:r>
              <a:rPr lang="nl-NL" sz="2400" dirty="0" smtClean="0">
                <a:latin typeface="Calibri" pitchFamily="34" charset="0"/>
                <a:ea typeface="Tahoma" panose="020B0604030504040204" pitchFamily="34" charset="0"/>
                <a:cs typeface="Calibri" pitchFamily="34" charset="0"/>
              </a:rPr>
              <a:t>Het </a:t>
            </a:r>
            <a:r>
              <a:rPr lang="nl-NL" sz="2400" dirty="0">
                <a:latin typeface="Calibri" pitchFamily="34" charset="0"/>
                <a:ea typeface="Tahoma" panose="020B0604030504040204" pitchFamily="34" charset="0"/>
                <a:cs typeface="Calibri" pitchFamily="34" charset="0"/>
              </a:rPr>
              <a:t>is </a:t>
            </a:r>
            <a:endParaRPr lang="nl-NL" sz="2400" dirty="0" smtClean="0">
              <a:latin typeface="Calibri" pitchFamily="34" charset="0"/>
              <a:ea typeface="Tahoma" panose="020B0604030504040204" pitchFamily="34" charset="0"/>
              <a:cs typeface="Calibri" pitchFamily="34" charset="0"/>
            </a:endParaRPr>
          </a:p>
          <a:p>
            <a:pPr marL="292100" lvl="0" indent="-292100">
              <a:spcBef>
                <a:spcPct val="20000"/>
              </a:spcBef>
              <a:defRPr/>
            </a:pPr>
            <a:r>
              <a:rPr lang="nl-NL" sz="2400" dirty="0" smtClean="0">
                <a:latin typeface="Calibri" pitchFamily="34" charset="0"/>
                <a:ea typeface="Tahoma" panose="020B0604030504040204" pitchFamily="34" charset="0"/>
                <a:cs typeface="Calibri" pitchFamily="34" charset="0"/>
              </a:rPr>
              <a:t>oké </a:t>
            </a:r>
            <a:r>
              <a:rPr lang="nl-NL" sz="2400" dirty="0">
                <a:latin typeface="Calibri" pitchFamily="34" charset="0"/>
                <a:ea typeface="Tahoma" panose="020B0604030504040204" pitchFamily="34" charset="0"/>
                <a:cs typeface="Calibri" pitchFamily="34" charset="0"/>
              </a:rPr>
              <a:t>dat jullie foto’s delen met </a:t>
            </a:r>
            <a:r>
              <a:rPr lang="nl-NL" sz="2400" dirty="0" smtClean="0">
                <a:latin typeface="Calibri" pitchFamily="34" charset="0"/>
                <a:ea typeface="Tahoma" panose="020B0604030504040204" pitchFamily="34" charset="0"/>
                <a:cs typeface="Calibri" pitchFamily="34" charset="0"/>
              </a:rPr>
              <a:t>elkaar, maar niet oké dat </a:t>
            </a:r>
          </a:p>
          <a:p>
            <a:pPr marL="292100" lvl="0" indent="-292100">
              <a:spcBef>
                <a:spcPct val="20000"/>
              </a:spcBef>
              <a:defRPr/>
            </a:pPr>
            <a:r>
              <a:rPr lang="nl-NL" sz="2400" dirty="0" smtClean="0">
                <a:latin typeface="Calibri" pitchFamily="34" charset="0"/>
                <a:ea typeface="Tahoma" panose="020B0604030504040204" pitchFamily="34" charset="0"/>
                <a:cs typeface="Calibri" pitchFamily="34" charset="0"/>
              </a:rPr>
              <a:t>je </a:t>
            </a:r>
            <a:r>
              <a:rPr lang="nl-NL" sz="2400" dirty="0">
                <a:latin typeface="Calibri" pitchFamily="34" charset="0"/>
                <a:ea typeface="Tahoma" panose="020B0604030504040204" pitchFamily="34" charset="0"/>
                <a:cs typeface="Calibri" pitchFamily="34" charset="0"/>
              </a:rPr>
              <a:t>een </a:t>
            </a:r>
            <a:r>
              <a:rPr lang="nl-NL" sz="2400" dirty="0" smtClean="0">
                <a:latin typeface="Calibri" pitchFamily="34" charset="0"/>
                <a:ea typeface="Tahoma" panose="020B0604030504040204" pitchFamily="34" charset="0"/>
                <a:cs typeface="Calibri" pitchFamily="34" charset="0"/>
              </a:rPr>
              <a:t>deze hebt </a:t>
            </a:r>
            <a:r>
              <a:rPr lang="nl-NL" sz="2400" dirty="0">
                <a:latin typeface="Calibri" pitchFamily="34" charset="0"/>
                <a:ea typeface="Tahoma" panose="020B0604030504040204" pitchFamily="34" charset="0"/>
                <a:cs typeface="Calibri" pitchFamily="34" charset="0"/>
              </a:rPr>
              <a:t>doorgestuurd</a:t>
            </a:r>
            <a:r>
              <a:rPr lang="nl-NL" sz="2400" dirty="0" smtClean="0">
                <a:latin typeface="Calibri" pitchFamily="34" charset="0"/>
                <a:ea typeface="Tahoma" panose="020B0604030504040204" pitchFamily="34" charset="0"/>
                <a:cs typeface="Calibri" pitchFamily="34" charset="0"/>
              </a:rPr>
              <a:t>. Hoe </a:t>
            </a:r>
            <a:r>
              <a:rPr lang="nl-NL" sz="2400" dirty="0">
                <a:latin typeface="Calibri" pitchFamily="34" charset="0"/>
                <a:ea typeface="Tahoma" panose="020B0604030504040204" pitchFamily="34" charset="0"/>
                <a:cs typeface="Calibri" pitchFamily="34" charset="0"/>
              </a:rPr>
              <a:t>kan je de schade </a:t>
            </a:r>
            <a:endParaRPr lang="nl-NL" sz="2400" dirty="0" smtClean="0">
              <a:latin typeface="Calibri" pitchFamily="34" charset="0"/>
              <a:ea typeface="Tahoma" panose="020B0604030504040204" pitchFamily="34" charset="0"/>
              <a:cs typeface="Calibri" pitchFamily="34" charset="0"/>
            </a:endParaRPr>
          </a:p>
          <a:p>
            <a:pPr marL="292100" lvl="0" indent="-292100">
              <a:spcBef>
                <a:spcPct val="20000"/>
              </a:spcBef>
              <a:defRPr/>
            </a:pPr>
            <a:r>
              <a:rPr lang="nl-NL" sz="2400" dirty="0" smtClean="0">
                <a:latin typeface="Calibri" pitchFamily="34" charset="0"/>
                <a:ea typeface="Tahoma" panose="020B0604030504040204" pitchFamily="34" charset="0"/>
                <a:cs typeface="Calibri" pitchFamily="34" charset="0"/>
              </a:rPr>
              <a:t>ongedaan </a:t>
            </a:r>
            <a:r>
              <a:rPr lang="nl-NL" sz="2400" dirty="0">
                <a:latin typeface="Calibri" pitchFamily="34" charset="0"/>
                <a:ea typeface="Tahoma" panose="020B0604030504040204" pitchFamily="34" charset="0"/>
                <a:cs typeface="Calibri" pitchFamily="34" charset="0"/>
              </a:rPr>
              <a:t>maken voor het meisje? </a:t>
            </a:r>
          </a:p>
        </p:txBody>
      </p:sp>
      <p:sp>
        <p:nvSpPr>
          <p:cNvPr id="3" name="Tekstvak 2"/>
          <p:cNvSpPr txBox="1"/>
          <p:nvPr/>
        </p:nvSpPr>
        <p:spPr>
          <a:xfrm>
            <a:off x="357064" y="248424"/>
            <a:ext cx="1969385" cy="584775"/>
          </a:xfrm>
          <a:prstGeom prst="rect">
            <a:avLst/>
          </a:prstGeom>
          <a:noFill/>
        </p:spPr>
        <p:txBody>
          <a:bodyPr wrap="none" rtlCol="0">
            <a:spAutoFit/>
          </a:bodyPr>
          <a:lstStyle/>
          <a:p>
            <a:r>
              <a:rPr lang="nl-NL" sz="3200" dirty="0" smtClean="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rPr>
              <a:t>Rode vlag</a:t>
            </a:r>
            <a:endParaRPr lang="nl-NL" sz="3200" dirty="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01453169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Rechte verbindingslijn 5"/>
          <p:cNvCxnSpPr/>
          <p:nvPr/>
        </p:nvCxnSpPr>
        <p:spPr>
          <a:xfrm flipV="1">
            <a:off x="357064" y="6134041"/>
            <a:ext cx="8136904" cy="36004"/>
          </a:xfrm>
          <a:prstGeom prst="line">
            <a:avLst/>
          </a:prstGeom>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35896" y="6297153"/>
            <a:ext cx="1983445" cy="514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600" y="562457"/>
            <a:ext cx="7344816" cy="5181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06965548"/>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Rechte verbindingslijn 5"/>
          <p:cNvCxnSpPr/>
          <p:nvPr/>
        </p:nvCxnSpPr>
        <p:spPr>
          <a:xfrm flipV="1">
            <a:off x="357064" y="6134041"/>
            <a:ext cx="8136904" cy="36004"/>
          </a:xfrm>
          <a:prstGeom prst="line">
            <a:avLst/>
          </a:prstGeom>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35896" y="6297153"/>
            <a:ext cx="1983445" cy="514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kstvak 1"/>
          <p:cNvSpPr txBox="1"/>
          <p:nvPr/>
        </p:nvSpPr>
        <p:spPr>
          <a:xfrm>
            <a:off x="1547664" y="2564904"/>
            <a:ext cx="8280920" cy="584775"/>
          </a:xfrm>
          <a:prstGeom prst="rect">
            <a:avLst/>
          </a:prstGeom>
          <a:noFill/>
        </p:spPr>
        <p:txBody>
          <a:bodyPr wrap="square" rtlCol="0">
            <a:spAutoFit/>
          </a:bodyPr>
          <a:lstStyle/>
          <a:p>
            <a:r>
              <a:rPr lang="nl-NL" sz="3200" dirty="0" smtClean="0">
                <a:solidFill>
                  <a:schemeClr val="accent5">
                    <a:lumMod val="75000"/>
                  </a:schemeClr>
                </a:solidFill>
                <a:latin typeface="Calibri" pitchFamily="34" charset="0"/>
                <a:cs typeface="Calibri" pitchFamily="34" charset="0"/>
              </a:rPr>
              <a:t>Oefenen met het vlaggensysteem</a:t>
            </a:r>
            <a:endParaRPr lang="nl-NL" sz="3200" dirty="0">
              <a:solidFill>
                <a:schemeClr val="accent5">
                  <a:lumMod val="75000"/>
                </a:schemeClr>
              </a:solidFill>
              <a:latin typeface="Calibri" pitchFamily="34" charset="0"/>
              <a:cs typeface="Calibri" pitchFamily="34" charset="0"/>
            </a:endParaRPr>
          </a:p>
        </p:txBody>
      </p:sp>
    </p:spTree>
    <p:extLst>
      <p:ext uri="{BB962C8B-B14F-4D97-AF65-F5344CB8AC3E}">
        <p14:creationId xmlns:p14="http://schemas.microsoft.com/office/powerpoint/2010/main" val="1139381702"/>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Rechte verbindingslijn 5"/>
          <p:cNvCxnSpPr/>
          <p:nvPr/>
        </p:nvCxnSpPr>
        <p:spPr>
          <a:xfrm flipV="1">
            <a:off x="357064" y="6134041"/>
            <a:ext cx="8136904" cy="36004"/>
          </a:xfrm>
          <a:prstGeom prst="line">
            <a:avLst/>
          </a:prstGeom>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35896" y="6297153"/>
            <a:ext cx="1983445" cy="514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3988" y="188640"/>
            <a:ext cx="8481534" cy="57868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10984095"/>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Rechte verbindingslijn 5"/>
          <p:cNvCxnSpPr/>
          <p:nvPr/>
        </p:nvCxnSpPr>
        <p:spPr>
          <a:xfrm flipV="1">
            <a:off x="357064" y="6134041"/>
            <a:ext cx="8136904" cy="36004"/>
          </a:xfrm>
          <a:prstGeom prst="line">
            <a:avLst/>
          </a:prstGeom>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35896" y="6297153"/>
            <a:ext cx="1983445" cy="514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kstvak 4"/>
          <p:cNvSpPr txBox="1"/>
          <p:nvPr/>
        </p:nvSpPr>
        <p:spPr>
          <a:xfrm>
            <a:off x="2765189" y="1484784"/>
            <a:ext cx="3320653" cy="2339102"/>
          </a:xfrm>
          <a:prstGeom prst="rect">
            <a:avLst/>
          </a:prstGeom>
          <a:noFill/>
        </p:spPr>
        <p:txBody>
          <a:bodyPr wrap="none" rtlCol="0">
            <a:spAutoFit/>
          </a:bodyPr>
          <a:lstStyle/>
          <a:p>
            <a:pPr algn="ctr"/>
            <a:r>
              <a:rPr lang="nl-NL" sz="3200" dirty="0" smtClean="0">
                <a:solidFill>
                  <a:schemeClr val="accent5">
                    <a:lumMod val="75000"/>
                  </a:schemeClr>
                </a:solidFill>
                <a:latin typeface="Calibri" pitchFamily="34" charset="0"/>
                <a:ea typeface="Tahoma" panose="020B0604030504040204" pitchFamily="34" charset="0"/>
                <a:cs typeface="Calibri" pitchFamily="34" charset="0"/>
              </a:rPr>
              <a:t>Nabespreking</a:t>
            </a:r>
          </a:p>
          <a:p>
            <a:endParaRPr lang="nl-NL" dirty="0">
              <a:latin typeface="Calibri" pitchFamily="34" charset="0"/>
              <a:ea typeface="Tahoma" panose="020B0604030504040204" pitchFamily="34" charset="0"/>
              <a:cs typeface="Calibri" pitchFamily="34" charset="0"/>
            </a:endParaRPr>
          </a:p>
          <a:p>
            <a:endParaRPr lang="nl-NL" sz="2400" dirty="0" smtClean="0">
              <a:latin typeface="Calibri" pitchFamily="34" charset="0"/>
              <a:ea typeface="Tahoma" panose="020B0604030504040204" pitchFamily="34" charset="0"/>
              <a:cs typeface="Calibri" pitchFamily="34" charset="0"/>
            </a:endParaRPr>
          </a:p>
          <a:p>
            <a:pPr marL="342900" indent="-342900">
              <a:buFont typeface="Arial" panose="020B0604020202020204" pitchFamily="34" charset="0"/>
              <a:buChar char="•"/>
            </a:pPr>
            <a:r>
              <a:rPr lang="nl-NL" sz="2400" dirty="0" smtClean="0">
                <a:latin typeface="Calibri" pitchFamily="34" charset="0"/>
                <a:ea typeface="Tahoma" panose="020B0604030504040204" pitchFamily="34" charset="0"/>
                <a:cs typeface="Calibri" pitchFamily="34" charset="0"/>
              </a:rPr>
              <a:t>Hoe was het oefenen?</a:t>
            </a:r>
          </a:p>
          <a:p>
            <a:pPr marL="342900" indent="-342900">
              <a:buFont typeface="Arial" panose="020B0604020202020204" pitchFamily="34" charset="0"/>
              <a:buChar char="•"/>
            </a:pPr>
            <a:r>
              <a:rPr lang="nl-NL" sz="2400" dirty="0" smtClean="0">
                <a:latin typeface="Calibri" pitchFamily="34" charset="0"/>
                <a:ea typeface="Tahoma" panose="020B0604030504040204" pitchFamily="34" charset="0"/>
                <a:cs typeface="Calibri" pitchFamily="34" charset="0"/>
              </a:rPr>
              <a:t>Wat viel op?</a:t>
            </a:r>
          </a:p>
          <a:p>
            <a:pPr marL="342900" indent="-342900">
              <a:buFont typeface="Arial" panose="020B0604020202020204" pitchFamily="34" charset="0"/>
              <a:buChar char="•"/>
            </a:pPr>
            <a:r>
              <a:rPr lang="nl-NL" sz="2400" dirty="0" smtClean="0">
                <a:latin typeface="Calibri" pitchFamily="34" charset="0"/>
                <a:ea typeface="Tahoma" panose="020B0604030504040204" pitchFamily="34" charset="0"/>
                <a:cs typeface="Calibri" pitchFamily="34" charset="0"/>
              </a:rPr>
              <a:t>Vragen?</a:t>
            </a:r>
          </a:p>
        </p:txBody>
      </p:sp>
    </p:spTree>
    <p:extLst>
      <p:ext uri="{BB962C8B-B14F-4D97-AF65-F5344CB8AC3E}">
        <p14:creationId xmlns:p14="http://schemas.microsoft.com/office/powerpoint/2010/main" val="2063394176"/>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Rechte verbindingslijn 5"/>
          <p:cNvCxnSpPr/>
          <p:nvPr/>
        </p:nvCxnSpPr>
        <p:spPr>
          <a:xfrm flipV="1">
            <a:off x="357064" y="6134041"/>
            <a:ext cx="8136904" cy="36004"/>
          </a:xfrm>
          <a:prstGeom prst="line">
            <a:avLst/>
          </a:prstGeom>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35896" y="6297153"/>
            <a:ext cx="1983445" cy="514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kstvak 4"/>
          <p:cNvSpPr txBox="1"/>
          <p:nvPr/>
        </p:nvSpPr>
        <p:spPr>
          <a:xfrm>
            <a:off x="2235809" y="1484784"/>
            <a:ext cx="4783617" cy="3077766"/>
          </a:xfrm>
          <a:prstGeom prst="rect">
            <a:avLst/>
          </a:prstGeom>
          <a:noFill/>
        </p:spPr>
        <p:txBody>
          <a:bodyPr wrap="none" rtlCol="0">
            <a:spAutoFit/>
          </a:bodyPr>
          <a:lstStyle/>
          <a:p>
            <a:pPr algn="ctr"/>
            <a:r>
              <a:rPr lang="nl-NL" sz="3200" dirty="0" smtClean="0">
                <a:solidFill>
                  <a:schemeClr val="accent5">
                    <a:lumMod val="75000"/>
                  </a:schemeClr>
                </a:solidFill>
                <a:latin typeface="Calibri" pitchFamily="34" charset="0"/>
                <a:ea typeface="Tahoma" panose="020B0604030504040204" pitchFamily="34" charset="0"/>
                <a:cs typeface="Calibri" pitchFamily="34" charset="0"/>
              </a:rPr>
              <a:t>Huiswerkopdracht</a:t>
            </a:r>
          </a:p>
          <a:p>
            <a:endParaRPr lang="nl-NL" dirty="0">
              <a:latin typeface="Calibri" pitchFamily="34" charset="0"/>
              <a:ea typeface="Tahoma" panose="020B0604030504040204" pitchFamily="34" charset="0"/>
              <a:cs typeface="Calibri" pitchFamily="34" charset="0"/>
            </a:endParaRPr>
          </a:p>
          <a:p>
            <a:endParaRPr lang="nl-NL" sz="2400" dirty="0" smtClean="0">
              <a:latin typeface="Calibri" pitchFamily="34" charset="0"/>
              <a:ea typeface="Tahoma" panose="020B0604030504040204" pitchFamily="34" charset="0"/>
              <a:cs typeface="Calibri" pitchFamily="34" charset="0"/>
            </a:endParaRPr>
          </a:p>
          <a:p>
            <a:pPr marL="342900" indent="-342900">
              <a:buFont typeface="Arial" panose="020B0604020202020204" pitchFamily="34" charset="0"/>
              <a:buChar char="•"/>
            </a:pPr>
            <a:r>
              <a:rPr lang="nl-NL" sz="2400" dirty="0" smtClean="0">
                <a:latin typeface="Calibri" pitchFamily="34" charset="0"/>
                <a:ea typeface="Tahoma" panose="020B0604030504040204" pitchFamily="34" charset="0"/>
                <a:cs typeface="Calibri" pitchFamily="34" charset="0"/>
              </a:rPr>
              <a:t>Praktijkvoorbeeld of fictieve casus</a:t>
            </a:r>
          </a:p>
          <a:p>
            <a:pPr marL="342900" indent="-342900">
              <a:buFont typeface="Arial" panose="020B0604020202020204" pitchFamily="34" charset="0"/>
              <a:buChar char="•"/>
            </a:pPr>
            <a:r>
              <a:rPr lang="nl-NL" sz="2400" dirty="0" smtClean="0">
                <a:latin typeface="Calibri" pitchFamily="34" charset="0"/>
                <a:ea typeface="Tahoma" panose="020B0604030504040204" pitchFamily="34" charset="0"/>
                <a:cs typeface="Calibri" pitchFamily="34" charset="0"/>
              </a:rPr>
              <a:t>Criteria voor beoordeling</a:t>
            </a:r>
          </a:p>
          <a:p>
            <a:pPr marL="342900" indent="-342900">
              <a:buFont typeface="Arial" panose="020B0604020202020204" pitchFamily="34" charset="0"/>
              <a:buChar char="•"/>
            </a:pPr>
            <a:r>
              <a:rPr lang="nl-NL" sz="2400" dirty="0" smtClean="0">
                <a:latin typeface="Calibri" pitchFamily="34" charset="0"/>
                <a:ea typeface="Tahoma" panose="020B0604030504040204" pitchFamily="34" charset="0"/>
                <a:cs typeface="Calibri" pitchFamily="34" charset="0"/>
              </a:rPr>
              <a:t>Vlaggen (gradaties)</a:t>
            </a:r>
          </a:p>
          <a:p>
            <a:pPr marL="342900" indent="-342900">
              <a:buFont typeface="Arial" panose="020B0604020202020204" pitchFamily="34" charset="0"/>
              <a:buChar char="•"/>
            </a:pPr>
            <a:r>
              <a:rPr lang="nl-NL" sz="2400" dirty="0" smtClean="0">
                <a:latin typeface="Calibri" pitchFamily="34" charset="0"/>
                <a:ea typeface="Tahoma" panose="020B0604030504040204" pitchFamily="34" charset="0"/>
                <a:cs typeface="Calibri" pitchFamily="34" charset="0"/>
              </a:rPr>
              <a:t>Pedagogisch plan</a:t>
            </a:r>
          </a:p>
          <a:p>
            <a:pPr marL="342900" indent="-342900">
              <a:buFont typeface="Arial" panose="020B0604020202020204" pitchFamily="34" charset="0"/>
              <a:buChar char="•"/>
            </a:pPr>
            <a:r>
              <a:rPr lang="nl-NL" sz="2400" dirty="0" smtClean="0">
                <a:latin typeface="Calibri" pitchFamily="34" charset="0"/>
                <a:ea typeface="Tahoma" panose="020B0604030504040204" pitchFamily="34" charset="0"/>
                <a:cs typeface="Calibri" pitchFamily="34" charset="0"/>
              </a:rPr>
              <a:t>Volgende keer plenair bespreken</a:t>
            </a:r>
          </a:p>
        </p:txBody>
      </p:sp>
    </p:spTree>
    <p:extLst>
      <p:ext uri="{BB962C8B-B14F-4D97-AF65-F5344CB8AC3E}">
        <p14:creationId xmlns:p14="http://schemas.microsoft.com/office/powerpoint/2010/main" val="1637818325"/>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Rechte verbindingslijn 5"/>
          <p:cNvCxnSpPr/>
          <p:nvPr/>
        </p:nvCxnSpPr>
        <p:spPr>
          <a:xfrm flipV="1">
            <a:off x="357064" y="6134041"/>
            <a:ext cx="8136904" cy="36004"/>
          </a:xfrm>
          <a:prstGeom prst="line">
            <a:avLst/>
          </a:prstGeom>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35896" y="6297153"/>
            <a:ext cx="1983445" cy="514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kstvak 1"/>
          <p:cNvSpPr txBox="1"/>
          <p:nvPr/>
        </p:nvSpPr>
        <p:spPr>
          <a:xfrm>
            <a:off x="355522" y="811892"/>
            <a:ext cx="8319392" cy="5078313"/>
          </a:xfrm>
          <a:prstGeom prst="rect">
            <a:avLst/>
          </a:prstGeom>
          <a:noFill/>
        </p:spPr>
        <p:txBody>
          <a:bodyPr wrap="square" rtlCol="0">
            <a:spAutoFit/>
          </a:bodyPr>
          <a:lstStyle/>
          <a:p>
            <a:endParaRPr lang="nl-NL" sz="2000" dirty="0" smtClean="0">
              <a:latin typeface="Tahoma" panose="020B0604030504040204" pitchFamily="34" charset="0"/>
              <a:ea typeface="Tahoma" panose="020B0604030504040204" pitchFamily="34" charset="0"/>
              <a:cs typeface="Tahoma" panose="020B0604030504040204" pitchFamily="34" charset="0"/>
            </a:endParaRPr>
          </a:p>
          <a:p>
            <a:endParaRPr lang="nl-NL" sz="2000" dirty="0">
              <a:latin typeface="Tahoma" panose="020B0604030504040204" pitchFamily="34" charset="0"/>
              <a:ea typeface="Tahoma" panose="020B0604030504040204" pitchFamily="34" charset="0"/>
              <a:cs typeface="Tahoma" panose="020B0604030504040204" pitchFamily="34" charset="0"/>
            </a:endParaRPr>
          </a:p>
          <a:p>
            <a:pPr algn="ctr"/>
            <a:r>
              <a:rPr lang="nl-NL" sz="3200" dirty="0" smtClean="0">
                <a:solidFill>
                  <a:srgbClr val="63891F">
                    <a:lumMod val="75000"/>
                  </a:srgbClr>
                </a:solidFill>
                <a:latin typeface="Calibri" pitchFamily="34" charset="0"/>
                <a:ea typeface="Tahoma" panose="020B0604030504040204" pitchFamily="34" charset="0"/>
                <a:cs typeface="Calibri" pitchFamily="34" charset="0"/>
              </a:rPr>
              <a:t>Vragen? Opmerkingen?</a:t>
            </a:r>
          </a:p>
          <a:p>
            <a:pPr algn="ctr"/>
            <a:endParaRPr lang="nl-NL" sz="3200" b="1" dirty="0" smtClean="0">
              <a:solidFill>
                <a:srgbClr val="63891F">
                  <a:lumMod val="75000"/>
                </a:srgbClr>
              </a:solidFill>
              <a:latin typeface="Calibri" pitchFamily="34" charset="0"/>
              <a:ea typeface="Tahoma" panose="020B0604030504040204" pitchFamily="34" charset="0"/>
              <a:cs typeface="Calibri" pitchFamily="34" charset="0"/>
            </a:endParaRPr>
          </a:p>
          <a:p>
            <a:pPr algn="ctr"/>
            <a:endParaRPr lang="nl-NL" sz="3200" b="1" dirty="0">
              <a:solidFill>
                <a:srgbClr val="63891F">
                  <a:lumMod val="75000"/>
                </a:srgbClr>
              </a:solidFill>
              <a:latin typeface="Calibri" pitchFamily="34" charset="0"/>
              <a:ea typeface="Tahoma" panose="020B0604030504040204" pitchFamily="34" charset="0"/>
              <a:cs typeface="Calibri" pitchFamily="34" charset="0"/>
            </a:endParaRPr>
          </a:p>
          <a:p>
            <a:pPr algn="ctr"/>
            <a:r>
              <a:rPr lang="nl-NL" sz="3200" dirty="0" smtClean="0">
                <a:solidFill>
                  <a:srgbClr val="63891F">
                    <a:lumMod val="75000"/>
                  </a:srgbClr>
                </a:solidFill>
                <a:latin typeface="Calibri" pitchFamily="34" charset="0"/>
                <a:ea typeface="Tahoma" panose="020B0604030504040204" pitchFamily="34" charset="0"/>
                <a:cs typeface="Calibri" pitchFamily="34" charset="0"/>
              </a:rPr>
              <a:t>Dank </a:t>
            </a:r>
            <a:r>
              <a:rPr lang="nl-NL" sz="3200" dirty="0">
                <a:solidFill>
                  <a:srgbClr val="63891F">
                    <a:lumMod val="75000"/>
                  </a:srgbClr>
                </a:solidFill>
                <a:latin typeface="Calibri" pitchFamily="34" charset="0"/>
                <a:ea typeface="Tahoma" panose="020B0604030504040204" pitchFamily="34" charset="0"/>
                <a:cs typeface="Calibri" pitchFamily="34" charset="0"/>
              </a:rPr>
              <a:t>voor jullie aandacht!</a:t>
            </a:r>
          </a:p>
          <a:p>
            <a:pPr algn="ctr"/>
            <a:endParaRPr lang="nl-NL" sz="2800" b="1" dirty="0" smtClean="0">
              <a:solidFill>
                <a:srgbClr val="63891F">
                  <a:lumMod val="75000"/>
                </a:srgbClr>
              </a:solidFill>
              <a:latin typeface="Calibri" pitchFamily="34" charset="0"/>
              <a:ea typeface="Tahoma" panose="020B0604030504040204" pitchFamily="34" charset="0"/>
              <a:cs typeface="Calibri" pitchFamily="34" charset="0"/>
            </a:endParaRPr>
          </a:p>
          <a:p>
            <a:pPr algn="ctr"/>
            <a:endParaRPr lang="nl-NL" sz="2800" dirty="0">
              <a:solidFill>
                <a:srgbClr val="63891F">
                  <a:lumMod val="75000"/>
                </a:srgbClr>
              </a:solidFill>
              <a:latin typeface="Tahoma" panose="020B0604030504040204" pitchFamily="34" charset="0"/>
              <a:ea typeface="Tahoma" panose="020B0604030504040204" pitchFamily="34" charset="0"/>
              <a:cs typeface="Tahoma" panose="020B0604030504040204" pitchFamily="34" charset="0"/>
            </a:endParaRPr>
          </a:p>
          <a:p>
            <a:endParaRPr lang="nl-NL" sz="2000" dirty="0" smtClean="0">
              <a:latin typeface="Tahoma" panose="020B0604030504040204" pitchFamily="34" charset="0"/>
              <a:ea typeface="Tahoma" panose="020B0604030504040204" pitchFamily="34" charset="0"/>
              <a:cs typeface="Tahoma" panose="020B0604030504040204" pitchFamily="34" charset="0"/>
            </a:endParaRPr>
          </a:p>
          <a:p>
            <a:endParaRPr lang="nl-NL" sz="2000" dirty="0">
              <a:latin typeface="Tahoma" panose="020B0604030504040204" pitchFamily="34" charset="0"/>
              <a:ea typeface="Tahoma" panose="020B0604030504040204" pitchFamily="34" charset="0"/>
              <a:cs typeface="Tahoma" panose="020B0604030504040204" pitchFamily="34" charset="0"/>
            </a:endParaRPr>
          </a:p>
          <a:p>
            <a:endParaRPr lang="nl-NL" sz="2000" dirty="0" smtClean="0">
              <a:latin typeface="Tahoma" panose="020B0604030504040204" pitchFamily="34" charset="0"/>
              <a:ea typeface="Tahoma" panose="020B0604030504040204" pitchFamily="34" charset="0"/>
              <a:cs typeface="Tahoma" panose="020B0604030504040204" pitchFamily="34" charset="0"/>
            </a:endParaRPr>
          </a:p>
          <a:p>
            <a:endParaRPr lang="nl-NL" sz="2000" dirty="0" smtClean="0">
              <a:latin typeface="Tahoma" panose="020B0604030504040204" pitchFamily="34" charset="0"/>
              <a:ea typeface="Tahoma" panose="020B0604030504040204" pitchFamily="34" charset="0"/>
              <a:cs typeface="Tahoma" panose="020B0604030504040204" pitchFamily="34" charset="0"/>
            </a:endParaRPr>
          </a:p>
          <a:p>
            <a:endParaRPr lang="nl-NL" sz="2000" dirty="0">
              <a:latin typeface="Tahoma" panose="020B0604030504040204" pitchFamily="34" charset="0"/>
              <a:ea typeface="Tahoma" panose="020B0604030504040204" pitchFamily="34" charset="0"/>
              <a:cs typeface="Tahoma" panose="020B0604030504040204" pitchFamily="34" charset="0"/>
            </a:endParaRP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22954" y="3448502"/>
            <a:ext cx="2205124" cy="22051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84006841"/>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Rechte verbindingslijn 5"/>
          <p:cNvCxnSpPr/>
          <p:nvPr/>
        </p:nvCxnSpPr>
        <p:spPr>
          <a:xfrm flipV="1">
            <a:off x="357064" y="6134041"/>
            <a:ext cx="8136904" cy="36004"/>
          </a:xfrm>
          <a:prstGeom prst="line">
            <a:avLst/>
          </a:prstGeom>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35896" y="6297153"/>
            <a:ext cx="1983445" cy="514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6679844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Rechte verbindingslijn 5"/>
          <p:cNvCxnSpPr/>
          <p:nvPr/>
        </p:nvCxnSpPr>
        <p:spPr>
          <a:xfrm flipV="1">
            <a:off x="357064" y="6134041"/>
            <a:ext cx="8136904" cy="36004"/>
          </a:xfrm>
          <a:prstGeom prst="line">
            <a:avLst/>
          </a:prstGeom>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35896" y="6297153"/>
            <a:ext cx="1983445" cy="514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46338" y="303213"/>
            <a:ext cx="4249737" cy="566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05812494"/>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Rechte verbindingslijn 5"/>
          <p:cNvCxnSpPr/>
          <p:nvPr/>
        </p:nvCxnSpPr>
        <p:spPr>
          <a:xfrm flipV="1">
            <a:off x="357064" y="6134041"/>
            <a:ext cx="8136904" cy="36004"/>
          </a:xfrm>
          <a:prstGeom prst="line">
            <a:avLst/>
          </a:prstGeom>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92611" y="6170045"/>
            <a:ext cx="2598738" cy="67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kstvak 7"/>
          <p:cNvSpPr txBox="1"/>
          <p:nvPr/>
        </p:nvSpPr>
        <p:spPr>
          <a:xfrm>
            <a:off x="357064" y="1628800"/>
            <a:ext cx="8491427" cy="1815882"/>
          </a:xfrm>
          <a:prstGeom prst="rect">
            <a:avLst/>
          </a:prstGeom>
          <a:noFill/>
        </p:spPr>
        <p:txBody>
          <a:bodyPr wrap="none" rtlCol="0">
            <a:spAutoFit/>
          </a:bodyPr>
          <a:lstStyle/>
          <a:p>
            <a:pPr algn="ctr"/>
            <a:r>
              <a:rPr lang="nl-NL" sz="2800" dirty="0" smtClean="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rPr>
              <a:t>Training dag 2</a:t>
            </a:r>
          </a:p>
          <a:p>
            <a:pPr algn="ctr"/>
            <a:r>
              <a:rPr lang="nl-NL" sz="2800" dirty="0" smtClean="0">
                <a:latin typeface="Tahoma" panose="020B0604030504040204" pitchFamily="34" charset="0"/>
                <a:ea typeface="Tahoma" panose="020B0604030504040204" pitchFamily="34" charset="0"/>
                <a:cs typeface="Tahoma" panose="020B0604030504040204" pitchFamily="34" charset="0"/>
              </a:rPr>
              <a:t>Omgaan met seksueel (grensoverschrijdend) gedrag</a:t>
            </a:r>
          </a:p>
          <a:p>
            <a:pPr algn="ctr"/>
            <a:endParaRPr lang="nl-NL" sz="2800" dirty="0">
              <a:latin typeface="Tahoma" panose="020B0604030504040204" pitchFamily="34" charset="0"/>
              <a:ea typeface="Tahoma" panose="020B0604030504040204" pitchFamily="34" charset="0"/>
              <a:cs typeface="Tahoma" panose="020B0604030504040204" pitchFamily="34" charset="0"/>
            </a:endParaRPr>
          </a:p>
          <a:p>
            <a:pPr algn="ctr"/>
            <a:endParaRPr lang="nl-NL" sz="2800" dirty="0" smtClean="0">
              <a:latin typeface="Tahoma" panose="020B0604030504040204" pitchFamily="34" charset="0"/>
              <a:ea typeface="Tahoma" panose="020B0604030504040204" pitchFamily="34" charset="0"/>
              <a:cs typeface="Tahoma" panose="020B0604030504040204" pitchFamily="34" charset="0"/>
            </a:endParaRPr>
          </a:p>
        </p:txBody>
      </p:sp>
      <p:pic>
        <p:nvPicPr>
          <p:cNvPr id="215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34766" y="3444682"/>
            <a:ext cx="4381500" cy="190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50158874"/>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Rechte verbindingslijn 5"/>
          <p:cNvCxnSpPr/>
          <p:nvPr/>
        </p:nvCxnSpPr>
        <p:spPr>
          <a:xfrm flipV="1">
            <a:off x="357064" y="6134041"/>
            <a:ext cx="8136904" cy="36004"/>
          </a:xfrm>
          <a:prstGeom prst="line">
            <a:avLst/>
          </a:prstGeom>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35896" y="6297153"/>
            <a:ext cx="1983445" cy="514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kstvak 3"/>
          <p:cNvSpPr txBox="1"/>
          <p:nvPr/>
        </p:nvSpPr>
        <p:spPr>
          <a:xfrm>
            <a:off x="883365" y="260648"/>
            <a:ext cx="6984776" cy="8679299"/>
          </a:xfrm>
          <a:prstGeom prst="rect">
            <a:avLst/>
          </a:prstGeom>
          <a:noFill/>
        </p:spPr>
        <p:txBody>
          <a:bodyPr wrap="square" rtlCol="0">
            <a:spAutoFit/>
          </a:bodyPr>
          <a:lstStyle/>
          <a:p>
            <a:r>
              <a:rPr lang="nl-NL" b="1" dirty="0" smtClean="0">
                <a:solidFill>
                  <a:schemeClr val="accent5">
                    <a:lumMod val="75000"/>
                  </a:schemeClr>
                </a:solidFill>
                <a:latin typeface="Calibri" panose="020F0502020204030204" pitchFamily="34" charset="0"/>
                <a:ea typeface="Tahoma" panose="020B0604030504040204" pitchFamily="34" charset="0"/>
                <a:cs typeface="Calibri" panose="020F0502020204030204" pitchFamily="34" charset="0"/>
              </a:rPr>
              <a:t>Programma dag 2</a:t>
            </a:r>
          </a:p>
          <a:p>
            <a:endParaRPr lang="nl-NL" b="1" dirty="0">
              <a:latin typeface="Calibri" panose="020F0502020204030204" pitchFamily="34" charset="0"/>
              <a:ea typeface="Tahoma" panose="020B0604030504040204" pitchFamily="34" charset="0"/>
              <a:cs typeface="Calibri" panose="020F0502020204030204" pitchFamily="34" charset="0"/>
            </a:endParaRPr>
          </a:p>
          <a:p>
            <a:endParaRPr lang="nl-NL" dirty="0">
              <a:latin typeface="Calibri" panose="020F0502020204030204" pitchFamily="34" charset="0"/>
              <a:ea typeface="Tahoma" panose="020B0604030504040204" pitchFamily="34" charset="0"/>
              <a:cs typeface="Calibri" panose="020F0502020204030204" pitchFamily="34" charset="0"/>
            </a:endParaRPr>
          </a:p>
          <a:p>
            <a:r>
              <a:rPr lang="nl-NL" b="1" dirty="0" smtClean="0">
                <a:latin typeface="Calibri" panose="020F0502020204030204" pitchFamily="34" charset="0"/>
                <a:ea typeface="Tahoma" panose="020B0604030504040204" pitchFamily="34" charset="0"/>
                <a:cs typeface="Calibri" panose="020F0502020204030204" pitchFamily="34" charset="0"/>
              </a:rPr>
              <a:t>Terugblik dag 1: </a:t>
            </a:r>
          </a:p>
          <a:p>
            <a:r>
              <a:rPr lang="nl-NL" dirty="0">
                <a:latin typeface="Calibri" panose="020F0502020204030204" pitchFamily="34" charset="0"/>
                <a:ea typeface="Tahoma" panose="020B0604030504040204" pitchFamily="34" charset="0"/>
                <a:cs typeface="Calibri" panose="020F0502020204030204" pitchFamily="34" charset="0"/>
              </a:rPr>
              <a:t>	</a:t>
            </a:r>
            <a:r>
              <a:rPr lang="nl-NL" dirty="0" smtClean="0">
                <a:latin typeface="Calibri" panose="020F0502020204030204" pitchFamily="34" charset="0"/>
                <a:ea typeface="Tahoma" panose="020B0604030504040204" pitchFamily="34" charset="0"/>
                <a:cs typeface="Calibri" panose="020F0502020204030204" pitchFamily="34" charset="0"/>
              </a:rPr>
              <a:t>Wat </a:t>
            </a:r>
            <a:r>
              <a:rPr lang="nl-NL" dirty="0">
                <a:latin typeface="Calibri" panose="020F0502020204030204" pitchFamily="34" charset="0"/>
                <a:ea typeface="Tahoma" panose="020B0604030504040204" pitchFamily="34" charset="0"/>
                <a:cs typeface="Calibri" panose="020F0502020204030204" pitchFamily="34" charset="0"/>
              </a:rPr>
              <a:t>is je het meest bij gebleven?</a:t>
            </a:r>
          </a:p>
          <a:p>
            <a:r>
              <a:rPr lang="nl-NL" dirty="0">
                <a:latin typeface="Calibri" panose="020F0502020204030204" pitchFamily="34" charset="0"/>
                <a:ea typeface="Tahoma" panose="020B0604030504040204" pitchFamily="34" charset="0"/>
                <a:cs typeface="Calibri" panose="020F0502020204030204" pitchFamily="34" charset="0"/>
              </a:rPr>
              <a:t>	</a:t>
            </a:r>
          </a:p>
          <a:p>
            <a:r>
              <a:rPr lang="nl-NL" b="1" dirty="0" smtClean="0">
                <a:latin typeface="Calibri" panose="020F0502020204030204" pitchFamily="34" charset="0"/>
                <a:ea typeface="Tahoma" panose="020B0604030504040204" pitchFamily="34" charset="0"/>
                <a:cs typeface="Calibri" panose="020F0502020204030204" pitchFamily="34" charset="0"/>
              </a:rPr>
              <a:t>Huiswerk: </a:t>
            </a:r>
          </a:p>
          <a:p>
            <a:r>
              <a:rPr lang="nl-NL" b="1" dirty="0">
                <a:latin typeface="Calibri" panose="020F0502020204030204" pitchFamily="34" charset="0"/>
                <a:ea typeface="Tahoma" panose="020B0604030504040204" pitchFamily="34" charset="0"/>
                <a:cs typeface="Calibri" panose="020F0502020204030204" pitchFamily="34" charset="0"/>
              </a:rPr>
              <a:t>	</a:t>
            </a:r>
            <a:r>
              <a:rPr lang="nl-NL" dirty="0" smtClean="0">
                <a:latin typeface="Calibri" panose="020F0502020204030204" pitchFamily="34" charset="0"/>
                <a:ea typeface="Tahoma" panose="020B0604030504040204" pitchFamily="34" charset="0"/>
                <a:cs typeface="Calibri" panose="020F0502020204030204" pitchFamily="34" charset="0"/>
              </a:rPr>
              <a:t>Eerste ervaringen</a:t>
            </a:r>
          </a:p>
          <a:p>
            <a:r>
              <a:rPr lang="nl-NL" dirty="0">
                <a:latin typeface="Calibri" panose="020F0502020204030204" pitchFamily="34" charset="0"/>
                <a:ea typeface="Tahoma" panose="020B0604030504040204" pitchFamily="34" charset="0"/>
                <a:cs typeface="Calibri" panose="020F0502020204030204" pitchFamily="34" charset="0"/>
              </a:rPr>
              <a:t>	</a:t>
            </a:r>
            <a:r>
              <a:rPr lang="nl-NL" dirty="0" smtClean="0">
                <a:latin typeface="Calibri" panose="020F0502020204030204" pitchFamily="34" charset="0"/>
                <a:ea typeface="Tahoma" panose="020B0604030504040204" pitchFamily="34" charset="0"/>
                <a:cs typeface="Calibri" panose="020F0502020204030204" pitchFamily="34" charset="0"/>
              </a:rPr>
              <a:t>Bespreken</a:t>
            </a:r>
          </a:p>
          <a:p>
            <a:r>
              <a:rPr lang="nl-NL" dirty="0">
                <a:latin typeface="Calibri" panose="020F0502020204030204" pitchFamily="34" charset="0"/>
                <a:ea typeface="Tahoma" panose="020B0604030504040204" pitchFamily="34" charset="0"/>
                <a:cs typeface="Calibri" panose="020F0502020204030204" pitchFamily="34" charset="0"/>
              </a:rPr>
              <a:t>	</a:t>
            </a:r>
            <a:r>
              <a:rPr lang="nl-NL" dirty="0" smtClean="0">
                <a:latin typeface="Calibri" panose="020F0502020204030204" pitchFamily="34" charset="0"/>
                <a:ea typeface="Tahoma" panose="020B0604030504040204" pitchFamily="34" charset="0"/>
                <a:cs typeface="Calibri" panose="020F0502020204030204" pitchFamily="34" charset="0"/>
              </a:rPr>
              <a:t>Vragen/opmerkingen</a:t>
            </a:r>
          </a:p>
          <a:p>
            <a:endParaRPr lang="nl-NL" dirty="0">
              <a:latin typeface="Calibri" panose="020F0502020204030204" pitchFamily="34" charset="0"/>
              <a:ea typeface="Tahoma" panose="020B0604030504040204" pitchFamily="34" charset="0"/>
              <a:cs typeface="Calibri" panose="020F0502020204030204" pitchFamily="34" charset="0"/>
            </a:endParaRPr>
          </a:p>
          <a:p>
            <a:r>
              <a:rPr lang="nl-NL" b="1" dirty="0" smtClean="0">
                <a:latin typeface="Calibri" panose="020F0502020204030204" pitchFamily="34" charset="0"/>
                <a:ea typeface="Tahoma" panose="020B0604030504040204" pitchFamily="34" charset="0"/>
                <a:cs typeface="Calibri" panose="020F0502020204030204" pitchFamily="34" charset="0"/>
              </a:rPr>
              <a:t>Stukje theorie: </a:t>
            </a:r>
          </a:p>
          <a:p>
            <a:r>
              <a:rPr lang="nl-NL" dirty="0">
                <a:latin typeface="Calibri" panose="020F0502020204030204" pitchFamily="34" charset="0"/>
                <a:ea typeface="Tahoma" panose="020B0604030504040204" pitchFamily="34" charset="0"/>
                <a:cs typeface="Calibri" panose="020F0502020204030204" pitchFamily="34" charset="0"/>
              </a:rPr>
              <a:t>	</a:t>
            </a:r>
            <a:r>
              <a:rPr lang="nl-NL" dirty="0" smtClean="0">
                <a:latin typeface="Calibri" panose="020F0502020204030204" pitchFamily="34" charset="0"/>
                <a:ea typeface="Tahoma" panose="020B0604030504040204" pitchFamily="34" charset="0"/>
                <a:cs typeface="Calibri" panose="020F0502020204030204" pitchFamily="34" charset="0"/>
              </a:rPr>
              <a:t>Seksuele ontwikkeling en LVB</a:t>
            </a:r>
          </a:p>
          <a:p>
            <a:r>
              <a:rPr lang="nl-NL" dirty="0">
                <a:latin typeface="Calibri" panose="020F0502020204030204" pitchFamily="34" charset="0"/>
                <a:ea typeface="Tahoma" panose="020B0604030504040204" pitchFamily="34" charset="0"/>
                <a:cs typeface="Calibri" panose="020F0502020204030204" pitchFamily="34" charset="0"/>
              </a:rPr>
              <a:t>	</a:t>
            </a:r>
            <a:r>
              <a:rPr lang="nl-NL" dirty="0" smtClean="0">
                <a:latin typeface="Calibri" panose="020F0502020204030204" pitchFamily="34" charset="0"/>
                <a:ea typeface="Tahoma" panose="020B0604030504040204" pitchFamily="34" charset="0"/>
                <a:cs typeface="Calibri" panose="020F0502020204030204" pitchFamily="34" charset="0"/>
              </a:rPr>
              <a:t>In gesprek met cliënten en ouders</a:t>
            </a:r>
          </a:p>
          <a:p>
            <a:endParaRPr lang="nl-NL" dirty="0">
              <a:latin typeface="Calibri" panose="020F0502020204030204" pitchFamily="34" charset="0"/>
              <a:ea typeface="Tahoma" panose="020B0604030504040204" pitchFamily="34" charset="0"/>
              <a:cs typeface="Calibri" panose="020F0502020204030204" pitchFamily="34" charset="0"/>
            </a:endParaRPr>
          </a:p>
          <a:p>
            <a:r>
              <a:rPr lang="nl-NL" b="1" dirty="0" smtClean="0">
                <a:latin typeface="Calibri" panose="020F0502020204030204" pitchFamily="34" charset="0"/>
                <a:ea typeface="Tahoma" panose="020B0604030504040204" pitchFamily="34" charset="0"/>
                <a:cs typeface="Calibri" panose="020F0502020204030204" pitchFamily="34" charset="0"/>
              </a:rPr>
              <a:t>Aan de slag: </a:t>
            </a:r>
          </a:p>
          <a:p>
            <a:r>
              <a:rPr lang="nl-NL" dirty="0">
                <a:latin typeface="Calibri" panose="020F0502020204030204" pitchFamily="34" charset="0"/>
                <a:ea typeface="Tahoma" panose="020B0604030504040204" pitchFamily="34" charset="0"/>
                <a:cs typeface="Calibri" panose="020F0502020204030204" pitchFamily="34" charset="0"/>
              </a:rPr>
              <a:t>	</a:t>
            </a:r>
            <a:r>
              <a:rPr lang="nl-NL" dirty="0" smtClean="0">
                <a:latin typeface="Calibri" panose="020F0502020204030204" pitchFamily="34" charset="0"/>
                <a:ea typeface="Tahoma" panose="020B0604030504040204" pitchFamily="34" charset="0"/>
                <a:cs typeface="Calibri" panose="020F0502020204030204" pitchFamily="34" charset="0"/>
              </a:rPr>
              <a:t>Oefenen met praktijkcasussen</a:t>
            </a:r>
          </a:p>
          <a:p>
            <a:r>
              <a:rPr lang="nl-NL" dirty="0">
                <a:latin typeface="Calibri" panose="020F0502020204030204" pitchFamily="34" charset="0"/>
                <a:ea typeface="Tahoma" panose="020B0604030504040204" pitchFamily="34" charset="0"/>
                <a:cs typeface="Calibri" panose="020F0502020204030204" pitchFamily="34" charset="0"/>
              </a:rPr>
              <a:t>	</a:t>
            </a:r>
            <a:r>
              <a:rPr lang="nl-NL" dirty="0" smtClean="0">
                <a:latin typeface="Calibri" panose="020F0502020204030204" pitchFamily="34" charset="0"/>
                <a:ea typeface="Tahoma" panose="020B0604030504040204" pitchFamily="34" charset="0"/>
                <a:cs typeface="Calibri" panose="020F0502020204030204" pitchFamily="34" charset="0"/>
              </a:rPr>
              <a:t>Gesprekstechnieken</a:t>
            </a:r>
          </a:p>
          <a:p>
            <a:endParaRPr lang="nl-NL" dirty="0">
              <a:latin typeface="Tahoma" panose="020B0604030504040204" pitchFamily="34" charset="0"/>
              <a:ea typeface="Tahoma" panose="020B0604030504040204" pitchFamily="34" charset="0"/>
              <a:cs typeface="Tahoma" panose="020B0604030504040204" pitchFamily="34" charset="0"/>
            </a:endParaRPr>
          </a:p>
          <a:p>
            <a:r>
              <a:rPr lang="nl-NL" dirty="0" smtClean="0">
                <a:latin typeface="Tahoma" panose="020B0604030504040204" pitchFamily="34" charset="0"/>
                <a:ea typeface="Tahoma" panose="020B0604030504040204" pitchFamily="34" charset="0"/>
                <a:cs typeface="Tahoma" panose="020B0604030504040204" pitchFamily="34" charset="0"/>
              </a:rPr>
              <a:t>	</a:t>
            </a:r>
          </a:p>
          <a:p>
            <a:endParaRPr lang="nl-NL" dirty="0" smtClean="0">
              <a:latin typeface="Tahoma" panose="020B0604030504040204" pitchFamily="34" charset="0"/>
              <a:ea typeface="Tahoma" panose="020B0604030504040204" pitchFamily="34" charset="0"/>
              <a:cs typeface="Tahoma" panose="020B0604030504040204" pitchFamily="34" charset="0"/>
            </a:endParaRPr>
          </a:p>
          <a:p>
            <a:r>
              <a:rPr lang="nl-NL" dirty="0">
                <a:latin typeface="Tahoma" panose="020B0604030504040204" pitchFamily="34" charset="0"/>
                <a:ea typeface="Tahoma" panose="020B0604030504040204" pitchFamily="34" charset="0"/>
                <a:cs typeface="Tahoma" panose="020B0604030504040204" pitchFamily="34" charset="0"/>
              </a:rPr>
              <a:t>	 </a:t>
            </a:r>
            <a:r>
              <a:rPr lang="nl-NL" dirty="0" smtClean="0">
                <a:latin typeface="Tahoma" panose="020B0604030504040204" pitchFamily="34" charset="0"/>
                <a:ea typeface="Tahoma" panose="020B0604030504040204" pitchFamily="34" charset="0"/>
                <a:cs typeface="Tahoma" panose="020B0604030504040204" pitchFamily="34" charset="0"/>
              </a:rPr>
              <a:t>     </a:t>
            </a:r>
          </a:p>
          <a:p>
            <a:endParaRPr lang="nl-NL" dirty="0">
              <a:latin typeface="Tahoma" panose="020B0604030504040204" pitchFamily="34" charset="0"/>
              <a:ea typeface="Tahoma" panose="020B0604030504040204" pitchFamily="34" charset="0"/>
              <a:cs typeface="Tahoma" panose="020B0604030504040204" pitchFamily="34" charset="0"/>
            </a:endParaRPr>
          </a:p>
          <a:p>
            <a:endParaRPr lang="nl-NL" dirty="0" smtClean="0">
              <a:latin typeface="Tahoma" panose="020B0604030504040204" pitchFamily="34" charset="0"/>
              <a:ea typeface="Tahoma" panose="020B0604030504040204" pitchFamily="34" charset="0"/>
              <a:cs typeface="Tahoma" panose="020B0604030504040204" pitchFamily="34" charset="0"/>
            </a:endParaRPr>
          </a:p>
          <a:p>
            <a:endParaRPr lang="nl-NL" dirty="0">
              <a:latin typeface="Tahoma" panose="020B0604030504040204" pitchFamily="34" charset="0"/>
              <a:ea typeface="Tahoma" panose="020B0604030504040204" pitchFamily="34" charset="0"/>
              <a:cs typeface="Tahoma" panose="020B0604030504040204" pitchFamily="34" charset="0"/>
            </a:endParaRPr>
          </a:p>
          <a:p>
            <a:endParaRPr lang="nl-NL" dirty="0" smtClean="0">
              <a:latin typeface="Tahoma" panose="020B0604030504040204" pitchFamily="34" charset="0"/>
              <a:ea typeface="Tahoma" panose="020B0604030504040204" pitchFamily="34" charset="0"/>
              <a:cs typeface="Tahoma" panose="020B0604030504040204" pitchFamily="34" charset="0"/>
            </a:endParaRPr>
          </a:p>
          <a:p>
            <a:endParaRPr lang="nl-NL" dirty="0">
              <a:latin typeface="Tahoma" panose="020B0604030504040204" pitchFamily="34" charset="0"/>
              <a:ea typeface="Tahoma" panose="020B0604030504040204" pitchFamily="34" charset="0"/>
              <a:cs typeface="Tahoma" panose="020B0604030504040204" pitchFamily="34" charset="0"/>
            </a:endParaRPr>
          </a:p>
          <a:p>
            <a:endParaRPr lang="nl-NL" dirty="0" smtClean="0">
              <a:latin typeface="Tahoma" panose="020B0604030504040204" pitchFamily="34" charset="0"/>
              <a:ea typeface="Tahoma" panose="020B0604030504040204" pitchFamily="34" charset="0"/>
              <a:cs typeface="Tahoma" panose="020B0604030504040204" pitchFamily="34" charset="0"/>
            </a:endParaRPr>
          </a:p>
          <a:p>
            <a:endParaRPr lang="nl-NL" dirty="0">
              <a:latin typeface="Tahoma" panose="020B0604030504040204" pitchFamily="34" charset="0"/>
              <a:ea typeface="Tahoma" panose="020B0604030504040204" pitchFamily="34" charset="0"/>
              <a:cs typeface="Tahoma" panose="020B0604030504040204" pitchFamily="34" charset="0"/>
            </a:endParaRPr>
          </a:p>
          <a:p>
            <a:endParaRPr lang="nl-NL" dirty="0" smtClean="0">
              <a:latin typeface="Tahoma" panose="020B0604030504040204" pitchFamily="34" charset="0"/>
              <a:ea typeface="Tahoma" panose="020B0604030504040204" pitchFamily="34" charset="0"/>
              <a:cs typeface="Tahoma" panose="020B0604030504040204" pitchFamily="34" charset="0"/>
            </a:endParaRPr>
          </a:p>
          <a:p>
            <a:endParaRPr lang="nl-NL"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269053749"/>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Rechte verbindingslijn 5"/>
          <p:cNvCxnSpPr/>
          <p:nvPr/>
        </p:nvCxnSpPr>
        <p:spPr>
          <a:xfrm flipV="1">
            <a:off x="357064" y="6134041"/>
            <a:ext cx="8136904" cy="36004"/>
          </a:xfrm>
          <a:prstGeom prst="line">
            <a:avLst/>
          </a:prstGeom>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35896" y="6297153"/>
            <a:ext cx="1983445" cy="514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kstvak 3"/>
          <p:cNvSpPr txBox="1"/>
          <p:nvPr/>
        </p:nvSpPr>
        <p:spPr>
          <a:xfrm>
            <a:off x="883365" y="260648"/>
            <a:ext cx="6984776" cy="7786747"/>
          </a:xfrm>
          <a:prstGeom prst="rect">
            <a:avLst/>
          </a:prstGeom>
          <a:noFill/>
        </p:spPr>
        <p:txBody>
          <a:bodyPr wrap="square" rtlCol="0">
            <a:spAutoFit/>
          </a:bodyPr>
          <a:lstStyle/>
          <a:p>
            <a:endParaRPr lang="nl-NL" b="1" dirty="0" smtClean="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endParaRPr>
          </a:p>
          <a:p>
            <a:endParaRPr lang="nl-NL" b="1" dirty="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endParaRPr>
          </a:p>
          <a:p>
            <a:endParaRPr lang="nl-NL" b="1" dirty="0" smtClean="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endParaRPr>
          </a:p>
          <a:p>
            <a:endParaRPr lang="nl-NL" b="1" dirty="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endParaRPr>
          </a:p>
          <a:p>
            <a:r>
              <a:rPr lang="nl-NL" sz="3200" dirty="0" smtClean="0">
                <a:solidFill>
                  <a:schemeClr val="accent5">
                    <a:lumMod val="75000"/>
                  </a:schemeClr>
                </a:solidFill>
                <a:latin typeface="Calibri" pitchFamily="34" charset="0"/>
                <a:ea typeface="Tahoma" panose="020B0604030504040204" pitchFamily="34" charset="0"/>
                <a:cs typeface="Calibri" pitchFamily="34" charset="0"/>
              </a:rPr>
              <a:t>Het vlaggensysteem in de praktijk?</a:t>
            </a:r>
          </a:p>
          <a:p>
            <a:endParaRPr lang="nl-NL" b="1" dirty="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endParaRPr>
          </a:p>
          <a:p>
            <a:endParaRPr lang="nl-NL" b="1" dirty="0" smtClean="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endParaRPr>
          </a:p>
          <a:p>
            <a:endParaRPr lang="nl-NL" b="1" dirty="0">
              <a:latin typeface="Tahoma" panose="020B0604030504040204" pitchFamily="34" charset="0"/>
              <a:ea typeface="Tahoma" panose="020B0604030504040204" pitchFamily="34" charset="0"/>
              <a:cs typeface="Tahoma" panose="020B0604030504040204" pitchFamily="34" charset="0"/>
            </a:endParaRPr>
          </a:p>
          <a:p>
            <a:endParaRPr lang="nl-NL" dirty="0">
              <a:latin typeface="Tahoma" panose="020B0604030504040204" pitchFamily="34" charset="0"/>
              <a:ea typeface="Tahoma" panose="020B0604030504040204" pitchFamily="34" charset="0"/>
              <a:cs typeface="Tahoma" panose="020B0604030504040204" pitchFamily="34" charset="0"/>
            </a:endParaRPr>
          </a:p>
          <a:p>
            <a:pPr marL="342900" indent="-342900">
              <a:buFont typeface="Arial" panose="020B0604020202020204" pitchFamily="34" charset="0"/>
              <a:buChar char="•"/>
            </a:pPr>
            <a:r>
              <a:rPr lang="nl-NL" dirty="0">
                <a:latin typeface="Tahoma" panose="020B0604030504040204" pitchFamily="34" charset="0"/>
                <a:ea typeface="Tahoma" panose="020B0604030504040204" pitchFamily="34" charset="0"/>
                <a:cs typeface="Tahoma" panose="020B0604030504040204" pitchFamily="34" charset="0"/>
              </a:rPr>
              <a:t>Praktijkvoorbeeld of fictieve casus</a:t>
            </a:r>
          </a:p>
          <a:p>
            <a:pPr marL="342900" indent="-342900">
              <a:buFont typeface="Arial" panose="020B0604020202020204" pitchFamily="34" charset="0"/>
              <a:buChar char="•"/>
            </a:pPr>
            <a:r>
              <a:rPr lang="nl-NL" dirty="0">
                <a:latin typeface="Tahoma" panose="020B0604030504040204" pitchFamily="34" charset="0"/>
                <a:ea typeface="Tahoma" panose="020B0604030504040204" pitchFamily="34" charset="0"/>
                <a:cs typeface="Tahoma" panose="020B0604030504040204" pitchFamily="34" charset="0"/>
              </a:rPr>
              <a:t>Criteria voor beoordeling</a:t>
            </a:r>
          </a:p>
          <a:p>
            <a:pPr marL="342900" indent="-342900">
              <a:buFont typeface="Arial" panose="020B0604020202020204" pitchFamily="34" charset="0"/>
              <a:buChar char="•"/>
            </a:pPr>
            <a:r>
              <a:rPr lang="nl-NL" dirty="0">
                <a:latin typeface="Tahoma" panose="020B0604030504040204" pitchFamily="34" charset="0"/>
                <a:ea typeface="Tahoma" panose="020B0604030504040204" pitchFamily="34" charset="0"/>
                <a:cs typeface="Tahoma" panose="020B0604030504040204" pitchFamily="34" charset="0"/>
              </a:rPr>
              <a:t>Vlaggen (gradaties)</a:t>
            </a:r>
          </a:p>
          <a:p>
            <a:pPr marL="342900" indent="-342900">
              <a:buFont typeface="Arial" panose="020B0604020202020204" pitchFamily="34" charset="0"/>
              <a:buChar char="•"/>
            </a:pPr>
            <a:r>
              <a:rPr lang="nl-NL" dirty="0">
                <a:latin typeface="Tahoma" panose="020B0604030504040204" pitchFamily="34" charset="0"/>
                <a:ea typeface="Tahoma" panose="020B0604030504040204" pitchFamily="34" charset="0"/>
                <a:cs typeface="Tahoma" panose="020B0604030504040204" pitchFamily="34" charset="0"/>
              </a:rPr>
              <a:t>Pedagogisch plan</a:t>
            </a:r>
          </a:p>
          <a:p>
            <a:pPr marL="342900" indent="-342900">
              <a:buFont typeface="Arial" panose="020B0604020202020204" pitchFamily="34" charset="0"/>
              <a:buChar char="•"/>
            </a:pPr>
            <a:r>
              <a:rPr lang="nl-NL" dirty="0">
                <a:latin typeface="Tahoma" panose="020B0604030504040204" pitchFamily="34" charset="0"/>
                <a:ea typeface="Tahoma" panose="020B0604030504040204" pitchFamily="34" charset="0"/>
                <a:cs typeface="Tahoma" panose="020B0604030504040204" pitchFamily="34" charset="0"/>
              </a:rPr>
              <a:t>Volgende keer plenair bespreken</a:t>
            </a:r>
          </a:p>
          <a:p>
            <a:endParaRPr lang="nl-NL" dirty="0">
              <a:latin typeface="Tahoma" panose="020B0604030504040204" pitchFamily="34" charset="0"/>
              <a:ea typeface="Tahoma" panose="020B0604030504040204" pitchFamily="34" charset="0"/>
              <a:cs typeface="Tahoma" panose="020B0604030504040204" pitchFamily="34" charset="0"/>
            </a:endParaRPr>
          </a:p>
          <a:p>
            <a:r>
              <a:rPr lang="nl-NL" dirty="0" smtClean="0">
                <a:latin typeface="Tahoma" panose="020B0604030504040204" pitchFamily="34" charset="0"/>
                <a:ea typeface="Tahoma" panose="020B0604030504040204" pitchFamily="34" charset="0"/>
                <a:cs typeface="Tahoma" panose="020B0604030504040204" pitchFamily="34" charset="0"/>
              </a:rPr>
              <a:t>	</a:t>
            </a:r>
          </a:p>
          <a:p>
            <a:endParaRPr lang="nl-NL" dirty="0" smtClean="0">
              <a:latin typeface="Tahoma" panose="020B0604030504040204" pitchFamily="34" charset="0"/>
              <a:ea typeface="Tahoma" panose="020B0604030504040204" pitchFamily="34" charset="0"/>
              <a:cs typeface="Tahoma" panose="020B0604030504040204" pitchFamily="34" charset="0"/>
            </a:endParaRPr>
          </a:p>
          <a:p>
            <a:r>
              <a:rPr lang="nl-NL" dirty="0">
                <a:latin typeface="Tahoma" panose="020B0604030504040204" pitchFamily="34" charset="0"/>
                <a:ea typeface="Tahoma" panose="020B0604030504040204" pitchFamily="34" charset="0"/>
                <a:cs typeface="Tahoma" panose="020B0604030504040204" pitchFamily="34" charset="0"/>
              </a:rPr>
              <a:t>	 </a:t>
            </a:r>
            <a:r>
              <a:rPr lang="nl-NL" dirty="0" smtClean="0">
                <a:latin typeface="Tahoma" panose="020B0604030504040204" pitchFamily="34" charset="0"/>
                <a:ea typeface="Tahoma" panose="020B0604030504040204" pitchFamily="34" charset="0"/>
                <a:cs typeface="Tahoma" panose="020B0604030504040204" pitchFamily="34" charset="0"/>
              </a:rPr>
              <a:t>     </a:t>
            </a:r>
          </a:p>
          <a:p>
            <a:endParaRPr lang="nl-NL" dirty="0">
              <a:latin typeface="Tahoma" panose="020B0604030504040204" pitchFamily="34" charset="0"/>
              <a:ea typeface="Tahoma" panose="020B0604030504040204" pitchFamily="34" charset="0"/>
              <a:cs typeface="Tahoma" panose="020B0604030504040204" pitchFamily="34" charset="0"/>
            </a:endParaRPr>
          </a:p>
          <a:p>
            <a:endParaRPr lang="nl-NL" dirty="0" smtClean="0">
              <a:latin typeface="Tahoma" panose="020B0604030504040204" pitchFamily="34" charset="0"/>
              <a:ea typeface="Tahoma" panose="020B0604030504040204" pitchFamily="34" charset="0"/>
              <a:cs typeface="Tahoma" panose="020B0604030504040204" pitchFamily="34" charset="0"/>
            </a:endParaRPr>
          </a:p>
          <a:p>
            <a:endParaRPr lang="nl-NL" dirty="0">
              <a:latin typeface="Tahoma" panose="020B0604030504040204" pitchFamily="34" charset="0"/>
              <a:ea typeface="Tahoma" panose="020B0604030504040204" pitchFamily="34" charset="0"/>
              <a:cs typeface="Tahoma" panose="020B0604030504040204" pitchFamily="34" charset="0"/>
            </a:endParaRPr>
          </a:p>
          <a:p>
            <a:endParaRPr lang="nl-NL" dirty="0" smtClean="0">
              <a:latin typeface="Tahoma" panose="020B0604030504040204" pitchFamily="34" charset="0"/>
              <a:ea typeface="Tahoma" panose="020B0604030504040204" pitchFamily="34" charset="0"/>
              <a:cs typeface="Tahoma" panose="020B0604030504040204" pitchFamily="34" charset="0"/>
            </a:endParaRPr>
          </a:p>
          <a:p>
            <a:endParaRPr lang="nl-NL" dirty="0">
              <a:latin typeface="Tahoma" panose="020B0604030504040204" pitchFamily="34" charset="0"/>
              <a:ea typeface="Tahoma" panose="020B0604030504040204" pitchFamily="34" charset="0"/>
              <a:cs typeface="Tahoma" panose="020B0604030504040204" pitchFamily="34" charset="0"/>
            </a:endParaRPr>
          </a:p>
          <a:p>
            <a:endParaRPr lang="nl-NL" dirty="0" smtClean="0">
              <a:latin typeface="Tahoma" panose="020B0604030504040204" pitchFamily="34" charset="0"/>
              <a:ea typeface="Tahoma" panose="020B0604030504040204" pitchFamily="34" charset="0"/>
              <a:cs typeface="Tahoma" panose="020B0604030504040204" pitchFamily="34" charset="0"/>
            </a:endParaRPr>
          </a:p>
          <a:p>
            <a:endParaRPr lang="nl-NL" dirty="0">
              <a:latin typeface="Tahoma" panose="020B0604030504040204" pitchFamily="34" charset="0"/>
              <a:ea typeface="Tahoma" panose="020B0604030504040204" pitchFamily="34" charset="0"/>
              <a:cs typeface="Tahoma" panose="020B0604030504040204" pitchFamily="34" charset="0"/>
            </a:endParaRPr>
          </a:p>
          <a:p>
            <a:endParaRPr lang="nl-NL" dirty="0" smtClean="0">
              <a:latin typeface="Tahoma" panose="020B0604030504040204" pitchFamily="34" charset="0"/>
              <a:ea typeface="Tahoma" panose="020B0604030504040204" pitchFamily="34" charset="0"/>
              <a:cs typeface="Tahoma" panose="020B0604030504040204" pitchFamily="34" charset="0"/>
            </a:endParaRPr>
          </a:p>
          <a:p>
            <a:endParaRPr lang="nl-NL"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016631491"/>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Rechte verbindingslijn 5"/>
          <p:cNvCxnSpPr/>
          <p:nvPr/>
        </p:nvCxnSpPr>
        <p:spPr>
          <a:xfrm flipV="1">
            <a:off x="357064" y="6134041"/>
            <a:ext cx="8136904" cy="36004"/>
          </a:xfrm>
          <a:prstGeom prst="line">
            <a:avLst/>
          </a:prstGeom>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35896" y="6297153"/>
            <a:ext cx="1983445" cy="514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kstvak 3"/>
          <p:cNvSpPr txBox="1"/>
          <p:nvPr/>
        </p:nvSpPr>
        <p:spPr>
          <a:xfrm>
            <a:off x="357064" y="116632"/>
            <a:ext cx="8463407" cy="10279737"/>
          </a:xfrm>
          <a:prstGeom prst="rect">
            <a:avLst/>
          </a:prstGeom>
          <a:noFill/>
        </p:spPr>
        <p:txBody>
          <a:bodyPr wrap="square" rtlCol="0">
            <a:spAutoFit/>
          </a:bodyPr>
          <a:lstStyle/>
          <a:p>
            <a:r>
              <a:rPr lang="nl-NL" sz="3200" dirty="0" smtClean="0">
                <a:solidFill>
                  <a:schemeClr val="accent5">
                    <a:lumMod val="75000"/>
                  </a:schemeClr>
                </a:solidFill>
                <a:latin typeface="Calibri" panose="020F0502020204030204" pitchFamily="34" charset="0"/>
                <a:ea typeface="Tahoma" panose="020B0604030504040204" pitchFamily="34" charset="0"/>
                <a:cs typeface="Calibri" pitchFamily="34" charset="0"/>
              </a:rPr>
              <a:t>Impact op seksuele ontwikkeling</a:t>
            </a:r>
          </a:p>
          <a:p>
            <a:endParaRPr lang="nl-NL" b="1" dirty="0">
              <a:solidFill>
                <a:schemeClr val="accent5">
                  <a:lumMod val="75000"/>
                </a:schemeClr>
              </a:solidFill>
              <a:latin typeface="Calibri" panose="020F0502020204030204" pitchFamily="34" charset="0"/>
              <a:ea typeface="Tahoma" panose="020B0604030504040204" pitchFamily="34" charset="0"/>
              <a:cs typeface="Calibri" panose="020F0502020204030204" pitchFamily="34" charset="0"/>
            </a:endParaRPr>
          </a:p>
          <a:p>
            <a:r>
              <a:rPr lang="nl-NL" b="1" dirty="0" smtClean="0">
                <a:solidFill>
                  <a:schemeClr val="accent5">
                    <a:lumMod val="75000"/>
                  </a:schemeClr>
                </a:solidFill>
                <a:latin typeface="Calibri" panose="020F0502020204030204" pitchFamily="34" charset="0"/>
                <a:ea typeface="Tahoma" panose="020B0604030504040204" pitchFamily="34" charset="0"/>
                <a:cs typeface="Calibri" panose="020F0502020204030204" pitchFamily="34" charset="0"/>
              </a:rPr>
              <a:t>Gevolgen op terrein van lichamelijkheid</a:t>
            </a:r>
          </a:p>
          <a:p>
            <a:r>
              <a:rPr lang="nl-NL" dirty="0" smtClean="0">
                <a:latin typeface="Calibri" panose="020F0502020204030204" pitchFamily="34" charset="0"/>
                <a:ea typeface="Tahoma" panose="020B0604030504040204" pitchFamily="34" charset="0"/>
                <a:cs typeface="Calibri" panose="020F0502020204030204" pitchFamily="34" charset="0"/>
              </a:rPr>
              <a:t>Het aanvoelen van grenzen begint in de normale ontwikkeling al op vrij jonge leeftijd. Jongeren en jongvolwassenen met een beperking vertonen een </a:t>
            </a:r>
            <a:r>
              <a:rPr lang="nl-NL" b="1" dirty="0" smtClean="0">
                <a:latin typeface="Calibri" panose="020F0502020204030204" pitchFamily="34" charset="0"/>
                <a:ea typeface="Tahoma" panose="020B0604030504040204" pitchFamily="34" charset="0"/>
                <a:cs typeface="Calibri" panose="020F0502020204030204" pitchFamily="34" charset="0"/>
              </a:rPr>
              <a:t>verminderd grensgevoel. </a:t>
            </a:r>
            <a:r>
              <a:rPr lang="nl-NL" dirty="0" smtClean="0">
                <a:latin typeface="Calibri" panose="020F0502020204030204" pitchFamily="34" charset="0"/>
                <a:ea typeface="Tahoma" panose="020B0604030504040204" pitchFamily="34" charset="0"/>
                <a:cs typeface="Calibri" panose="020F0502020204030204" pitchFamily="34" charset="0"/>
              </a:rPr>
              <a:t>–onteigening van het lichaam</a:t>
            </a:r>
          </a:p>
          <a:p>
            <a:endParaRPr lang="nl-NL" b="1" dirty="0">
              <a:latin typeface="Calibri" panose="020F0502020204030204" pitchFamily="34" charset="0"/>
              <a:ea typeface="Tahoma" panose="020B0604030504040204" pitchFamily="34" charset="0"/>
              <a:cs typeface="Calibri" panose="020F0502020204030204" pitchFamily="34" charset="0"/>
            </a:endParaRPr>
          </a:p>
          <a:p>
            <a:r>
              <a:rPr lang="nl-NL" b="1" dirty="0" smtClean="0">
                <a:solidFill>
                  <a:schemeClr val="accent5">
                    <a:lumMod val="75000"/>
                  </a:schemeClr>
                </a:solidFill>
                <a:latin typeface="Calibri" panose="020F0502020204030204" pitchFamily="34" charset="0"/>
                <a:ea typeface="Tahoma" panose="020B0604030504040204" pitchFamily="34" charset="0"/>
                <a:cs typeface="Calibri" panose="020F0502020204030204" pitchFamily="34" charset="0"/>
              </a:rPr>
              <a:t>Gevolgen voor de ontwikkeling van geslachtsidentiteit</a:t>
            </a:r>
          </a:p>
          <a:p>
            <a:r>
              <a:rPr lang="nl-NL" dirty="0" smtClean="0">
                <a:latin typeface="Calibri" panose="020F0502020204030204" pitchFamily="34" charset="0"/>
                <a:ea typeface="Tahoma" panose="020B0604030504040204" pitchFamily="34" charset="0"/>
                <a:cs typeface="Calibri" panose="020F0502020204030204" pitchFamily="34" charset="0"/>
              </a:rPr>
              <a:t>De geslachtsidentiteit wordt al in de eerste jaren vastgelegd. Bij kinderen met een beperking kunnen stoornissen optreden, omdat de handicap het gegeven van een jongetje of meisje overschaduwt, waardoor het kind niet als jongen of meisje maar eigenlijk als </a:t>
            </a:r>
            <a:r>
              <a:rPr lang="nl-NL" b="1" dirty="0" smtClean="0">
                <a:latin typeface="Calibri" panose="020F0502020204030204" pitchFamily="34" charset="0"/>
                <a:ea typeface="Tahoma" panose="020B0604030504040204" pitchFamily="34" charset="0"/>
                <a:cs typeface="Calibri" panose="020F0502020204030204" pitchFamily="34" charset="0"/>
              </a:rPr>
              <a:t>seksloos</a:t>
            </a:r>
            <a:r>
              <a:rPr lang="nl-NL" dirty="0" smtClean="0">
                <a:latin typeface="Calibri" panose="020F0502020204030204" pitchFamily="34" charset="0"/>
                <a:ea typeface="Tahoma" panose="020B0604030504040204" pitchFamily="34" charset="0"/>
                <a:cs typeface="Calibri" panose="020F0502020204030204" pitchFamily="34" charset="0"/>
              </a:rPr>
              <a:t> wordt beschouwd. Bij laag niveau cognitief en emotioneel is het ook mogelijk dat persoon niet toekomst aan het begrijpen en benoemen van eigen geslachtsidentiteit. – </a:t>
            </a:r>
            <a:r>
              <a:rPr lang="nl-NL" dirty="0" err="1" smtClean="0">
                <a:latin typeface="Calibri" panose="020F0502020204030204" pitchFamily="34" charset="0"/>
                <a:ea typeface="Tahoma" panose="020B0604030504040204" pitchFamily="34" charset="0"/>
                <a:cs typeface="Calibri" panose="020F0502020204030204" pitchFamily="34" charset="0"/>
              </a:rPr>
              <a:t>aseseksueel</a:t>
            </a:r>
            <a:endParaRPr lang="nl-NL" dirty="0" smtClean="0">
              <a:latin typeface="Calibri" panose="020F0502020204030204" pitchFamily="34" charset="0"/>
              <a:ea typeface="Tahoma" panose="020B0604030504040204" pitchFamily="34" charset="0"/>
              <a:cs typeface="Calibri" panose="020F0502020204030204" pitchFamily="34" charset="0"/>
            </a:endParaRPr>
          </a:p>
          <a:p>
            <a:endParaRPr lang="nl-NL" dirty="0">
              <a:latin typeface="Calibri" panose="020F0502020204030204" pitchFamily="34" charset="0"/>
              <a:ea typeface="Tahoma" panose="020B0604030504040204" pitchFamily="34" charset="0"/>
              <a:cs typeface="Calibri" panose="020F0502020204030204" pitchFamily="34" charset="0"/>
            </a:endParaRPr>
          </a:p>
          <a:p>
            <a:r>
              <a:rPr lang="nl-NL" b="1" dirty="0" smtClean="0">
                <a:solidFill>
                  <a:schemeClr val="accent5">
                    <a:lumMod val="75000"/>
                  </a:schemeClr>
                </a:solidFill>
                <a:latin typeface="Calibri" panose="020F0502020204030204" pitchFamily="34" charset="0"/>
                <a:ea typeface="Tahoma" panose="020B0604030504040204" pitchFamily="34" charset="0"/>
                <a:cs typeface="Calibri" panose="020F0502020204030204" pitchFamily="34" charset="0"/>
              </a:rPr>
              <a:t>Gevolgen op het vlak van relaties en intimiteit</a:t>
            </a:r>
          </a:p>
          <a:p>
            <a:r>
              <a:rPr lang="nl-NL" dirty="0" smtClean="0">
                <a:latin typeface="Calibri" panose="020F0502020204030204" pitchFamily="34" charset="0"/>
                <a:ea typeface="Tahoma" panose="020B0604030504040204" pitchFamily="34" charset="0"/>
                <a:cs typeface="Calibri" panose="020F0502020204030204" pitchFamily="34" charset="0"/>
              </a:rPr>
              <a:t>Een belangrijp pijnpunt in de seksuele ontwikkeling van mensen met een beperking is dat zij veel meer </a:t>
            </a:r>
            <a:r>
              <a:rPr lang="nl-NL" b="1" dirty="0" smtClean="0">
                <a:latin typeface="Calibri" panose="020F0502020204030204" pitchFamily="34" charset="0"/>
                <a:ea typeface="Tahoma" panose="020B0604030504040204" pitchFamily="34" charset="0"/>
                <a:cs typeface="Calibri" panose="020F0502020204030204" pitchFamily="34" charset="0"/>
              </a:rPr>
              <a:t>onder toezicht </a:t>
            </a:r>
            <a:r>
              <a:rPr lang="nl-NL" dirty="0" smtClean="0">
                <a:latin typeface="Calibri" panose="020F0502020204030204" pitchFamily="34" charset="0"/>
                <a:ea typeface="Tahoma" panose="020B0604030504040204" pitchFamily="34" charset="0"/>
                <a:cs typeface="Calibri" panose="020F0502020204030204" pitchFamily="34" charset="0"/>
              </a:rPr>
              <a:t>van volwassenen staan.  Specifiek voor mensen met een beperking is het </a:t>
            </a:r>
            <a:r>
              <a:rPr lang="nl-NL" b="1" dirty="0" smtClean="0">
                <a:latin typeface="Calibri" panose="020F0502020204030204" pitchFamily="34" charset="0"/>
                <a:ea typeface="Tahoma" panose="020B0604030504040204" pitchFamily="34" charset="0"/>
                <a:cs typeface="Calibri" panose="020F0502020204030204" pitchFamily="34" charset="0"/>
              </a:rPr>
              <a:t>disharmonisch ontwikkelingsprofiel</a:t>
            </a:r>
            <a:r>
              <a:rPr lang="nl-NL" dirty="0" smtClean="0">
                <a:latin typeface="Calibri" panose="020F0502020204030204" pitchFamily="34" charset="0"/>
                <a:ea typeface="Tahoma" panose="020B0604030504040204" pitchFamily="34" charset="0"/>
                <a:cs typeface="Calibri" panose="020F0502020204030204" pitchFamily="34" charset="0"/>
              </a:rPr>
              <a:t>, cognitief veel jonger dan kalenderleeftijd. Het niveau van emotionele ontwikkeling is nooit hoger dan de verstandelijke ontwikkeling. </a:t>
            </a:r>
          </a:p>
          <a:p>
            <a:endParaRPr lang="nl-NL" dirty="0">
              <a:latin typeface="Calibri" panose="020F0502020204030204" pitchFamily="34" charset="0"/>
              <a:ea typeface="Tahoma" panose="020B0604030504040204" pitchFamily="34" charset="0"/>
              <a:cs typeface="Calibri" panose="020F0502020204030204" pitchFamily="34" charset="0"/>
            </a:endParaRPr>
          </a:p>
          <a:p>
            <a:endParaRPr lang="nl-NL" dirty="0">
              <a:latin typeface="Calibri" panose="020F0502020204030204" pitchFamily="34" charset="0"/>
              <a:ea typeface="Tahoma" panose="020B0604030504040204" pitchFamily="34" charset="0"/>
              <a:cs typeface="Calibri" panose="020F0502020204030204" pitchFamily="34" charset="0"/>
            </a:endParaRPr>
          </a:p>
          <a:p>
            <a:endParaRPr lang="nl-NL" dirty="0" smtClean="0">
              <a:latin typeface="Tahoma" panose="020B0604030504040204" pitchFamily="34" charset="0"/>
              <a:ea typeface="Tahoma" panose="020B0604030504040204" pitchFamily="34" charset="0"/>
              <a:cs typeface="Tahoma" panose="020B0604030504040204" pitchFamily="34" charset="0"/>
            </a:endParaRPr>
          </a:p>
          <a:p>
            <a:r>
              <a:rPr lang="nl-NL" dirty="0" smtClean="0">
                <a:latin typeface="Tahoma" panose="020B0604030504040204" pitchFamily="34" charset="0"/>
                <a:ea typeface="Tahoma" panose="020B0604030504040204" pitchFamily="34" charset="0"/>
                <a:cs typeface="Tahoma" panose="020B0604030504040204" pitchFamily="34" charset="0"/>
              </a:rPr>
              <a:t>	</a:t>
            </a:r>
          </a:p>
          <a:p>
            <a:endParaRPr lang="nl-NL" dirty="0" smtClean="0">
              <a:latin typeface="Tahoma" panose="020B0604030504040204" pitchFamily="34" charset="0"/>
              <a:ea typeface="Tahoma" panose="020B0604030504040204" pitchFamily="34" charset="0"/>
              <a:cs typeface="Tahoma" panose="020B0604030504040204" pitchFamily="34" charset="0"/>
            </a:endParaRPr>
          </a:p>
          <a:p>
            <a:r>
              <a:rPr lang="nl-NL" dirty="0">
                <a:latin typeface="Tahoma" panose="020B0604030504040204" pitchFamily="34" charset="0"/>
                <a:ea typeface="Tahoma" panose="020B0604030504040204" pitchFamily="34" charset="0"/>
                <a:cs typeface="Tahoma" panose="020B0604030504040204" pitchFamily="34" charset="0"/>
              </a:rPr>
              <a:t>	 </a:t>
            </a:r>
            <a:r>
              <a:rPr lang="nl-NL" dirty="0" smtClean="0">
                <a:latin typeface="Tahoma" panose="020B0604030504040204" pitchFamily="34" charset="0"/>
                <a:ea typeface="Tahoma" panose="020B0604030504040204" pitchFamily="34" charset="0"/>
                <a:cs typeface="Tahoma" panose="020B0604030504040204" pitchFamily="34" charset="0"/>
              </a:rPr>
              <a:t>     </a:t>
            </a:r>
          </a:p>
          <a:p>
            <a:endParaRPr lang="nl-NL" dirty="0">
              <a:latin typeface="Tahoma" panose="020B0604030504040204" pitchFamily="34" charset="0"/>
              <a:ea typeface="Tahoma" panose="020B0604030504040204" pitchFamily="34" charset="0"/>
              <a:cs typeface="Tahoma" panose="020B0604030504040204" pitchFamily="34" charset="0"/>
            </a:endParaRPr>
          </a:p>
          <a:p>
            <a:endParaRPr lang="nl-NL" dirty="0" smtClean="0">
              <a:latin typeface="Tahoma" panose="020B0604030504040204" pitchFamily="34" charset="0"/>
              <a:ea typeface="Tahoma" panose="020B0604030504040204" pitchFamily="34" charset="0"/>
              <a:cs typeface="Tahoma" panose="020B0604030504040204" pitchFamily="34" charset="0"/>
            </a:endParaRPr>
          </a:p>
          <a:p>
            <a:endParaRPr lang="nl-NL" dirty="0">
              <a:latin typeface="Tahoma" panose="020B0604030504040204" pitchFamily="34" charset="0"/>
              <a:ea typeface="Tahoma" panose="020B0604030504040204" pitchFamily="34" charset="0"/>
              <a:cs typeface="Tahoma" panose="020B0604030504040204" pitchFamily="34" charset="0"/>
            </a:endParaRPr>
          </a:p>
          <a:p>
            <a:endParaRPr lang="nl-NL" dirty="0" smtClean="0">
              <a:latin typeface="Tahoma" panose="020B0604030504040204" pitchFamily="34" charset="0"/>
              <a:ea typeface="Tahoma" panose="020B0604030504040204" pitchFamily="34" charset="0"/>
              <a:cs typeface="Tahoma" panose="020B0604030504040204" pitchFamily="34" charset="0"/>
            </a:endParaRPr>
          </a:p>
          <a:p>
            <a:endParaRPr lang="nl-NL" dirty="0">
              <a:latin typeface="Tahoma" panose="020B0604030504040204" pitchFamily="34" charset="0"/>
              <a:ea typeface="Tahoma" panose="020B0604030504040204" pitchFamily="34" charset="0"/>
              <a:cs typeface="Tahoma" panose="020B0604030504040204" pitchFamily="34" charset="0"/>
            </a:endParaRPr>
          </a:p>
          <a:p>
            <a:endParaRPr lang="nl-NL" dirty="0" smtClean="0">
              <a:latin typeface="Tahoma" panose="020B0604030504040204" pitchFamily="34" charset="0"/>
              <a:ea typeface="Tahoma" panose="020B0604030504040204" pitchFamily="34" charset="0"/>
              <a:cs typeface="Tahoma" panose="020B0604030504040204" pitchFamily="34" charset="0"/>
            </a:endParaRPr>
          </a:p>
          <a:p>
            <a:endParaRPr lang="nl-NL" dirty="0">
              <a:latin typeface="Tahoma" panose="020B0604030504040204" pitchFamily="34" charset="0"/>
              <a:ea typeface="Tahoma" panose="020B0604030504040204" pitchFamily="34" charset="0"/>
              <a:cs typeface="Tahoma" panose="020B0604030504040204" pitchFamily="34" charset="0"/>
            </a:endParaRPr>
          </a:p>
          <a:p>
            <a:endParaRPr lang="nl-NL" dirty="0" smtClean="0">
              <a:latin typeface="Tahoma" panose="020B0604030504040204" pitchFamily="34" charset="0"/>
              <a:ea typeface="Tahoma" panose="020B0604030504040204" pitchFamily="34" charset="0"/>
              <a:cs typeface="Tahoma" panose="020B0604030504040204" pitchFamily="34" charset="0"/>
            </a:endParaRPr>
          </a:p>
          <a:p>
            <a:endParaRPr lang="nl-NL"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035397349"/>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Rechte verbindingslijn 5"/>
          <p:cNvCxnSpPr/>
          <p:nvPr/>
        </p:nvCxnSpPr>
        <p:spPr>
          <a:xfrm flipV="1">
            <a:off x="357064" y="6134041"/>
            <a:ext cx="8136904" cy="36004"/>
          </a:xfrm>
          <a:prstGeom prst="line">
            <a:avLst/>
          </a:prstGeom>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35896" y="6297153"/>
            <a:ext cx="1983445" cy="514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kstvak 3"/>
          <p:cNvSpPr txBox="1"/>
          <p:nvPr/>
        </p:nvSpPr>
        <p:spPr>
          <a:xfrm>
            <a:off x="357064" y="116632"/>
            <a:ext cx="8463407" cy="10833735"/>
          </a:xfrm>
          <a:prstGeom prst="rect">
            <a:avLst/>
          </a:prstGeom>
          <a:noFill/>
        </p:spPr>
        <p:txBody>
          <a:bodyPr wrap="square" rtlCol="0">
            <a:spAutoFit/>
          </a:bodyPr>
          <a:lstStyle/>
          <a:p>
            <a:r>
              <a:rPr lang="nl-NL" sz="3200" dirty="0" smtClean="0">
                <a:solidFill>
                  <a:schemeClr val="accent5">
                    <a:lumMod val="75000"/>
                  </a:schemeClr>
                </a:solidFill>
                <a:latin typeface="Calibri" panose="020F0502020204030204" pitchFamily="34" charset="0"/>
                <a:ea typeface="Tahoma" panose="020B0604030504040204" pitchFamily="34" charset="0"/>
                <a:cs typeface="Calibri" pitchFamily="34" charset="0"/>
              </a:rPr>
              <a:t>Fabels over beperkingen en seksualiteit</a:t>
            </a:r>
          </a:p>
          <a:p>
            <a:endParaRPr lang="nl-NL" b="1" dirty="0">
              <a:solidFill>
                <a:schemeClr val="accent5">
                  <a:lumMod val="75000"/>
                </a:schemeClr>
              </a:solidFill>
              <a:latin typeface="Calibri" panose="020F0502020204030204" pitchFamily="34" charset="0"/>
              <a:ea typeface="Tahoma" panose="020B0604030504040204" pitchFamily="34" charset="0"/>
              <a:cs typeface="Calibri" panose="020F0502020204030204" pitchFamily="34" charset="0"/>
            </a:endParaRPr>
          </a:p>
          <a:p>
            <a:pPr marL="285750" indent="-285750">
              <a:buFont typeface="Arial" panose="020B0604020202020204" pitchFamily="34" charset="0"/>
              <a:buChar char="•"/>
            </a:pPr>
            <a:r>
              <a:rPr lang="nl-NL" dirty="0" smtClean="0">
                <a:latin typeface="Calibri" panose="020F0502020204030204" pitchFamily="34" charset="0"/>
                <a:ea typeface="Tahoma" panose="020B0604030504040204" pitchFamily="34" charset="0"/>
                <a:cs typeface="Calibri" panose="020F0502020204030204" pitchFamily="34" charset="0"/>
              </a:rPr>
              <a:t>A-</a:t>
            </a:r>
            <a:r>
              <a:rPr lang="nl-NL" dirty="0" err="1" smtClean="0">
                <a:latin typeface="Calibri" panose="020F0502020204030204" pitchFamily="34" charset="0"/>
                <a:ea typeface="Tahoma" panose="020B0604030504040204" pitchFamily="34" charset="0"/>
                <a:cs typeface="Calibri" panose="020F0502020204030204" pitchFamily="34" charset="0"/>
              </a:rPr>
              <a:t>sesksuele</a:t>
            </a:r>
            <a:r>
              <a:rPr lang="nl-NL" dirty="0" smtClean="0">
                <a:latin typeface="Calibri" panose="020F0502020204030204" pitchFamily="34" charset="0"/>
                <a:ea typeface="Tahoma" panose="020B0604030504040204" pitchFamily="34" charset="0"/>
                <a:cs typeface="Calibri" panose="020F0502020204030204" pitchFamily="34" charset="0"/>
              </a:rPr>
              <a:t> wezens. </a:t>
            </a:r>
          </a:p>
          <a:p>
            <a:pPr marL="285750" indent="-285750">
              <a:buFont typeface="Arial" panose="020B0604020202020204" pitchFamily="34" charset="0"/>
              <a:buChar char="•"/>
            </a:pPr>
            <a:r>
              <a:rPr lang="nl-NL" dirty="0" smtClean="0">
                <a:latin typeface="Calibri" panose="020F0502020204030204" pitchFamily="34" charset="0"/>
                <a:ea typeface="Tahoma" panose="020B0604030504040204" pitchFamily="34" charset="0"/>
                <a:cs typeface="Calibri" panose="020F0502020204030204" pitchFamily="34" charset="0"/>
              </a:rPr>
              <a:t>Mensen met een beperking zijn niet in staat tot seksueel gedrag. </a:t>
            </a:r>
          </a:p>
          <a:p>
            <a:pPr marL="285750" indent="-285750">
              <a:buFont typeface="Arial" panose="020B0604020202020204" pitchFamily="34" charset="0"/>
              <a:buChar char="•"/>
            </a:pPr>
            <a:r>
              <a:rPr lang="nl-NL" dirty="0" smtClean="0">
                <a:latin typeface="Calibri" panose="020F0502020204030204" pitchFamily="34" charset="0"/>
                <a:ea typeface="Tahoma" panose="020B0604030504040204" pitchFamily="34" charset="0"/>
                <a:cs typeface="Calibri" panose="020F0502020204030204" pitchFamily="34" charset="0"/>
              </a:rPr>
              <a:t>En als ze dit wel zijn, dan vertonen ze ongepast gedrag en hebben ze oncontroleerbare driften. Dan zijn ze gevaarlijk. </a:t>
            </a:r>
          </a:p>
          <a:p>
            <a:endParaRPr lang="nl-NL" dirty="0" smtClean="0">
              <a:latin typeface="Calibri" panose="020F0502020204030204" pitchFamily="34" charset="0"/>
              <a:ea typeface="Tahoma" panose="020B0604030504040204" pitchFamily="34" charset="0"/>
              <a:cs typeface="Calibri" panose="020F0502020204030204" pitchFamily="34" charset="0"/>
            </a:endParaRPr>
          </a:p>
          <a:p>
            <a:r>
              <a:rPr lang="nl-NL" b="1" dirty="0" smtClean="0">
                <a:latin typeface="Calibri" panose="020F0502020204030204" pitchFamily="34" charset="0"/>
                <a:ea typeface="Tahoma" panose="020B0604030504040204" pitchFamily="34" charset="0"/>
                <a:cs typeface="Calibri" panose="020F0502020204030204" pitchFamily="34" charset="0"/>
              </a:rPr>
              <a:t>Gevolgen: </a:t>
            </a:r>
            <a:endParaRPr lang="nl-NL" b="1" dirty="0">
              <a:latin typeface="Calibri" panose="020F0502020204030204" pitchFamily="34" charset="0"/>
              <a:ea typeface="Tahoma" panose="020B0604030504040204" pitchFamily="34" charset="0"/>
              <a:cs typeface="Calibri" panose="020F0502020204030204" pitchFamily="34" charset="0"/>
            </a:endParaRPr>
          </a:p>
          <a:p>
            <a:r>
              <a:rPr lang="nl-NL" dirty="0" smtClean="0">
                <a:latin typeface="Calibri" panose="020F0502020204030204" pitchFamily="34" charset="0"/>
                <a:ea typeface="Tahoma" panose="020B0604030504040204" pitchFamily="34" charset="0"/>
                <a:cs typeface="Calibri" panose="020F0502020204030204" pitchFamily="34" charset="0"/>
              </a:rPr>
              <a:t>Indien seksueel gedrag voor mensen met een beperking niet aanvaardbaar wordt geacht, kan dat juist ongewoon seksueel gedrag veroorzaken. </a:t>
            </a:r>
          </a:p>
          <a:p>
            <a:endParaRPr lang="nl-NL" dirty="0">
              <a:latin typeface="Calibri" panose="020F0502020204030204" pitchFamily="34" charset="0"/>
              <a:ea typeface="Tahoma" panose="020B0604030504040204" pitchFamily="34" charset="0"/>
              <a:cs typeface="Calibri" panose="020F0502020204030204" pitchFamily="34" charset="0"/>
            </a:endParaRPr>
          </a:p>
          <a:p>
            <a:r>
              <a:rPr lang="nl-NL" dirty="0" smtClean="0">
                <a:latin typeface="Calibri" panose="020F0502020204030204" pitchFamily="34" charset="0"/>
                <a:ea typeface="Tahoma" panose="020B0604030504040204" pitchFamily="34" charset="0"/>
                <a:cs typeface="Calibri" panose="020F0502020204030204" pitchFamily="34" charset="0"/>
              </a:rPr>
              <a:t>Vaak handelingsverlegenheid op het vlak van seksualiteit en LVB: hoe moeten we dit aanpakken?. Als gevolg daarvan krijgen mensen met een beperking niet altijd de nodige informatie en seksuele opvoeding. </a:t>
            </a:r>
          </a:p>
          <a:p>
            <a:endParaRPr lang="nl-NL" dirty="0" smtClean="0">
              <a:latin typeface="Calibri" panose="020F0502020204030204" pitchFamily="34" charset="0"/>
              <a:ea typeface="Tahoma" panose="020B0604030504040204" pitchFamily="34" charset="0"/>
              <a:cs typeface="Calibri" panose="020F0502020204030204" pitchFamily="34" charset="0"/>
            </a:endParaRPr>
          </a:p>
          <a:p>
            <a:r>
              <a:rPr lang="nl-NL" b="1" dirty="0" smtClean="0">
                <a:latin typeface="Calibri" panose="020F0502020204030204" pitchFamily="34" charset="0"/>
                <a:ea typeface="Tahoma" panose="020B0604030504040204" pitchFamily="34" charset="0"/>
                <a:cs typeface="Calibri" panose="020F0502020204030204" pitchFamily="34" charset="0"/>
              </a:rPr>
              <a:t>Helpend: </a:t>
            </a:r>
            <a:endParaRPr lang="nl-NL" b="1" dirty="0">
              <a:latin typeface="Calibri" panose="020F0502020204030204" pitchFamily="34" charset="0"/>
              <a:ea typeface="Tahoma" panose="020B0604030504040204" pitchFamily="34" charset="0"/>
              <a:cs typeface="Calibri" panose="020F0502020204030204" pitchFamily="34" charset="0"/>
            </a:endParaRPr>
          </a:p>
          <a:p>
            <a:r>
              <a:rPr lang="nl-NL" dirty="0" smtClean="0">
                <a:latin typeface="Calibri" panose="020F0502020204030204" pitchFamily="34" charset="0"/>
                <a:ea typeface="Tahoma" panose="020B0604030504040204" pitchFamily="34" charset="0"/>
                <a:cs typeface="Calibri" panose="020F0502020204030204" pitchFamily="34" charset="0"/>
              </a:rPr>
              <a:t>Juist behoeft aan aangepast ondersteuning en informatie. Hoe lager het ontwikkelingsniveau, hoe meer de omgeving zal moeten ondersteunen. </a:t>
            </a:r>
          </a:p>
          <a:p>
            <a:r>
              <a:rPr lang="nl-NL" dirty="0" smtClean="0">
                <a:latin typeface="Calibri" panose="020F0502020204030204" pitchFamily="34" charset="0"/>
                <a:ea typeface="Tahoma" panose="020B0604030504040204" pitchFamily="34" charset="0"/>
                <a:cs typeface="Calibri" panose="020F0502020204030204" pitchFamily="34" charset="0"/>
              </a:rPr>
              <a:t>Aandacht voor aansluiting op niveau. </a:t>
            </a:r>
          </a:p>
          <a:p>
            <a:r>
              <a:rPr lang="nl-NL" dirty="0" smtClean="0">
                <a:latin typeface="Calibri" panose="020F0502020204030204" pitchFamily="34" charset="0"/>
                <a:ea typeface="Tahoma" panose="020B0604030504040204" pitchFamily="34" charset="0"/>
                <a:cs typeface="Calibri" panose="020F0502020204030204" pitchFamily="34" charset="0"/>
              </a:rPr>
              <a:t>Aandacht voor sociaal netwerk. </a:t>
            </a:r>
          </a:p>
          <a:p>
            <a:r>
              <a:rPr lang="nl-NL" dirty="0" smtClean="0">
                <a:latin typeface="Calibri" panose="020F0502020204030204" pitchFamily="34" charset="0"/>
                <a:ea typeface="Tahoma" panose="020B0604030504040204" pitchFamily="34" charset="0"/>
                <a:cs typeface="Calibri" panose="020F0502020204030204" pitchFamily="34" charset="0"/>
              </a:rPr>
              <a:t>Zelfstandigheid bevorderen en ondersteunen. </a:t>
            </a:r>
            <a:endParaRPr lang="nl-NL" dirty="0">
              <a:latin typeface="Calibri" panose="020F0502020204030204" pitchFamily="34" charset="0"/>
              <a:ea typeface="Tahoma" panose="020B0604030504040204" pitchFamily="34" charset="0"/>
              <a:cs typeface="Calibri" panose="020F0502020204030204" pitchFamily="34" charset="0"/>
            </a:endParaRPr>
          </a:p>
          <a:p>
            <a:endParaRPr lang="nl-NL" dirty="0" smtClean="0">
              <a:latin typeface="Calibri" panose="020F0502020204030204" pitchFamily="34" charset="0"/>
              <a:ea typeface="Tahoma" panose="020B0604030504040204" pitchFamily="34" charset="0"/>
              <a:cs typeface="Calibri" panose="020F0502020204030204" pitchFamily="34" charset="0"/>
            </a:endParaRPr>
          </a:p>
          <a:p>
            <a:endParaRPr lang="nl-NL" b="1" dirty="0">
              <a:solidFill>
                <a:schemeClr val="accent5">
                  <a:lumMod val="75000"/>
                </a:schemeClr>
              </a:solidFill>
              <a:latin typeface="Calibri" panose="020F0502020204030204" pitchFamily="34" charset="0"/>
              <a:ea typeface="Tahoma" panose="020B0604030504040204" pitchFamily="34" charset="0"/>
              <a:cs typeface="Calibri" panose="020F0502020204030204" pitchFamily="34" charset="0"/>
            </a:endParaRPr>
          </a:p>
          <a:p>
            <a:endParaRPr lang="nl-NL" dirty="0">
              <a:latin typeface="Calibri" panose="020F0502020204030204" pitchFamily="34" charset="0"/>
              <a:ea typeface="Tahoma" panose="020B0604030504040204" pitchFamily="34" charset="0"/>
              <a:cs typeface="Calibri" panose="020F0502020204030204" pitchFamily="34" charset="0"/>
            </a:endParaRPr>
          </a:p>
          <a:p>
            <a:endParaRPr lang="nl-NL" dirty="0">
              <a:latin typeface="Calibri" panose="020F0502020204030204" pitchFamily="34" charset="0"/>
              <a:ea typeface="Tahoma" panose="020B0604030504040204" pitchFamily="34" charset="0"/>
              <a:cs typeface="Calibri" panose="020F0502020204030204" pitchFamily="34" charset="0"/>
            </a:endParaRPr>
          </a:p>
          <a:p>
            <a:endParaRPr lang="nl-NL" dirty="0" smtClean="0">
              <a:latin typeface="Tahoma" panose="020B0604030504040204" pitchFamily="34" charset="0"/>
              <a:ea typeface="Tahoma" panose="020B0604030504040204" pitchFamily="34" charset="0"/>
              <a:cs typeface="Tahoma" panose="020B0604030504040204" pitchFamily="34" charset="0"/>
            </a:endParaRPr>
          </a:p>
          <a:p>
            <a:r>
              <a:rPr lang="nl-NL" dirty="0" smtClean="0">
                <a:latin typeface="Tahoma" panose="020B0604030504040204" pitchFamily="34" charset="0"/>
                <a:ea typeface="Tahoma" panose="020B0604030504040204" pitchFamily="34" charset="0"/>
                <a:cs typeface="Tahoma" panose="020B0604030504040204" pitchFamily="34" charset="0"/>
              </a:rPr>
              <a:t>	</a:t>
            </a:r>
          </a:p>
          <a:p>
            <a:endParaRPr lang="nl-NL" dirty="0" smtClean="0">
              <a:latin typeface="Tahoma" panose="020B0604030504040204" pitchFamily="34" charset="0"/>
              <a:ea typeface="Tahoma" panose="020B0604030504040204" pitchFamily="34" charset="0"/>
              <a:cs typeface="Tahoma" panose="020B0604030504040204" pitchFamily="34" charset="0"/>
            </a:endParaRPr>
          </a:p>
          <a:p>
            <a:r>
              <a:rPr lang="nl-NL" dirty="0">
                <a:latin typeface="Tahoma" panose="020B0604030504040204" pitchFamily="34" charset="0"/>
                <a:ea typeface="Tahoma" panose="020B0604030504040204" pitchFamily="34" charset="0"/>
                <a:cs typeface="Tahoma" panose="020B0604030504040204" pitchFamily="34" charset="0"/>
              </a:rPr>
              <a:t>	 </a:t>
            </a:r>
            <a:r>
              <a:rPr lang="nl-NL" dirty="0" smtClean="0">
                <a:latin typeface="Tahoma" panose="020B0604030504040204" pitchFamily="34" charset="0"/>
                <a:ea typeface="Tahoma" panose="020B0604030504040204" pitchFamily="34" charset="0"/>
                <a:cs typeface="Tahoma" panose="020B0604030504040204" pitchFamily="34" charset="0"/>
              </a:rPr>
              <a:t>     </a:t>
            </a:r>
          </a:p>
          <a:p>
            <a:endParaRPr lang="nl-NL" dirty="0">
              <a:latin typeface="Tahoma" panose="020B0604030504040204" pitchFamily="34" charset="0"/>
              <a:ea typeface="Tahoma" panose="020B0604030504040204" pitchFamily="34" charset="0"/>
              <a:cs typeface="Tahoma" panose="020B0604030504040204" pitchFamily="34" charset="0"/>
            </a:endParaRPr>
          </a:p>
          <a:p>
            <a:endParaRPr lang="nl-NL" dirty="0" smtClean="0">
              <a:latin typeface="Tahoma" panose="020B0604030504040204" pitchFamily="34" charset="0"/>
              <a:ea typeface="Tahoma" panose="020B0604030504040204" pitchFamily="34" charset="0"/>
              <a:cs typeface="Tahoma" panose="020B0604030504040204" pitchFamily="34" charset="0"/>
            </a:endParaRPr>
          </a:p>
          <a:p>
            <a:endParaRPr lang="nl-NL" dirty="0">
              <a:latin typeface="Tahoma" panose="020B0604030504040204" pitchFamily="34" charset="0"/>
              <a:ea typeface="Tahoma" panose="020B0604030504040204" pitchFamily="34" charset="0"/>
              <a:cs typeface="Tahoma" panose="020B0604030504040204" pitchFamily="34" charset="0"/>
            </a:endParaRPr>
          </a:p>
          <a:p>
            <a:endParaRPr lang="nl-NL" dirty="0" smtClean="0">
              <a:latin typeface="Tahoma" panose="020B0604030504040204" pitchFamily="34" charset="0"/>
              <a:ea typeface="Tahoma" panose="020B0604030504040204" pitchFamily="34" charset="0"/>
              <a:cs typeface="Tahoma" panose="020B0604030504040204" pitchFamily="34" charset="0"/>
            </a:endParaRPr>
          </a:p>
          <a:p>
            <a:endParaRPr lang="nl-NL" dirty="0">
              <a:latin typeface="Tahoma" panose="020B0604030504040204" pitchFamily="34" charset="0"/>
              <a:ea typeface="Tahoma" panose="020B0604030504040204" pitchFamily="34" charset="0"/>
              <a:cs typeface="Tahoma" panose="020B0604030504040204" pitchFamily="34" charset="0"/>
            </a:endParaRPr>
          </a:p>
          <a:p>
            <a:endParaRPr lang="nl-NL" dirty="0" smtClean="0">
              <a:latin typeface="Tahoma" panose="020B0604030504040204" pitchFamily="34" charset="0"/>
              <a:ea typeface="Tahoma" panose="020B0604030504040204" pitchFamily="34" charset="0"/>
              <a:cs typeface="Tahoma" panose="020B0604030504040204" pitchFamily="34" charset="0"/>
            </a:endParaRPr>
          </a:p>
          <a:p>
            <a:endParaRPr lang="nl-NL" dirty="0">
              <a:latin typeface="Tahoma" panose="020B0604030504040204" pitchFamily="34" charset="0"/>
              <a:ea typeface="Tahoma" panose="020B0604030504040204" pitchFamily="34" charset="0"/>
              <a:cs typeface="Tahoma" panose="020B0604030504040204" pitchFamily="34" charset="0"/>
            </a:endParaRPr>
          </a:p>
          <a:p>
            <a:endParaRPr lang="nl-NL" dirty="0" smtClean="0">
              <a:latin typeface="Tahoma" panose="020B0604030504040204" pitchFamily="34" charset="0"/>
              <a:ea typeface="Tahoma" panose="020B0604030504040204" pitchFamily="34" charset="0"/>
              <a:cs typeface="Tahoma" panose="020B0604030504040204" pitchFamily="34" charset="0"/>
            </a:endParaRPr>
          </a:p>
          <a:p>
            <a:endParaRPr lang="nl-NL"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284013335"/>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Rechte verbindingslijn 5"/>
          <p:cNvCxnSpPr/>
          <p:nvPr/>
        </p:nvCxnSpPr>
        <p:spPr>
          <a:xfrm flipV="1">
            <a:off x="357064" y="6134041"/>
            <a:ext cx="8136904" cy="36004"/>
          </a:xfrm>
          <a:prstGeom prst="line">
            <a:avLst/>
          </a:prstGeom>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35896" y="6297153"/>
            <a:ext cx="1983445" cy="514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kstvak 3"/>
          <p:cNvSpPr txBox="1"/>
          <p:nvPr/>
        </p:nvSpPr>
        <p:spPr>
          <a:xfrm>
            <a:off x="347096" y="148204"/>
            <a:ext cx="8463407" cy="9171742"/>
          </a:xfrm>
          <a:prstGeom prst="rect">
            <a:avLst/>
          </a:prstGeom>
          <a:noFill/>
        </p:spPr>
        <p:txBody>
          <a:bodyPr wrap="square" rtlCol="0">
            <a:spAutoFit/>
          </a:bodyPr>
          <a:lstStyle/>
          <a:p>
            <a:r>
              <a:rPr lang="nl-NL" sz="3200" dirty="0" smtClean="0">
                <a:solidFill>
                  <a:schemeClr val="accent5">
                    <a:lumMod val="75000"/>
                  </a:schemeClr>
                </a:solidFill>
                <a:latin typeface="Calibri" panose="020F0502020204030204" pitchFamily="34" charset="0"/>
                <a:ea typeface="Tahoma" panose="020B0604030504040204" pitchFamily="34" charset="0"/>
                <a:cs typeface="Calibri" pitchFamily="34" charset="0"/>
              </a:rPr>
              <a:t>Autisme en seksualiteit</a:t>
            </a:r>
          </a:p>
          <a:p>
            <a:endParaRPr lang="nl-NL" dirty="0">
              <a:latin typeface="Calibri" panose="020F0502020204030204" pitchFamily="34" charset="0"/>
              <a:ea typeface="Tahoma" panose="020B0604030504040204" pitchFamily="34" charset="0"/>
              <a:cs typeface="Calibri" panose="020F0502020204030204" pitchFamily="34" charset="0"/>
            </a:endParaRPr>
          </a:p>
          <a:p>
            <a:r>
              <a:rPr lang="nl-NL" dirty="0">
                <a:latin typeface="Calibri" panose="020F0502020204030204" pitchFamily="34" charset="0"/>
                <a:ea typeface="Tahoma" panose="020B0604030504040204" pitchFamily="34" charset="0"/>
                <a:cs typeface="Calibri" panose="020F0502020204030204" pitchFamily="34" charset="0"/>
              </a:rPr>
              <a:t>Onderzoeken over mensen met autisme en seksualiteit zijn schaars. Seksuele verlangens worden op ongepaste of onbereikbare partners gericht. </a:t>
            </a:r>
            <a:endParaRPr lang="nl-NL" dirty="0" smtClean="0">
              <a:latin typeface="Calibri" panose="020F0502020204030204" pitchFamily="34" charset="0"/>
              <a:ea typeface="Tahoma" panose="020B0604030504040204" pitchFamily="34" charset="0"/>
              <a:cs typeface="Calibri" panose="020F0502020204030204" pitchFamily="34" charset="0"/>
            </a:endParaRPr>
          </a:p>
          <a:p>
            <a:endParaRPr lang="nl-NL" dirty="0">
              <a:latin typeface="Calibri" panose="020F0502020204030204" pitchFamily="34" charset="0"/>
              <a:ea typeface="Tahoma" panose="020B0604030504040204" pitchFamily="34" charset="0"/>
              <a:cs typeface="Calibri" panose="020F0502020204030204" pitchFamily="34" charset="0"/>
            </a:endParaRPr>
          </a:p>
          <a:p>
            <a:r>
              <a:rPr lang="nl-NL" dirty="0" smtClean="0">
                <a:latin typeface="Calibri" panose="020F0502020204030204" pitchFamily="34" charset="0"/>
                <a:ea typeface="Tahoma" panose="020B0604030504040204" pitchFamily="34" charset="0"/>
                <a:cs typeface="Calibri" panose="020F0502020204030204" pitchFamily="34" charset="0"/>
              </a:rPr>
              <a:t>Problemen </a:t>
            </a:r>
            <a:r>
              <a:rPr lang="nl-NL" dirty="0">
                <a:latin typeface="Calibri" panose="020F0502020204030204" pitchFamily="34" charset="0"/>
                <a:ea typeface="Tahoma" panose="020B0604030504040204" pitchFamily="34" charset="0"/>
                <a:cs typeface="Calibri" panose="020F0502020204030204" pitchFamily="34" charset="0"/>
              </a:rPr>
              <a:t>bij het opbouwen van een </a:t>
            </a:r>
            <a:r>
              <a:rPr lang="nl-NL" dirty="0" smtClean="0">
                <a:latin typeface="Calibri" panose="020F0502020204030204" pitchFamily="34" charset="0"/>
                <a:ea typeface="Tahoma" panose="020B0604030504040204" pitchFamily="34" charset="0"/>
                <a:cs typeface="Calibri" panose="020F0502020204030204" pitchFamily="34" charset="0"/>
              </a:rPr>
              <a:t>relatie voor mensen met autisme en normaal begaafdheid: </a:t>
            </a:r>
            <a:endParaRPr lang="nl-NL" dirty="0">
              <a:latin typeface="Calibri" panose="020F0502020204030204" pitchFamily="34" charset="0"/>
              <a:ea typeface="Tahoma" panose="020B0604030504040204" pitchFamily="34" charset="0"/>
              <a:cs typeface="Calibri" panose="020F0502020204030204" pitchFamily="34" charset="0"/>
            </a:endParaRPr>
          </a:p>
          <a:p>
            <a:r>
              <a:rPr lang="nl-NL" dirty="0" smtClean="0">
                <a:latin typeface="Calibri" panose="020F0502020204030204" pitchFamily="34" charset="0"/>
                <a:ea typeface="Tahoma" panose="020B0604030504040204" pitchFamily="34" charset="0"/>
                <a:cs typeface="Calibri" panose="020F0502020204030204" pitchFamily="34" charset="0"/>
              </a:rPr>
              <a:t>	-Overgevoeligheid voor aanrakingen; </a:t>
            </a:r>
          </a:p>
          <a:p>
            <a:r>
              <a:rPr lang="nl-NL" dirty="0">
                <a:latin typeface="Calibri" panose="020F0502020204030204" pitchFamily="34" charset="0"/>
                <a:ea typeface="Tahoma" panose="020B0604030504040204" pitchFamily="34" charset="0"/>
                <a:cs typeface="Calibri" panose="020F0502020204030204" pitchFamily="34" charset="0"/>
              </a:rPr>
              <a:t>	</a:t>
            </a:r>
            <a:r>
              <a:rPr lang="nl-NL" dirty="0" smtClean="0">
                <a:latin typeface="Calibri" panose="020F0502020204030204" pitchFamily="34" charset="0"/>
                <a:ea typeface="Tahoma" panose="020B0604030504040204" pitchFamily="34" charset="0"/>
                <a:cs typeface="Calibri" panose="020F0502020204030204" pitchFamily="34" charset="0"/>
              </a:rPr>
              <a:t>-Moeilijk gebruiken en lezen intieme lichaamstaal; </a:t>
            </a:r>
          </a:p>
          <a:p>
            <a:r>
              <a:rPr lang="nl-NL" dirty="0">
                <a:latin typeface="Calibri" panose="020F0502020204030204" pitchFamily="34" charset="0"/>
                <a:ea typeface="Tahoma" panose="020B0604030504040204" pitchFamily="34" charset="0"/>
                <a:cs typeface="Calibri" panose="020F0502020204030204" pitchFamily="34" charset="0"/>
              </a:rPr>
              <a:t>	</a:t>
            </a:r>
            <a:r>
              <a:rPr lang="nl-NL" dirty="0" smtClean="0">
                <a:latin typeface="Calibri" panose="020F0502020204030204" pitchFamily="34" charset="0"/>
                <a:ea typeface="Tahoma" panose="020B0604030504040204" pitchFamily="34" charset="0"/>
                <a:cs typeface="Calibri" panose="020F0502020204030204" pitchFamily="34" charset="0"/>
              </a:rPr>
              <a:t>-Moeilijkheden met elkaar aanvoelen en ondersteunen; </a:t>
            </a:r>
          </a:p>
          <a:p>
            <a:r>
              <a:rPr lang="nl-NL" dirty="0">
                <a:latin typeface="Calibri" panose="020F0502020204030204" pitchFamily="34" charset="0"/>
                <a:ea typeface="Tahoma" panose="020B0604030504040204" pitchFamily="34" charset="0"/>
                <a:cs typeface="Calibri" panose="020F0502020204030204" pitchFamily="34" charset="0"/>
              </a:rPr>
              <a:t>	</a:t>
            </a:r>
            <a:r>
              <a:rPr lang="nl-NL" dirty="0" smtClean="0">
                <a:latin typeface="Calibri" panose="020F0502020204030204" pitchFamily="34" charset="0"/>
                <a:ea typeface="Tahoma" panose="020B0604030504040204" pitchFamily="34" charset="0"/>
                <a:cs typeface="Calibri" panose="020F0502020204030204" pitchFamily="34" charset="0"/>
              </a:rPr>
              <a:t>-Gebrek aan romantische verbeelding;</a:t>
            </a:r>
          </a:p>
          <a:p>
            <a:r>
              <a:rPr lang="nl-NL" dirty="0">
                <a:latin typeface="Calibri" panose="020F0502020204030204" pitchFamily="34" charset="0"/>
                <a:ea typeface="Tahoma" panose="020B0604030504040204" pitchFamily="34" charset="0"/>
                <a:cs typeface="Calibri" panose="020F0502020204030204" pitchFamily="34" charset="0"/>
              </a:rPr>
              <a:t>	</a:t>
            </a:r>
            <a:r>
              <a:rPr lang="nl-NL" dirty="0" smtClean="0">
                <a:latin typeface="Calibri" panose="020F0502020204030204" pitchFamily="34" charset="0"/>
                <a:ea typeface="Tahoma" panose="020B0604030504040204" pitchFamily="34" charset="0"/>
                <a:cs typeface="Calibri" panose="020F0502020204030204" pitchFamily="34" charset="0"/>
              </a:rPr>
              <a:t>-Soms verminderd of heviger waarnemen van seksuele prikkels; </a:t>
            </a:r>
          </a:p>
          <a:p>
            <a:r>
              <a:rPr lang="nl-NL" dirty="0">
                <a:latin typeface="Calibri" panose="020F0502020204030204" pitchFamily="34" charset="0"/>
                <a:ea typeface="Tahoma" panose="020B0604030504040204" pitchFamily="34" charset="0"/>
                <a:cs typeface="Calibri" panose="020F0502020204030204" pitchFamily="34" charset="0"/>
              </a:rPr>
              <a:t>	</a:t>
            </a:r>
            <a:r>
              <a:rPr lang="nl-NL" dirty="0" smtClean="0">
                <a:latin typeface="Calibri" panose="020F0502020204030204" pitchFamily="34" charset="0"/>
                <a:ea typeface="Tahoma" panose="020B0604030504040204" pitchFamily="34" charset="0"/>
                <a:cs typeface="Calibri" panose="020F0502020204030204" pitchFamily="34" charset="0"/>
              </a:rPr>
              <a:t>-Seksuele prikkels, bijv. een orgasme kan controle verlies komen en erg 		bedreigend overkomen bij mensen met autisme; </a:t>
            </a:r>
          </a:p>
          <a:p>
            <a:r>
              <a:rPr lang="nl-NL" dirty="0">
                <a:latin typeface="Calibri" panose="020F0502020204030204" pitchFamily="34" charset="0"/>
                <a:ea typeface="Tahoma" panose="020B0604030504040204" pitchFamily="34" charset="0"/>
                <a:cs typeface="Calibri" panose="020F0502020204030204" pitchFamily="34" charset="0"/>
              </a:rPr>
              <a:t>	</a:t>
            </a:r>
            <a:r>
              <a:rPr lang="nl-NL" dirty="0" smtClean="0">
                <a:latin typeface="Calibri" panose="020F0502020204030204" pitchFamily="34" charset="0"/>
                <a:ea typeface="Tahoma" panose="020B0604030504040204" pitchFamily="34" charset="0"/>
                <a:cs typeface="Calibri" panose="020F0502020204030204" pitchFamily="34" charset="0"/>
              </a:rPr>
              <a:t>-Binnen seks is het switchen van prikkels van henzelf naar de ander vaak een 	hele lastige, vaak richten ze zich op één van beiden. </a:t>
            </a:r>
            <a:endParaRPr lang="nl-NL" dirty="0">
              <a:latin typeface="Calibri" panose="020F0502020204030204" pitchFamily="34" charset="0"/>
              <a:ea typeface="Tahoma" panose="020B0604030504040204" pitchFamily="34" charset="0"/>
              <a:cs typeface="Calibri" panose="020F0502020204030204" pitchFamily="34" charset="0"/>
            </a:endParaRPr>
          </a:p>
          <a:p>
            <a:endParaRPr lang="nl-NL" dirty="0">
              <a:latin typeface="Calibri" panose="020F0502020204030204" pitchFamily="34" charset="0"/>
              <a:ea typeface="Tahoma" panose="020B0604030504040204" pitchFamily="34" charset="0"/>
              <a:cs typeface="Calibri" panose="020F0502020204030204" pitchFamily="34" charset="0"/>
            </a:endParaRPr>
          </a:p>
          <a:p>
            <a:r>
              <a:rPr lang="nl-NL" dirty="0" smtClean="0">
                <a:latin typeface="Calibri" panose="020F0502020204030204" pitchFamily="34" charset="0"/>
                <a:ea typeface="Tahoma" panose="020B0604030504040204" pitchFamily="34" charset="0"/>
                <a:cs typeface="Calibri" panose="020F0502020204030204" pitchFamily="34" charset="0"/>
              </a:rPr>
              <a:t>Homo- en biseksualiteit, transseksualiteit en a-</a:t>
            </a:r>
            <a:r>
              <a:rPr lang="nl-NL" dirty="0" err="1" smtClean="0">
                <a:latin typeface="Calibri" panose="020F0502020204030204" pitchFamily="34" charset="0"/>
                <a:ea typeface="Tahoma" panose="020B0604030504040204" pitchFamily="34" charset="0"/>
                <a:cs typeface="Calibri" panose="020F0502020204030204" pitchFamily="34" charset="0"/>
              </a:rPr>
              <a:t>seskualiteit</a:t>
            </a:r>
            <a:r>
              <a:rPr lang="nl-NL" dirty="0" smtClean="0">
                <a:latin typeface="Calibri" panose="020F0502020204030204" pitchFamily="34" charset="0"/>
                <a:ea typeface="Tahoma" panose="020B0604030504040204" pitchFamily="34" charset="0"/>
                <a:cs typeface="Calibri" panose="020F0502020204030204" pitchFamily="34" charset="0"/>
              </a:rPr>
              <a:t> komen vaker voor. Mogelijk is de verklaring voor de grotere openheid voor mensen met autisme op dit vlak. </a:t>
            </a:r>
            <a:endParaRPr lang="nl-NL" dirty="0">
              <a:latin typeface="Calibri" panose="020F0502020204030204" pitchFamily="34" charset="0"/>
              <a:ea typeface="Tahoma" panose="020B0604030504040204" pitchFamily="34" charset="0"/>
              <a:cs typeface="Calibri" panose="020F0502020204030204" pitchFamily="34" charset="0"/>
            </a:endParaRPr>
          </a:p>
          <a:p>
            <a:endParaRPr lang="nl-NL" dirty="0" smtClean="0">
              <a:latin typeface="Tahoma" panose="020B0604030504040204" pitchFamily="34" charset="0"/>
              <a:ea typeface="Tahoma" panose="020B0604030504040204" pitchFamily="34" charset="0"/>
              <a:cs typeface="Tahoma" panose="020B0604030504040204" pitchFamily="34" charset="0"/>
            </a:endParaRPr>
          </a:p>
          <a:p>
            <a:r>
              <a:rPr lang="nl-NL" dirty="0" smtClean="0">
                <a:latin typeface="Tahoma" panose="020B0604030504040204" pitchFamily="34" charset="0"/>
                <a:ea typeface="Tahoma" panose="020B0604030504040204" pitchFamily="34" charset="0"/>
                <a:cs typeface="Tahoma" panose="020B0604030504040204" pitchFamily="34" charset="0"/>
              </a:rPr>
              <a:t>	</a:t>
            </a:r>
          </a:p>
          <a:p>
            <a:endParaRPr lang="nl-NL" dirty="0" smtClean="0">
              <a:latin typeface="Tahoma" panose="020B0604030504040204" pitchFamily="34" charset="0"/>
              <a:ea typeface="Tahoma" panose="020B0604030504040204" pitchFamily="34" charset="0"/>
              <a:cs typeface="Tahoma" panose="020B0604030504040204" pitchFamily="34" charset="0"/>
            </a:endParaRPr>
          </a:p>
          <a:p>
            <a:r>
              <a:rPr lang="nl-NL" dirty="0">
                <a:latin typeface="Tahoma" panose="020B0604030504040204" pitchFamily="34" charset="0"/>
                <a:ea typeface="Tahoma" panose="020B0604030504040204" pitchFamily="34" charset="0"/>
                <a:cs typeface="Tahoma" panose="020B0604030504040204" pitchFamily="34" charset="0"/>
              </a:rPr>
              <a:t>	 </a:t>
            </a:r>
            <a:r>
              <a:rPr lang="nl-NL" dirty="0" smtClean="0">
                <a:latin typeface="Tahoma" panose="020B0604030504040204" pitchFamily="34" charset="0"/>
                <a:ea typeface="Tahoma" panose="020B0604030504040204" pitchFamily="34" charset="0"/>
                <a:cs typeface="Tahoma" panose="020B0604030504040204" pitchFamily="34" charset="0"/>
              </a:rPr>
              <a:t>     </a:t>
            </a:r>
          </a:p>
          <a:p>
            <a:endParaRPr lang="nl-NL" dirty="0">
              <a:latin typeface="Tahoma" panose="020B0604030504040204" pitchFamily="34" charset="0"/>
              <a:ea typeface="Tahoma" panose="020B0604030504040204" pitchFamily="34" charset="0"/>
              <a:cs typeface="Tahoma" panose="020B0604030504040204" pitchFamily="34" charset="0"/>
            </a:endParaRPr>
          </a:p>
          <a:p>
            <a:endParaRPr lang="nl-NL" dirty="0" smtClean="0">
              <a:latin typeface="Tahoma" panose="020B0604030504040204" pitchFamily="34" charset="0"/>
              <a:ea typeface="Tahoma" panose="020B0604030504040204" pitchFamily="34" charset="0"/>
              <a:cs typeface="Tahoma" panose="020B0604030504040204" pitchFamily="34" charset="0"/>
            </a:endParaRPr>
          </a:p>
          <a:p>
            <a:endParaRPr lang="nl-NL" dirty="0">
              <a:latin typeface="Tahoma" panose="020B0604030504040204" pitchFamily="34" charset="0"/>
              <a:ea typeface="Tahoma" panose="020B0604030504040204" pitchFamily="34" charset="0"/>
              <a:cs typeface="Tahoma" panose="020B0604030504040204" pitchFamily="34" charset="0"/>
            </a:endParaRPr>
          </a:p>
          <a:p>
            <a:endParaRPr lang="nl-NL" dirty="0" smtClean="0">
              <a:latin typeface="Tahoma" panose="020B0604030504040204" pitchFamily="34" charset="0"/>
              <a:ea typeface="Tahoma" panose="020B0604030504040204" pitchFamily="34" charset="0"/>
              <a:cs typeface="Tahoma" panose="020B0604030504040204" pitchFamily="34" charset="0"/>
            </a:endParaRPr>
          </a:p>
          <a:p>
            <a:endParaRPr lang="nl-NL" dirty="0">
              <a:latin typeface="Tahoma" panose="020B0604030504040204" pitchFamily="34" charset="0"/>
              <a:ea typeface="Tahoma" panose="020B0604030504040204" pitchFamily="34" charset="0"/>
              <a:cs typeface="Tahoma" panose="020B0604030504040204" pitchFamily="34" charset="0"/>
            </a:endParaRPr>
          </a:p>
          <a:p>
            <a:endParaRPr lang="nl-NL" dirty="0" smtClean="0">
              <a:latin typeface="Tahoma" panose="020B0604030504040204" pitchFamily="34" charset="0"/>
              <a:ea typeface="Tahoma" panose="020B0604030504040204" pitchFamily="34" charset="0"/>
              <a:cs typeface="Tahoma" panose="020B0604030504040204" pitchFamily="34" charset="0"/>
            </a:endParaRPr>
          </a:p>
          <a:p>
            <a:endParaRPr lang="nl-NL" dirty="0">
              <a:latin typeface="Tahoma" panose="020B0604030504040204" pitchFamily="34" charset="0"/>
              <a:ea typeface="Tahoma" panose="020B0604030504040204" pitchFamily="34" charset="0"/>
              <a:cs typeface="Tahoma" panose="020B0604030504040204" pitchFamily="34" charset="0"/>
            </a:endParaRPr>
          </a:p>
          <a:p>
            <a:endParaRPr lang="nl-NL" dirty="0" smtClean="0">
              <a:latin typeface="Tahoma" panose="020B0604030504040204" pitchFamily="34" charset="0"/>
              <a:ea typeface="Tahoma" panose="020B0604030504040204" pitchFamily="34" charset="0"/>
              <a:cs typeface="Tahoma" panose="020B0604030504040204" pitchFamily="34" charset="0"/>
            </a:endParaRPr>
          </a:p>
          <a:p>
            <a:endParaRPr lang="nl-NL"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00001879"/>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Rechte verbindingslijn 5"/>
          <p:cNvCxnSpPr/>
          <p:nvPr/>
        </p:nvCxnSpPr>
        <p:spPr>
          <a:xfrm flipV="1">
            <a:off x="357064" y="6134041"/>
            <a:ext cx="8136904" cy="36004"/>
          </a:xfrm>
          <a:prstGeom prst="line">
            <a:avLst/>
          </a:prstGeom>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35896" y="6297153"/>
            <a:ext cx="1983445" cy="514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kstvak 3"/>
          <p:cNvSpPr txBox="1"/>
          <p:nvPr/>
        </p:nvSpPr>
        <p:spPr>
          <a:xfrm>
            <a:off x="347096" y="148204"/>
            <a:ext cx="8463407" cy="8679299"/>
          </a:xfrm>
          <a:prstGeom prst="rect">
            <a:avLst/>
          </a:prstGeom>
          <a:noFill/>
        </p:spPr>
        <p:txBody>
          <a:bodyPr wrap="square" rtlCol="0">
            <a:spAutoFit/>
          </a:bodyPr>
          <a:lstStyle/>
          <a:p>
            <a:r>
              <a:rPr lang="nl-NL" dirty="0" smtClean="0">
                <a:latin typeface="Calibri" panose="020F0502020204030204" pitchFamily="34" charset="0"/>
                <a:ea typeface="Tahoma" panose="020B0604030504040204" pitchFamily="34" charset="0"/>
                <a:cs typeface="Calibri" panose="020F0502020204030204" pitchFamily="34" charset="0"/>
              </a:rPr>
              <a:t>Mensen met autisme vertonen allerlei speciale interesses en dat kan zich ook op seks richten: </a:t>
            </a:r>
          </a:p>
          <a:p>
            <a:endParaRPr lang="nl-NL" dirty="0">
              <a:latin typeface="Calibri" panose="020F0502020204030204" pitchFamily="34" charset="0"/>
              <a:ea typeface="Tahoma" panose="020B0604030504040204" pitchFamily="34" charset="0"/>
              <a:cs typeface="Calibri" panose="020F0502020204030204" pitchFamily="34" charset="0"/>
            </a:endParaRPr>
          </a:p>
          <a:p>
            <a:pPr marL="285750" indent="-285750">
              <a:buFont typeface="Arial" panose="020B0604020202020204" pitchFamily="34" charset="0"/>
              <a:buChar char="•"/>
            </a:pPr>
            <a:r>
              <a:rPr lang="nl-NL" dirty="0" smtClean="0">
                <a:latin typeface="Calibri" panose="020F0502020204030204" pitchFamily="34" charset="0"/>
                <a:ea typeface="Tahoma" panose="020B0604030504040204" pitchFamily="34" charset="0"/>
                <a:cs typeface="Calibri" panose="020F0502020204030204" pitchFamily="34" charset="0"/>
              </a:rPr>
              <a:t>Openbare en te intensieve masturbatie; </a:t>
            </a:r>
          </a:p>
          <a:p>
            <a:pPr marL="285750" indent="-285750">
              <a:buFont typeface="Arial" panose="020B0604020202020204" pitchFamily="34" charset="0"/>
              <a:buChar char="•"/>
            </a:pPr>
            <a:r>
              <a:rPr lang="nl-NL" dirty="0" smtClean="0">
                <a:latin typeface="Calibri" panose="020F0502020204030204" pitchFamily="34" charset="0"/>
                <a:ea typeface="Tahoma" panose="020B0604030504040204" pitchFamily="34" charset="0"/>
                <a:cs typeface="Calibri" panose="020F0502020204030204" pitchFamily="34" charset="0"/>
              </a:rPr>
              <a:t>Masturbatie met </a:t>
            </a:r>
            <a:r>
              <a:rPr lang="nl-NL" dirty="0" err="1" smtClean="0">
                <a:latin typeface="Calibri" panose="020F0502020204030204" pitchFamily="34" charset="0"/>
                <a:ea typeface="Tahoma" panose="020B0604030504040204" pitchFamily="34" charset="0"/>
                <a:cs typeface="Calibri" panose="020F0502020204030204" pitchFamily="34" charset="0"/>
              </a:rPr>
              <a:t>zelfverwondend</a:t>
            </a:r>
            <a:r>
              <a:rPr lang="nl-NL" dirty="0" smtClean="0">
                <a:latin typeface="Calibri" panose="020F0502020204030204" pitchFamily="34" charset="0"/>
                <a:ea typeface="Tahoma" panose="020B0604030504040204" pitchFamily="34" charset="0"/>
                <a:cs typeface="Calibri" panose="020F0502020204030204" pitchFamily="34" charset="0"/>
              </a:rPr>
              <a:t> gedrag; </a:t>
            </a:r>
          </a:p>
          <a:p>
            <a:pPr marL="285750" indent="-285750">
              <a:buFont typeface="Arial" panose="020B0604020202020204" pitchFamily="34" charset="0"/>
              <a:buChar char="•"/>
            </a:pPr>
            <a:r>
              <a:rPr lang="nl-NL" dirty="0" smtClean="0">
                <a:latin typeface="Calibri" panose="020F0502020204030204" pitchFamily="34" charset="0"/>
                <a:ea typeface="Tahoma" panose="020B0604030504040204" pitchFamily="34" charset="0"/>
                <a:cs typeface="Calibri" panose="020F0502020204030204" pitchFamily="34" charset="0"/>
              </a:rPr>
              <a:t>Seks als speciale interesse: fixatie en obsessief gedrag; </a:t>
            </a:r>
          </a:p>
          <a:p>
            <a:pPr marL="285750" indent="-285750">
              <a:buFont typeface="Arial" panose="020B0604020202020204" pitchFamily="34" charset="0"/>
              <a:buChar char="•"/>
            </a:pPr>
            <a:r>
              <a:rPr lang="nl-NL" dirty="0" smtClean="0">
                <a:latin typeface="Calibri" panose="020F0502020204030204" pitchFamily="34" charset="0"/>
                <a:ea typeface="Tahoma" panose="020B0604030504040204" pitchFamily="34" charset="0"/>
                <a:cs typeface="Calibri" panose="020F0502020204030204" pitchFamily="34" charset="0"/>
              </a:rPr>
              <a:t>Achtervolging van mensen; </a:t>
            </a:r>
          </a:p>
          <a:p>
            <a:pPr marL="285750" indent="-285750">
              <a:buFont typeface="Arial" panose="020B0604020202020204" pitchFamily="34" charset="0"/>
              <a:buChar char="•"/>
            </a:pPr>
            <a:r>
              <a:rPr lang="nl-NL" dirty="0" smtClean="0">
                <a:latin typeface="Calibri" panose="020F0502020204030204" pitchFamily="34" charset="0"/>
                <a:ea typeface="Tahoma" panose="020B0604030504040204" pitchFamily="34" charset="0"/>
                <a:cs typeface="Calibri" panose="020F0502020204030204" pitchFamily="34" charset="0"/>
              </a:rPr>
              <a:t>Staren naar mensen; </a:t>
            </a:r>
          </a:p>
          <a:p>
            <a:pPr marL="285750" indent="-285750">
              <a:buFont typeface="Arial" panose="020B0604020202020204" pitchFamily="34" charset="0"/>
              <a:buChar char="•"/>
            </a:pPr>
            <a:r>
              <a:rPr lang="nl-NL" dirty="0" smtClean="0">
                <a:latin typeface="Calibri" panose="020F0502020204030204" pitchFamily="34" charset="0"/>
                <a:ea typeface="Tahoma" panose="020B0604030504040204" pitchFamily="34" charset="0"/>
                <a:cs typeface="Calibri" panose="020F0502020204030204" pitchFamily="34" charset="0"/>
              </a:rPr>
              <a:t>Seksuele relatie met voorwerpen; </a:t>
            </a:r>
          </a:p>
          <a:p>
            <a:pPr marL="285750" indent="-285750">
              <a:buFont typeface="Arial" panose="020B0604020202020204" pitchFamily="34" charset="0"/>
              <a:buChar char="•"/>
            </a:pPr>
            <a:r>
              <a:rPr lang="nl-NL" dirty="0" smtClean="0">
                <a:latin typeface="Calibri" panose="020F0502020204030204" pitchFamily="34" charset="0"/>
                <a:ea typeface="Tahoma" panose="020B0604030504040204" pitchFamily="34" charset="0"/>
                <a:cs typeface="Calibri" panose="020F0502020204030204" pitchFamily="34" charset="0"/>
              </a:rPr>
              <a:t>Overige problemen: </a:t>
            </a:r>
          </a:p>
          <a:p>
            <a:pPr lvl="1"/>
            <a:r>
              <a:rPr lang="nl-NL" dirty="0" smtClean="0">
                <a:latin typeface="Calibri" panose="020F0502020204030204" pitchFamily="34" charset="0"/>
                <a:ea typeface="Tahoma" panose="020B0604030504040204" pitchFamily="34" charset="0"/>
                <a:cs typeface="Calibri" panose="020F0502020204030204" pitchFamily="34" charset="0"/>
              </a:rPr>
              <a:t>-Uitkleden in het openbaar; </a:t>
            </a:r>
          </a:p>
          <a:p>
            <a:pPr lvl="1"/>
            <a:r>
              <a:rPr lang="nl-NL" dirty="0" smtClean="0">
                <a:latin typeface="Calibri" panose="020F0502020204030204" pitchFamily="34" charset="0"/>
                <a:ea typeface="Tahoma" panose="020B0604030504040204" pitchFamily="34" charset="0"/>
                <a:cs typeface="Calibri" panose="020F0502020204030204" pitchFamily="34" charset="0"/>
              </a:rPr>
              <a:t>-Moeite met sociale afstanden, te dichtbij komen; </a:t>
            </a:r>
          </a:p>
          <a:p>
            <a:pPr lvl="1"/>
            <a:r>
              <a:rPr lang="nl-NL" dirty="0" smtClean="0">
                <a:latin typeface="Calibri" panose="020F0502020204030204" pitchFamily="34" charset="0"/>
                <a:ea typeface="Tahoma" panose="020B0604030504040204" pitchFamily="34" charset="0"/>
                <a:cs typeface="Calibri" panose="020F0502020204030204" pitchFamily="34" charset="0"/>
              </a:rPr>
              <a:t>-Eenzaamheid; </a:t>
            </a:r>
          </a:p>
          <a:p>
            <a:pPr lvl="1"/>
            <a:r>
              <a:rPr lang="nl-NL" dirty="0" smtClean="0">
                <a:latin typeface="Calibri" panose="020F0502020204030204" pitchFamily="34" charset="0"/>
                <a:ea typeface="Tahoma" panose="020B0604030504040204" pitchFamily="34" charset="0"/>
                <a:cs typeface="Calibri" panose="020F0502020204030204" pitchFamily="34" charset="0"/>
              </a:rPr>
              <a:t>-Beïnvloedbaarheid door internet, tv en </a:t>
            </a:r>
            <a:r>
              <a:rPr lang="nl-NL" dirty="0" err="1" smtClean="0">
                <a:latin typeface="Calibri" panose="020F0502020204030204" pitchFamily="34" charset="0"/>
                <a:ea typeface="Tahoma" panose="020B0604030504040204" pitchFamily="34" charset="0"/>
                <a:cs typeface="Calibri" panose="020F0502020204030204" pitchFamily="34" charset="0"/>
              </a:rPr>
              <a:t>soaps</a:t>
            </a:r>
            <a:r>
              <a:rPr lang="nl-NL" dirty="0" smtClean="0">
                <a:latin typeface="Calibri" panose="020F0502020204030204" pitchFamily="34" charset="0"/>
                <a:ea typeface="Tahoma" panose="020B0604030504040204" pitchFamily="34" charset="0"/>
                <a:cs typeface="Calibri" panose="020F0502020204030204" pitchFamily="34" charset="0"/>
              </a:rPr>
              <a:t>.</a:t>
            </a:r>
          </a:p>
          <a:p>
            <a:r>
              <a:rPr lang="nl-NL" dirty="0" smtClean="0">
                <a:latin typeface="Calibri" panose="020F0502020204030204" pitchFamily="34" charset="0"/>
                <a:ea typeface="Tahoma" panose="020B0604030504040204" pitchFamily="34" charset="0"/>
                <a:cs typeface="Calibri" panose="020F0502020204030204" pitchFamily="34" charset="0"/>
              </a:rPr>
              <a:t>	</a:t>
            </a:r>
          </a:p>
          <a:p>
            <a:r>
              <a:rPr lang="nl-NL" dirty="0" smtClean="0">
                <a:latin typeface="Calibri" panose="020F0502020204030204" pitchFamily="34" charset="0"/>
                <a:ea typeface="Tahoma" panose="020B0604030504040204" pitchFamily="34" charset="0"/>
                <a:cs typeface="Calibri" panose="020F0502020204030204" pitchFamily="34" charset="0"/>
              </a:rPr>
              <a:t>Al deze voorbeelden zijn uitingen van het niet kunnen inschatten van contexten, niet aanvoelen van reacties van anderen, niet begrijpen van signalen van anderen, moeite met initiatief nemen, op zoek gaan naar informatie enz. </a:t>
            </a:r>
          </a:p>
          <a:p>
            <a:endParaRPr lang="nl-NL" dirty="0">
              <a:latin typeface="Calibri" panose="020F0502020204030204" pitchFamily="34" charset="0"/>
              <a:ea typeface="Tahoma" panose="020B0604030504040204" pitchFamily="34" charset="0"/>
              <a:cs typeface="Calibri" panose="020F0502020204030204" pitchFamily="34" charset="0"/>
            </a:endParaRPr>
          </a:p>
          <a:p>
            <a:r>
              <a:rPr lang="nl-NL" dirty="0" smtClean="0">
                <a:latin typeface="Calibri" panose="020F0502020204030204" pitchFamily="34" charset="0"/>
                <a:ea typeface="Tahoma" panose="020B0604030504040204" pitchFamily="34" charset="0"/>
                <a:cs typeface="Calibri" panose="020F0502020204030204" pitchFamily="34" charset="0"/>
              </a:rPr>
              <a:t>Risico groter als pleger en/of slachtoffer. Het is van belang om heel goed uit te zoeken wat de oorzaak en aanleiding vormt van (grensoverschrijdend) gedrag. </a:t>
            </a:r>
          </a:p>
          <a:p>
            <a:r>
              <a:rPr lang="nl-NL" dirty="0">
                <a:latin typeface="Tahoma" panose="020B0604030504040204" pitchFamily="34" charset="0"/>
                <a:ea typeface="Tahoma" panose="020B0604030504040204" pitchFamily="34" charset="0"/>
                <a:cs typeface="Tahoma" panose="020B0604030504040204" pitchFamily="34" charset="0"/>
              </a:rPr>
              <a:t>	 </a:t>
            </a:r>
            <a:r>
              <a:rPr lang="nl-NL" dirty="0" smtClean="0">
                <a:latin typeface="Tahoma" panose="020B0604030504040204" pitchFamily="34" charset="0"/>
                <a:ea typeface="Tahoma" panose="020B0604030504040204" pitchFamily="34" charset="0"/>
                <a:cs typeface="Tahoma" panose="020B0604030504040204" pitchFamily="34" charset="0"/>
              </a:rPr>
              <a:t>     </a:t>
            </a:r>
          </a:p>
          <a:p>
            <a:endParaRPr lang="nl-NL" dirty="0">
              <a:latin typeface="Tahoma" panose="020B0604030504040204" pitchFamily="34" charset="0"/>
              <a:ea typeface="Tahoma" panose="020B0604030504040204" pitchFamily="34" charset="0"/>
              <a:cs typeface="Tahoma" panose="020B0604030504040204" pitchFamily="34" charset="0"/>
            </a:endParaRPr>
          </a:p>
          <a:p>
            <a:endParaRPr lang="nl-NL" dirty="0" smtClean="0">
              <a:latin typeface="Tahoma" panose="020B0604030504040204" pitchFamily="34" charset="0"/>
              <a:ea typeface="Tahoma" panose="020B0604030504040204" pitchFamily="34" charset="0"/>
              <a:cs typeface="Tahoma" panose="020B0604030504040204" pitchFamily="34" charset="0"/>
            </a:endParaRPr>
          </a:p>
          <a:p>
            <a:endParaRPr lang="nl-NL" dirty="0">
              <a:latin typeface="Tahoma" panose="020B0604030504040204" pitchFamily="34" charset="0"/>
              <a:ea typeface="Tahoma" panose="020B0604030504040204" pitchFamily="34" charset="0"/>
              <a:cs typeface="Tahoma" panose="020B0604030504040204" pitchFamily="34" charset="0"/>
            </a:endParaRPr>
          </a:p>
          <a:p>
            <a:endParaRPr lang="nl-NL" dirty="0" smtClean="0">
              <a:latin typeface="Tahoma" panose="020B0604030504040204" pitchFamily="34" charset="0"/>
              <a:ea typeface="Tahoma" panose="020B0604030504040204" pitchFamily="34" charset="0"/>
              <a:cs typeface="Tahoma" panose="020B0604030504040204" pitchFamily="34" charset="0"/>
            </a:endParaRPr>
          </a:p>
          <a:p>
            <a:endParaRPr lang="nl-NL" dirty="0">
              <a:latin typeface="Tahoma" panose="020B0604030504040204" pitchFamily="34" charset="0"/>
              <a:ea typeface="Tahoma" panose="020B0604030504040204" pitchFamily="34" charset="0"/>
              <a:cs typeface="Tahoma" panose="020B0604030504040204" pitchFamily="34" charset="0"/>
            </a:endParaRPr>
          </a:p>
          <a:p>
            <a:endParaRPr lang="nl-NL" dirty="0" smtClean="0">
              <a:latin typeface="Tahoma" panose="020B0604030504040204" pitchFamily="34" charset="0"/>
              <a:ea typeface="Tahoma" panose="020B0604030504040204" pitchFamily="34" charset="0"/>
              <a:cs typeface="Tahoma" panose="020B0604030504040204" pitchFamily="34" charset="0"/>
            </a:endParaRPr>
          </a:p>
          <a:p>
            <a:endParaRPr lang="nl-NL" dirty="0">
              <a:latin typeface="Tahoma" panose="020B0604030504040204" pitchFamily="34" charset="0"/>
              <a:ea typeface="Tahoma" panose="020B0604030504040204" pitchFamily="34" charset="0"/>
              <a:cs typeface="Tahoma" panose="020B0604030504040204" pitchFamily="34" charset="0"/>
            </a:endParaRPr>
          </a:p>
          <a:p>
            <a:endParaRPr lang="nl-NL" dirty="0" smtClean="0">
              <a:latin typeface="Tahoma" panose="020B0604030504040204" pitchFamily="34" charset="0"/>
              <a:ea typeface="Tahoma" panose="020B0604030504040204" pitchFamily="34" charset="0"/>
              <a:cs typeface="Tahoma" panose="020B0604030504040204" pitchFamily="34" charset="0"/>
            </a:endParaRPr>
          </a:p>
          <a:p>
            <a:endParaRPr lang="nl-NL"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53337445"/>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Rechte verbindingslijn 5"/>
          <p:cNvCxnSpPr/>
          <p:nvPr/>
        </p:nvCxnSpPr>
        <p:spPr>
          <a:xfrm flipV="1">
            <a:off x="357064" y="6134041"/>
            <a:ext cx="8136904" cy="36004"/>
          </a:xfrm>
          <a:prstGeom prst="line">
            <a:avLst/>
          </a:prstGeom>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35896" y="6297153"/>
            <a:ext cx="1983445" cy="514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hthoek 2"/>
          <p:cNvSpPr/>
          <p:nvPr/>
        </p:nvSpPr>
        <p:spPr>
          <a:xfrm>
            <a:off x="620428" y="260648"/>
            <a:ext cx="7843109" cy="3354765"/>
          </a:xfrm>
          <a:prstGeom prst="rect">
            <a:avLst/>
          </a:prstGeom>
        </p:spPr>
        <p:txBody>
          <a:bodyPr wrap="none">
            <a:spAutoFit/>
          </a:bodyPr>
          <a:lstStyle/>
          <a:p>
            <a:pPr lvl="0"/>
            <a:r>
              <a:rPr lang="nl-NL" sz="3200" dirty="0" smtClean="0">
                <a:solidFill>
                  <a:srgbClr val="63891F">
                    <a:lumMod val="75000"/>
                  </a:srgbClr>
                </a:solidFill>
                <a:latin typeface="Calibri" pitchFamily="34" charset="0"/>
                <a:cs typeface="Calibri" pitchFamily="34" charset="0"/>
              </a:rPr>
              <a:t>Ontwikkelingsfasen seksualiteit – Freud &amp; Hall</a:t>
            </a:r>
          </a:p>
          <a:p>
            <a:pPr lvl="0"/>
            <a:endParaRPr lang="nl-NL" sz="3200" dirty="0">
              <a:solidFill>
                <a:srgbClr val="63891F">
                  <a:lumMod val="75000"/>
                </a:srgbClr>
              </a:solidFill>
              <a:latin typeface="Calibri" pitchFamily="34" charset="0"/>
              <a:cs typeface="Calibri" pitchFamily="34" charset="0"/>
            </a:endParaRPr>
          </a:p>
          <a:p>
            <a:pPr lvl="0"/>
            <a:endParaRPr lang="nl-NL" sz="2000" dirty="0" smtClean="0">
              <a:latin typeface="Calibri" pitchFamily="34" charset="0"/>
              <a:cs typeface="Calibri" pitchFamily="34" charset="0"/>
            </a:endParaRPr>
          </a:p>
          <a:p>
            <a:pPr lvl="0"/>
            <a:endParaRPr lang="nl-NL" sz="3200" dirty="0">
              <a:solidFill>
                <a:srgbClr val="63891F">
                  <a:lumMod val="75000"/>
                </a:srgbClr>
              </a:solidFill>
              <a:latin typeface="Calibri" pitchFamily="34" charset="0"/>
              <a:cs typeface="Calibri" pitchFamily="34" charset="0"/>
            </a:endParaRPr>
          </a:p>
          <a:p>
            <a:pPr lvl="0"/>
            <a:endParaRPr lang="nl-NL" sz="3200" dirty="0" smtClean="0">
              <a:solidFill>
                <a:srgbClr val="63891F">
                  <a:lumMod val="75000"/>
                </a:srgbClr>
              </a:solidFill>
              <a:latin typeface="Calibri" pitchFamily="34" charset="0"/>
              <a:cs typeface="Calibri" pitchFamily="34" charset="0"/>
            </a:endParaRPr>
          </a:p>
          <a:p>
            <a:pPr lvl="0"/>
            <a:endParaRPr lang="nl-NL" sz="3200" dirty="0">
              <a:solidFill>
                <a:srgbClr val="63891F">
                  <a:lumMod val="75000"/>
                </a:srgbClr>
              </a:solidFill>
              <a:latin typeface="Calibri" pitchFamily="34" charset="0"/>
              <a:cs typeface="Calibri" pitchFamily="34" charset="0"/>
            </a:endParaRPr>
          </a:p>
          <a:p>
            <a:pPr lvl="0"/>
            <a:endParaRPr lang="nl-NL" sz="3200" dirty="0">
              <a:solidFill>
                <a:srgbClr val="63891F">
                  <a:lumMod val="75000"/>
                </a:srgbClr>
              </a:solidFill>
              <a:latin typeface="Calibri" pitchFamily="34" charset="0"/>
              <a:cs typeface="Calibri" pitchFamily="34" charset="0"/>
            </a:endParaRPr>
          </a:p>
        </p:txBody>
      </p:sp>
      <p:sp>
        <p:nvSpPr>
          <p:cNvPr id="4" name="Ovaal 3"/>
          <p:cNvSpPr/>
          <p:nvPr/>
        </p:nvSpPr>
        <p:spPr>
          <a:xfrm>
            <a:off x="683568" y="1253954"/>
            <a:ext cx="2016224" cy="1887014"/>
          </a:xfrm>
          <a:prstGeom prst="ellipse">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000" b="1" dirty="0" smtClean="0">
                <a:latin typeface="Calibri" panose="020F0502020204030204" pitchFamily="34" charset="0"/>
                <a:cs typeface="Calibri" panose="020F0502020204030204" pitchFamily="34" charset="0"/>
              </a:rPr>
              <a:t>Orale fase</a:t>
            </a:r>
            <a:endParaRPr lang="nl-NL" sz="2000" b="1" dirty="0">
              <a:latin typeface="Calibri" panose="020F0502020204030204" pitchFamily="34" charset="0"/>
              <a:cs typeface="Calibri" panose="020F0502020204030204" pitchFamily="34" charset="0"/>
            </a:endParaRPr>
          </a:p>
        </p:txBody>
      </p:sp>
      <p:sp>
        <p:nvSpPr>
          <p:cNvPr id="7" name="Ovaal 6"/>
          <p:cNvSpPr/>
          <p:nvPr/>
        </p:nvSpPr>
        <p:spPr>
          <a:xfrm>
            <a:off x="3489412" y="1253954"/>
            <a:ext cx="2018692" cy="1887014"/>
          </a:xfrm>
          <a:prstGeom prst="ellipse">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b="1" dirty="0" smtClean="0">
                <a:latin typeface="Calibri" panose="020F0502020204030204" pitchFamily="34" charset="0"/>
                <a:cs typeface="Calibri" panose="020F0502020204030204" pitchFamily="34" charset="0"/>
              </a:rPr>
              <a:t>Anale fase</a:t>
            </a:r>
            <a:endParaRPr lang="nl-NL" b="1" dirty="0">
              <a:latin typeface="Calibri" panose="020F0502020204030204" pitchFamily="34" charset="0"/>
              <a:cs typeface="Calibri" panose="020F0502020204030204" pitchFamily="34" charset="0"/>
            </a:endParaRPr>
          </a:p>
        </p:txBody>
      </p:sp>
      <p:sp>
        <p:nvSpPr>
          <p:cNvPr id="8" name="Ovaal 7"/>
          <p:cNvSpPr/>
          <p:nvPr/>
        </p:nvSpPr>
        <p:spPr>
          <a:xfrm>
            <a:off x="6516216" y="1253954"/>
            <a:ext cx="2088232" cy="1887014"/>
          </a:xfrm>
          <a:prstGeom prst="ellipse">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b="1" dirty="0" smtClean="0">
                <a:latin typeface="Calibri" panose="020F0502020204030204" pitchFamily="34" charset="0"/>
                <a:cs typeface="Calibri" panose="020F0502020204030204" pitchFamily="34" charset="0"/>
              </a:rPr>
              <a:t>Fallische fase</a:t>
            </a:r>
            <a:endParaRPr lang="nl-NL" b="1" dirty="0">
              <a:latin typeface="Calibri" panose="020F0502020204030204" pitchFamily="34" charset="0"/>
              <a:cs typeface="Calibri" panose="020F0502020204030204" pitchFamily="34" charset="0"/>
            </a:endParaRPr>
          </a:p>
        </p:txBody>
      </p:sp>
      <p:sp>
        <p:nvSpPr>
          <p:cNvPr id="9" name="Ovaal 8"/>
          <p:cNvSpPr/>
          <p:nvPr/>
        </p:nvSpPr>
        <p:spPr>
          <a:xfrm>
            <a:off x="683568" y="3284984"/>
            <a:ext cx="2088232" cy="1872208"/>
          </a:xfrm>
          <a:prstGeom prst="ellipse">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b="1" dirty="0" smtClean="0">
                <a:latin typeface="Calibri" panose="020F0502020204030204" pitchFamily="34" charset="0"/>
                <a:cs typeface="Calibri" panose="020F0502020204030204" pitchFamily="34" charset="0"/>
              </a:rPr>
              <a:t>Latentie fase</a:t>
            </a:r>
            <a:endParaRPr lang="nl-NL" b="1" dirty="0">
              <a:latin typeface="Calibri" panose="020F0502020204030204" pitchFamily="34" charset="0"/>
              <a:cs typeface="Calibri" panose="020F0502020204030204" pitchFamily="34" charset="0"/>
            </a:endParaRPr>
          </a:p>
        </p:txBody>
      </p:sp>
      <p:sp>
        <p:nvSpPr>
          <p:cNvPr id="10" name="Ovaal 9"/>
          <p:cNvSpPr/>
          <p:nvPr/>
        </p:nvSpPr>
        <p:spPr>
          <a:xfrm>
            <a:off x="3489411" y="3284984"/>
            <a:ext cx="2129929" cy="1872208"/>
          </a:xfrm>
          <a:prstGeom prst="ellipse">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b="1" dirty="0" smtClean="0">
                <a:latin typeface="Calibri" panose="020F0502020204030204" pitchFamily="34" charset="0"/>
                <a:cs typeface="Calibri" panose="020F0502020204030204" pitchFamily="34" charset="0"/>
              </a:rPr>
              <a:t>Puberale fase</a:t>
            </a:r>
            <a:endParaRPr lang="nl-NL" b="1" dirty="0">
              <a:latin typeface="Calibri" panose="020F0502020204030204" pitchFamily="34" charset="0"/>
              <a:cs typeface="Calibri" panose="020F0502020204030204" pitchFamily="34" charset="0"/>
            </a:endParaRPr>
          </a:p>
        </p:txBody>
      </p:sp>
      <p:sp>
        <p:nvSpPr>
          <p:cNvPr id="11" name="Ovaal 10"/>
          <p:cNvSpPr/>
          <p:nvPr/>
        </p:nvSpPr>
        <p:spPr>
          <a:xfrm>
            <a:off x="6621760" y="3284984"/>
            <a:ext cx="2054696" cy="1872208"/>
          </a:xfrm>
          <a:prstGeom prst="ellipse">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b="1" dirty="0" smtClean="0">
                <a:latin typeface="Calibri" panose="020F0502020204030204" pitchFamily="34" charset="0"/>
                <a:cs typeface="Calibri" panose="020F0502020204030204" pitchFamily="34" charset="0"/>
              </a:rPr>
              <a:t>Adolescentie</a:t>
            </a:r>
            <a:endParaRPr lang="nl-NL" b="1" dirty="0">
              <a:latin typeface="Calibri" panose="020F0502020204030204" pitchFamily="34" charset="0"/>
              <a:cs typeface="Calibri" panose="020F0502020204030204" pitchFamily="34" charset="0"/>
            </a:endParaRPr>
          </a:p>
        </p:txBody>
      </p:sp>
      <p:sp>
        <p:nvSpPr>
          <p:cNvPr id="5" name="Rechthoek 4"/>
          <p:cNvSpPr/>
          <p:nvPr/>
        </p:nvSpPr>
        <p:spPr>
          <a:xfrm>
            <a:off x="3156018" y="5249301"/>
            <a:ext cx="2943199" cy="864096"/>
          </a:xfrm>
          <a:prstGeom prst="rect">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b="1" dirty="0" smtClean="0">
                <a:latin typeface="Calibri" panose="020F0502020204030204" pitchFamily="34" charset="0"/>
                <a:cs typeface="Calibri" panose="020F0502020204030204" pitchFamily="34" charset="0"/>
              </a:rPr>
              <a:t>Licht verstandelijk beperkten</a:t>
            </a:r>
            <a:endParaRPr lang="nl-NL"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97934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Rechte verbindingslijn 5"/>
          <p:cNvCxnSpPr/>
          <p:nvPr/>
        </p:nvCxnSpPr>
        <p:spPr>
          <a:xfrm flipV="1">
            <a:off x="357064" y="6134041"/>
            <a:ext cx="8136904" cy="36004"/>
          </a:xfrm>
          <a:prstGeom prst="line">
            <a:avLst/>
          </a:prstGeom>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35896" y="6297153"/>
            <a:ext cx="1983445" cy="514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03308" y="464429"/>
            <a:ext cx="3044416" cy="56629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28209028"/>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Rechte verbindingslijn 5"/>
          <p:cNvCxnSpPr/>
          <p:nvPr/>
        </p:nvCxnSpPr>
        <p:spPr>
          <a:xfrm flipV="1">
            <a:off x="357064" y="6134041"/>
            <a:ext cx="8136904" cy="36004"/>
          </a:xfrm>
          <a:prstGeom prst="line">
            <a:avLst/>
          </a:prstGeom>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35896" y="6297153"/>
            <a:ext cx="1983445" cy="514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7824" y="439955"/>
            <a:ext cx="3415891" cy="56694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8142888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Rechte verbindingslijn 5"/>
          <p:cNvCxnSpPr/>
          <p:nvPr/>
        </p:nvCxnSpPr>
        <p:spPr>
          <a:xfrm flipV="1">
            <a:off x="357064" y="6134041"/>
            <a:ext cx="8136904" cy="36004"/>
          </a:xfrm>
          <a:prstGeom prst="line">
            <a:avLst/>
          </a:prstGeom>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35896" y="6297153"/>
            <a:ext cx="1983445" cy="514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973138"/>
            <a:ext cx="6400800" cy="4846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87894007"/>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Rechte verbindingslijn 5"/>
          <p:cNvCxnSpPr/>
          <p:nvPr/>
        </p:nvCxnSpPr>
        <p:spPr>
          <a:xfrm flipV="1">
            <a:off x="357064" y="6134041"/>
            <a:ext cx="8136904" cy="36004"/>
          </a:xfrm>
          <a:prstGeom prst="line">
            <a:avLst/>
          </a:prstGeom>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35896" y="6297153"/>
            <a:ext cx="1983445" cy="514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4197" y="620688"/>
            <a:ext cx="6791548" cy="52237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23466845"/>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Rechte verbindingslijn 5"/>
          <p:cNvCxnSpPr/>
          <p:nvPr/>
        </p:nvCxnSpPr>
        <p:spPr>
          <a:xfrm flipV="1">
            <a:off x="357064" y="6134041"/>
            <a:ext cx="8136904" cy="36004"/>
          </a:xfrm>
          <a:prstGeom prst="line">
            <a:avLst/>
          </a:prstGeom>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35896" y="6297153"/>
            <a:ext cx="1983445" cy="514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hthoek 1"/>
          <p:cNvSpPr/>
          <p:nvPr/>
        </p:nvSpPr>
        <p:spPr>
          <a:xfrm>
            <a:off x="611298" y="404664"/>
            <a:ext cx="6508128" cy="584775"/>
          </a:xfrm>
          <a:prstGeom prst="rect">
            <a:avLst/>
          </a:prstGeom>
        </p:spPr>
        <p:txBody>
          <a:bodyPr wrap="none">
            <a:spAutoFit/>
          </a:bodyPr>
          <a:lstStyle/>
          <a:p>
            <a:r>
              <a:rPr lang="nl-NL" sz="3200" dirty="0" smtClean="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rPr>
              <a:t>Bevorderen seksuele </a:t>
            </a:r>
            <a:r>
              <a:rPr lang="nl-NL" sz="3200" dirty="0" smtClean="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rPr>
              <a:t>weerbaarheid</a:t>
            </a:r>
            <a:endParaRPr lang="nl-NL" sz="3200" dirty="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3" name="Rechthoek 2"/>
          <p:cNvSpPr/>
          <p:nvPr/>
        </p:nvSpPr>
        <p:spPr>
          <a:xfrm>
            <a:off x="179512" y="1484784"/>
            <a:ext cx="8784976" cy="4524315"/>
          </a:xfrm>
          <a:prstGeom prst="rect">
            <a:avLst/>
          </a:prstGeom>
        </p:spPr>
        <p:txBody>
          <a:bodyPr wrap="square">
            <a:spAutoFit/>
          </a:bodyPr>
          <a:lstStyle/>
          <a:p>
            <a:pPr marL="457200" indent="-457200">
              <a:buAutoNum type="arabicPeriod"/>
            </a:pPr>
            <a:r>
              <a:rPr lang="nl-NL" sz="2000" dirty="0" smtClean="0">
                <a:latin typeface="Tahoma" panose="020B0604030504040204" pitchFamily="34" charset="0"/>
                <a:ea typeface="Tahoma" panose="020B0604030504040204" pitchFamily="34" charset="0"/>
                <a:cs typeface="Tahoma" panose="020B0604030504040204" pitchFamily="34" charset="0"/>
              </a:rPr>
              <a:t>Voorbeeldfunctie.</a:t>
            </a:r>
          </a:p>
          <a:p>
            <a:pPr marL="457200" indent="-457200">
              <a:buAutoNum type="arabicPeriod"/>
            </a:pPr>
            <a:r>
              <a:rPr lang="nl-NL" sz="2000" dirty="0" smtClean="0">
                <a:latin typeface="Tahoma" panose="020B0604030504040204" pitchFamily="34" charset="0"/>
                <a:ea typeface="Tahoma" panose="020B0604030504040204" pitchFamily="34" charset="0"/>
                <a:cs typeface="Tahoma" panose="020B0604030504040204" pitchFamily="34" charset="0"/>
              </a:rPr>
              <a:t>Seksuele voorlichting (moment inbouwen</a:t>
            </a:r>
            <a:r>
              <a:rPr lang="nl-NL" sz="2000" dirty="0" smtClean="0">
                <a:latin typeface="Tahoma" panose="020B0604030504040204" pitchFamily="34" charset="0"/>
                <a:ea typeface="Tahoma" panose="020B0604030504040204" pitchFamily="34" charset="0"/>
                <a:cs typeface="Tahoma" panose="020B0604030504040204" pitchFamily="34" charset="0"/>
              </a:rPr>
              <a:t>). *</a:t>
            </a:r>
            <a:endParaRPr lang="nl-NL" sz="2000" dirty="0" smtClean="0">
              <a:latin typeface="Tahoma" panose="020B0604030504040204" pitchFamily="34" charset="0"/>
              <a:ea typeface="Tahoma" panose="020B0604030504040204" pitchFamily="34" charset="0"/>
              <a:cs typeface="Tahoma" panose="020B0604030504040204" pitchFamily="34" charset="0"/>
            </a:endParaRPr>
          </a:p>
          <a:p>
            <a:pPr marL="457200" indent="-457200">
              <a:buAutoNum type="arabicPeriod"/>
            </a:pPr>
            <a:r>
              <a:rPr lang="nl-NL" sz="2000" dirty="0" smtClean="0">
                <a:latin typeface="Tahoma" panose="020B0604030504040204" pitchFamily="34" charset="0"/>
                <a:ea typeface="Tahoma" panose="020B0604030504040204" pitchFamily="34" charset="0"/>
                <a:cs typeface="Tahoma" panose="020B0604030504040204" pitchFamily="34" charset="0"/>
              </a:rPr>
              <a:t>Onderdeel ondersteuningsplan.</a:t>
            </a:r>
          </a:p>
          <a:p>
            <a:pPr marL="457200" indent="-457200">
              <a:buAutoNum type="arabicPeriod"/>
            </a:pPr>
            <a:r>
              <a:rPr lang="nl-NL" sz="2000" dirty="0" smtClean="0">
                <a:latin typeface="Tahoma" panose="020B0604030504040204" pitchFamily="34" charset="0"/>
                <a:ea typeface="Tahoma" panose="020B0604030504040204" pitchFamily="34" charset="0"/>
                <a:cs typeface="Tahoma" panose="020B0604030504040204" pitchFamily="34" charset="0"/>
              </a:rPr>
              <a:t>Op de hoogte van interesses jongere/media, aansluiten.</a:t>
            </a:r>
          </a:p>
          <a:p>
            <a:pPr marL="457200" indent="-457200">
              <a:buAutoNum type="arabicPeriod"/>
            </a:pPr>
            <a:r>
              <a:rPr lang="nl-NL" sz="2000" dirty="0" smtClean="0">
                <a:latin typeface="Tahoma" panose="020B0604030504040204" pitchFamily="34" charset="0"/>
                <a:ea typeface="Tahoma" panose="020B0604030504040204" pitchFamily="34" charset="0"/>
                <a:cs typeface="Tahoma" panose="020B0604030504040204" pitchFamily="34" charset="0"/>
              </a:rPr>
              <a:t>Creëer situatie waar je elkaar niet direct hoeft aan te kijken.</a:t>
            </a:r>
          </a:p>
          <a:p>
            <a:pPr marL="457200" indent="-457200">
              <a:buAutoNum type="arabicPeriod"/>
            </a:pPr>
            <a:r>
              <a:rPr lang="nl-NL" sz="2000" dirty="0" smtClean="0">
                <a:latin typeface="Tahoma" panose="020B0604030504040204" pitchFamily="34" charset="0"/>
                <a:ea typeface="Tahoma" panose="020B0604030504040204" pitchFamily="34" charset="0"/>
                <a:cs typeface="Tahoma" panose="020B0604030504040204" pitchFamily="34" charset="0"/>
              </a:rPr>
              <a:t>Bewustwording dat vragen confronterend </a:t>
            </a:r>
            <a:r>
              <a:rPr lang="nl-NL" sz="2000" dirty="0">
                <a:latin typeface="Tahoma" panose="020B0604030504040204" pitchFamily="34" charset="0"/>
                <a:ea typeface="Tahoma" panose="020B0604030504040204" pitchFamily="34" charset="0"/>
                <a:cs typeface="Tahoma" panose="020B0604030504040204" pitchFamily="34" charset="0"/>
              </a:rPr>
              <a:t>kunnen </a:t>
            </a:r>
            <a:r>
              <a:rPr lang="nl-NL" sz="2000" dirty="0" smtClean="0">
                <a:latin typeface="Tahoma" panose="020B0604030504040204" pitchFamily="34" charset="0"/>
                <a:ea typeface="Tahoma" panose="020B0604030504040204" pitchFamily="34" charset="0"/>
                <a:cs typeface="Tahoma" panose="020B0604030504040204" pitchFamily="34" charset="0"/>
              </a:rPr>
              <a:t>zijn.</a:t>
            </a:r>
          </a:p>
          <a:p>
            <a:pPr marL="457200" indent="-457200">
              <a:buAutoNum type="arabicPeriod"/>
            </a:pPr>
            <a:r>
              <a:rPr lang="nl-NL" sz="2000" dirty="0" smtClean="0">
                <a:latin typeface="Tahoma" panose="020B0604030504040204" pitchFamily="34" charset="0"/>
                <a:ea typeface="Tahoma" panose="020B0604030504040204" pitchFamily="34" charset="0"/>
                <a:cs typeface="Tahoma" panose="020B0604030504040204" pitchFamily="34" charset="0"/>
              </a:rPr>
              <a:t>Gebruik van plaatjes, boeken, dezelfde taal.</a:t>
            </a:r>
          </a:p>
          <a:p>
            <a:pPr marL="457200" indent="-457200">
              <a:buAutoNum type="arabicPeriod"/>
            </a:pPr>
            <a:r>
              <a:rPr lang="nl-NL" sz="2000" dirty="0" smtClean="0">
                <a:latin typeface="Tahoma" panose="020B0604030504040204" pitchFamily="34" charset="0"/>
                <a:ea typeface="Tahoma" panose="020B0604030504040204" pitchFamily="34" charset="0"/>
                <a:cs typeface="Tahoma" panose="020B0604030504040204" pitchFamily="34" charset="0"/>
              </a:rPr>
              <a:t>Aanmoedigen eigen mening over seksualiteit.</a:t>
            </a:r>
          </a:p>
          <a:p>
            <a:pPr marL="457200" indent="-457200">
              <a:buAutoNum type="arabicPeriod"/>
            </a:pPr>
            <a:r>
              <a:rPr lang="nl-NL" sz="2000" dirty="0" smtClean="0">
                <a:latin typeface="Tahoma" panose="020B0604030504040204" pitchFamily="34" charset="0"/>
                <a:ea typeface="Tahoma" panose="020B0604030504040204" pitchFamily="34" charset="0"/>
                <a:cs typeface="Tahoma" panose="020B0604030504040204" pitchFamily="34" charset="0"/>
              </a:rPr>
              <a:t>Begrenzen (structureren, afleiden, verbieden, aanpassen of verduidelijken). Verdieping in gedrag, soms vrijheidsbeperkende maatregelen. </a:t>
            </a:r>
          </a:p>
          <a:p>
            <a:pPr marL="457200" indent="-457200">
              <a:buAutoNum type="arabicPeriod"/>
            </a:pPr>
            <a:r>
              <a:rPr lang="nl-NL" sz="2000" dirty="0" smtClean="0">
                <a:latin typeface="Tahoma" panose="020B0604030504040204" pitchFamily="34" charset="0"/>
                <a:ea typeface="Tahoma" panose="020B0604030504040204" pitchFamily="34" charset="0"/>
                <a:cs typeface="Tahoma" panose="020B0604030504040204" pitchFamily="34" charset="0"/>
              </a:rPr>
              <a:t>Niet vanzelfsprekend voor mensen met LVB. Wees expliciet!</a:t>
            </a:r>
          </a:p>
          <a:p>
            <a:pPr marL="457200" indent="-457200">
              <a:buAutoNum type="arabicPeriod"/>
            </a:pPr>
            <a:endParaRPr lang="nl-NL" sz="2400" dirty="0">
              <a:latin typeface="Tahoma" panose="020B0604030504040204" pitchFamily="34" charset="0"/>
              <a:ea typeface="Tahoma" panose="020B0604030504040204" pitchFamily="34" charset="0"/>
              <a:cs typeface="Tahoma" panose="020B0604030504040204" pitchFamily="34" charset="0"/>
            </a:endParaRPr>
          </a:p>
          <a:p>
            <a:endParaRPr lang="nl-NL" sz="24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779298156"/>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Rechte verbindingslijn 5"/>
          <p:cNvCxnSpPr/>
          <p:nvPr/>
        </p:nvCxnSpPr>
        <p:spPr>
          <a:xfrm flipV="1">
            <a:off x="357064" y="6134041"/>
            <a:ext cx="8136904" cy="36004"/>
          </a:xfrm>
          <a:prstGeom prst="line">
            <a:avLst/>
          </a:prstGeom>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35896" y="6297153"/>
            <a:ext cx="1983445" cy="514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kstvak 1"/>
          <p:cNvSpPr txBox="1"/>
          <p:nvPr/>
        </p:nvSpPr>
        <p:spPr>
          <a:xfrm>
            <a:off x="415150" y="1412776"/>
            <a:ext cx="8424936" cy="4001095"/>
          </a:xfrm>
          <a:prstGeom prst="rect">
            <a:avLst/>
          </a:prstGeom>
          <a:noFill/>
        </p:spPr>
        <p:txBody>
          <a:bodyPr wrap="square" rtlCol="0">
            <a:spAutoFit/>
          </a:bodyPr>
          <a:lstStyle/>
          <a:p>
            <a:endParaRPr lang="nl-NL" sz="3200" dirty="0">
              <a:solidFill>
                <a:schemeClr val="accent5">
                  <a:lumMod val="75000"/>
                </a:schemeClr>
              </a:solidFill>
              <a:latin typeface="Calibri" pitchFamily="34" charset="0"/>
              <a:cs typeface="Calibri" pitchFamily="34" charset="0"/>
            </a:endParaRPr>
          </a:p>
          <a:p>
            <a:endParaRPr lang="nl-NL" dirty="0">
              <a:latin typeface="Calibri" pitchFamily="34" charset="0"/>
              <a:cs typeface="Calibri" pitchFamily="34" charset="0"/>
            </a:endParaRPr>
          </a:p>
          <a:p>
            <a:endParaRPr lang="nl-NL" dirty="0">
              <a:latin typeface="Calibri" pitchFamily="34" charset="0"/>
              <a:cs typeface="Calibri" pitchFamily="34" charset="0"/>
            </a:endParaRPr>
          </a:p>
          <a:p>
            <a:endParaRPr lang="nl-NL" sz="3200" dirty="0" smtClean="0">
              <a:solidFill>
                <a:schemeClr val="accent5">
                  <a:lumMod val="75000"/>
                </a:schemeClr>
              </a:solidFill>
              <a:latin typeface="Calibri" pitchFamily="34" charset="0"/>
              <a:cs typeface="Calibri" pitchFamily="34" charset="0"/>
            </a:endParaRPr>
          </a:p>
          <a:p>
            <a:endParaRPr lang="nl-NL" sz="3200" dirty="0">
              <a:solidFill>
                <a:schemeClr val="accent5">
                  <a:lumMod val="75000"/>
                </a:schemeClr>
              </a:solidFill>
              <a:latin typeface="Calibri" pitchFamily="34" charset="0"/>
              <a:cs typeface="Calibri" pitchFamily="34" charset="0"/>
            </a:endParaRPr>
          </a:p>
          <a:p>
            <a:endParaRPr lang="nl-NL" sz="3200" dirty="0" smtClean="0">
              <a:solidFill>
                <a:schemeClr val="accent5">
                  <a:lumMod val="75000"/>
                </a:schemeClr>
              </a:solidFill>
              <a:latin typeface="Calibri" pitchFamily="34" charset="0"/>
              <a:cs typeface="Calibri" pitchFamily="34" charset="0"/>
            </a:endParaRPr>
          </a:p>
          <a:p>
            <a:endParaRPr lang="nl-NL" dirty="0">
              <a:solidFill>
                <a:schemeClr val="accent5">
                  <a:lumMod val="75000"/>
                </a:schemeClr>
              </a:solidFill>
              <a:latin typeface="Calibri" pitchFamily="34" charset="0"/>
              <a:cs typeface="Calibri" pitchFamily="34" charset="0"/>
            </a:endParaRPr>
          </a:p>
          <a:p>
            <a:endParaRPr lang="nl-NL" dirty="0" smtClean="0">
              <a:solidFill>
                <a:schemeClr val="accent5">
                  <a:lumMod val="75000"/>
                </a:schemeClr>
              </a:solidFill>
              <a:latin typeface="Calibri" pitchFamily="34" charset="0"/>
              <a:cs typeface="Calibri" pitchFamily="34" charset="0"/>
            </a:endParaRPr>
          </a:p>
          <a:p>
            <a:endParaRPr lang="nl-NL" dirty="0" smtClean="0">
              <a:solidFill>
                <a:schemeClr val="accent5">
                  <a:lumMod val="75000"/>
                </a:schemeClr>
              </a:solidFill>
              <a:latin typeface="Calibri" pitchFamily="34" charset="0"/>
              <a:cs typeface="Calibri" pitchFamily="34" charset="0"/>
            </a:endParaRPr>
          </a:p>
          <a:p>
            <a:endParaRPr lang="nl-NL" dirty="0">
              <a:solidFill>
                <a:schemeClr val="accent5">
                  <a:lumMod val="75000"/>
                </a:schemeClr>
              </a:solidFill>
              <a:latin typeface="Calibri" pitchFamily="34" charset="0"/>
              <a:cs typeface="Calibri" pitchFamily="34" charset="0"/>
            </a:endParaRPr>
          </a:p>
          <a:p>
            <a:endParaRPr lang="nl-NL" dirty="0">
              <a:solidFill>
                <a:schemeClr val="accent5">
                  <a:lumMod val="75000"/>
                </a:schemeClr>
              </a:solidFill>
              <a:latin typeface="Calibri" pitchFamily="34" charset="0"/>
              <a:cs typeface="Calibri" pitchFamily="34" charset="0"/>
            </a:endParaRPr>
          </a:p>
        </p:txBody>
      </p:sp>
      <p:pic>
        <p:nvPicPr>
          <p:cNvPr id="4" name="Afbeelding 3">
            <a:hlinkClick r:id="rId3" action="ppaction://hlinkfile"/>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42876" y="1699876"/>
            <a:ext cx="3458248" cy="3458248"/>
          </a:xfrm>
          <a:prstGeom prst="rect">
            <a:avLst/>
          </a:prstGeom>
        </p:spPr>
      </p:pic>
    </p:spTree>
    <p:extLst>
      <p:ext uri="{BB962C8B-B14F-4D97-AF65-F5344CB8AC3E}">
        <p14:creationId xmlns:p14="http://schemas.microsoft.com/office/powerpoint/2010/main" val="3659315958"/>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Rechte verbindingslijn 5"/>
          <p:cNvCxnSpPr/>
          <p:nvPr/>
        </p:nvCxnSpPr>
        <p:spPr>
          <a:xfrm flipV="1">
            <a:off x="357064" y="6134041"/>
            <a:ext cx="8136904" cy="36004"/>
          </a:xfrm>
          <a:prstGeom prst="line">
            <a:avLst/>
          </a:prstGeom>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35896" y="6297153"/>
            <a:ext cx="1983445" cy="514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kstvak 1"/>
          <p:cNvSpPr txBox="1"/>
          <p:nvPr/>
        </p:nvSpPr>
        <p:spPr>
          <a:xfrm>
            <a:off x="539552" y="620688"/>
            <a:ext cx="8424936" cy="8925520"/>
          </a:xfrm>
          <a:prstGeom prst="rect">
            <a:avLst/>
          </a:prstGeom>
          <a:noFill/>
        </p:spPr>
        <p:txBody>
          <a:bodyPr wrap="square" rtlCol="0">
            <a:spAutoFit/>
          </a:bodyPr>
          <a:lstStyle/>
          <a:p>
            <a:r>
              <a:rPr lang="nl-NL" sz="3200" dirty="0" smtClean="0">
                <a:solidFill>
                  <a:schemeClr val="accent5">
                    <a:lumMod val="75000"/>
                  </a:schemeClr>
                </a:solidFill>
                <a:latin typeface="Calibri" pitchFamily="34" charset="0"/>
                <a:cs typeface="Calibri" pitchFamily="34" charset="0"/>
              </a:rPr>
              <a:t>Tips </a:t>
            </a:r>
            <a:r>
              <a:rPr lang="nl-NL" sz="3200" dirty="0" smtClean="0">
                <a:solidFill>
                  <a:schemeClr val="accent5">
                    <a:lumMod val="75000"/>
                  </a:schemeClr>
                </a:solidFill>
                <a:latin typeface="Calibri" pitchFamily="34" charset="0"/>
                <a:cs typeface="Calibri" pitchFamily="34" charset="0"/>
              </a:rPr>
              <a:t>voor seksuele voorlichting:</a:t>
            </a:r>
          </a:p>
          <a:p>
            <a:endParaRPr lang="nl-NL" sz="3200" dirty="0">
              <a:solidFill>
                <a:schemeClr val="accent5">
                  <a:lumMod val="75000"/>
                </a:schemeClr>
              </a:solidFill>
              <a:latin typeface="Calibri" pitchFamily="34" charset="0"/>
              <a:cs typeface="Calibri" pitchFamily="34" charset="0"/>
            </a:endParaRPr>
          </a:p>
          <a:p>
            <a:r>
              <a:rPr lang="nl-NL" sz="2400" dirty="0" smtClean="0">
                <a:latin typeface="Calibri" pitchFamily="34" charset="0"/>
                <a:cs typeface="Calibri" pitchFamily="34" charset="0"/>
              </a:rPr>
              <a:t>1. </a:t>
            </a:r>
            <a:r>
              <a:rPr lang="nl-NL" sz="2400" dirty="0" smtClean="0">
                <a:latin typeface="Calibri" pitchFamily="34" charset="0"/>
                <a:cs typeface="Calibri" pitchFamily="34" charset="0"/>
              </a:rPr>
              <a:t>Bepaal het doel. </a:t>
            </a:r>
          </a:p>
          <a:p>
            <a:r>
              <a:rPr lang="nl-NL" sz="2400" dirty="0" smtClean="0">
                <a:latin typeface="Calibri" pitchFamily="34" charset="0"/>
                <a:cs typeface="Calibri" pitchFamily="34" charset="0"/>
              </a:rPr>
              <a:t>2. </a:t>
            </a:r>
            <a:r>
              <a:rPr lang="nl-NL" sz="2400" dirty="0" smtClean="0">
                <a:latin typeface="Calibri" pitchFamily="34" charset="0"/>
                <a:cs typeface="Calibri" pitchFamily="34" charset="0"/>
              </a:rPr>
              <a:t>Sluit aan bij de doelgroep. </a:t>
            </a:r>
          </a:p>
          <a:p>
            <a:r>
              <a:rPr lang="nl-NL" sz="2400" dirty="0" smtClean="0">
                <a:latin typeface="Calibri" pitchFamily="34" charset="0"/>
                <a:cs typeface="Calibri" pitchFamily="34" charset="0"/>
              </a:rPr>
              <a:t>3. Kies materiaal of wijze (Tip: pakket ‘Lief, lijf en leven’). </a:t>
            </a:r>
          </a:p>
          <a:p>
            <a:r>
              <a:rPr lang="nl-NL" sz="2400" dirty="0" smtClean="0">
                <a:latin typeface="Calibri" pitchFamily="34" charset="0"/>
                <a:cs typeface="Calibri" pitchFamily="34" charset="0"/>
              </a:rPr>
              <a:t>4. </a:t>
            </a:r>
            <a:r>
              <a:rPr lang="nl-NL" sz="2400" dirty="0" smtClean="0">
                <a:latin typeface="Calibri" pitchFamily="34" charset="0"/>
                <a:cs typeface="Calibri" pitchFamily="34" charset="0"/>
              </a:rPr>
              <a:t>Ken jezelf. </a:t>
            </a:r>
          </a:p>
          <a:p>
            <a:r>
              <a:rPr lang="nl-NL" sz="2400" dirty="0" smtClean="0">
                <a:latin typeface="Calibri" pitchFamily="34" charset="0"/>
                <a:cs typeface="Calibri" pitchFamily="34" charset="0"/>
              </a:rPr>
              <a:t>5. Veilige sfeer</a:t>
            </a:r>
          </a:p>
          <a:p>
            <a:r>
              <a:rPr lang="nl-NL" sz="2400" dirty="0" smtClean="0">
                <a:latin typeface="Calibri" pitchFamily="34" charset="0"/>
                <a:cs typeface="Calibri" pitchFamily="34" charset="0"/>
              </a:rPr>
              <a:t>6. </a:t>
            </a:r>
            <a:r>
              <a:rPr lang="nl-NL" sz="2400" dirty="0" smtClean="0">
                <a:latin typeface="Calibri" pitchFamily="34" charset="0"/>
                <a:cs typeface="Calibri" pitchFamily="34" charset="0"/>
              </a:rPr>
              <a:t>Aan de slag!*</a:t>
            </a:r>
          </a:p>
          <a:p>
            <a:r>
              <a:rPr lang="nl-NL" sz="2400" dirty="0" smtClean="0">
                <a:latin typeface="Calibri" pitchFamily="34" charset="0"/>
                <a:cs typeface="Calibri" pitchFamily="34" charset="0"/>
              </a:rPr>
              <a:t>7. Vraag feedback deelnemers</a:t>
            </a:r>
          </a:p>
          <a:p>
            <a:r>
              <a:rPr lang="nl-NL" sz="2400" dirty="0" smtClean="0">
                <a:latin typeface="Calibri" pitchFamily="34" charset="0"/>
                <a:cs typeface="Calibri" pitchFamily="34" charset="0"/>
              </a:rPr>
              <a:t>8. </a:t>
            </a:r>
            <a:r>
              <a:rPr lang="nl-NL" sz="2400" dirty="0" smtClean="0">
                <a:latin typeface="Calibri" pitchFamily="34" charset="0"/>
                <a:cs typeface="Calibri" pitchFamily="34" charset="0"/>
              </a:rPr>
              <a:t>Deel ervaringen met team </a:t>
            </a:r>
            <a:endParaRPr lang="nl-NL" sz="2400" dirty="0" smtClean="0">
              <a:latin typeface="Calibri" pitchFamily="34" charset="0"/>
              <a:cs typeface="Calibri" pitchFamily="34" charset="0"/>
            </a:endParaRPr>
          </a:p>
          <a:p>
            <a:endParaRPr lang="nl-NL" sz="3200" dirty="0">
              <a:solidFill>
                <a:schemeClr val="accent5">
                  <a:lumMod val="75000"/>
                </a:schemeClr>
              </a:solidFill>
              <a:latin typeface="Calibri" pitchFamily="34" charset="0"/>
              <a:cs typeface="Calibri" pitchFamily="34" charset="0"/>
            </a:endParaRPr>
          </a:p>
          <a:p>
            <a:endParaRPr lang="nl-NL" sz="3200" dirty="0" smtClean="0">
              <a:solidFill>
                <a:schemeClr val="accent5">
                  <a:lumMod val="75000"/>
                </a:schemeClr>
              </a:solidFill>
              <a:latin typeface="Calibri" pitchFamily="34" charset="0"/>
              <a:cs typeface="Calibri" pitchFamily="34" charset="0"/>
            </a:endParaRPr>
          </a:p>
          <a:p>
            <a:endParaRPr lang="nl-NL" sz="3200" dirty="0">
              <a:solidFill>
                <a:schemeClr val="accent5">
                  <a:lumMod val="75000"/>
                </a:schemeClr>
              </a:solidFill>
              <a:latin typeface="Calibri" pitchFamily="34" charset="0"/>
              <a:cs typeface="Calibri" pitchFamily="34" charset="0"/>
            </a:endParaRPr>
          </a:p>
          <a:p>
            <a:endParaRPr lang="nl-NL" dirty="0">
              <a:latin typeface="Calibri" pitchFamily="34" charset="0"/>
              <a:cs typeface="Calibri" pitchFamily="34" charset="0"/>
            </a:endParaRPr>
          </a:p>
          <a:p>
            <a:endParaRPr lang="nl-NL" dirty="0">
              <a:latin typeface="Calibri" pitchFamily="34" charset="0"/>
              <a:cs typeface="Calibri" pitchFamily="34" charset="0"/>
            </a:endParaRPr>
          </a:p>
          <a:p>
            <a:endParaRPr lang="nl-NL" sz="3200" dirty="0" smtClean="0">
              <a:solidFill>
                <a:schemeClr val="accent5">
                  <a:lumMod val="75000"/>
                </a:schemeClr>
              </a:solidFill>
              <a:latin typeface="Calibri" pitchFamily="34" charset="0"/>
              <a:cs typeface="Calibri" pitchFamily="34" charset="0"/>
            </a:endParaRPr>
          </a:p>
          <a:p>
            <a:endParaRPr lang="nl-NL" sz="3200" dirty="0">
              <a:solidFill>
                <a:schemeClr val="accent5">
                  <a:lumMod val="75000"/>
                </a:schemeClr>
              </a:solidFill>
              <a:latin typeface="Calibri" pitchFamily="34" charset="0"/>
              <a:cs typeface="Calibri" pitchFamily="34" charset="0"/>
            </a:endParaRPr>
          </a:p>
          <a:p>
            <a:endParaRPr lang="nl-NL" sz="3200" dirty="0" smtClean="0">
              <a:solidFill>
                <a:schemeClr val="accent5">
                  <a:lumMod val="75000"/>
                </a:schemeClr>
              </a:solidFill>
              <a:latin typeface="Calibri" pitchFamily="34" charset="0"/>
              <a:cs typeface="Calibri" pitchFamily="34" charset="0"/>
            </a:endParaRPr>
          </a:p>
          <a:p>
            <a:endParaRPr lang="nl-NL" dirty="0">
              <a:solidFill>
                <a:schemeClr val="accent5">
                  <a:lumMod val="75000"/>
                </a:schemeClr>
              </a:solidFill>
              <a:latin typeface="Calibri" pitchFamily="34" charset="0"/>
              <a:cs typeface="Calibri" pitchFamily="34" charset="0"/>
            </a:endParaRPr>
          </a:p>
          <a:p>
            <a:endParaRPr lang="nl-NL" dirty="0" smtClean="0">
              <a:solidFill>
                <a:schemeClr val="accent5">
                  <a:lumMod val="75000"/>
                </a:schemeClr>
              </a:solidFill>
              <a:latin typeface="Calibri" pitchFamily="34" charset="0"/>
              <a:cs typeface="Calibri" pitchFamily="34" charset="0"/>
            </a:endParaRPr>
          </a:p>
          <a:p>
            <a:endParaRPr lang="nl-NL" dirty="0" smtClean="0">
              <a:solidFill>
                <a:schemeClr val="accent5">
                  <a:lumMod val="75000"/>
                </a:schemeClr>
              </a:solidFill>
              <a:latin typeface="Calibri" pitchFamily="34" charset="0"/>
              <a:cs typeface="Calibri" pitchFamily="34" charset="0"/>
            </a:endParaRPr>
          </a:p>
          <a:p>
            <a:endParaRPr lang="nl-NL" dirty="0">
              <a:solidFill>
                <a:schemeClr val="accent5">
                  <a:lumMod val="75000"/>
                </a:schemeClr>
              </a:solidFill>
              <a:latin typeface="Calibri" pitchFamily="34" charset="0"/>
              <a:cs typeface="Calibri" pitchFamily="34" charset="0"/>
            </a:endParaRPr>
          </a:p>
          <a:p>
            <a:endParaRPr lang="nl-NL" dirty="0">
              <a:solidFill>
                <a:schemeClr val="accent5">
                  <a:lumMod val="75000"/>
                </a:schemeClr>
              </a:solidFill>
              <a:latin typeface="Calibri" pitchFamily="34" charset="0"/>
              <a:cs typeface="Calibri" pitchFamily="34" charset="0"/>
            </a:endParaRPr>
          </a:p>
        </p:txBody>
      </p:sp>
    </p:spTree>
    <p:extLst>
      <p:ext uri="{BB962C8B-B14F-4D97-AF65-F5344CB8AC3E}">
        <p14:creationId xmlns:p14="http://schemas.microsoft.com/office/powerpoint/2010/main" val="1786346098"/>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Rechte verbindingslijn 5"/>
          <p:cNvCxnSpPr/>
          <p:nvPr/>
        </p:nvCxnSpPr>
        <p:spPr>
          <a:xfrm flipV="1">
            <a:off x="357064" y="6134041"/>
            <a:ext cx="8136904" cy="36004"/>
          </a:xfrm>
          <a:prstGeom prst="line">
            <a:avLst/>
          </a:prstGeom>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35896" y="6297153"/>
            <a:ext cx="1983445" cy="514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kstvak 1"/>
          <p:cNvSpPr txBox="1"/>
          <p:nvPr/>
        </p:nvSpPr>
        <p:spPr>
          <a:xfrm>
            <a:off x="539552" y="620688"/>
            <a:ext cx="8424936" cy="7540526"/>
          </a:xfrm>
          <a:prstGeom prst="rect">
            <a:avLst/>
          </a:prstGeom>
          <a:noFill/>
        </p:spPr>
        <p:txBody>
          <a:bodyPr wrap="square" rtlCol="0">
            <a:spAutoFit/>
          </a:bodyPr>
          <a:lstStyle/>
          <a:p>
            <a:r>
              <a:rPr lang="nl-NL" sz="3200" dirty="0" smtClean="0">
                <a:solidFill>
                  <a:schemeClr val="accent5">
                    <a:lumMod val="75000"/>
                  </a:schemeClr>
                </a:solidFill>
                <a:latin typeface="Calibri" pitchFamily="34" charset="0"/>
                <a:cs typeface="Calibri" pitchFamily="34" charset="0"/>
              </a:rPr>
              <a:t>Met jongeren en jong volwassenen aan de slag</a:t>
            </a:r>
          </a:p>
          <a:p>
            <a:endParaRPr lang="nl-NL" sz="3200" dirty="0">
              <a:solidFill>
                <a:schemeClr val="accent5">
                  <a:lumMod val="75000"/>
                </a:schemeClr>
              </a:solidFill>
              <a:latin typeface="Calibri" pitchFamily="34" charset="0"/>
              <a:cs typeface="Calibri" pitchFamily="34" charset="0"/>
            </a:endParaRPr>
          </a:p>
          <a:p>
            <a:r>
              <a:rPr lang="nl-NL" dirty="0" smtClean="0">
                <a:latin typeface="Calibri" pitchFamily="34" charset="0"/>
                <a:cs typeface="Calibri" pitchFamily="34" charset="0"/>
              </a:rPr>
              <a:t>-Je kan meestal gebruik maken van de kaarten en tekeningen. Bij elke tekening hoort een leidraad. Dit is achtergrondinformatie voor de begeleider. </a:t>
            </a:r>
          </a:p>
          <a:p>
            <a:endParaRPr lang="nl-NL" dirty="0">
              <a:latin typeface="Calibri" pitchFamily="34" charset="0"/>
              <a:cs typeface="Calibri" pitchFamily="34" charset="0"/>
            </a:endParaRPr>
          </a:p>
          <a:p>
            <a:r>
              <a:rPr lang="nl-NL" dirty="0" smtClean="0">
                <a:latin typeface="Calibri" pitchFamily="34" charset="0"/>
                <a:cs typeface="Calibri" pitchFamily="34" charset="0"/>
              </a:rPr>
              <a:t>-Neem voldoende tijd en creëer en bewaak een veilige werkomgeving voor de deelnemers. Dit is een gevoelig onderwerp en sommige jongeren of jong volwassenen kunnen veel meegemaakt hebben. Laat geen beschuldigingen toe uit zelf ook geen oordeel over personen. Houd het gesprek bij gedrag, wat dit oproept en hoe je ermee kan omgaan. </a:t>
            </a:r>
          </a:p>
          <a:p>
            <a:endParaRPr lang="nl-NL" dirty="0">
              <a:latin typeface="Calibri" pitchFamily="34" charset="0"/>
              <a:cs typeface="Calibri" pitchFamily="34" charset="0"/>
            </a:endParaRPr>
          </a:p>
          <a:p>
            <a:r>
              <a:rPr lang="nl-NL" dirty="0" smtClean="0">
                <a:latin typeface="Calibri" pitchFamily="34" charset="0"/>
                <a:cs typeface="Calibri" pitchFamily="34" charset="0"/>
              </a:rPr>
              <a:t>-Kinderen of jongeren kunnen behoefte hebben om na de activiteit nog na te praten met de begeleider of een andere deskundige. Houd daar rekening mee in je planning. </a:t>
            </a:r>
          </a:p>
          <a:p>
            <a:endParaRPr lang="nl-NL" dirty="0">
              <a:latin typeface="Calibri" pitchFamily="34" charset="0"/>
              <a:cs typeface="Calibri" pitchFamily="34" charset="0"/>
            </a:endParaRPr>
          </a:p>
          <a:p>
            <a:endParaRPr lang="nl-NL" dirty="0">
              <a:latin typeface="Calibri" pitchFamily="34" charset="0"/>
              <a:cs typeface="Calibri" pitchFamily="34" charset="0"/>
            </a:endParaRPr>
          </a:p>
          <a:p>
            <a:endParaRPr lang="nl-NL" sz="3200" dirty="0" smtClean="0">
              <a:solidFill>
                <a:schemeClr val="accent5">
                  <a:lumMod val="75000"/>
                </a:schemeClr>
              </a:solidFill>
              <a:latin typeface="Calibri" pitchFamily="34" charset="0"/>
              <a:cs typeface="Calibri" pitchFamily="34" charset="0"/>
            </a:endParaRPr>
          </a:p>
          <a:p>
            <a:endParaRPr lang="nl-NL" sz="3200" dirty="0">
              <a:solidFill>
                <a:schemeClr val="accent5">
                  <a:lumMod val="75000"/>
                </a:schemeClr>
              </a:solidFill>
              <a:latin typeface="Calibri" pitchFamily="34" charset="0"/>
              <a:cs typeface="Calibri" pitchFamily="34" charset="0"/>
            </a:endParaRPr>
          </a:p>
          <a:p>
            <a:endParaRPr lang="nl-NL" sz="3200" dirty="0" smtClean="0">
              <a:solidFill>
                <a:schemeClr val="accent5">
                  <a:lumMod val="75000"/>
                </a:schemeClr>
              </a:solidFill>
              <a:latin typeface="Calibri" pitchFamily="34" charset="0"/>
              <a:cs typeface="Calibri" pitchFamily="34" charset="0"/>
            </a:endParaRPr>
          </a:p>
          <a:p>
            <a:endParaRPr lang="nl-NL" dirty="0">
              <a:solidFill>
                <a:schemeClr val="accent5">
                  <a:lumMod val="75000"/>
                </a:schemeClr>
              </a:solidFill>
              <a:latin typeface="Calibri" pitchFamily="34" charset="0"/>
              <a:cs typeface="Calibri" pitchFamily="34" charset="0"/>
            </a:endParaRPr>
          </a:p>
          <a:p>
            <a:endParaRPr lang="nl-NL" dirty="0" smtClean="0">
              <a:solidFill>
                <a:schemeClr val="accent5">
                  <a:lumMod val="75000"/>
                </a:schemeClr>
              </a:solidFill>
              <a:latin typeface="Calibri" pitchFamily="34" charset="0"/>
              <a:cs typeface="Calibri" pitchFamily="34" charset="0"/>
            </a:endParaRPr>
          </a:p>
          <a:p>
            <a:endParaRPr lang="nl-NL" dirty="0" smtClean="0">
              <a:solidFill>
                <a:schemeClr val="accent5">
                  <a:lumMod val="75000"/>
                </a:schemeClr>
              </a:solidFill>
              <a:latin typeface="Calibri" pitchFamily="34" charset="0"/>
              <a:cs typeface="Calibri" pitchFamily="34" charset="0"/>
            </a:endParaRPr>
          </a:p>
          <a:p>
            <a:endParaRPr lang="nl-NL" dirty="0">
              <a:solidFill>
                <a:schemeClr val="accent5">
                  <a:lumMod val="75000"/>
                </a:schemeClr>
              </a:solidFill>
              <a:latin typeface="Calibri" pitchFamily="34" charset="0"/>
              <a:cs typeface="Calibri" pitchFamily="34" charset="0"/>
            </a:endParaRPr>
          </a:p>
          <a:p>
            <a:endParaRPr lang="nl-NL" dirty="0">
              <a:solidFill>
                <a:schemeClr val="accent5">
                  <a:lumMod val="75000"/>
                </a:schemeClr>
              </a:solidFill>
              <a:latin typeface="Calibri" pitchFamily="34" charset="0"/>
              <a:cs typeface="Calibri" pitchFamily="34" charset="0"/>
            </a:endParaRPr>
          </a:p>
        </p:txBody>
      </p:sp>
    </p:spTree>
    <p:extLst>
      <p:ext uri="{BB962C8B-B14F-4D97-AF65-F5344CB8AC3E}">
        <p14:creationId xmlns:p14="http://schemas.microsoft.com/office/powerpoint/2010/main" val="53472637"/>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Rechte verbindingslijn 5"/>
          <p:cNvCxnSpPr/>
          <p:nvPr/>
        </p:nvCxnSpPr>
        <p:spPr>
          <a:xfrm flipV="1">
            <a:off x="357064" y="6134041"/>
            <a:ext cx="8136904" cy="36004"/>
          </a:xfrm>
          <a:prstGeom prst="line">
            <a:avLst/>
          </a:prstGeom>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35896" y="6297153"/>
            <a:ext cx="1983445" cy="514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hthoek 2"/>
          <p:cNvSpPr/>
          <p:nvPr/>
        </p:nvSpPr>
        <p:spPr>
          <a:xfrm>
            <a:off x="755576" y="1700808"/>
            <a:ext cx="6851246" cy="2308324"/>
          </a:xfrm>
          <a:prstGeom prst="rect">
            <a:avLst/>
          </a:prstGeom>
        </p:spPr>
        <p:txBody>
          <a:bodyPr wrap="square">
            <a:spAutoFit/>
          </a:bodyPr>
          <a:lstStyle/>
          <a:p>
            <a:pPr lvl="6"/>
            <a:r>
              <a:rPr lang="nl-NL" sz="2400" dirty="0">
                <a:latin typeface="Tahoma" panose="020B0604030504040204" pitchFamily="34" charset="0"/>
                <a:ea typeface="Tahoma" panose="020B0604030504040204" pitchFamily="34" charset="0"/>
                <a:cs typeface="Tahoma" panose="020B0604030504040204" pitchFamily="34" charset="0"/>
              </a:rPr>
              <a:t>	</a:t>
            </a:r>
          </a:p>
          <a:p>
            <a:endParaRPr lang="nl-NL" sz="2400" dirty="0">
              <a:latin typeface="Tahoma" panose="020B0604030504040204" pitchFamily="34" charset="0"/>
              <a:ea typeface="Tahoma" panose="020B0604030504040204" pitchFamily="34" charset="0"/>
              <a:cs typeface="Tahoma" panose="020B0604030504040204" pitchFamily="34" charset="0"/>
            </a:endParaRPr>
          </a:p>
          <a:p>
            <a:endParaRPr lang="nl-NL" sz="2400" dirty="0" smtClean="0">
              <a:latin typeface="Tahoma" panose="020B0604030504040204" pitchFamily="34" charset="0"/>
              <a:ea typeface="Tahoma" panose="020B0604030504040204" pitchFamily="34" charset="0"/>
              <a:cs typeface="Tahoma" panose="020B0604030504040204" pitchFamily="34" charset="0"/>
            </a:endParaRPr>
          </a:p>
          <a:p>
            <a:endParaRPr lang="nl-NL" sz="2400" dirty="0" smtClean="0">
              <a:latin typeface="Tahoma" panose="020B0604030504040204" pitchFamily="34" charset="0"/>
              <a:ea typeface="Tahoma" panose="020B0604030504040204" pitchFamily="34" charset="0"/>
              <a:cs typeface="Tahoma" panose="020B0604030504040204" pitchFamily="34" charset="0"/>
            </a:endParaRPr>
          </a:p>
          <a:p>
            <a:endParaRPr lang="nl-NL" sz="2400" dirty="0">
              <a:latin typeface="Tahoma" panose="020B0604030504040204" pitchFamily="34" charset="0"/>
              <a:ea typeface="Tahoma" panose="020B0604030504040204" pitchFamily="34" charset="0"/>
              <a:cs typeface="Tahoma" panose="020B0604030504040204" pitchFamily="34" charset="0"/>
            </a:endParaRPr>
          </a:p>
          <a:p>
            <a:endParaRPr lang="nl-NL" sz="2400" dirty="0">
              <a:latin typeface="Tahoma" panose="020B0604030504040204" pitchFamily="34" charset="0"/>
              <a:ea typeface="Tahoma" panose="020B0604030504040204" pitchFamily="34" charset="0"/>
              <a:cs typeface="Tahoma" panose="020B0604030504040204" pitchFamily="34" charset="0"/>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6387" y="495241"/>
            <a:ext cx="5991225" cy="563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60613390"/>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Rechte verbindingslijn 5"/>
          <p:cNvCxnSpPr/>
          <p:nvPr/>
        </p:nvCxnSpPr>
        <p:spPr>
          <a:xfrm flipV="1">
            <a:off x="357064" y="6134041"/>
            <a:ext cx="8136904" cy="36004"/>
          </a:xfrm>
          <a:prstGeom prst="line">
            <a:avLst/>
          </a:prstGeom>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35896" y="6297153"/>
            <a:ext cx="1983445" cy="514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hthoek 2"/>
          <p:cNvSpPr/>
          <p:nvPr/>
        </p:nvSpPr>
        <p:spPr>
          <a:xfrm>
            <a:off x="755576" y="1700808"/>
            <a:ext cx="6851246" cy="2308324"/>
          </a:xfrm>
          <a:prstGeom prst="rect">
            <a:avLst/>
          </a:prstGeom>
        </p:spPr>
        <p:txBody>
          <a:bodyPr wrap="square">
            <a:spAutoFit/>
          </a:bodyPr>
          <a:lstStyle/>
          <a:p>
            <a:pPr lvl="6"/>
            <a:r>
              <a:rPr lang="nl-NL" sz="2400" dirty="0">
                <a:latin typeface="Tahoma" panose="020B0604030504040204" pitchFamily="34" charset="0"/>
                <a:ea typeface="Tahoma" panose="020B0604030504040204" pitchFamily="34" charset="0"/>
                <a:cs typeface="Tahoma" panose="020B0604030504040204" pitchFamily="34" charset="0"/>
              </a:rPr>
              <a:t>	</a:t>
            </a:r>
          </a:p>
          <a:p>
            <a:endParaRPr lang="nl-NL" sz="2400" dirty="0">
              <a:latin typeface="Tahoma" panose="020B0604030504040204" pitchFamily="34" charset="0"/>
              <a:ea typeface="Tahoma" panose="020B0604030504040204" pitchFamily="34" charset="0"/>
              <a:cs typeface="Tahoma" panose="020B0604030504040204" pitchFamily="34" charset="0"/>
            </a:endParaRPr>
          </a:p>
          <a:p>
            <a:endParaRPr lang="nl-NL" sz="2400" dirty="0" smtClean="0">
              <a:latin typeface="Tahoma" panose="020B0604030504040204" pitchFamily="34" charset="0"/>
              <a:ea typeface="Tahoma" panose="020B0604030504040204" pitchFamily="34" charset="0"/>
              <a:cs typeface="Tahoma" panose="020B0604030504040204" pitchFamily="34" charset="0"/>
            </a:endParaRPr>
          </a:p>
          <a:p>
            <a:endParaRPr lang="nl-NL" sz="2400" dirty="0" smtClean="0">
              <a:latin typeface="Tahoma" panose="020B0604030504040204" pitchFamily="34" charset="0"/>
              <a:ea typeface="Tahoma" panose="020B0604030504040204" pitchFamily="34" charset="0"/>
              <a:cs typeface="Tahoma" panose="020B0604030504040204" pitchFamily="34" charset="0"/>
            </a:endParaRPr>
          </a:p>
          <a:p>
            <a:endParaRPr lang="nl-NL" sz="2400" dirty="0">
              <a:latin typeface="Tahoma" panose="020B0604030504040204" pitchFamily="34" charset="0"/>
              <a:ea typeface="Tahoma" panose="020B0604030504040204" pitchFamily="34" charset="0"/>
              <a:cs typeface="Tahoma" panose="020B0604030504040204" pitchFamily="34" charset="0"/>
            </a:endParaRPr>
          </a:p>
          <a:p>
            <a:endParaRPr lang="nl-NL" sz="2400" dirty="0">
              <a:latin typeface="Tahoma" panose="020B0604030504040204" pitchFamily="34" charset="0"/>
              <a:ea typeface="Tahoma" panose="020B0604030504040204" pitchFamily="34" charset="0"/>
              <a:cs typeface="Tahoma" panose="020B0604030504040204" pitchFamily="34" charset="0"/>
            </a:endParaRP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3262" y="204092"/>
            <a:ext cx="6408712" cy="66080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17292763"/>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Rechte verbindingslijn 5"/>
          <p:cNvCxnSpPr/>
          <p:nvPr/>
        </p:nvCxnSpPr>
        <p:spPr>
          <a:xfrm flipV="1">
            <a:off x="357064" y="6134041"/>
            <a:ext cx="8136904" cy="36004"/>
          </a:xfrm>
          <a:prstGeom prst="line">
            <a:avLst/>
          </a:prstGeom>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35896" y="6297153"/>
            <a:ext cx="1983445" cy="514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hthoek 1"/>
          <p:cNvSpPr/>
          <p:nvPr/>
        </p:nvSpPr>
        <p:spPr>
          <a:xfrm>
            <a:off x="2032553" y="548680"/>
            <a:ext cx="4785926" cy="1077218"/>
          </a:xfrm>
          <a:prstGeom prst="rect">
            <a:avLst/>
          </a:prstGeom>
        </p:spPr>
        <p:txBody>
          <a:bodyPr wrap="none">
            <a:spAutoFit/>
          </a:bodyPr>
          <a:lstStyle/>
          <a:p>
            <a:pPr algn="ctr"/>
            <a:r>
              <a:rPr lang="nl-NL" sz="3200" dirty="0" smtClean="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rPr>
              <a:t>Opdracht bedenken voor </a:t>
            </a:r>
          </a:p>
          <a:p>
            <a:pPr algn="ctr"/>
            <a:r>
              <a:rPr lang="nl-NL" sz="3200" dirty="0" smtClean="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rPr>
              <a:t>seksuele voorlichting: </a:t>
            </a:r>
          </a:p>
        </p:txBody>
      </p:sp>
      <p:sp>
        <p:nvSpPr>
          <p:cNvPr id="3" name="Rechthoek 2"/>
          <p:cNvSpPr/>
          <p:nvPr/>
        </p:nvSpPr>
        <p:spPr>
          <a:xfrm>
            <a:off x="-180528" y="2227270"/>
            <a:ext cx="8840594" cy="3416320"/>
          </a:xfrm>
          <a:prstGeom prst="rect">
            <a:avLst/>
          </a:prstGeom>
        </p:spPr>
        <p:txBody>
          <a:bodyPr wrap="square">
            <a:spAutoFit/>
          </a:bodyPr>
          <a:lstStyle/>
          <a:p>
            <a:pPr lvl="6"/>
            <a:r>
              <a:rPr lang="nl-NL" sz="2400" dirty="0" smtClean="0">
                <a:latin typeface="Tahoma" panose="020B0604030504040204" pitchFamily="34" charset="0"/>
                <a:ea typeface="Tahoma" panose="020B0604030504040204" pitchFamily="34" charset="0"/>
                <a:cs typeface="Tahoma" panose="020B0604030504040204" pitchFamily="34" charset="0"/>
              </a:rPr>
              <a:t>1. Welke doel?</a:t>
            </a:r>
          </a:p>
          <a:p>
            <a:pPr lvl="6"/>
            <a:r>
              <a:rPr lang="nl-NL" sz="2400" dirty="0" smtClean="0">
                <a:latin typeface="Tahoma" panose="020B0604030504040204" pitchFamily="34" charset="0"/>
                <a:ea typeface="Tahoma" panose="020B0604030504040204" pitchFamily="34" charset="0"/>
                <a:cs typeface="Tahoma" panose="020B0604030504040204" pitchFamily="34" charset="0"/>
              </a:rPr>
              <a:t>2. Wat ga je doen? Hoe ziet dit eruit?</a:t>
            </a:r>
          </a:p>
          <a:p>
            <a:pPr lvl="6"/>
            <a:r>
              <a:rPr lang="nl-NL" sz="2400" dirty="0" smtClean="0">
                <a:latin typeface="Tahoma" panose="020B0604030504040204" pitchFamily="34" charset="0"/>
                <a:ea typeface="Tahoma" panose="020B0604030504040204" pitchFamily="34" charset="0"/>
                <a:cs typeface="Tahoma" panose="020B0604030504040204" pitchFamily="34" charset="0"/>
              </a:rPr>
              <a:t>3. Voldoende aansluiting doelgroep?</a:t>
            </a:r>
            <a:endParaRPr lang="nl-NL" sz="2400" dirty="0">
              <a:latin typeface="Tahoma" panose="020B0604030504040204" pitchFamily="34" charset="0"/>
              <a:ea typeface="Tahoma" panose="020B0604030504040204" pitchFamily="34" charset="0"/>
              <a:cs typeface="Tahoma" panose="020B0604030504040204" pitchFamily="34" charset="0"/>
            </a:endParaRPr>
          </a:p>
          <a:p>
            <a:pPr lvl="6"/>
            <a:r>
              <a:rPr lang="nl-NL" sz="2400" dirty="0">
                <a:latin typeface="Tahoma" panose="020B0604030504040204" pitchFamily="34" charset="0"/>
                <a:ea typeface="Tahoma" panose="020B0604030504040204" pitchFamily="34" charset="0"/>
                <a:cs typeface="Tahoma" panose="020B0604030504040204" pitchFamily="34" charset="0"/>
              </a:rPr>
              <a:t>4. Wat heb je nodig?</a:t>
            </a:r>
          </a:p>
          <a:p>
            <a:pPr lvl="6"/>
            <a:r>
              <a:rPr lang="nl-NL" sz="2400" dirty="0">
                <a:latin typeface="Tahoma" panose="020B0604030504040204" pitchFamily="34" charset="0"/>
                <a:ea typeface="Tahoma" panose="020B0604030504040204" pitchFamily="34" charset="0"/>
                <a:cs typeface="Tahoma" panose="020B0604030504040204" pitchFamily="34" charset="0"/>
              </a:rPr>
              <a:t>5</a:t>
            </a:r>
            <a:r>
              <a:rPr lang="nl-NL" sz="2400" dirty="0" smtClean="0">
                <a:latin typeface="Tahoma" panose="020B0604030504040204" pitchFamily="34" charset="0"/>
                <a:ea typeface="Tahoma" panose="020B0604030504040204" pitchFamily="34" charset="0"/>
                <a:cs typeface="Tahoma" panose="020B0604030504040204" pitchFamily="34" charset="0"/>
              </a:rPr>
              <a:t>. Hoe zorg je voor voldoende veiligheid?</a:t>
            </a:r>
          </a:p>
          <a:p>
            <a:pPr lvl="6"/>
            <a:endParaRPr lang="nl-NL" sz="2400" dirty="0" smtClean="0">
              <a:latin typeface="Tahoma" panose="020B0604030504040204" pitchFamily="34" charset="0"/>
              <a:ea typeface="Tahoma" panose="020B0604030504040204" pitchFamily="34" charset="0"/>
              <a:cs typeface="Tahoma" panose="020B0604030504040204" pitchFamily="34" charset="0"/>
            </a:endParaRPr>
          </a:p>
          <a:p>
            <a:pPr lvl="6"/>
            <a:endParaRPr lang="nl-NL" sz="2400" dirty="0">
              <a:latin typeface="Tahoma" panose="020B0604030504040204" pitchFamily="34" charset="0"/>
              <a:ea typeface="Tahoma" panose="020B0604030504040204" pitchFamily="34" charset="0"/>
              <a:cs typeface="Tahoma" panose="020B0604030504040204" pitchFamily="34" charset="0"/>
            </a:endParaRPr>
          </a:p>
          <a:p>
            <a:endParaRPr lang="nl-NL" sz="2400" dirty="0">
              <a:latin typeface="Tahoma" panose="020B0604030504040204" pitchFamily="34" charset="0"/>
              <a:ea typeface="Tahoma" panose="020B0604030504040204" pitchFamily="34" charset="0"/>
              <a:cs typeface="Tahoma" panose="020B0604030504040204" pitchFamily="34" charset="0"/>
            </a:endParaRPr>
          </a:p>
          <a:p>
            <a:endParaRPr lang="nl-NL" sz="24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153402132"/>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Rechte verbindingslijn 5"/>
          <p:cNvCxnSpPr/>
          <p:nvPr/>
        </p:nvCxnSpPr>
        <p:spPr>
          <a:xfrm flipV="1">
            <a:off x="357064" y="6134041"/>
            <a:ext cx="8136904" cy="36004"/>
          </a:xfrm>
          <a:prstGeom prst="line">
            <a:avLst/>
          </a:prstGeom>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35896" y="6297153"/>
            <a:ext cx="1983445" cy="514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hthoek 2"/>
          <p:cNvSpPr/>
          <p:nvPr/>
        </p:nvSpPr>
        <p:spPr>
          <a:xfrm>
            <a:off x="755576" y="1700808"/>
            <a:ext cx="6851246" cy="2308324"/>
          </a:xfrm>
          <a:prstGeom prst="rect">
            <a:avLst/>
          </a:prstGeom>
        </p:spPr>
        <p:txBody>
          <a:bodyPr wrap="square">
            <a:spAutoFit/>
          </a:bodyPr>
          <a:lstStyle/>
          <a:p>
            <a:pPr lvl="6"/>
            <a:r>
              <a:rPr lang="nl-NL" sz="2400" dirty="0">
                <a:latin typeface="Tahoma" panose="020B0604030504040204" pitchFamily="34" charset="0"/>
                <a:ea typeface="Tahoma" panose="020B0604030504040204" pitchFamily="34" charset="0"/>
                <a:cs typeface="Tahoma" panose="020B0604030504040204" pitchFamily="34" charset="0"/>
              </a:rPr>
              <a:t>	</a:t>
            </a:r>
          </a:p>
          <a:p>
            <a:endParaRPr lang="nl-NL" sz="2400" dirty="0">
              <a:latin typeface="Tahoma" panose="020B0604030504040204" pitchFamily="34" charset="0"/>
              <a:ea typeface="Tahoma" panose="020B0604030504040204" pitchFamily="34" charset="0"/>
              <a:cs typeface="Tahoma" panose="020B0604030504040204" pitchFamily="34" charset="0"/>
            </a:endParaRPr>
          </a:p>
          <a:p>
            <a:endParaRPr lang="nl-NL" sz="2400" dirty="0" smtClean="0">
              <a:latin typeface="Tahoma" panose="020B0604030504040204" pitchFamily="34" charset="0"/>
              <a:ea typeface="Tahoma" panose="020B0604030504040204" pitchFamily="34" charset="0"/>
              <a:cs typeface="Tahoma" panose="020B0604030504040204" pitchFamily="34" charset="0"/>
            </a:endParaRPr>
          </a:p>
          <a:p>
            <a:endParaRPr lang="nl-NL" sz="2400" dirty="0" smtClean="0">
              <a:latin typeface="Tahoma" panose="020B0604030504040204" pitchFamily="34" charset="0"/>
              <a:ea typeface="Tahoma" panose="020B0604030504040204" pitchFamily="34" charset="0"/>
              <a:cs typeface="Tahoma" panose="020B0604030504040204" pitchFamily="34" charset="0"/>
            </a:endParaRPr>
          </a:p>
          <a:p>
            <a:endParaRPr lang="nl-NL" sz="2400" dirty="0">
              <a:latin typeface="Tahoma" panose="020B0604030504040204" pitchFamily="34" charset="0"/>
              <a:ea typeface="Tahoma" panose="020B0604030504040204" pitchFamily="34" charset="0"/>
              <a:cs typeface="Tahoma" panose="020B0604030504040204" pitchFamily="34" charset="0"/>
            </a:endParaRPr>
          </a:p>
          <a:p>
            <a:endParaRPr lang="nl-NL" sz="2400" dirty="0">
              <a:latin typeface="Tahoma" panose="020B0604030504040204" pitchFamily="34" charset="0"/>
              <a:ea typeface="Tahoma" panose="020B0604030504040204" pitchFamily="34" charset="0"/>
              <a:cs typeface="Tahoma" panose="020B0604030504040204" pitchFamily="34" charset="0"/>
            </a:endParaRP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43441" y="692696"/>
            <a:ext cx="3968353" cy="5225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74264998"/>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Rechte verbindingslijn 5"/>
          <p:cNvCxnSpPr/>
          <p:nvPr/>
        </p:nvCxnSpPr>
        <p:spPr>
          <a:xfrm flipV="1">
            <a:off x="357064" y="6134041"/>
            <a:ext cx="8136904" cy="36004"/>
          </a:xfrm>
          <a:prstGeom prst="line">
            <a:avLst/>
          </a:prstGeom>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35896" y="6297153"/>
            <a:ext cx="1983445" cy="514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hthoek 2"/>
          <p:cNvSpPr/>
          <p:nvPr/>
        </p:nvSpPr>
        <p:spPr>
          <a:xfrm>
            <a:off x="755576" y="1700808"/>
            <a:ext cx="6851246" cy="2308324"/>
          </a:xfrm>
          <a:prstGeom prst="rect">
            <a:avLst/>
          </a:prstGeom>
        </p:spPr>
        <p:txBody>
          <a:bodyPr wrap="square">
            <a:spAutoFit/>
          </a:bodyPr>
          <a:lstStyle/>
          <a:p>
            <a:pPr lvl="6"/>
            <a:r>
              <a:rPr lang="nl-NL" sz="2400" dirty="0">
                <a:latin typeface="Tahoma" panose="020B0604030504040204" pitchFamily="34" charset="0"/>
                <a:ea typeface="Tahoma" panose="020B0604030504040204" pitchFamily="34" charset="0"/>
                <a:cs typeface="Tahoma" panose="020B0604030504040204" pitchFamily="34" charset="0"/>
              </a:rPr>
              <a:t>	</a:t>
            </a:r>
          </a:p>
          <a:p>
            <a:endParaRPr lang="nl-NL" sz="2400" dirty="0">
              <a:latin typeface="Tahoma" panose="020B0604030504040204" pitchFamily="34" charset="0"/>
              <a:ea typeface="Tahoma" panose="020B0604030504040204" pitchFamily="34" charset="0"/>
              <a:cs typeface="Tahoma" panose="020B0604030504040204" pitchFamily="34" charset="0"/>
            </a:endParaRPr>
          </a:p>
          <a:p>
            <a:endParaRPr lang="nl-NL" sz="2400" dirty="0" smtClean="0">
              <a:latin typeface="Tahoma" panose="020B0604030504040204" pitchFamily="34" charset="0"/>
              <a:ea typeface="Tahoma" panose="020B0604030504040204" pitchFamily="34" charset="0"/>
              <a:cs typeface="Tahoma" panose="020B0604030504040204" pitchFamily="34" charset="0"/>
            </a:endParaRPr>
          </a:p>
          <a:p>
            <a:endParaRPr lang="nl-NL" sz="2400" dirty="0" smtClean="0">
              <a:latin typeface="Tahoma" panose="020B0604030504040204" pitchFamily="34" charset="0"/>
              <a:ea typeface="Tahoma" panose="020B0604030504040204" pitchFamily="34" charset="0"/>
              <a:cs typeface="Tahoma" panose="020B0604030504040204" pitchFamily="34" charset="0"/>
            </a:endParaRPr>
          </a:p>
          <a:p>
            <a:endParaRPr lang="nl-NL" sz="2400" dirty="0">
              <a:latin typeface="Tahoma" panose="020B0604030504040204" pitchFamily="34" charset="0"/>
              <a:ea typeface="Tahoma" panose="020B0604030504040204" pitchFamily="34" charset="0"/>
              <a:cs typeface="Tahoma" panose="020B0604030504040204" pitchFamily="34" charset="0"/>
            </a:endParaRPr>
          </a:p>
          <a:p>
            <a:endParaRPr lang="nl-NL" sz="2400" dirty="0">
              <a:latin typeface="Tahoma" panose="020B0604030504040204" pitchFamily="34" charset="0"/>
              <a:ea typeface="Tahoma" panose="020B0604030504040204" pitchFamily="34" charset="0"/>
              <a:cs typeface="Tahoma" panose="020B0604030504040204" pitchFamily="34" charset="0"/>
            </a:endParaRP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14938" y="730786"/>
            <a:ext cx="2867890" cy="54032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1139877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Rechte verbindingslijn 5"/>
          <p:cNvCxnSpPr/>
          <p:nvPr/>
        </p:nvCxnSpPr>
        <p:spPr>
          <a:xfrm flipV="1">
            <a:off x="357064" y="6134041"/>
            <a:ext cx="8136904" cy="36004"/>
          </a:xfrm>
          <a:prstGeom prst="line">
            <a:avLst/>
          </a:prstGeom>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35896" y="6297153"/>
            <a:ext cx="1983445" cy="514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0118" y="511181"/>
            <a:ext cx="5715000" cy="5543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74591535"/>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Rechte verbindingslijn 5"/>
          <p:cNvCxnSpPr/>
          <p:nvPr/>
        </p:nvCxnSpPr>
        <p:spPr>
          <a:xfrm flipV="1">
            <a:off x="357064" y="6134041"/>
            <a:ext cx="8136904" cy="36004"/>
          </a:xfrm>
          <a:prstGeom prst="line">
            <a:avLst/>
          </a:prstGeom>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35896" y="6297153"/>
            <a:ext cx="1983445" cy="514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hthoek 1"/>
          <p:cNvSpPr/>
          <p:nvPr/>
        </p:nvSpPr>
        <p:spPr>
          <a:xfrm>
            <a:off x="971600" y="548680"/>
            <a:ext cx="184731" cy="584775"/>
          </a:xfrm>
          <a:prstGeom prst="rect">
            <a:avLst/>
          </a:prstGeom>
        </p:spPr>
        <p:txBody>
          <a:bodyPr wrap="none">
            <a:spAutoFit/>
          </a:bodyPr>
          <a:lstStyle/>
          <a:p>
            <a:endParaRPr lang="nl-NL" sz="3200" dirty="0">
              <a:solidFill>
                <a:schemeClr val="accent5">
                  <a:lumMod val="75000"/>
                </a:schemeClr>
              </a:solidFill>
              <a:latin typeface="Calibri" panose="020F0502020204030204" pitchFamily="34" charset="0"/>
              <a:ea typeface="Tahoma" panose="020B0604030504040204" pitchFamily="34" charset="0"/>
              <a:cs typeface="Calibri" panose="020F0502020204030204" pitchFamily="34" charset="0"/>
            </a:endParaRPr>
          </a:p>
        </p:txBody>
      </p:sp>
      <p:pic>
        <p:nvPicPr>
          <p:cNvPr id="8194" name="Picture 2">
            <a:hlinkClick r:id="rId4" action="ppaction://hlinkfile"/>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81745" y="188640"/>
            <a:ext cx="5887541" cy="42521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hthoek 6"/>
          <p:cNvSpPr/>
          <p:nvPr/>
        </p:nvSpPr>
        <p:spPr>
          <a:xfrm>
            <a:off x="4493130" y="4653136"/>
            <a:ext cx="2586414" cy="584775"/>
          </a:xfrm>
          <a:prstGeom prst="rect">
            <a:avLst/>
          </a:prstGeom>
        </p:spPr>
        <p:txBody>
          <a:bodyPr wrap="none">
            <a:spAutoFit/>
          </a:bodyPr>
          <a:lstStyle/>
          <a:p>
            <a:r>
              <a:rPr lang="nl-NL" sz="3200" dirty="0">
                <a:solidFill>
                  <a:schemeClr val="accent5">
                    <a:lumMod val="75000"/>
                  </a:schemeClr>
                </a:solidFill>
                <a:latin typeface="Calibri" panose="020F0502020204030204" pitchFamily="34" charset="0"/>
                <a:ea typeface="Tahoma" panose="020B0604030504040204" pitchFamily="34" charset="0"/>
                <a:cs typeface="Calibri" panose="020F0502020204030204" pitchFamily="34" charset="0"/>
              </a:rPr>
              <a:t>m</a:t>
            </a:r>
            <a:r>
              <a:rPr lang="nl-NL" sz="3200" dirty="0" smtClean="0">
                <a:solidFill>
                  <a:schemeClr val="accent5">
                    <a:lumMod val="75000"/>
                  </a:schemeClr>
                </a:solidFill>
                <a:latin typeface="Calibri" panose="020F0502020204030204" pitchFamily="34" charset="0"/>
                <a:ea typeface="Tahoma" panose="020B0604030504040204" pitchFamily="34" charset="0"/>
                <a:cs typeface="Calibri" panose="020F0502020204030204" pitchFamily="34" charset="0"/>
              </a:rPr>
              <a:t>et ouders…..</a:t>
            </a:r>
            <a:endParaRPr lang="nl-NL" sz="3200" dirty="0">
              <a:solidFill>
                <a:schemeClr val="accent5">
                  <a:lumMod val="75000"/>
                </a:schemeClr>
              </a:solidFill>
              <a:latin typeface="Calibri" panose="020F0502020204030204" pitchFamily="34" charset="0"/>
              <a:ea typeface="Tahoma" panose="020B0604030504040204" pitchFamily="34" charset="0"/>
              <a:cs typeface="Calibri" panose="020F0502020204030204" pitchFamily="34" charset="0"/>
            </a:endParaRPr>
          </a:p>
        </p:txBody>
      </p:sp>
    </p:spTree>
    <p:extLst>
      <p:ext uri="{BB962C8B-B14F-4D97-AF65-F5344CB8AC3E}">
        <p14:creationId xmlns:p14="http://schemas.microsoft.com/office/powerpoint/2010/main" val="3764560349"/>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Rechte verbindingslijn 5"/>
          <p:cNvCxnSpPr/>
          <p:nvPr/>
        </p:nvCxnSpPr>
        <p:spPr>
          <a:xfrm flipV="1">
            <a:off x="357064" y="6134041"/>
            <a:ext cx="8136904" cy="36004"/>
          </a:xfrm>
          <a:prstGeom prst="line">
            <a:avLst/>
          </a:prstGeom>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35896" y="6297153"/>
            <a:ext cx="1983445" cy="514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hthoek 1"/>
          <p:cNvSpPr/>
          <p:nvPr/>
        </p:nvSpPr>
        <p:spPr>
          <a:xfrm>
            <a:off x="971600" y="548680"/>
            <a:ext cx="3898503" cy="584775"/>
          </a:xfrm>
          <a:prstGeom prst="rect">
            <a:avLst/>
          </a:prstGeom>
        </p:spPr>
        <p:txBody>
          <a:bodyPr wrap="none">
            <a:spAutoFit/>
          </a:bodyPr>
          <a:lstStyle/>
          <a:p>
            <a:r>
              <a:rPr lang="nl-NL" sz="3200" dirty="0" smtClean="0">
                <a:solidFill>
                  <a:schemeClr val="accent5">
                    <a:lumMod val="75000"/>
                  </a:schemeClr>
                </a:solidFill>
                <a:latin typeface="Calibri" panose="020F0502020204030204" pitchFamily="34" charset="0"/>
                <a:ea typeface="Tahoma" panose="020B0604030504040204" pitchFamily="34" charset="0"/>
                <a:cs typeface="Calibri" panose="020F0502020204030204" pitchFamily="34" charset="0"/>
              </a:rPr>
              <a:t>In gesprek met ouders</a:t>
            </a:r>
            <a:endParaRPr lang="nl-NL" sz="3200" dirty="0">
              <a:solidFill>
                <a:schemeClr val="accent5">
                  <a:lumMod val="75000"/>
                </a:schemeClr>
              </a:solidFill>
              <a:latin typeface="Calibri" panose="020F0502020204030204" pitchFamily="34" charset="0"/>
              <a:ea typeface="Tahoma" panose="020B0604030504040204" pitchFamily="34" charset="0"/>
              <a:cs typeface="Calibri" panose="020F0502020204030204" pitchFamily="34" charset="0"/>
            </a:endParaRPr>
          </a:p>
        </p:txBody>
      </p:sp>
      <p:sp>
        <p:nvSpPr>
          <p:cNvPr id="3" name="Rechthoek 2"/>
          <p:cNvSpPr/>
          <p:nvPr/>
        </p:nvSpPr>
        <p:spPr>
          <a:xfrm>
            <a:off x="210272" y="1150946"/>
            <a:ext cx="8538191" cy="5262979"/>
          </a:xfrm>
          <a:prstGeom prst="rect">
            <a:avLst/>
          </a:prstGeom>
        </p:spPr>
        <p:txBody>
          <a:bodyPr wrap="square">
            <a:spAutoFit/>
          </a:bodyPr>
          <a:lstStyle/>
          <a:p>
            <a:pPr lvl="6"/>
            <a:r>
              <a:rPr lang="nl-NL" sz="2400" dirty="0">
                <a:latin typeface="Tahoma" panose="020B0604030504040204" pitchFamily="34" charset="0"/>
                <a:ea typeface="Tahoma" panose="020B0604030504040204" pitchFamily="34" charset="0"/>
                <a:cs typeface="Tahoma" panose="020B0604030504040204" pitchFamily="34" charset="0"/>
              </a:rPr>
              <a:t>	</a:t>
            </a:r>
          </a:p>
          <a:p>
            <a:pPr marL="342900" indent="-342900">
              <a:buFont typeface="Wingdings" panose="05000000000000000000" pitchFamily="2" charset="2"/>
              <a:buChar char="ü"/>
            </a:pPr>
            <a:r>
              <a:rPr lang="nl-NL" sz="2400" dirty="0" smtClean="0">
                <a:latin typeface="Calibri" panose="020F0502020204030204" pitchFamily="34" charset="0"/>
                <a:ea typeface="Tahoma" panose="020B0604030504040204" pitchFamily="34" charset="0"/>
                <a:cs typeface="Calibri" panose="020F0502020204030204" pitchFamily="34" charset="0"/>
              </a:rPr>
              <a:t>Visies grondig verschillen (ouders </a:t>
            </a:r>
            <a:r>
              <a:rPr lang="nl-NL" sz="2400" dirty="0" err="1" smtClean="0">
                <a:latin typeface="Calibri" panose="020F0502020204030204" pitchFamily="34" charset="0"/>
                <a:ea typeface="Tahoma" panose="020B0604030504040204" pitchFamily="34" charset="0"/>
                <a:cs typeface="Calibri" panose="020F0502020204030204" pitchFamily="34" charset="0"/>
              </a:rPr>
              <a:t>vs</a:t>
            </a:r>
            <a:r>
              <a:rPr lang="nl-NL" sz="2400" dirty="0" smtClean="0">
                <a:latin typeface="Calibri" panose="020F0502020204030204" pitchFamily="34" charset="0"/>
                <a:ea typeface="Tahoma" panose="020B0604030504040204" pitchFamily="34" charset="0"/>
                <a:cs typeface="Calibri" panose="020F0502020204030204" pitchFamily="34" charset="0"/>
              </a:rPr>
              <a:t> professional) in normen/waarden/emoties. </a:t>
            </a:r>
          </a:p>
          <a:p>
            <a:pPr marL="342900" indent="-342900">
              <a:buFont typeface="Wingdings" panose="05000000000000000000" pitchFamily="2" charset="2"/>
              <a:buChar char="ü"/>
            </a:pPr>
            <a:r>
              <a:rPr lang="nl-NL" sz="2400" dirty="0" smtClean="0">
                <a:latin typeface="Calibri" panose="020F0502020204030204" pitchFamily="34" charset="0"/>
                <a:ea typeface="Tahoma" panose="020B0604030504040204" pitchFamily="34" charset="0"/>
                <a:cs typeface="Calibri" panose="020F0502020204030204" pitchFamily="34" charset="0"/>
              </a:rPr>
              <a:t>Veel ouders paniek en angst (o.a. door media aandacht en misbruikverhalen) en geen vertrouwen in de professional. </a:t>
            </a:r>
          </a:p>
          <a:p>
            <a:pPr marL="342900" indent="-342900">
              <a:buFont typeface="Wingdings" panose="05000000000000000000" pitchFamily="2" charset="2"/>
              <a:buChar char="ü"/>
            </a:pPr>
            <a:r>
              <a:rPr lang="nl-NL" sz="2400" dirty="0" smtClean="0">
                <a:latin typeface="Calibri" panose="020F0502020204030204" pitchFamily="34" charset="0"/>
                <a:ea typeface="Tahoma" panose="020B0604030504040204" pitchFamily="34" charset="0"/>
                <a:cs typeface="Calibri" panose="020F0502020204030204" pitchFamily="34" charset="0"/>
              </a:rPr>
              <a:t>Extreem kritisch en wantrouwend. </a:t>
            </a:r>
          </a:p>
          <a:p>
            <a:pPr marL="342900" indent="-342900">
              <a:buFont typeface="Wingdings" panose="05000000000000000000" pitchFamily="2" charset="2"/>
              <a:buChar char="ü"/>
            </a:pPr>
            <a:r>
              <a:rPr lang="nl-NL" sz="2400" dirty="0" smtClean="0">
                <a:latin typeface="Calibri" panose="020F0502020204030204" pitchFamily="34" charset="0"/>
                <a:ea typeface="Tahoma" panose="020B0604030504040204" pitchFamily="34" charset="0"/>
                <a:cs typeface="Calibri" panose="020F0502020204030204" pitchFamily="34" charset="0"/>
              </a:rPr>
              <a:t>Aangesproken worden kan kwetsend zijn als er een ondertoon van veroordeling of betutteling in doorschemert (‘</a:t>
            </a:r>
            <a:r>
              <a:rPr lang="nl-NL" sz="2400" i="1" dirty="0" smtClean="0">
                <a:latin typeface="Calibri" panose="020F0502020204030204" pitchFamily="34" charset="0"/>
                <a:ea typeface="Tahoma" panose="020B0604030504040204" pitchFamily="34" charset="0"/>
                <a:cs typeface="Calibri" panose="020F0502020204030204" pitchFamily="34" charset="0"/>
              </a:rPr>
              <a:t>mijn kind is een probleem, ik ben een probleem’)</a:t>
            </a:r>
          </a:p>
          <a:p>
            <a:pPr marL="342900" indent="-342900">
              <a:buFont typeface="Wingdings" panose="05000000000000000000" pitchFamily="2" charset="2"/>
              <a:buChar char="ü"/>
            </a:pPr>
            <a:r>
              <a:rPr lang="nl-NL" sz="2400" dirty="0" smtClean="0">
                <a:latin typeface="Calibri" panose="020F0502020204030204" pitchFamily="34" charset="0"/>
                <a:ea typeface="Tahoma" panose="020B0604030504040204" pitchFamily="34" charset="0"/>
                <a:cs typeface="Calibri" panose="020F0502020204030204" pitchFamily="34" charset="0"/>
              </a:rPr>
              <a:t>Naast de kinderen ook slachtoffer zijn van seksueel grensoverschrijdend gedrag. </a:t>
            </a:r>
          </a:p>
          <a:p>
            <a:pPr marL="342900" indent="-342900">
              <a:buFont typeface="Wingdings" panose="05000000000000000000" pitchFamily="2" charset="2"/>
              <a:buChar char="ü"/>
            </a:pPr>
            <a:r>
              <a:rPr lang="nl-NL" sz="2400" dirty="0" smtClean="0">
                <a:latin typeface="Calibri" panose="020F0502020204030204" pitchFamily="34" charset="0"/>
                <a:ea typeface="Tahoma" panose="020B0604030504040204" pitchFamily="34" charset="0"/>
                <a:cs typeface="Calibri" panose="020F0502020204030204" pitchFamily="34" charset="0"/>
              </a:rPr>
              <a:t>Verlangen een strenge aanpak van betrokkenen. </a:t>
            </a:r>
          </a:p>
          <a:p>
            <a:pPr marL="342900" indent="-342900">
              <a:buFont typeface="Wingdings" panose="05000000000000000000" pitchFamily="2" charset="2"/>
              <a:buChar char="ü"/>
            </a:pPr>
            <a:endParaRPr lang="nl-NL" sz="2400" dirty="0" smtClean="0">
              <a:latin typeface="Calibri" panose="020F0502020204030204" pitchFamily="34" charset="0"/>
              <a:ea typeface="Tahoma" panose="020B0604030504040204" pitchFamily="34" charset="0"/>
              <a:cs typeface="Calibri" panose="020F0502020204030204" pitchFamily="34" charset="0"/>
            </a:endParaRPr>
          </a:p>
          <a:p>
            <a:pPr marL="342900" indent="-342900">
              <a:buFont typeface="Wingdings" panose="05000000000000000000" pitchFamily="2" charset="2"/>
              <a:buChar char="ü"/>
            </a:pPr>
            <a:endParaRPr lang="nl-NL" sz="2400" dirty="0" smtClean="0">
              <a:latin typeface="Calibri" panose="020F0502020204030204" pitchFamily="34" charset="0"/>
              <a:ea typeface="Tahoma" panose="020B0604030504040204" pitchFamily="34" charset="0"/>
              <a:cs typeface="Calibri" panose="020F0502020204030204" pitchFamily="34" charset="0"/>
            </a:endParaRPr>
          </a:p>
        </p:txBody>
      </p:sp>
    </p:spTree>
    <p:extLst>
      <p:ext uri="{BB962C8B-B14F-4D97-AF65-F5344CB8AC3E}">
        <p14:creationId xmlns:p14="http://schemas.microsoft.com/office/powerpoint/2010/main" val="3801380702"/>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Rechte verbindingslijn 5"/>
          <p:cNvCxnSpPr/>
          <p:nvPr/>
        </p:nvCxnSpPr>
        <p:spPr>
          <a:xfrm flipV="1">
            <a:off x="357064" y="6134041"/>
            <a:ext cx="8136904" cy="36004"/>
          </a:xfrm>
          <a:prstGeom prst="line">
            <a:avLst/>
          </a:prstGeom>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35896" y="6297153"/>
            <a:ext cx="1983445" cy="514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hthoek 1"/>
          <p:cNvSpPr/>
          <p:nvPr/>
        </p:nvSpPr>
        <p:spPr>
          <a:xfrm>
            <a:off x="971600" y="548680"/>
            <a:ext cx="6446829" cy="584775"/>
          </a:xfrm>
          <a:prstGeom prst="rect">
            <a:avLst/>
          </a:prstGeom>
        </p:spPr>
        <p:txBody>
          <a:bodyPr wrap="none">
            <a:spAutoFit/>
          </a:bodyPr>
          <a:lstStyle/>
          <a:p>
            <a:r>
              <a:rPr lang="nl-NL" sz="3200" dirty="0" smtClean="0">
                <a:solidFill>
                  <a:schemeClr val="accent5">
                    <a:lumMod val="75000"/>
                  </a:schemeClr>
                </a:solidFill>
                <a:latin typeface="Calibri" panose="020F0502020204030204" pitchFamily="34" charset="0"/>
                <a:ea typeface="Tahoma" panose="020B0604030504040204" pitchFamily="34" charset="0"/>
                <a:cs typeface="Calibri" panose="020F0502020204030204" pitchFamily="34" charset="0"/>
              </a:rPr>
              <a:t>Partners in de opvoeding/begeleiding</a:t>
            </a:r>
            <a:endParaRPr lang="nl-NL" sz="3200" dirty="0">
              <a:solidFill>
                <a:schemeClr val="accent5">
                  <a:lumMod val="75000"/>
                </a:schemeClr>
              </a:solidFill>
              <a:latin typeface="Calibri" panose="020F0502020204030204" pitchFamily="34" charset="0"/>
              <a:ea typeface="Tahoma" panose="020B0604030504040204" pitchFamily="34" charset="0"/>
              <a:cs typeface="Calibri" panose="020F0502020204030204" pitchFamily="34" charset="0"/>
            </a:endParaRPr>
          </a:p>
        </p:txBody>
      </p:sp>
      <p:sp>
        <p:nvSpPr>
          <p:cNvPr id="3" name="Rechthoek 2"/>
          <p:cNvSpPr/>
          <p:nvPr/>
        </p:nvSpPr>
        <p:spPr>
          <a:xfrm>
            <a:off x="210271" y="1196752"/>
            <a:ext cx="8538191" cy="4524315"/>
          </a:xfrm>
          <a:prstGeom prst="rect">
            <a:avLst/>
          </a:prstGeom>
        </p:spPr>
        <p:txBody>
          <a:bodyPr wrap="square">
            <a:spAutoFit/>
          </a:bodyPr>
          <a:lstStyle/>
          <a:p>
            <a:pPr lvl="6"/>
            <a:endParaRPr lang="nl-NL" sz="2400" dirty="0" smtClean="0">
              <a:latin typeface="Calibri" panose="020F0502020204030204" pitchFamily="34" charset="0"/>
              <a:ea typeface="Tahoma" panose="020B0604030504040204" pitchFamily="34" charset="0"/>
              <a:cs typeface="Calibri" panose="020F0502020204030204" pitchFamily="34" charset="0"/>
            </a:endParaRPr>
          </a:p>
          <a:p>
            <a:pPr marL="342900" indent="-342900">
              <a:buFont typeface="Wingdings" panose="05000000000000000000" pitchFamily="2" charset="2"/>
              <a:buChar char="Ø"/>
            </a:pPr>
            <a:r>
              <a:rPr lang="nl-NL" sz="2400" dirty="0" smtClean="0">
                <a:latin typeface="Calibri" panose="020F0502020204030204" pitchFamily="34" charset="0"/>
                <a:ea typeface="Tahoma" panose="020B0604030504040204" pitchFamily="34" charset="0"/>
                <a:cs typeface="Calibri" panose="020F0502020204030204" pitchFamily="34" charset="0"/>
              </a:rPr>
              <a:t>Ouders mee krijgen in het verhaal! </a:t>
            </a:r>
          </a:p>
          <a:p>
            <a:pPr marL="342900" indent="-342900">
              <a:buFont typeface="Wingdings" panose="05000000000000000000" pitchFamily="2" charset="2"/>
              <a:buChar char="Ø"/>
            </a:pPr>
            <a:r>
              <a:rPr lang="nl-NL" sz="2400" dirty="0" smtClean="0">
                <a:latin typeface="Calibri" panose="020F0502020204030204" pitchFamily="34" charset="0"/>
                <a:ea typeface="Tahoma" panose="020B0604030504040204" pitchFamily="34" charset="0"/>
                <a:cs typeface="Calibri" panose="020F0502020204030204" pitchFamily="34" charset="0"/>
              </a:rPr>
              <a:t>Beleving en emoties aandacht voor hebben, maar wat betreft de aanpak samenwerken met begeleiding en team. </a:t>
            </a:r>
          </a:p>
          <a:p>
            <a:pPr marL="342900" indent="-342900">
              <a:buFont typeface="Wingdings" panose="05000000000000000000" pitchFamily="2" charset="2"/>
              <a:buChar char="Ø"/>
            </a:pPr>
            <a:r>
              <a:rPr lang="nl-NL" sz="2400" dirty="0" smtClean="0">
                <a:latin typeface="Calibri" panose="020F0502020204030204" pitchFamily="34" charset="0"/>
                <a:ea typeface="Tahoma" panose="020B0604030504040204" pitchFamily="34" charset="0"/>
                <a:cs typeface="Calibri" panose="020F0502020204030204" pitchFamily="34" charset="0"/>
              </a:rPr>
              <a:t>Tijd geven, rustig en kalm, openheid/eerlijkheid betrachten en aanspreekbaar zijn. </a:t>
            </a:r>
          </a:p>
          <a:p>
            <a:pPr marL="342900" indent="-342900">
              <a:buFont typeface="Wingdings" panose="05000000000000000000" pitchFamily="2" charset="2"/>
              <a:buChar char="Ø"/>
            </a:pPr>
            <a:r>
              <a:rPr lang="nl-NL" sz="2400" dirty="0" smtClean="0">
                <a:latin typeface="Calibri" panose="020F0502020204030204" pitchFamily="34" charset="0"/>
                <a:ea typeface="Tahoma" panose="020B0604030504040204" pitchFamily="34" charset="0"/>
                <a:cs typeface="Calibri" panose="020F0502020204030204" pitchFamily="34" charset="0"/>
              </a:rPr>
              <a:t>Kennis overdragen. </a:t>
            </a:r>
          </a:p>
          <a:p>
            <a:pPr marL="342900" indent="-342900">
              <a:buFont typeface="Wingdings" panose="05000000000000000000" pitchFamily="2" charset="2"/>
              <a:buChar char="Ø"/>
            </a:pPr>
            <a:r>
              <a:rPr lang="nl-NL" sz="2400" dirty="0" smtClean="0">
                <a:latin typeface="Calibri" panose="020F0502020204030204" pitchFamily="34" charset="0"/>
                <a:ea typeface="Tahoma" panose="020B0604030504040204" pitchFamily="34" charset="0"/>
                <a:cs typeface="Calibri" panose="020F0502020204030204" pitchFamily="34" charset="0"/>
              </a:rPr>
              <a:t>Afspraken aan laten sluiten met thuissituatie. </a:t>
            </a:r>
          </a:p>
          <a:p>
            <a:pPr marL="342900" indent="-342900">
              <a:buFont typeface="Wingdings" panose="05000000000000000000" pitchFamily="2" charset="2"/>
              <a:buChar char="Ø"/>
            </a:pPr>
            <a:r>
              <a:rPr lang="nl-NL" sz="2400" dirty="0" smtClean="0">
                <a:latin typeface="Calibri" panose="020F0502020204030204" pitchFamily="34" charset="0"/>
                <a:ea typeface="Tahoma" panose="020B0604030504040204" pitchFamily="34" charset="0"/>
                <a:cs typeface="Calibri" panose="020F0502020204030204" pitchFamily="34" charset="0"/>
              </a:rPr>
              <a:t>Folder ‘Over de grens’ met ouders delen (geeft ouders een kort en visueel overzicht van het vlaggensysteem. De informatie kan aangevuld worden met de beknopte versie van de normatieve lijst en informatie over de seksuele ontwikkeling). </a:t>
            </a:r>
          </a:p>
        </p:txBody>
      </p:sp>
    </p:spTree>
    <p:extLst>
      <p:ext uri="{BB962C8B-B14F-4D97-AF65-F5344CB8AC3E}">
        <p14:creationId xmlns:p14="http://schemas.microsoft.com/office/powerpoint/2010/main" val="941578879"/>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Rechte verbindingslijn 5"/>
          <p:cNvCxnSpPr/>
          <p:nvPr/>
        </p:nvCxnSpPr>
        <p:spPr>
          <a:xfrm flipV="1">
            <a:off x="357064" y="6134041"/>
            <a:ext cx="8136904" cy="36004"/>
          </a:xfrm>
          <a:prstGeom prst="line">
            <a:avLst/>
          </a:prstGeom>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35896" y="6297153"/>
            <a:ext cx="1983445" cy="514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hthoek 1"/>
          <p:cNvSpPr/>
          <p:nvPr/>
        </p:nvSpPr>
        <p:spPr>
          <a:xfrm>
            <a:off x="549821" y="256292"/>
            <a:ext cx="7631448" cy="584775"/>
          </a:xfrm>
          <a:prstGeom prst="rect">
            <a:avLst/>
          </a:prstGeom>
        </p:spPr>
        <p:txBody>
          <a:bodyPr wrap="none">
            <a:spAutoFit/>
          </a:bodyPr>
          <a:lstStyle/>
          <a:p>
            <a:r>
              <a:rPr lang="nl-NL" sz="3200" dirty="0" smtClean="0">
                <a:solidFill>
                  <a:schemeClr val="accent5">
                    <a:lumMod val="75000"/>
                  </a:schemeClr>
                </a:solidFill>
                <a:latin typeface="Calibri" panose="020F0502020204030204" pitchFamily="34" charset="0"/>
                <a:ea typeface="Tahoma" panose="020B0604030504040204" pitchFamily="34" charset="0"/>
                <a:cs typeface="Calibri" panose="020F0502020204030204" pitchFamily="34" charset="0"/>
              </a:rPr>
              <a:t>Bouwen aan samenwerking – waar let je op?</a:t>
            </a:r>
            <a:endParaRPr lang="nl-NL" sz="3200" dirty="0">
              <a:solidFill>
                <a:schemeClr val="accent5">
                  <a:lumMod val="75000"/>
                </a:schemeClr>
              </a:solidFill>
              <a:latin typeface="Calibri" panose="020F0502020204030204" pitchFamily="34" charset="0"/>
              <a:ea typeface="Tahoma" panose="020B0604030504040204" pitchFamily="34" charset="0"/>
              <a:cs typeface="Calibri" panose="020F0502020204030204" pitchFamily="34" charset="0"/>
            </a:endParaRPr>
          </a:p>
        </p:txBody>
      </p:sp>
      <p:sp>
        <p:nvSpPr>
          <p:cNvPr id="4" name="Rechthoek 3"/>
          <p:cNvSpPr/>
          <p:nvPr/>
        </p:nvSpPr>
        <p:spPr>
          <a:xfrm>
            <a:off x="539552" y="1052736"/>
            <a:ext cx="8064896" cy="5016758"/>
          </a:xfrm>
          <a:prstGeom prst="rect">
            <a:avLst/>
          </a:prstGeom>
        </p:spPr>
        <p:txBody>
          <a:bodyPr wrap="square">
            <a:spAutoFit/>
          </a:bodyPr>
          <a:lstStyle/>
          <a:p>
            <a:pPr marL="457200" lvl="0" indent="-457200">
              <a:buFontTx/>
              <a:buAutoNum type="arabicPeriod"/>
            </a:pPr>
            <a:r>
              <a:rPr lang="nl-NL" sz="2000" u="sng" dirty="0">
                <a:solidFill>
                  <a:prstClr val="black"/>
                </a:solidFill>
                <a:latin typeface="Calibri" pitchFamily="34" charset="0"/>
                <a:ea typeface="Tahoma" panose="020B0604030504040204" pitchFamily="34" charset="0"/>
                <a:cs typeface="Calibri" pitchFamily="34" charset="0"/>
              </a:rPr>
              <a:t>Schets een aanleiding en een </a:t>
            </a:r>
            <a:r>
              <a:rPr lang="nl-NL" sz="2000" b="1" u="sng" dirty="0">
                <a:solidFill>
                  <a:prstClr val="black"/>
                </a:solidFill>
                <a:latin typeface="Calibri" pitchFamily="34" charset="0"/>
                <a:ea typeface="Tahoma" panose="020B0604030504040204" pitchFamily="34" charset="0"/>
                <a:cs typeface="Calibri" pitchFamily="34" charset="0"/>
              </a:rPr>
              <a:t>doel</a:t>
            </a:r>
          </a:p>
          <a:p>
            <a:pPr lvl="0"/>
            <a:r>
              <a:rPr lang="nl-NL" sz="2000" dirty="0">
                <a:solidFill>
                  <a:prstClr val="black"/>
                </a:solidFill>
                <a:latin typeface="Calibri" pitchFamily="34" charset="0"/>
                <a:ea typeface="Tahoma" panose="020B0604030504040204" pitchFamily="34" charset="0"/>
                <a:cs typeface="Calibri" pitchFamily="34" charset="0"/>
              </a:rPr>
              <a:t>Geef aan waarom je het gesprek wilt voeren. Hou de inleiding kort, maar wees erg duidelijk en concreet (specifiek, wat hoor/zie/voel je?). Vertel slecht nieuws duidelijk en zonder omhaal. </a:t>
            </a:r>
          </a:p>
          <a:p>
            <a:pPr lvl="0"/>
            <a:r>
              <a:rPr lang="nl-NL" sz="2000" dirty="0">
                <a:solidFill>
                  <a:prstClr val="black"/>
                </a:solidFill>
                <a:latin typeface="Calibri" pitchFamily="34" charset="0"/>
                <a:ea typeface="Tahoma" panose="020B0604030504040204" pitchFamily="34" charset="0"/>
                <a:cs typeface="Calibri" pitchFamily="34" charset="0"/>
              </a:rPr>
              <a:t>Geen duidelijk doel= zwemmen, reddersrol of detective! Hou dit doel in je achterhoofd. </a:t>
            </a:r>
          </a:p>
          <a:p>
            <a:pPr lvl="0"/>
            <a:endParaRPr lang="nl-NL" sz="2000" dirty="0">
              <a:solidFill>
                <a:prstClr val="black"/>
              </a:solidFill>
              <a:latin typeface="Calibri" pitchFamily="34" charset="0"/>
              <a:ea typeface="Tahoma" panose="020B0604030504040204" pitchFamily="34" charset="0"/>
              <a:cs typeface="Calibri" pitchFamily="34" charset="0"/>
            </a:endParaRPr>
          </a:p>
          <a:p>
            <a:pPr lvl="0"/>
            <a:r>
              <a:rPr lang="nl-NL" sz="2000" u="sng" dirty="0">
                <a:solidFill>
                  <a:prstClr val="black"/>
                </a:solidFill>
                <a:latin typeface="Calibri" pitchFamily="34" charset="0"/>
                <a:ea typeface="Tahoma" panose="020B0604030504040204" pitchFamily="34" charset="0"/>
                <a:cs typeface="Calibri" pitchFamily="34" charset="0"/>
              </a:rPr>
              <a:t>2. Stel een open vraag. </a:t>
            </a:r>
          </a:p>
          <a:p>
            <a:pPr lvl="0"/>
            <a:r>
              <a:rPr lang="nl-NL" sz="2000" dirty="0">
                <a:solidFill>
                  <a:prstClr val="black"/>
                </a:solidFill>
                <a:latin typeface="Calibri" pitchFamily="34" charset="0"/>
                <a:ea typeface="Tahoma" panose="020B0604030504040204" pitchFamily="34" charset="0"/>
                <a:cs typeface="Calibri" pitchFamily="34" charset="0"/>
              </a:rPr>
              <a:t>‘Hoe ervaart u het kind/situatie?’ ‘Hoe kijkt u aan tegen onze zorg over het kind?’ ‘Wat is er aan de hand?’ Pas op: stuur niet te sterk en vul niets in!</a:t>
            </a:r>
          </a:p>
          <a:p>
            <a:pPr lvl="0"/>
            <a:endParaRPr lang="nl-NL" sz="2000" dirty="0">
              <a:solidFill>
                <a:prstClr val="black"/>
              </a:solidFill>
              <a:latin typeface="Calibri" pitchFamily="34" charset="0"/>
              <a:ea typeface="Tahoma" panose="020B0604030504040204" pitchFamily="34" charset="0"/>
              <a:cs typeface="Calibri" pitchFamily="34" charset="0"/>
            </a:endParaRPr>
          </a:p>
          <a:p>
            <a:pPr lvl="0"/>
            <a:r>
              <a:rPr lang="nl-NL" sz="2000" u="sng" dirty="0">
                <a:solidFill>
                  <a:prstClr val="black"/>
                </a:solidFill>
                <a:latin typeface="Calibri" pitchFamily="34" charset="0"/>
                <a:ea typeface="Tahoma" panose="020B0604030504040204" pitchFamily="34" charset="0"/>
                <a:cs typeface="Calibri" pitchFamily="34" charset="0"/>
              </a:rPr>
              <a:t>3. Inventariseer alle informatie. </a:t>
            </a:r>
          </a:p>
          <a:p>
            <a:pPr lvl="0"/>
            <a:r>
              <a:rPr lang="nl-NL" sz="2000" dirty="0">
                <a:solidFill>
                  <a:prstClr val="black"/>
                </a:solidFill>
                <a:latin typeface="Calibri" pitchFamily="34" charset="0"/>
                <a:ea typeface="Tahoma" panose="020B0604030504040204" pitchFamily="34" charset="0"/>
                <a:cs typeface="Calibri" pitchFamily="34" charset="0"/>
              </a:rPr>
              <a:t>Door goed te luisteren, doorvragen en samenvatten. Zorg ervoor dat de non-verbale ondersteuning werkt; kijk de ander aan, zit rechtop of iets voorovergebogen en houdt de armen ‘open’. Maak, als het nodig is, naast inhoudelijk samenvatting ook gevoelssamenvattingen. </a:t>
            </a:r>
            <a:endParaRPr lang="nl-NL" sz="2000" dirty="0">
              <a:solidFill>
                <a:prstClr val="black"/>
              </a:solidFill>
              <a:latin typeface="Calibri" pitchFamily="34" charset="0"/>
              <a:ea typeface="Tahoma" panose="020B0604030504040204" pitchFamily="34" charset="0"/>
              <a:cs typeface="Calibri" pitchFamily="34" charset="0"/>
            </a:endParaRPr>
          </a:p>
        </p:txBody>
      </p:sp>
    </p:spTree>
    <p:extLst>
      <p:ext uri="{BB962C8B-B14F-4D97-AF65-F5344CB8AC3E}">
        <p14:creationId xmlns:p14="http://schemas.microsoft.com/office/powerpoint/2010/main" val="2918876504"/>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Rechte verbindingslijn 5"/>
          <p:cNvCxnSpPr/>
          <p:nvPr/>
        </p:nvCxnSpPr>
        <p:spPr>
          <a:xfrm flipV="1">
            <a:off x="357064" y="6134041"/>
            <a:ext cx="8136904" cy="36004"/>
          </a:xfrm>
          <a:prstGeom prst="line">
            <a:avLst/>
          </a:prstGeom>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35896" y="6297153"/>
            <a:ext cx="1983445" cy="514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hthoek 2"/>
          <p:cNvSpPr/>
          <p:nvPr/>
        </p:nvSpPr>
        <p:spPr>
          <a:xfrm>
            <a:off x="357064" y="246696"/>
            <a:ext cx="8679432" cy="5940088"/>
          </a:xfrm>
          <a:prstGeom prst="rect">
            <a:avLst/>
          </a:prstGeom>
        </p:spPr>
        <p:txBody>
          <a:bodyPr wrap="square">
            <a:spAutoFit/>
          </a:bodyPr>
          <a:lstStyle/>
          <a:p>
            <a:pPr lvl="0"/>
            <a:r>
              <a:rPr lang="nl-NL" sz="2000" u="sng" dirty="0">
                <a:solidFill>
                  <a:prstClr val="black"/>
                </a:solidFill>
                <a:latin typeface="Calibri" pitchFamily="34" charset="0"/>
                <a:ea typeface="Tahoma" panose="020B0604030504040204" pitchFamily="34" charset="0"/>
                <a:cs typeface="Calibri" pitchFamily="34" charset="0"/>
              </a:rPr>
              <a:t>4. Vat de kernpunten samen</a:t>
            </a:r>
          </a:p>
          <a:p>
            <a:pPr lvl="0"/>
            <a:r>
              <a:rPr lang="nl-NL" sz="2000" dirty="0">
                <a:solidFill>
                  <a:prstClr val="black"/>
                </a:solidFill>
                <a:latin typeface="Calibri" pitchFamily="34" charset="0"/>
                <a:ea typeface="Tahoma" panose="020B0604030504040204" pitchFamily="34" charset="0"/>
                <a:cs typeface="Calibri" pitchFamily="34" charset="0"/>
              </a:rPr>
              <a:t>Een overzicht geven van de belangrijkste punten die je hebt gehoord. Geef de ander de gelegenheid om te corrigeren of aan te vullen waar nodig. Laat een stilte vallen of vraag of de ander het eens is met de samenvatting. </a:t>
            </a:r>
          </a:p>
          <a:p>
            <a:pPr lvl="0"/>
            <a:endParaRPr lang="nl-NL" sz="2000" dirty="0">
              <a:solidFill>
                <a:prstClr val="black"/>
              </a:solidFill>
              <a:latin typeface="Calibri" pitchFamily="34" charset="0"/>
              <a:ea typeface="Tahoma" panose="020B0604030504040204" pitchFamily="34" charset="0"/>
              <a:cs typeface="Calibri" pitchFamily="34" charset="0"/>
            </a:endParaRPr>
          </a:p>
          <a:p>
            <a:pPr lvl="0"/>
            <a:r>
              <a:rPr lang="nl-NL" sz="2000" u="sng" dirty="0">
                <a:solidFill>
                  <a:prstClr val="black"/>
                </a:solidFill>
                <a:latin typeface="Calibri" pitchFamily="34" charset="0"/>
                <a:ea typeface="Tahoma" panose="020B0604030504040204" pitchFamily="34" charset="0"/>
                <a:cs typeface="Calibri" pitchFamily="34" charset="0"/>
              </a:rPr>
              <a:t>5. Diep één of enkele punten uit</a:t>
            </a:r>
          </a:p>
          <a:p>
            <a:pPr lvl="0"/>
            <a:r>
              <a:rPr lang="nl-NL" sz="2000" dirty="0">
                <a:solidFill>
                  <a:prstClr val="black"/>
                </a:solidFill>
                <a:latin typeface="Calibri" pitchFamily="34" charset="0"/>
                <a:ea typeface="Tahoma" panose="020B0604030504040204" pitchFamily="34" charset="0"/>
                <a:cs typeface="Calibri" pitchFamily="34" charset="0"/>
              </a:rPr>
              <a:t>Bepaal samen met de ander welke punten er besproken moeten worden. De ander kan ook de vraag gesteld worden ‘Over welke punten moeten we verder praten?’ Of bepaal welk aspect van onveiligheid/invloed op ontwikkeling niet aan voorbij gegaan kan worden. </a:t>
            </a:r>
          </a:p>
          <a:p>
            <a:pPr lvl="0"/>
            <a:endParaRPr lang="nl-NL" sz="2000" dirty="0">
              <a:solidFill>
                <a:prstClr val="black"/>
              </a:solidFill>
              <a:latin typeface="Calibri" pitchFamily="34" charset="0"/>
              <a:ea typeface="Tahoma" panose="020B0604030504040204" pitchFamily="34" charset="0"/>
              <a:cs typeface="Calibri" pitchFamily="34" charset="0"/>
            </a:endParaRPr>
          </a:p>
          <a:p>
            <a:pPr lvl="0"/>
            <a:r>
              <a:rPr lang="nl-NL" sz="2000" dirty="0">
                <a:solidFill>
                  <a:prstClr val="black"/>
                </a:solidFill>
                <a:latin typeface="Calibri" pitchFamily="34" charset="0"/>
                <a:ea typeface="Tahoma" panose="020B0604030504040204" pitchFamily="34" charset="0"/>
                <a:cs typeface="Calibri" pitchFamily="34" charset="0"/>
              </a:rPr>
              <a:t>Refereer aan maatschappelijke norm, onderzoek, adequate </a:t>
            </a:r>
            <a:r>
              <a:rPr lang="nl-NL" sz="2000" dirty="0" smtClean="0">
                <a:solidFill>
                  <a:prstClr val="black"/>
                </a:solidFill>
                <a:latin typeface="Calibri" pitchFamily="34" charset="0"/>
                <a:ea typeface="Tahoma" panose="020B0604030504040204" pitchFamily="34" charset="0"/>
                <a:cs typeface="Calibri" pitchFamily="34" charset="0"/>
              </a:rPr>
              <a:t>ontwikkeling, vlaggensysteem. </a:t>
            </a:r>
            <a:endParaRPr lang="nl-NL" sz="2000" dirty="0">
              <a:solidFill>
                <a:prstClr val="black"/>
              </a:solidFill>
              <a:latin typeface="Calibri" pitchFamily="34" charset="0"/>
              <a:ea typeface="Tahoma" panose="020B0604030504040204" pitchFamily="34" charset="0"/>
              <a:cs typeface="Calibri" pitchFamily="34" charset="0"/>
            </a:endParaRPr>
          </a:p>
          <a:p>
            <a:pPr lvl="0"/>
            <a:endParaRPr lang="nl-NL" sz="2000" dirty="0">
              <a:solidFill>
                <a:prstClr val="black"/>
              </a:solidFill>
              <a:latin typeface="Calibri" pitchFamily="34" charset="0"/>
              <a:ea typeface="Tahoma" panose="020B0604030504040204" pitchFamily="34" charset="0"/>
              <a:cs typeface="Calibri" pitchFamily="34" charset="0"/>
            </a:endParaRPr>
          </a:p>
          <a:p>
            <a:pPr lvl="0"/>
            <a:r>
              <a:rPr lang="nl-NL" sz="2000" u="sng" dirty="0">
                <a:solidFill>
                  <a:prstClr val="black"/>
                </a:solidFill>
                <a:latin typeface="Calibri" pitchFamily="34" charset="0"/>
                <a:ea typeface="Tahoma" panose="020B0604030504040204" pitchFamily="34" charset="0"/>
                <a:cs typeface="Calibri" pitchFamily="34" charset="0"/>
              </a:rPr>
              <a:t>6. Bespreek hoe nu verder</a:t>
            </a:r>
          </a:p>
          <a:p>
            <a:pPr lvl="0"/>
            <a:r>
              <a:rPr lang="nl-NL" sz="2000" dirty="0">
                <a:solidFill>
                  <a:prstClr val="black"/>
                </a:solidFill>
                <a:latin typeface="Calibri" pitchFamily="34" charset="0"/>
                <a:ea typeface="Tahoma" panose="020B0604030504040204" pitchFamily="34" charset="0"/>
                <a:cs typeface="Calibri" pitchFamily="34" charset="0"/>
              </a:rPr>
              <a:t>‘Hoe nu verder’ betekent niet altijd meteen een oplossing vinden! </a:t>
            </a:r>
          </a:p>
          <a:p>
            <a:pPr lvl="0"/>
            <a:r>
              <a:rPr lang="nl-NL" sz="2000" dirty="0">
                <a:solidFill>
                  <a:prstClr val="black"/>
                </a:solidFill>
                <a:latin typeface="Calibri" pitchFamily="34" charset="0"/>
                <a:ea typeface="Tahoma" panose="020B0604030504040204" pitchFamily="34" charset="0"/>
                <a:cs typeface="Calibri" pitchFamily="34" charset="0"/>
              </a:rPr>
              <a:t>Stel vast door gevoelssamenvatting dat de ander in staat blijft om verder te gaan. Uitleg over vervolg stappen/overleg professionals/evt. melding. Stel hier een termijn aan en geef zo veel mogelijk duidelijkheid! </a:t>
            </a:r>
            <a:endParaRPr lang="nl-NL" sz="2000" dirty="0">
              <a:solidFill>
                <a:prstClr val="black"/>
              </a:solidFill>
              <a:latin typeface="Calibri" pitchFamily="34" charset="0"/>
              <a:ea typeface="Tahoma" panose="020B0604030504040204" pitchFamily="34" charset="0"/>
              <a:cs typeface="Calibri" pitchFamily="34" charset="0"/>
            </a:endParaRPr>
          </a:p>
        </p:txBody>
      </p:sp>
    </p:spTree>
    <p:extLst>
      <p:ext uri="{BB962C8B-B14F-4D97-AF65-F5344CB8AC3E}">
        <p14:creationId xmlns:p14="http://schemas.microsoft.com/office/powerpoint/2010/main" val="4058884066"/>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Rechte verbindingslijn 5"/>
          <p:cNvCxnSpPr/>
          <p:nvPr/>
        </p:nvCxnSpPr>
        <p:spPr>
          <a:xfrm flipV="1">
            <a:off x="357064" y="6134041"/>
            <a:ext cx="8136904" cy="36004"/>
          </a:xfrm>
          <a:prstGeom prst="line">
            <a:avLst/>
          </a:prstGeom>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35896" y="6297153"/>
            <a:ext cx="1983445" cy="514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hthoek 1"/>
          <p:cNvSpPr/>
          <p:nvPr/>
        </p:nvSpPr>
        <p:spPr>
          <a:xfrm>
            <a:off x="1779274" y="2276872"/>
            <a:ext cx="5696688" cy="584775"/>
          </a:xfrm>
          <a:prstGeom prst="rect">
            <a:avLst/>
          </a:prstGeom>
        </p:spPr>
        <p:txBody>
          <a:bodyPr wrap="none">
            <a:spAutoFit/>
          </a:bodyPr>
          <a:lstStyle/>
          <a:p>
            <a:r>
              <a:rPr lang="nl-NL" sz="3200" dirty="0" smtClean="0">
                <a:solidFill>
                  <a:schemeClr val="accent5">
                    <a:lumMod val="75000"/>
                  </a:schemeClr>
                </a:solidFill>
                <a:latin typeface="Calibri" panose="020F0502020204030204" pitchFamily="34" charset="0"/>
                <a:ea typeface="Tahoma" panose="020B0604030504040204" pitchFamily="34" charset="0"/>
                <a:cs typeface="Calibri" panose="020F0502020204030204" pitchFamily="34" charset="0"/>
              </a:rPr>
              <a:t>Rollenspel in gesprek met ouders</a:t>
            </a:r>
            <a:endParaRPr lang="nl-NL" sz="3200" dirty="0">
              <a:solidFill>
                <a:schemeClr val="accent5">
                  <a:lumMod val="75000"/>
                </a:schemeClr>
              </a:solidFill>
              <a:latin typeface="Calibri" panose="020F0502020204030204" pitchFamily="34" charset="0"/>
              <a:ea typeface="Tahoma" panose="020B0604030504040204" pitchFamily="34" charset="0"/>
              <a:cs typeface="Calibri" panose="020F0502020204030204" pitchFamily="34" charset="0"/>
            </a:endParaRPr>
          </a:p>
        </p:txBody>
      </p:sp>
    </p:spTree>
    <p:extLst>
      <p:ext uri="{BB962C8B-B14F-4D97-AF65-F5344CB8AC3E}">
        <p14:creationId xmlns:p14="http://schemas.microsoft.com/office/powerpoint/2010/main" val="4160587340"/>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Rechte verbindingslijn 5"/>
          <p:cNvCxnSpPr/>
          <p:nvPr/>
        </p:nvCxnSpPr>
        <p:spPr>
          <a:xfrm flipV="1">
            <a:off x="357064" y="6134041"/>
            <a:ext cx="8136904" cy="36004"/>
          </a:xfrm>
          <a:prstGeom prst="line">
            <a:avLst/>
          </a:prstGeom>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35896" y="6297153"/>
            <a:ext cx="1983445" cy="514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kstvak 1"/>
          <p:cNvSpPr txBox="1"/>
          <p:nvPr/>
        </p:nvSpPr>
        <p:spPr>
          <a:xfrm>
            <a:off x="1043608" y="980728"/>
            <a:ext cx="7200800" cy="4401205"/>
          </a:xfrm>
          <a:prstGeom prst="rect">
            <a:avLst/>
          </a:prstGeom>
          <a:noFill/>
        </p:spPr>
        <p:txBody>
          <a:bodyPr wrap="square" rtlCol="0">
            <a:spAutoFit/>
          </a:bodyPr>
          <a:lstStyle/>
          <a:p>
            <a:r>
              <a:rPr lang="nl-NL" sz="3200" dirty="0" smtClean="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rPr>
              <a:t>Borging</a:t>
            </a:r>
          </a:p>
          <a:p>
            <a:endParaRPr lang="nl-NL" sz="3200" dirty="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endParaRPr>
          </a:p>
          <a:p>
            <a:pPr marL="342900" indent="-342900">
              <a:buFont typeface="Arial" panose="020B0604020202020204" pitchFamily="34" charset="0"/>
              <a:buChar char="•"/>
            </a:pPr>
            <a:r>
              <a:rPr lang="nl-NL" sz="2400" dirty="0" smtClean="0">
                <a:latin typeface="Tahoma" panose="020B0604030504040204" pitchFamily="34" charset="0"/>
                <a:ea typeface="Tahoma" panose="020B0604030504040204" pitchFamily="34" charset="0"/>
                <a:cs typeface="Tahoma" panose="020B0604030504040204" pitchFamily="34" charset="0"/>
              </a:rPr>
              <a:t>Hoe </a:t>
            </a:r>
            <a:r>
              <a:rPr lang="nl-NL" sz="2400" dirty="0" smtClean="0">
                <a:latin typeface="Tahoma" panose="020B0604030504040204" pitchFamily="34" charset="0"/>
                <a:ea typeface="Tahoma" panose="020B0604030504040204" pitchFamily="34" charset="0"/>
                <a:cs typeface="Tahoma" panose="020B0604030504040204" pitchFamily="34" charset="0"/>
              </a:rPr>
              <a:t>ga je deze methodiek implementeren in je eigen werkzaamheden? Wat gaat er goed en waar liggen kansen</a:t>
            </a:r>
            <a:r>
              <a:rPr lang="nl-NL" sz="2400" dirty="0" smtClean="0">
                <a:latin typeface="Tahoma" panose="020B0604030504040204" pitchFamily="34" charset="0"/>
                <a:ea typeface="Tahoma" panose="020B0604030504040204" pitchFamily="34" charset="0"/>
                <a:cs typeface="Tahoma" panose="020B0604030504040204" pitchFamily="34" charset="0"/>
              </a:rPr>
              <a:t>?</a:t>
            </a:r>
          </a:p>
          <a:p>
            <a:pPr marL="342900" indent="-342900">
              <a:buFont typeface="Arial" panose="020B0604020202020204" pitchFamily="34" charset="0"/>
              <a:buChar char="•"/>
            </a:pPr>
            <a:endParaRPr lang="nl-NL" sz="2400" dirty="0">
              <a:latin typeface="Tahoma" panose="020B0604030504040204" pitchFamily="34" charset="0"/>
              <a:ea typeface="Tahoma" panose="020B0604030504040204" pitchFamily="34" charset="0"/>
              <a:cs typeface="Tahoma" panose="020B0604030504040204" pitchFamily="34" charset="0"/>
            </a:endParaRPr>
          </a:p>
          <a:p>
            <a:pPr marL="342900" indent="-342900">
              <a:buFont typeface="Arial" panose="020B0604020202020204" pitchFamily="34" charset="0"/>
              <a:buChar char="•"/>
            </a:pPr>
            <a:r>
              <a:rPr lang="nl-NL" sz="2400" dirty="0" smtClean="0">
                <a:latin typeface="Tahoma" panose="020B0604030504040204" pitchFamily="34" charset="0"/>
                <a:ea typeface="Tahoma" panose="020B0604030504040204" pitchFamily="34" charset="0"/>
                <a:cs typeface="Tahoma" panose="020B0604030504040204" pitchFamily="34" charset="0"/>
              </a:rPr>
              <a:t>Feedback van cliënten? (bijv. signaleringslijst)</a:t>
            </a:r>
            <a:endParaRPr lang="nl-NL" sz="2400" dirty="0" smtClean="0">
              <a:latin typeface="Tahoma" panose="020B0604030504040204" pitchFamily="34" charset="0"/>
              <a:ea typeface="Tahoma" panose="020B0604030504040204" pitchFamily="34" charset="0"/>
              <a:cs typeface="Tahoma" panose="020B0604030504040204" pitchFamily="34" charset="0"/>
            </a:endParaRPr>
          </a:p>
          <a:p>
            <a:pPr marL="342900" indent="-342900">
              <a:buFont typeface="Arial" panose="020B0604020202020204" pitchFamily="34" charset="0"/>
              <a:buChar char="•"/>
            </a:pPr>
            <a:endParaRPr lang="nl-NL" sz="2400" dirty="0">
              <a:latin typeface="Tahoma" panose="020B0604030504040204" pitchFamily="34" charset="0"/>
              <a:ea typeface="Tahoma" panose="020B0604030504040204" pitchFamily="34" charset="0"/>
              <a:cs typeface="Tahoma" panose="020B0604030504040204" pitchFamily="34" charset="0"/>
            </a:endParaRPr>
          </a:p>
          <a:p>
            <a:pPr marL="342900" indent="-342900">
              <a:buFont typeface="Arial" panose="020B0604020202020204" pitchFamily="34" charset="0"/>
              <a:buChar char="•"/>
            </a:pPr>
            <a:r>
              <a:rPr lang="nl-NL" sz="2400" dirty="0" smtClean="0">
                <a:latin typeface="Tahoma" panose="020B0604030504040204" pitchFamily="34" charset="0"/>
                <a:ea typeface="Tahoma" panose="020B0604030504040204" pitchFamily="34" charset="0"/>
                <a:cs typeface="Tahoma" panose="020B0604030504040204" pitchFamily="34" charset="0"/>
              </a:rPr>
              <a:t>Hoe gaat binnen de organisatie gewerkt worden met het vlaggensysteem? Aandachtspunten formuleren. </a:t>
            </a:r>
            <a:endParaRPr lang="nl-NL" sz="24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753702653"/>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Rechte verbindingslijn 5"/>
          <p:cNvCxnSpPr/>
          <p:nvPr/>
        </p:nvCxnSpPr>
        <p:spPr>
          <a:xfrm flipV="1">
            <a:off x="357064" y="6134041"/>
            <a:ext cx="8136904" cy="36004"/>
          </a:xfrm>
          <a:prstGeom prst="line">
            <a:avLst/>
          </a:prstGeom>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35896" y="6297153"/>
            <a:ext cx="1983445" cy="514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kstvak 1"/>
          <p:cNvSpPr txBox="1"/>
          <p:nvPr/>
        </p:nvSpPr>
        <p:spPr>
          <a:xfrm>
            <a:off x="3402196" y="2132856"/>
            <a:ext cx="2217145" cy="707886"/>
          </a:xfrm>
          <a:prstGeom prst="rect">
            <a:avLst/>
          </a:prstGeom>
          <a:noFill/>
        </p:spPr>
        <p:txBody>
          <a:bodyPr wrap="none" rtlCol="0">
            <a:spAutoFit/>
          </a:bodyPr>
          <a:lstStyle/>
          <a:p>
            <a:r>
              <a:rPr lang="nl-NL" sz="4000" dirty="0" smtClean="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rPr>
              <a:t>Evaluatie</a:t>
            </a:r>
            <a:endParaRPr lang="nl-NL" sz="4000" dirty="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149221290"/>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Rechte verbindingslijn 5"/>
          <p:cNvCxnSpPr/>
          <p:nvPr/>
        </p:nvCxnSpPr>
        <p:spPr>
          <a:xfrm flipV="1">
            <a:off x="357064" y="6134041"/>
            <a:ext cx="8136904" cy="36004"/>
          </a:xfrm>
          <a:prstGeom prst="line">
            <a:avLst/>
          </a:prstGeom>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35896" y="6297153"/>
            <a:ext cx="1983445" cy="514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kstvak 1"/>
          <p:cNvSpPr txBox="1"/>
          <p:nvPr/>
        </p:nvSpPr>
        <p:spPr>
          <a:xfrm>
            <a:off x="355522" y="811892"/>
            <a:ext cx="8319392" cy="5078313"/>
          </a:xfrm>
          <a:prstGeom prst="rect">
            <a:avLst/>
          </a:prstGeom>
          <a:noFill/>
        </p:spPr>
        <p:txBody>
          <a:bodyPr wrap="square" rtlCol="0">
            <a:spAutoFit/>
          </a:bodyPr>
          <a:lstStyle/>
          <a:p>
            <a:endParaRPr lang="nl-NL" sz="2000" dirty="0" smtClean="0">
              <a:latin typeface="Tahoma" panose="020B0604030504040204" pitchFamily="34" charset="0"/>
              <a:ea typeface="Tahoma" panose="020B0604030504040204" pitchFamily="34" charset="0"/>
              <a:cs typeface="Tahoma" panose="020B0604030504040204" pitchFamily="34" charset="0"/>
            </a:endParaRPr>
          </a:p>
          <a:p>
            <a:endParaRPr lang="nl-NL" sz="2000" dirty="0">
              <a:latin typeface="Tahoma" panose="020B0604030504040204" pitchFamily="34" charset="0"/>
              <a:ea typeface="Tahoma" panose="020B0604030504040204" pitchFamily="34" charset="0"/>
              <a:cs typeface="Tahoma" panose="020B0604030504040204" pitchFamily="34" charset="0"/>
            </a:endParaRPr>
          </a:p>
          <a:p>
            <a:pPr algn="ctr"/>
            <a:r>
              <a:rPr lang="nl-NL" sz="3200" dirty="0" smtClean="0">
                <a:solidFill>
                  <a:srgbClr val="63891F">
                    <a:lumMod val="75000"/>
                  </a:srgbClr>
                </a:solidFill>
                <a:latin typeface="Calibri" pitchFamily="34" charset="0"/>
                <a:ea typeface="Tahoma" panose="020B0604030504040204" pitchFamily="34" charset="0"/>
                <a:cs typeface="Calibri" pitchFamily="34" charset="0"/>
              </a:rPr>
              <a:t>Vragen? Opmerkingen?</a:t>
            </a:r>
          </a:p>
          <a:p>
            <a:pPr algn="ctr"/>
            <a:endParaRPr lang="nl-NL" sz="3200" b="1" dirty="0" smtClean="0">
              <a:solidFill>
                <a:srgbClr val="63891F">
                  <a:lumMod val="75000"/>
                </a:srgbClr>
              </a:solidFill>
              <a:latin typeface="Calibri" pitchFamily="34" charset="0"/>
              <a:ea typeface="Tahoma" panose="020B0604030504040204" pitchFamily="34" charset="0"/>
              <a:cs typeface="Calibri" pitchFamily="34" charset="0"/>
            </a:endParaRPr>
          </a:p>
          <a:p>
            <a:pPr algn="ctr"/>
            <a:endParaRPr lang="nl-NL" sz="3200" b="1" dirty="0">
              <a:solidFill>
                <a:srgbClr val="63891F">
                  <a:lumMod val="75000"/>
                </a:srgbClr>
              </a:solidFill>
              <a:latin typeface="Calibri" pitchFamily="34" charset="0"/>
              <a:ea typeface="Tahoma" panose="020B0604030504040204" pitchFamily="34" charset="0"/>
              <a:cs typeface="Calibri" pitchFamily="34" charset="0"/>
            </a:endParaRPr>
          </a:p>
          <a:p>
            <a:pPr algn="ctr"/>
            <a:r>
              <a:rPr lang="nl-NL" sz="3200" dirty="0" smtClean="0">
                <a:solidFill>
                  <a:srgbClr val="63891F">
                    <a:lumMod val="75000"/>
                  </a:srgbClr>
                </a:solidFill>
                <a:latin typeface="Calibri" pitchFamily="34" charset="0"/>
                <a:ea typeface="Tahoma" panose="020B0604030504040204" pitchFamily="34" charset="0"/>
                <a:cs typeface="Calibri" pitchFamily="34" charset="0"/>
              </a:rPr>
              <a:t>Dank </a:t>
            </a:r>
            <a:r>
              <a:rPr lang="nl-NL" sz="3200" dirty="0">
                <a:solidFill>
                  <a:srgbClr val="63891F">
                    <a:lumMod val="75000"/>
                  </a:srgbClr>
                </a:solidFill>
                <a:latin typeface="Calibri" pitchFamily="34" charset="0"/>
                <a:ea typeface="Tahoma" panose="020B0604030504040204" pitchFamily="34" charset="0"/>
                <a:cs typeface="Calibri" pitchFamily="34" charset="0"/>
              </a:rPr>
              <a:t>voor jullie aandacht!</a:t>
            </a:r>
          </a:p>
          <a:p>
            <a:pPr algn="ctr"/>
            <a:endParaRPr lang="nl-NL" sz="2800" b="1" dirty="0" smtClean="0">
              <a:solidFill>
                <a:srgbClr val="63891F">
                  <a:lumMod val="75000"/>
                </a:srgbClr>
              </a:solidFill>
              <a:latin typeface="Calibri" pitchFamily="34" charset="0"/>
              <a:ea typeface="Tahoma" panose="020B0604030504040204" pitchFamily="34" charset="0"/>
              <a:cs typeface="Calibri" pitchFamily="34" charset="0"/>
            </a:endParaRPr>
          </a:p>
          <a:p>
            <a:pPr algn="ctr"/>
            <a:endParaRPr lang="nl-NL" sz="2800" dirty="0">
              <a:solidFill>
                <a:srgbClr val="63891F">
                  <a:lumMod val="75000"/>
                </a:srgbClr>
              </a:solidFill>
              <a:latin typeface="Tahoma" panose="020B0604030504040204" pitchFamily="34" charset="0"/>
              <a:ea typeface="Tahoma" panose="020B0604030504040204" pitchFamily="34" charset="0"/>
              <a:cs typeface="Tahoma" panose="020B0604030504040204" pitchFamily="34" charset="0"/>
            </a:endParaRPr>
          </a:p>
          <a:p>
            <a:endParaRPr lang="nl-NL" sz="2000" dirty="0" smtClean="0">
              <a:latin typeface="Tahoma" panose="020B0604030504040204" pitchFamily="34" charset="0"/>
              <a:ea typeface="Tahoma" panose="020B0604030504040204" pitchFamily="34" charset="0"/>
              <a:cs typeface="Tahoma" panose="020B0604030504040204" pitchFamily="34" charset="0"/>
            </a:endParaRPr>
          </a:p>
          <a:p>
            <a:endParaRPr lang="nl-NL" sz="2000" dirty="0">
              <a:latin typeface="Tahoma" panose="020B0604030504040204" pitchFamily="34" charset="0"/>
              <a:ea typeface="Tahoma" panose="020B0604030504040204" pitchFamily="34" charset="0"/>
              <a:cs typeface="Tahoma" panose="020B0604030504040204" pitchFamily="34" charset="0"/>
            </a:endParaRPr>
          </a:p>
          <a:p>
            <a:endParaRPr lang="nl-NL" sz="2000" dirty="0" smtClean="0">
              <a:latin typeface="Tahoma" panose="020B0604030504040204" pitchFamily="34" charset="0"/>
              <a:ea typeface="Tahoma" panose="020B0604030504040204" pitchFamily="34" charset="0"/>
              <a:cs typeface="Tahoma" panose="020B0604030504040204" pitchFamily="34" charset="0"/>
            </a:endParaRPr>
          </a:p>
          <a:p>
            <a:endParaRPr lang="nl-NL" sz="2000" dirty="0" smtClean="0">
              <a:latin typeface="Tahoma" panose="020B0604030504040204" pitchFamily="34" charset="0"/>
              <a:ea typeface="Tahoma" panose="020B0604030504040204" pitchFamily="34" charset="0"/>
              <a:cs typeface="Tahoma" panose="020B0604030504040204" pitchFamily="34" charset="0"/>
            </a:endParaRPr>
          </a:p>
          <a:p>
            <a:endParaRPr lang="nl-NL" sz="2000" dirty="0">
              <a:latin typeface="Tahoma" panose="020B0604030504040204" pitchFamily="34" charset="0"/>
              <a:ea typeface="Tahoma" panose="020B0604030504040204" pitchFamily="34" charset="0"/>
              <a:cs typeface="Tahoma" panose="020B0604030504040204" pitchFamily="34" charset="0"/>
            </a:endParaRP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22954" y="3448502"/>
            <a:ext cx="2205124" cy="22051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41254106"/>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9753" y="4144728"/>
            <a:ext cx="5591175"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6" name="Picture 12" descr="https://www.fontsquirrel.com/widgets/test_drive/d3e5b970def867c75aabf138304d9035?s=48&amp;t=06-1062170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8142" y="3068960"/>
            <a:ext cx="6858000" cy="1638300"/>
          </a:xfrm>
          <a:prstGeom prst="rect">
            <a:avLst/>
          </a:prstGeom>
          <a:noFill/>
          <a:extLst>
            <a:ext uri="{909E8E84-426E-40DD-AFC4-6F175D3DCCD1}">
              <a14:hiddenFill xmlns:a14="http://schemas.microsoft.com/office/drawing/2010/main">
                <a:solidFill>
                  <a:srgbClr val="FFFFFF"/>
                </a:solidFill>
              </a14:hiddenFill>
            </a:ext>
          </a:extLst>
        </p:spPr>
      </p:pic>
      <p:cxnSp>
        <p:nvCxnSpPr>
          <p:cNvPr id="6" name="Rechte verbindingslijn 5"/>
          <p:cNvCxnSpPr/>
          <p:nvPr/>
        </p:nvCxnSpPr>
        <p:spPr>
          <a:xfrm flipV="1">
            <a:off x="357064" y="6134041"/>
            <a:ext cx="8136904" cy="36004"/>
          </a:xfrm>
          <a:prstGeom prst="line">
            <a:avLst/>
          </a:prstGeom>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pic>
        <p:nvPicPr>
          <p:cNvPr id="102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35896" y="6297153"/>
            <a:ext cx="1983445" cy="514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kstvak 1"/>
          <p:cNvSpPr txBox="1"/>
          <p:nvPr/>
        </p:nvSpPr>
        <p:spPr>
          <a:xfrm>
            <a:off x="-3276872" y="4346033"/>
            <a:ext cx="8319392" cy="2677656"/>
          </a:xfrm>
          <a:prstGeom prst="rect">
            <a:avLst/>
          </a:prstGeom>
          <a:noFill/>
        </p:spPr>
        <p:txBody>
          <a:bodyPr wrap="square" rtlCol="0">
            <a:spAutoFit/>
          </a:bodyPr>
          <a:lstStyle/>
          <a:p>
            <a:endParaRPr lang="nl-NL" sz="2000" dirty="0" smtClean="0">
              <a:latin typeface="Tahoma" panose="020B0604030504040204" pitchFamily="34" charset="0"/>
              <a:ea typeface="Tahoma" panose="020B0604030504040204" pitchFamily="34" charset="0"/>
              <a:cs typeface="Tahoma" panose="020B0604030504040204" pitchFamily="34" charset="0"/>
            </a:endParaRPr>
          </a:p>
          <a:p>
            <a:endParaRPr lang="nl-NL" sz="2000" dirty="0">
              <a:latin typeface="Tahoma" panose="020B0604030504040204" pitchFamily="34" charset="0"/>
              <a:ea typeface="Tahoma" panose="020B0604030504040204" pitchFamily="34" charset="0"/>
              <a:cs typeface="Tahoma" panose="020B0604030504040204" pitchFamily="34" charset="0"/>
            </a:endParaRPr>
          </a:p>
          <a:p>
            <a:pPr algn="ctr"/>
            <a:endParaRPr lang="nl-NL" sz="2800" dirty="0">
              <a:solidFill>
                <a:srgbClr val="63891F">
                  <a:lumMod val="75000"/>
                </a:srgbClr>
              </a:solidFill>
              <a:latin typeface="Tahoma" panose="020B0604030504040204" pitchFamily="34" charset="0"/>
              <a:ea typeface="Tahoma" panose="020B0604030504040204" pitchFamily="34" charset="0"/>
              <a:cs typeface="Tahoma" panose="020B0604030504040204" pitchFamily="34" charset="0"/>
            </a:endParaRPr>
          </a:p>
          <a:p>
            <a:endParaRPr lang="nl-NL" sz="2000" dirty="0" smtClean="0">
              <a:latin typeface="Tahoma" panose="020B0604030504040204" pitchFamily="34" charset="0"/>
              <a:ea typeface="Tahoma" panose="020B0604030504040204" pitchFamily="34" charset="0"/>
              <a:cs typeface="Tahoma" panose="020B0604030504040204" pitchFamily="34" charset="0"/>
            </a:endParaRPr>
          </a:p>
          <a:p>
            <a:endParaRPr lang="nl-NL" sz="2000" dirty="0">
              <a:latin typeface="Tahoma" panose="020B0604030504040204" pitchFamily="34" charset="0"/>
              <a:ea typeface="Tahoma" panose="020B0604030504040204" pitchFamily="34" charset="0"/>
              <a:cs typeface="Tahoma" panose="020B0604030504040204" pitchFamily="34" charset="0"/>
            </a:endParaRPr>
          </a:p>
          <a:p>
            <a:endParaRPr lang="nl-NL" sz="2000" dirty="0" smtClean="0">
              <a:latin typeface="Tahoma" panose="020B0604030504040204" pitchFamily="34" charset="0"/>
              <a:ea typeface="Tahoma" panose="020B0604030504040204" pitchFamily="34" charset="0"/>
              <a:cs typeface="Tahoma" panose="020B0604030504040204" pitchFamily="34" charset="0"/>
            </a:endParaRPr>
          </a:p>
          <a:p>
            <a:endParaRPr lang="nl-NL" sz="2000" dirty="0" smtClean="0">
              <a:latin typeface="Tahoma" panose="020B0604030504040204" pitchFamily="34" charset="0"/>
              <a:ea typeface="Tahoma" panose="020B0604030504040204" pitchFamily="34" charset="0"/>
              <a:cs typeface="Tahoma" panose="020B0604030504040204" pitchFamily="34" charset="0"/>
            </a:endParaRPr>
          </a:p>
          <a:p>
            <a:endParaRPr lang="nl-NL" sz="2000" dirty="0">
              <a:latin typeface="Tahoma" panose="020B0604030504040204" pitchFamily="34" charset="0"/>
              <a:ea typeface="Tahoma" panose="020B0604030504040204" pitchFamily="34" charset="0"/>
              <a:cs typeface="Tahoma" panose="020B0604030504040204" pitchFamily="34" charset="0"/>
            </a:endParaRPr>
          </a:p>
        </p:txBody>
      </p:sp>
      <p:pic>
        <p:nvPicPr>
          <p:cNvPr id="1028" name="Picture 4" descr="Image result for zwarte pijl">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03961" y="4906728"/>
            <a:ext cx="1766882" cy="10918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www.fontsquirrel.com/widgets/test_drive/d3e5b970def867c75aabf138304d9035?s=60&amp;t=Volg%20ons!"/>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08059" y="5255986"/>
            <a:ext cx="5627683" cy="148508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s://www.fontsquirrel.com/widgets/test_drive/d3e5b970def867c75aabf138304d9035?s=60&amp;t=Femke%20Lansink"/>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36340" y="2334978"/>
            <a:ext cx="6858000" cy="1809750"/>
          </a:xfrm>
          <a:prstGeom prst="rect">
            <a:avLst/>
          </a:prstGeom>
          <a:noFill/>
          <a:extLst>
            <a:ext uri="{909E8E84-426E-40DD-AFC4-6F175D3DCCD1}">
              <a14:hiddenFill xmlns:a14="http://schemas.microsoft.com/office/drawing/2010/main">
                <a:solidFill>
                  <a:srgbClr val="FFFFFF"/>
                </a:solidFill>
              </a14:hiddenFill>
            </a:ext>
          </a:extLst>
        </p:spPr>
      </p:pic>
      <p:sp>
        <p:nvSpPr>
          <p:cNvPr id="20" name="AutoShape 14" descr="Image result for symbool facebook linkedin twitter"/>
          <p:cNvSpPr>
            <a:spLocks noChangeAspect="1" noChangeArrowheads="1"/>
          </p:cNvSpPr>
          <p:nvPr/>
        </p:nvSpPr>
        <p:spPr bwMode="auto">
          <a:xfrm>
            <a:off x="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1" name="AutoShape 16" descr="Image result for symbool facebook linkedin twitter"/>
          <p:cNvSpPr>
            <a:spLocks noChangeAspect="1" noChangeArrowheads="1"/>
          </p:cNvSpPr>
          <p:nvPr/>
        </p:nvSpPr>
        <p:spPr bwMode="auto">
          <a:xfrm>
            <a:off x="152400"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pic>
        <p:nvPicPr>
          <p:cNvPr id="1042" name="Picture 18" descr="Image result for symbool facebook linkedin twitter">
            <a:hlinkClick r:id="rId10"/>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603689" y="4867700"/>
            <a:ext cx="600272" cy="600272"/>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Image result for symbool facebook linkedin twitter">
            <a:hlinkClick r:id="rId12"/>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385390" y="4864594"/>
            <a:ext cx="588033" cy="588033"/>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Image result for symbool facebook linkedin twitter">
            <a:hlinkClick r:id="rId14"/>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990008" y="4864595"/>
            <a:ext cx="588033" cy="5880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21156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xecutive">
  <a:themeElements>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Executive">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xecutiv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Executive</Template>
  <TotalTime>12486</TotalTime>
  <Words>4923</Words>
  <Application>Microsoft Office PowerPoint</Application>
  <PresentationFormat>Diavoorstelling (4:3)</PresentationFormat>
  <Paragraphs>755</Paragraphs>
  <Slides>99</Slides>
  <Notes>34</Notes>
  <HiddenSlides>0</HiddenSlides>
  <MMClips>0</MMClips>
  <ScaleCrop>false</ScaleCrop>
  <HeadingPairs>
    <vt:vector size="4" baseType="variant">
      <vt:variant>
        <vt:lpstr>Thema</vt:lpstr>
      </vt:variant>
      <vt:variant>
        <vt:i4>1</vt:i4>
      </vt:variant>
      <vt:variant>
        <vt:lpstr>Diatitels</vt:lpstr>
      </vt:variant>
      <vt:variant>
        <vt:i4>99</vt:i4>
      </vt:variant>
    </vt:vector>
  </HeadingPairs>
  <TitlesOfParts>
    <vt:vector size="100" baseType="lpstr">
      <vt:lpstr>Executive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Gemeente Tubbergen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Lansink, Femke</dc:creator>
  <cp:lastModifiedBy>Femke</cp:lastModifiedBy>
  <cp:revision>116</cp:revision>
  <dcterms:created xsi:type="dcterms:W3CDTF">2017-01-13T15:43:59Z</dcterms:created>
  <dcterms:modified xsi:type="dcterms:W3CDTF">2017-04-15T16:10:04Z</dcterms:modified>
</cp:coreProperties>
</file>