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9" r:id="rId3"/>
    <p:sldId id="270" r:id="rId4"/>
    <p:sldId id="271" r:id="rId5"/>
    <p:sldId id="272" r:id="rId6"/>
    <p:sldId id="273" r:id="rId7"/>
    <p:sldId id="277" r:id="rId8"/>
    <p:sldId id="274" r:id="rId9"/>
    <p:sldId id="275" r:id="rId10"/>
    <p:sldId id="276" r:id="rId11"/>
    <p:sldId id="278" r:id="rId1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09" d="100"/>
          <a:sy n="109" d="100"/>
        </p:scale>
        <p:origin x="1674" y="114"/>
      </p:cViewPr>
      <p:guideLst>
        <p:guide orient="horz" pos="210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1EEB-D6F4-494A-BB7F-7AFE1D10150D}" type="datetimeFigureOut">
              <a:rPr lang="nl-NL" smtClean="0"/>
              <a:t>11-11-2016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EC1F-436E-AE4A-8058-59BA360C7E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4882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1EEB-D6F4-494A-BB7F-7AFE1D10150D}" type="datetimeFigureOut">
              <a:rPr lang="nl-NL" smtClean="0"/>
              <a:t>11-11-2016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EC1F-436E-AE4A-8058-59BA360C7E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852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1EEB-D6F4-494A-BB7F-7AFE1D10150D}" type="datetimeFigureOut">
              <a:rPr lang="nl-NL" smtClean="0"/>
              <a:t>11-11-2016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EC1F-436E-AE4A-8058-59BA360C7E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6485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1EEB-D6F4-494A-BB7F-7AFE1D10150D}" type="datetimeFigureOut">
              <a:rPr lang="nl-NL" smtClean="0"/>
              <a:t>11-11-2016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EC1F-436E-AE4A-8058-59BA360C7E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602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1EEB-D6F4-494A-BB7F-7AFE1D10150D}" type="datetimeFigureOut">
              <a:rPr lang="nl-NL" smtClean="0"/>
              <a:t>11-11-2016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EC1F-436E-AE4A-8058-59BA360C7E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9520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1EEB-D6F4-494A-BB7F-7AFE1D10150D}" type="datetimeFigureOut">
              <a:rPr lang="nl-NL" smtClean="0"/>
              <a:t>11-11-2016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EC1F-436E-AE4A-8058-59BA360C7E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7246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1EEB-D6F4-494A-BB7F-7AFE1D10150D}" type="datetimeFigureOut">
              <a:rPr lang="nl-NL" smtClean="0"/>
              <a:t>11-11-2016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EC1F-436E-AE4A-8058-59BA360C7E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0728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1EEB-D6F4-494A-BB7F-7AFE1D10150D}" type="datetimeFigureOut">
              <a:rPr lang="nl-NL" smtClean="0"/>
              <a:t>11-11-2016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EC1F-436E-AE4A-8058-59BA360C7E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1EEB-D6F4-494A-BB7F-7AFE1D10150D}" type="datetimeFigureOut">
              <a:rPr lang="nl-NL" smtClean="0"/>
              <a:t>11-11-2016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EC1F-436E-AE4A-8058-59BA360C7E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500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1EEB-D6F4-494A-BB7F-7AFE1D10150D}" type="datetimeFigureOut">
              <a:rPr lang="nl-NL" smtClean="0"/>
              <a:t>11-11-2016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EC1F-436E-AE4A-8058-59BA360C7E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725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21EEB-D6F4-494A-BB7F-7AFE1D10150D}" type="datetimeFigureOut">
              <a:rPr lang="nl-NL" smtClean="0"/>
              <a:t>11-11-2016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2EC1F-436E-AE4A-8058-59BA360C7E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43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21EEB-D6F4-494A-BB7F-7AFE1D10150D}" type="datetimeFigureOut">
              <a:rPr lang="nl-NL" smtClean="0"/>
              <a:t>11-11-2016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2EC1F-436E-AE4A-8058-59BA360C7E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752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Soms professionele uitleg-rol, </a:t>
            </a:r>
            <a:endParaRPr lang="nl-NL" dirty="0" smtClean="0"/>
          </a:p>
          <a:p>
            <a:r>
              <a:rPr lang="nl-NL" dirty="0"/>
              <a:t>S</a:t>
            </a:r>
            <a:r>
              <a:rPr lang="nl-NL" dirty="0" smtClean="0"/>
              <a:t>oms </a:t>
            </a:r>
            <a:r>
              <a:rPr lang="nl-NL" dirty="0"/>
              <a:t>ineens </a:t>
            </a:r>
            <a:r>
              <a:rPr lang="nl-NL" dirty="0" smtClean="0"/>
              <a:t>rollenspel </a:t>
            </a:r>
            <a:r>
              <a:rPr lang="nl-NL" dirty="0"/>
              <a:t>rol er tussendoor: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830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fgeronde rechthoek 2"/>
          <p:cNvSpPr/>
          <p:nvPr/>
        </p:nvSpPr>
        <p:spPr>
          <a:xfrm>
            <a:off x="849418" y="919135"/>
            <a:ext cx="5165821" cy="5097021"/>
          </a:xfrm>
          <a:prstGeom prst="roundRect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849418" y="932645"/>
            <a:ext cx="516582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NL" sz="2400" b="1" dirty="0" smtClean="0">
              <a:solidFill>
                <a:srgbClr val="FFFFFF"/>
              </a:solidFill>
            </a:endParaRPr>
          </a:p>
          <a:p>
            <a:pPr algn="ctr"/>
            <a:r>
              <a:rPr lang="nl-NL" sz="2800" b="1" dirty="0" smtClean="0">
                <a:solidFill>
                  <a:srgbClr val="FFFFFF"/>
                </a:solidFill>
              </a:rPr>
              <a:t>Autisme</a:t>
            </a:r>
          </a:p>
          <a:p>
            <a:endParaRPr lang="nl-NL" sz="2400" b="1" dirty="0" smtClean="0">
              <a:solidFill>
                <a:srgbClr val="FFFFFF"/>
              </a:solidFill>
            </a:endParaRPr>
          </a:p>
          <a:p>
            <a:endParaRPr lang="nl-NL" sz="2400" b="1" dirty="0">
              <a:solidFill>
                <a:srgbClr val="FFFFFF"/>
              </a:solidFill>
            </a:endParaRPr>
          </a:p>
          <a:p>
            <a:r>
              <a:rPr lang="nl-NL" sz="2400" b="1" dirty="0" smtClean="0">
                <a:solidFill>
                  <a:srgbClr val="FFFFFF"/>
                </a:solidFill>
              </a:rPr>
              <a:t>	</a:t>
            </a:r>
            <a:r>
              <a:rPr lang="nl-NL" sz="2800" dirty="0" smtClean="0">
                <a:solidFill>
                  <a:srgbClr val="FFFFFF"/>
                </a:solidFill>
              </a:rPr>
              <a:t>Neuroleptica</a:t>
            </a:r>
          </a:p>
          <a:p>
            <a:endParaRPr lang="nl-NL" sz="2800" dirty="0">
              <a:solidFill>
                <a:srgbClr val="FFFFFF"/>
              </a:solidFill>
            </a:endParaRPr>
          </a:p>
          <a:p>
            <a:r>
              <a:rPr lang="nl-NL" sz="2800" dirty="0" smtClean="0">
                <a:solidFill>
                  <a:srgbClr val="FFFFFF"/>
                </a:solidFill>
              </a:rPr>
              <a:t>	SSRI</a:t>
            </a:r>
            <a:br>
              <a:rPr lang="nl-NL" sz="2800" dirty="0" smtClean="0">
                <a:solidFill>
                  <a:srgbClr val="FFFFFF"/>
                </a:solidFill>
              </a:rPr>
            </a:br>
            <a:r>
              <a:rPr lang="nl-NL" sz="2800" dirty="0" smtClean="0">
                <a:solidFill>
                  <a:srgbClr val="FFFFFF"/>
                </a:solidFill>
              </a:rPr>
              <a:t>  </a:t>
            </a:r>
          </a:p>
          <a:p>
            <a:r>
              <a:rPr lang="nl-NL" sz="2800" dirty="0">
                <a:solidFill>
                  <a:srgbClr val="FFFFFF"/>
                </a:solidFill>
              </a:rPr>
              <a:t>	</a:t>
            </a:r>
            <a:r>
              <a:rPr lang="nl-NL" sz="2800" dirty="0" smtClean="0">
                <a:solidFill>
                  <a:srgbClr val="FFFFFF"/>
                </a:solidFill>
              </a:rPr>
              <a:t>Methylfenidaat</a:t>
            </a:r>
          </a:p>
          <a:p>
            <a:endParaRPr lang="nl-NL" sz="2800" dirty="0" smtClean="0">
              <a:solidFill>
                <a:srgbClr val="FFFFFF"/>
              </a:solidFill>
            </a:endParaRPr>
          </a:p>
          <a:p>
            <a:r>
              <a:rPr lang="nl-NL" sz="2800" dirty="0">
                <a:solidFill>
                  <a:srgbClr val="FFFFFF"/>
                </a:solidFill>
              </a:rPr>
              <a:t> </a:t>
            </a:r>
            <a:r>
              <a:rPr lang="nl-NL" sz="2800" dirty="0" smtClean="0">
                <a:solidFill>
                  <a:srgbClr val="FFFFFF"/>
                </a:solidFill>
              </a:rPr>
              <a:t> 	</a:t>
            </a:r>
            <a:r>
              <a:rPr lang="nl-NL" sz="2800" dirty="0" err="1" smtClean="0">
                <a:solidFill>
                  <a:srgbClr val="FFFFFF"/>
                </a:solidFill>
              </a:rPr>
              <a:t>etc</a:t>
            </a:r>
            <a:r>
              <a:rPr lang="nl-NL" sz="2800" dirty="0" smtClean="0">
                <a:solidFill>
                  <a:srgbClr val="FFFFFF"/>
                </a:solidFill>
              </a:rPr>
              <a:t>…..</a:t>
            </a:r>
          </a:p>
          <a:p>
            <a:pPr algn="ctr"/>
            <a:endParaRPr lang="nl-NL" sz="2400" b="1" dirty="0">
              <a:solidFill>
                <a:srgbClr val="FFFFFF"/>
              </a:solidFill>
            </a:endParaRPr>
          </a:p>
          <a:p>
            <a:pPr algn="ctr"/>
            <a:endParaRPr lang="nl-NL" sz="2000" b="1" dirty="0">
              <a:solidFill>
                <a:srgbClr val="FFFFFF"/>
              </a:solidFill>
            </a:endParaRPr>
          </a:p>
        </p:txBody>
      </p:sp>
      <p:pic>
        <p:nvPicPr>
          <p:cNvPr id="5" name="Afbeelding 4" descr="BucpRYB-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602" y="5255896"/>
            <a:ext cx="1520519" cy="1520519"/>
          </a:xfrm>
          <a:prstGeom prst="rect">
            <a:avLst/>
          </a:prstGeom>
        </p:spPr>
      </p:pic>
      <p:pic>
        <p:nvPicPr>
          <p:cNvPr id="4" name="Afbeelding 3" descr="Autism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417" y="932645"/>
            <a:ext cx="2302369" cy="2271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2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fgeronde rechthoek 2"/>
          <p:cNvSpPr/>
          <p:nvPr/>
        </p:nvSpPr>
        <p:spPr>
          <a:xfrm>
            <a:off x="849418" y="919135"/>
            <a:ext cx="5165821" cy="5097021"/>
          </a:xfrm>
          <a:prstGeom prst="roundRect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5" name="Afbeelding 4" descr="BucpRYB-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481" y="5337481"/>
            <a:ext cx="1520519" cy="1520519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094443" y="1188877"/>
            <a:ext cx="470204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 smtClean="0">
                <a:solidFill>
                  <a:srgbClr val="FFFFFF"/>
                </a:solidFill>
              </a:rPr>
              <a:t>Take Home Message</a:t>
            </a:r>
          </a:p>
          <a:p>
            <a:endParaRPr lang="nl-NL" sz="2400" dirty="0">
              <a:solidFill>
                <a:srgbClr val="FFFFFF"/>
              </a:solidFill>
            </a:endParaRPr>
          </a:p>
          <a:p>
            <a:pPr algn="ctr"/>
            <a:r>
              <a:rPr lang="nl-NL" sz="3200" dirty="0" smtClean="0">
                <a:solidFill>
                  <a:srgbClr val="FFFFFF"/>
                </a:solidFill>
              </a:rPr>
              <a:t>Vraag de patiënt of hij medicatie gebruikt</a:t>
            </a:r>
          </a:p>
          <a:p>
            <a:pPr algn="ctr"/>
            <a:endParaRPr lang="nl-NL" sz="3200" dirty="0" smtClean="0">
              <a:solidFill>
                <a:srgbClr val="FFFFFF"/>
              </a:solidFill>
            </a:endParaRPr>
          </a:p>
          <a:p>
            <a:pPr algn="ctr"/>
            <a:r>
              <a:rPr lang="nl-NL" sz="3200" b="1" dirty="0" smtClean="0">
                <a:solidFill>
                  <a:srgbClr val="FFFFFF"/>
                </a:solidFill>
              </a:rPr>
              <a:t>&amp;</a:t>
            </a:r>
          </a:p>
          <a:p>
            <a:pPr algn="ctr"/>
            <a:endParaRPr lang="nl-NL" sz="3200" dirty="0" smtClean="0">
              <a:solidFill>
                <a:srgbClr val="FFFFFF"/>
              </a:solidFill>
            </a:endParaRPr>
          </a:p>
          <a:p>
            <a:pPr algn="ctr"/>
            <a:r>
              <a:rPr lang="nl-NL" sz="3200" dirty="0" smtClean="0">
                <a:solidFill>
                  <a:srgbClr val="FFFFFF"/>
                </a:solidFill>
              </a:rPr>
              <a:t>Is er routine controle ?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7" name="Afbeelding 6" descr="boy-megaphon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329" y="1188877"/>
            <a:ext cx="2512303" cy="195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45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fgeronde rechthoek 2"/>
          <p:cNvSpPr/>
          <p:nvPr/>
        </p:nvSpPr>
        <p:spPr>
          <a:xfrm>
            <a:off x="849418" y="919135"/>
            <a:ext cx="5165821" cy="5097021"/>
          </a:xfrm>
          <a:prstGeom prst="roundRect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849418" y="904738"/>
            <a:ext cx="516582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NL" sz="3200" b="1" dirty="0" smtClean="0">
              <a:solidFill>
                <a:schemeClr val="bg1"/>
              </a:solidFill>
            </a:endParaRPr>
          </a:p>
          <a:p>
            <a:pPr algn="ctr"/>
            <a:r>
              <a:rPr lang="nl-NL" sz="2800" b="1" dirty="0" smtClean="0">
                <a:solidFill>
                  <a:schemeClr val="bg1"/>
                </a:solidFill>
              </a:rPr>
              <a:t>PSYCHOFARMACA</a:t>
            </a:r>
            <a:endParaRPr lang="nl-NL" sz="2800" b="1" dirty="0">
              <a:solidFill>
                <a:schemeClr val="bg1"/>
              </a:solidFill>
            </a:endParaRPr>
          </a:p>
          <a:p>
            <a:pPr algn="ctr"/>
            <a:endParaRPr lang="nl-NL" sz="3200" b="1" dirty="0" smtClean="0">
              <a:solidFill>
                <a:schemeClr val="bg1"/>
              </a:solidFill>
            </a:endParaRPr>
          </a:p>
          <a:p>
            <a:pPr algn="ctr"/>
            <a:r>
              <a:rPr lang="nl-NL" sz="3200" dirty="0" smtClean="0">
                <a:solidFill>
                  <a:schemeClr val="bg1"/>
                </a:solidFill>
              </a:rPr>
              <a:t>Aandacht voor </a:t>
            </a:r>
          </a:p>
          <a:p>
            <a:pPr algn="ctr"/>
            <a:r>
              <a:rPr lang="nl-NL" sz="3200" dirty="0" smtClean="0">
                <a:solidFill>
                  <a:schemeClr val="bg1"/>
                </a:solidFill>
              </a:rPr>
              <a:t>de patiënt met medicatie</a:t>
            </a:r>
          </a:p>
          <a:p>
            <a:endParaRPr lang="nl-NL" sz="3200" dirty="0" smtClean="0">
              <a:solidFill>
                <a:schemeClr val="bg1"/>
              </a:solidFill>
            </a:endParaRPr>
          </a:p>
          <a:p>
            <a:endParaRPr lang="nl-NL" sz="3200" b="1" dirty="0" smtClean="0">
              <a:solidFill>
                <a:schemeClr val="bg1"/>
              </a:solidFill>
            </a:endParaRPr>
          </a:p>
          <a:p>
            <a:pPr algn="ctr"/>
            <a:r>
              <a:rPr lang="nl-NL" sz="2000" dirty="0" smtClean="0">
                <a:solidFill>
                  <a:schemeClr val="bg1"/>
                </a:solidFill>
              </a:rPr>
              <a:t>Door: </a:t>
            </a:r>
          </a:p>
          <a:p>
            <a:r>
              <a:rPr lang="nl-NL" sz="2000" dirty="0" smtClean="0">
                <a:solidFill>
                  <a:schemeClr val="bg1"/>
                </a:solidFill>
              </a:rPr>
              <a:t>     </a:t>
            </a:r>
            <a:r>
              <a:rPr lang="nl-NL" sz="2000" dirty="0" err="1" smtClean="0">
                <a:solidFill>
                  <a:schemeClr val="bg1"/>
                </a:solidFill>
              </a:rPr>
              <a:t>Hanneke</a:t>
            </a:r>
            <a:r>
              <a:rPr lang="nl-NL" sz="2000" dirty="0" smtClean="0">
                <a:solidFill>
                  <a:schemeClr val="bg1"/>
                </a:solidFill>
              </a:rPr>
              <a:t> van Dijk POH-GGZ &amp; SPV &amp; Docent       </a:t>
            </a:r>
          </a:p>
          <a:p>
            <a:r>
              <a:rPr lang="nl-NL" sz="2000" dirty="0">
                <a:solidFill>
                  <a:schemeClr val="bg1"/>
                </a:solidFill>
              </a:rPr>
              <a:t> </a:t>
            </a:r>
            <a:r>
              <a:rPr lang="nl-NL" sz="2000" dirty="0" smtClean="0">
                <a:solidFill>
                  <a:schemeClr val="bg1"/>
                </a:solidFill>
              </a:rPr>
              <a:t>    Karlijn Cobelens (Kinder- en jeugd)psychiater</a:t>
            </a:r>
          </a:p>
          <a:p>
            <a:endParaRPr lang="nl-NL" sz="2000" b="1" dirty="0" smtClean="0">
              <a:solidFill>
                <a:srgbClr val="FF0000"/>
              </a:solidFill>
            </a:endParaRPr>
          </a:p>
          <a:p>
            <a:endParaRPr lang="nl-NL" sz="2000" dirty="0">
              <a:solidFill>
                <a:srgbClr val="FFFFFF"/>
              </a:solidFill>
              <a:latin typeface="Candara"/>
              <a:cs typeface="Candara"/>
            </a:endParaRPr>
          </a:p>
        </p:txBody>
      </p:sp>
      <p:pic>
        <p:nvPicPr>
          <p:cNvPr id="5" name="Afbeelding 4" descr="BucpRYB-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394" y="1042683"/>
            <a:ext cx="1520519" cy="152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93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fgeronde rechthoek 2"/>
          <p:cNvSpPr/>
          <p:nvPr/>
        </p:nvSpPr>
        <p:spPr>
          <a:xfrm>
            <a:off x="849418" y="919135"/>
            <a:ext cx="5165821" cy="5097021"/>
          </a:xfrm>
          <a:prstGeom prst="roundRect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5" name="Afbeelding 4" descr="BucpRYB-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134" y="5337481"/>
            <a:ext cx="1520519" cy="1520519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094443" y="1188877"/>
            <a:ext cx="470204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b="1" dirty="0" smtClean="0">
                <a:solidFill>
                  <a:srgbClr val="FFFFFF"/>
                </a:solidFill>
              </a:rPr>
              <a:t>Take Home Message</a:t>
            </a:r>
          </a:p>
          <a:p>
            <a:endParaRPr lang="nl-NL" sz="2400" dirty="0" smtClean="0">
              <a:solidFill>
                <a:srgbClr val="FFFFFF"/>
              </a:solidFill>
            </a:endParaRPr>
          </a:p>
          <a:p>
            <a:endParaRPr lang="nl-NL" sz="2400" dirty="0">
              <a:solidFill>
                <a:srgbClr val="FFFFFF"/>
              </a:solidFill>
            </a:endParaRPr>
          </a:p>
          <a:p>
            <a:pPr algn="ctr"/>
            <a:r>
              <a:rPr lang="nl-NL" sz="3200" dirty="0" smtClean="0">
                <a:solidFill>
                  <a:srgbClr val="FFFFFF"/>
                </a:solidFill>
              </a:rPr>
              <a:t>Vraag de patiënt of hij medicatie gebruikt</a:t>
            </a:r>
          </a:p>
          <a:p>
            <a:pPr algn="ctr"/>
            <a:endParaRPr lang="nl-NL" sz="3200" dirty="0" smtClean="0">
              <a:solidFill>
                <a:srgbClr val="FFFFFF"/>
              </a:solidFill>
            </a:endParaRPr>
          </a:p>
          <a:p>
            <a:pPr algn="ctr"/>
            <a:r>
              <a:rPr lang="nl-NL" sz="4000" b="1" dirty="0" smtClean="0">
                <a:solidFill>
                  <a:srgbClr val="FFFFFF"/>
                </a:solidFill>
              </a:rPr>
              <a:t>&amp;</a:t>
            </a:r>
          </a:p>
          <a:p>
            <a:pPr algn="ctr"/>
            <a:endParaRPr lang="nl-NL" sz="3200" dirty="0">
              <a:solidFill>
                <a:srgbClr val="FFFFFF"/>
              </a:solidFill>
            </a:endParaRPr>
          </a:p>
          <a:p>
            <a:pPr algn="ctr"/>
            <a:r>
              <a:rPr lang="nl-NL" sz="3200" dirty="0" smtClean="0">
                <a:solidFill>
                  <a:srgbClr val="FFFFFF"/>
                </a:solidFill>
              </a:rPr>
              <a:t>Is er routine controle ?</a:t>
            </a:r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7" name="Afbeelding 6" descr="boy-megaphon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7329" y="1188877"/>
            <a:ext cx="2512303" cy="1959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21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fgeronde rechthoek 2"/>
          <p:cNvSpPr/>
          <p:nvPr/>
        </p:nvSpPr>
        <p:spPr>
          <a:xfrm>
            <a:off x="849418" y="919135"/>
            <a:ext cx="5165821" cy="5097021"/>
          </a:xfrm>
          <a:prstGeom prst="roundRect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4" descr="BucpRYB-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3481" y="5295575"/>
            <a:ext cx="1520519" cy="1520519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067419" y="1796826"/>
            <a:ext cx="521258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solidFill>
                  <a:schemeClr val="bg1"/>
                </a:solidFill>
              </a:rPr>
              <a:t>- </a:t>
            </a:r>
            <a:r>
              <a:rPr lang="nl-NL" sz="2800" dirty="0" smtClean="0">
                <a:solidFill>
                  <a:schemeClr val="bg1"/>
                </a:solidFill>
              </a:rPr>
              <a:t>Welke </a:t>
            </a:r>
            <a:r>
              <a:rPr lang="nl-NL" sz="2800" dirty="0">
                <a:solidFill>
                  <a:schemeClr val="bg1"/>
                </a:solidFill>
              </a:rPr>
              <a:t>middelen ken je</a:t>
            </a:r>
            <a:r>
              <a:rPr lang="nl-NL" sz="2800" dirty="0" smtClean="0">
                <a:solidFill>
                  <a:schemeClr val="bg1"/>
                </a:solidFill>
              </a:rPr>
              <a:t>?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 smtClean="0">
                <a:solidFill>
                  <a:schemeClr val="bg1"/>
                </a:solidFill>
              </a:rPr>
              <a:t>- Waarvoor </a:t>
            </a:r>
            <a:r>
              <a:rPr lang="nl-NL" sz="2800" dirty="0">
                <a:solidFill>
                  <a:schemeClr val="bg1"/>
                </a:solidFill>
              </a:rPr>
              <a:t>worden ze </a:t>
            </a:r>
            <a:r>
              <a:rPr lang="nl-NL" sz="2800" dirty="0" smtClean="0">
                <a:solidFill>
                  <a:schemeClr val="bg1"/>
                </a:solidFill>
              </a:rPr>
              <a:t>gegeven?</a:t>
            </a:r>
          </a:p>
          <a:p>
            <a:endParaRPr lang="nl-NL" sz="2800" dirty="0">
              <a:solidFill>
                <a:schemeClr val="bg1"/>
              </a:solidFill>
            </a:endParaRPr>
          </a:p>
          <a:p>
            <a:r>
              <a:rPr lang="nl-NL" sz="2800" dirty="0" smtClean="0">
                <a:solidFill>
                  <a:schemeClr val="bg1"/>
                </a:solidFill>
              </a:rPr>
              <a:t>- Welke </a:t>
            </a:r>
            <a:r>
              <a:rPr lang="nl-NL" sz="2800" dirty="0">
                <a:solidFill>
                  <a:schemeClr val="bg1"/>
                </a:solidFill>
              </a:rPr>
              <a:t>uitleg zou jij geven </a:t>
            </a:r>
            <a:r>
              <a:rPr lang="nl-NL" sz="2800" dirty="0" smtClean="0">
                <a:solidFill>
                  <a:schemeClr val="bg1"/>
                </a:solidFill>
              </a:rPr>
              <a:t>over  </a:t>
            </a:r>
          </a:p>
          <a:p>
            <a:r>
              <a:rPr lang="nl-NL" sz="2800" dirty="0">
                <a:solidFill>
                  <a:schemeClr val="bg1"/>
                </a:solidFill>
              </a:rPr>
              <a:t> </a:t>
            </a:r>
            <a:r>
              <a:rPr lang="nl-NL" sz="2800" dirty="0" smtClean="0">
                <a:solidFill>
                  <a:schemeClr val="bg1"/>
                </a:solidFill>
              </a:rPr>
              <a:t>  het </a:t>
            </a:r>
            <a:r>
              <a:rPr lang="nl-NL" sz="2800" dirty="0">
                <a:solidFill>
                  <a:schemeClr val="bg1"/>
                </a:solidFill>
              </a:rPr>
              <a:t>medicijn</a:t>
            </a:r>
            <a:r>
              <a:rPr lang="nl-NL" sz="2800" dirty="0" smtClean="0">
                <a:solidFill>
                  <a:schemeClr val="bg1"/>
                </a:solidFill>
              </a:rPr>
              <a:t>?</a:t>
            </a:r>
          </a:p>
          <a:p>
            <a:endParaRPr lang="nl-NL" b="1" dirty="0">
              <a:solidFill>
                <a:schemeClr val="bg1"/>
              </a:solidFill>
            </a:endParaRPr>
          </a:p>
          <a:p>
            <a:endParaRPr lang="nl-NL" b="1" dirty="0" smtClean="0">
              <a:solidFill>
                <a:schemeClr val="bg1"/>
              </a:solidFill>
            </a:endParaRPr>
          </a:p>
          <a:p>
            <a:endParaRPr lang="nl-NL" b="1" dirty="0">
              <a:solidFill>
                <a:schemeClr val="bg1"/>
              </a:solidFill>
            </a:endParaRPr>
          </a:p>
          <a:p>
            <a:endParaRPr lang="nl-NL" b="1" dirty="0" smtClean="0">
              <a:solidFill>
                <a:schemeClr val="bg1"/>
              </a:solidFill>
            </a:endParaRPr>
          </a:p>
          <a:p>
            <a:endParaRPr lang="nl-NL" b="1" dirty="0">
              <a:solidFill>
                <a:schemeClr val="bg1"/>
              </a:solidFill>
            </a:endParaRPr>
          </a:p>
          <a:p>
            <a:endParaRPr lang="nl-NL" b="1" dirty="0">
              <a:solidFill>
                <a:schemeClr val="bg1"/>
              </a:solidFill>
            </a:endParaRPr>
          </a:p>
        </p:txBody>
      </p:sp>
      <p:pic>
        <p:nvPicPr>
          <p:cNvPr id="8" name="Afbeelding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836" y="1189524"/>
            <a:ext cx="2129486" cy="17579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921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fgeronde rechthoek 2"/>
          <p:cNvSpPr/>
          <p:nvPr/>
        </p:nvSpPr>
        <p:spPr>
          <a:xfrm>
            <a:off x="849418" y="919135"/>
            <a:ext cx="5165821" cy="5097021"/>
          </a:xfrm>
          <a:prstGeom prst="roundRect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945815" y="1040268"/>
            <a:ext cx="506942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000" dirty="0">
              <a:solidFill>
                <a:srgbClr val="FFFFFF"/>
              </a:solidFill>
              <a:latin typeface="Candara"/>
              <a:cs typeface="Candara"/>
            </a:endParaRPr>
          </a:p>
          <a:p>
            <a:pPr algn="ctr"/>
            <a:r>
              <a:rPr lang="nl-NL" sz="2800" b="1" dirty="0" smtClean="0">
                <a:solidFill>
                  <a:srgbClr val="FFFFFF"/>
                </a:solidFill>
                <a:latin typeface="Candara"/>
                <a:cs typeface="Candara"/>
              </a:rPr>
              <a:t>Neuroleptica</a:t>
            </a:r>
          </a:p>
          <a:p>
            <a:pPr algn="ctr"/>
            <a:r>
              <a:rPr lang="nl-NL" sz="2800" b="1" dirty="0" smtClean="0">
                <a:solidFill>
                  <a:srgbClr val="FFFFFF"/>
                </a:solidFill>
                <a:latin typeface="Candara"/>
                <a:cs typeface="Candara"/>
              </a:rPr>
              <a:t>( Antipsychotica )</a:t>
            </a:r>
          </a:p>
          <a:p>
            <a:pPr marL="457200" indent="-457200">
              <a:buFont typeface="Arial"/>
              <a:buChar char="•"/>
            </a:pPr>
            <a:endParaRPr lang="nl-NL" sz="2800" dirty="0">
              <a:solidFill>
                <a:srgbClr val="FFFFFF"/>
              </a:solidFill>
              <a:latin typeface="Candara"/>
              <a:cs typeface="Candara"/>
            </a:endParaRPr>
          </a:p>
          <a:p>
            <a:r>
              <a:rPr lang="nl-NL" sz="2800" dirty="0" smtClean="0">
                <a:solidFill>
                  <a:srgbClr val="FFFFFF"/>
                </a:solidFill>
              </a:rPr>
              <a:t>	Haloperidol	( </a:t>
            </a:r>
            <a:r>
              <a:rPr lang="nl-NL" sz="2800" dirty="0" err="1">
                <a:solidFill>
                  <a:srgbClr val="FFFFFF"/>
                </a:solidFill>
              </a:rPr>
              <a:t>Haldol</a:t>
            </a:r>
            <a:r>
              <a:rPr lang="nl-NL" sz="2800" dirty="0">
                <a:solidFill>
                  <a:srgbClr val="FFFFFF"/>
                </a:solidFill>
              </a:rPr>
              <a:t> )</a:t>
            </a:r>
          </a:p>
          <a:p>
            <a:r>
              <a:rPr lang="nl-NL" sz="2800" dirty="0" smtClean="0">
                <a:solidFill>
                  <a:srgbClr val="FFFFFF"/>
                </a:solidFill>
              </a:rPr>
              <a:t>	</a:t>
            </a:r>
            <a:r>
              <a:rPr lang="nl-NL" sz="2800" dirty="0" err="1" smtClean="0">
                <a:solidFill>
                  <a:srgbClr val="FFFFFF"/>
                </a:solidFill>
              </a:rPr>
              <a:t>Aripiprazol</a:t>
            </a:r>
            <a:r>
              <a:rPr lang="nl-NL" sz="2800" dirty="0">
                <a:solidFill>
                  <a:srgbClr val="FFFFFF"/>
                </a:solidFill>
              </a:rPr>
              <a:t>	</a:t>
            </a:r>
            <a:r>
              <a:rPr lang="nl-NL" sz="2800" dirty="0" smtClean="0">
                <a:solidFill>
                  <a:srgbClr val="FFFFFF"/>
                </a:solidFill>
              </a:rPr>
              <a:t>( </a:t>
            </a:r>
            <a:r>
              <a:rPr lang="nl-NL" sz="2800" dirty="0" err="1">
                <a:solidFill>
                  <a:srgbClr val="FFFFFF"/>
                </a:solidFill>
              </a:rPr>
              <a:t>Abilify</a:t>
            </a:r>
            <a:r>
              <a:rPr lang="nl-NL" sz="2800" dirty="0">
                <a:solidFill>
                  <a:srgbClr val="FFFFFF"/>
                </a:solidFill>
              </a:rPr>
              <a:t> )</a:t>
            </a:r>
          </a:p>
          <a:p>
            <a:r>
              <a:rPr lang="nl-NL" sz="2800" dirty="0" smtClean="0">
                <a:solidFill>
                  <a:srgbClr val="FFFFFF"/>
                </a:solidFill>
              </a:rPr>
              <a:t>	</a:t>
            </a:r>
            <a:r>
              <a:rPr lang="nl-NL" sz="2800" dirty="0" err="1" smtClean="0">
                <a:solidFill>
                  <a:srgbClr val="FFFFFF"/>
                </a:solidFill>
              </a:rPr>
              <a:t>Risperidon</a:t>
            </a:r>
            <a:r>
              <a:rPr lang="nl-NL" sz="2800" dirty="0">
                <a:solidFill>
                  <a:srgbClr val="FFFFFF"/>
                </a:solidFill>
              </a:rPr>
              <a:t>	</a:t>
            </a:r>
            <a:r>
              <a:rPr lang="nl-NL" sz="2800" dirty="0" smtClean="0">
                <a:solidFill>
                  <a:srgbClr val="FFFFFF"/>
                </a:solidFill>
              </a:rPr>
              <a:t>( </a:t>
            </a:r>
            <a:r>
              <a:rPr lang="nl-NL" sz="2800" dirty="0" err="1">
                <a:solidFill>
                  <a:srgbClr val="FFFFFF"/>
                </a:solidFill>
              </a:rPr>
              <a:t>Risperdal</a:t>
            </a:r>
            <a:r>
              <a:rPr lang="nl-NL" sz="2800" dirty="0">
                <a:solidFill>
                  <a:srgbClr val="FFFFFF"/>
                </a:solidFill>
              </a:rPr>
              <a:t> )</a:t>
            </a:r>
          </a:p>
          <a:p>
            <a:r>
              <a:rPr lang="nl-NL" sz="2800" dirty="0" smtClean="0">
                <a:solidFill>
                  <a:srgbClr val="FFFFFF"/>
                </a:solidFill>
              </a:rPr>
              <a:t>	</a:t>
            </a:r>
            <a:r>
              <a:rPr lang="nl-NL" sz="2800" dirty="0" err="1" smtClean="0">
                <a:solidFill>
                  <a:srgbClr val="FFFFFF"/>
                </a:solidFill>
              </a:rPr>
              <a:t>Olanzapine</a:t>
            </a:r>
            <a:r>
              <a:rPr lang="nl-NL" sz="2800" dirty="0">
                <a:solidFill>
                  <a:srgbClr val="FFFFFF"/>
                </a:solidFill>
              </a:rPr>
              <a:t>	</a:t>
            </a:r>
            <a:r>
              <a:rPr lang="nl-NL" sz="2800" dirty="0" smtClean="0">
                <a:solidFill>
                  <a:srgbClr val="FFFFFF"/>
                </a:solidFill>
              </a:rPr>
              <a:t>( </a:t>
            </a:r>
            <a:r>
              <a:rPr lang="nl-NL" sz="2800" dirty="0" err="1">
                <a:solidFill>
                  <a:srgbClr val="FFFFFF"/>
                </a:solidFill>
              </a:rPr>
              <a:t>Zyprexa</a:t>
            </a:r>
            <a:r>
              <a:rPr lang="nl-NL" sz="2800" dirty="0">
                <a:solidFill>
                  <a:srgbClr val="FFFFFF"/>
                </a:solidFill>
              </a:rPr>
              <a:t> )</a:t>
            </a:r>
          </a:p>
          <a:p>
            <a:r>
              <a:rPr lang="nl-NL" sz="2800" dirty="0" smtClean="0">
                <a:solidFill>
                  <a:srgbClr val="FFFFFF"/>
                </a:solidFill>
              </a:rPr>
              <a:t>	</a:t>
            </a:r>
            <a:r>
              <a:rPr lang="nl-NL" sz="2800" dirty="0" err="1" smtClean="0">
                <a:solidFill>
                  <a:srgbClr val="FFFFFF"/>
                </a:solidFill>
              </a:rPr>
              <a:t>Quetiapine</a:t>
            </a:r>
            <a:r>
              <a:rPr lang="nl-NL" sz="2800" dirty="0">
                <a:solidFill>
                  <a:srgbClr val="FFFFFF"/>
                </a:solidFill>
              </a:rPr>
              <a:t>	</a:t>
            </a:r>
            <a:r>
              <a:rPr lang="nl-NL" sz="2800" dirty="0" smtClean="0">
                <a:solidFill>
                  <a:srgbClr val="FFFFFF"/>
                </a:solidFill>
              </a:rPr>
              <a:t>( </a:t>
            </a:r>
            <a:r>
              <a:rPr lang="nl-NL" sz="2800" dirty="0" err="1">
                <a:solidFill>
                  <a:srgbClr val="FFFFFF"/>
                </a:solidFill>
              </a:rPr>
              <a:t>Seroquel</a:t>
            </a:r>
            <a:r>
              <a:rPr lang="nl-NL" sz="2800" dirty="0">
                <a:solidFill>
                  <a:srgbClr val="FFFFFF"/>
                </a:solidFill>
              </a:rPr>
              <a:t> )</a:t>
            </a:r>
          </a:p>
          <a:p>
            <a:r>
              <a:rPr lang="nl-NL" sz="2800" dirty="0" smtClean="0">
                <a:solidFill>
                  <a:srgbClr val="FFFFFF"/>
                </a:solidFill>
              </a:rPr>
              <a:t>	</a:t>
            </a:r>
            <a:r>
              <a:rPr lang="nl-NL" sz="2800" dirty="0" err="1" smtClean="0">
                <a:solidFill>
                  <a:srgbClr val="FFFFFF"/>
                </a:solidFill>
              </a:rPr>
              <a:t>Clozapine</a:t>
            </a:r>
            <a:r>
              <a:rPr lang="nl-NL" sz="2800" dirty="0">
                <a:solidFill>
                  <a:srgbClr val="FFFFFF"/>
                </a:solidFill>
              </a:rPr>
              <a:t>	</a:t>
            </a:r>
            <a:r>
              <a:rPr lang="nl-NL" sz="2800" dirty="0" smtClean="0">
                <a:solidFill>
                  <a:srgbClr val="FFFFFF"/>
                </a:solidFill>
              </a:rPr>
              <a:t>( </a:t>
            </a:r>
            <a:r>
              <a:rPr lang="nl-NL" sz="2800" dirty="0" err="1">
                <a:solidFill>
                  <a:srgbClr val="FFFFFF"/>
                </a:solidFill>
              </a:rPr>
              <a:t>Leponex</a:t>
            </a:r>
            <a:r>
              <a:rPr lang="nl-NL" sz="2800" dirty="0">
                <a:solidFill>
                  <a:srgbClr val="FFFFFF"/>
                </a:solidFill>
              </a:rPr>
              <a:t> )</a:t>
            </a:r>
          </a:p>
          <a:p>
            <a:r>
              <a:rPr lang="nl-NL" sz="2800" dirty="0" smtClean="0">
                <a:solidFill>
                  <a:srgbClr val="FFFFFF"/>
                </a:solidFill>
              </a:rPr>
              <a:t>	Pipamperon	( </a:t>
            </a:r>
            <a:r>
              <a:rPr lang="nl-NL" sz="2800" dirty="0" err="1">
                <a:solidFill>
                  <a:srgbClr val="FFFFFF"/>
                </a:solidFill>
              </a:rPr>
              <a:t>Dipiperon</a:t>
            </a:r>
            <a:r>
              <a:rPr lang="nl-NL" sz="2800" dirty="0">
                <a:solidFill>
                  <a:srgbClr val="FFFFFF"/>
                </a:solidFill>
              </a:rPr>
              <a:t> )</a:t>
            </a:r>
          </a:p>
          <a:p>
            <a:pPr marL="457200" indent="-457200">
              <a:buFont typeface="Arial"/>
              <a:buChar char="•"/>
            </a:pPr>
            <a:endParaRPr lang="nl-NL" sz="2800" dirty="0" smtClean="0">
              <a:solidFill>
                <a:srgbClr val="FFFFFF"/>
              </a:solidFill>
              <a:latin typeface="Candara"/>
              <a:cs typeface="Candara"/>
            </a:endParaRPr>
          </a:p>
        </p:txBody>
      </p:sp>
      <p:pic>
        <p:nvPicPr>
          <p:cNvPr id="5" name="Afbeelding 4" descr="BucpRYB-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900" y="5255896"/>
            <a:ext cx="1520519" cy="1520519"/>
          </a:xfrm>
          <a:prstGeom prst="rect">
            <a:avLst/>
          </a:prstGeom>
        </p:spPr>
      </p:pic>
      <p:pic>
        <p:nvPicPr>
          <p:cNvPr id="6" name="Afbeelding 5" descr="Psychos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606" y="1040268"/>
            <a:ext cx="2418285" cy="2418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21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fgeronde rechthoek 2"/>
          <p:cNvSpPr/>
          <p:nvPr/>
        </p:nvSpPr>
        <p:spPr>
          <a:xfrm>
            <a:off x="849418" y="919135"/>
            <a:ext cx="5165821" cy="5097021"/>
          </a:xfrm>
          <a:prstGeom prst="roundRect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849418" y="932645"/>
            <a:ext cx="5165821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rgbClr val="FFFFFF"/>
                </a:solidFill>
              </a:rPr>
              <a:t>Depressie &amp; Angst</a:t>
            </a:r>
          </a:p>
          <a:p>
            <a:endParaRPr lang="nl-NL" sz="2000" dirty="0">
              <a:solidFill>
                <a:srgbClr val="FFFFFF"/>
              </a:solidFill>
            </a:endParaRPr>
          </a:p>
          <a:p>
            <a:r>
              <a:rPr lang="nl-NL" sz="2000" b="1" dirty="0" smtClean="0">
                <a:solidFill>
                  <a:srgbClr val="FFFFFF"/>
                </a:solidFill>
              </a:rPr>
              <a:t>    </a:t>
            </a:r>
            <a:r>
              <a:rPr lang="nl-NL" sz="2000" dirty="0" smtClean="0">
                <a:solidFill>
                  <a:srgbClr val="FFFFFF"/>
                </a:solidFill>
              </a:rPr>
              <a:t>Citalopram </a:t>
            </a:r>
            <a:r>
              <a:rPr lang="nl-NL" sz="2000" dirty="0">
                <a:solidFill>
                  <a:srgbClr val="FFFFFF"/>
                </a:solidFill>
              </a:rPr>
              <a:t>( </a:t>
            </a:r>
            <a:r>
              <a:rPr lang="nl-NL" sz="2000" dirty="0" err="1">
                <a:solidFill>
                  <a:srgbClr val="FFFFFF"/>
                </a:solidFill>
              </a:rPr>
              <a:t>Cipramil</a:t>
            </a:r>
            <a:r>
              <a:rPr lang="nl-NL" sz="2000" dirty="0">
                <a:solidFill>
                  <a:srgbClr val="FFFFFF"/>
                </a:solidFill>
              </a:rPr>
              <a:t> )</a:t>
            </a:r>
          </a:p>
          <a:p>
            <a:r>
              <a:rPr lang="nl-NL" sz="2000" dirty="0" smtClean="0">
                <a:solidFill>
                  <a:srgbClr val="FFFFFF"/>
                </a:solidFill>
              </a:rPr>
              <a:t>    </a:t>
            </a:r>
            <a:r>
              <a:rPr lang="nl-NL" sz="2000" dirty="0" err="1" smtClean="0">
                <a:solidFill>
                  <a:srgbClr val="FFFFFF"/>
                </a:solidFill>
              </a:rPr>
              <a:t>Fluoxetine</a:t>
            </a:r>
            <a:r>
              <a:rPr lang="nl-NL" sz="2000" dirty="0" smtClean="0">
                <a:solidFill>
                  <a:srgbClr val="FFFFFF"/>
                </a:solidFill>
              </a:rPr>
              <a:t> </a:t>
            </a:r>
            <a:r>
              <a:rPr lang="nl-NL" sz="2000" dirty="0">
                <a:solidFill>
                  <a:srgbClr val="FFFFFF"/>
                </a:solidFill>
              </a:rPr>
              <a:t>( Prozac )</a:t>
            </a:r>
          </a:p>
          <a:p>
            <a:r>
              <a:rPr lang="nl-NL" sz="2000" dirty="0" smtClean="0">
                <a:solidFill>
                  <a:srgbClr val="FFFFFF"/>
                </a:solidFill>
              </a:rPr>
              <a:t>    </a:t>
            </a:r>
            <a:r>
              <a:rPr lang="nl-NL" sz="2000" dirty="0" err="1" smtClean="0">
                <a:solidFill>
                  <a:srgbClr val="FFFFFF"/>
                </a:solidFill>
              </a:rPr>
              <a:t>Sertraline</a:t>
            </a:r>
            <a:r>
              <a:rPr lang="nl-NL" sz="2000" dirty="0" smtClean="0">
                <a:solidFill>
                  <a:srgbClr val="FFFFFF"/>
                </a:solidFill>
              </a:rPr>
              <a:t> </a:t>
            </a:r>
            <a:r>
              <a:rPr lang="nl-NL" sz="2000" dirty="0">
                <a:solidFill>
                  <a:srgbClr val="FFFFFF"/>
                </a:solidFill>
              </a:rPr>
              <a:t>( </a:t>
            </a:r>
            <a:r>
              <a:rPr lang="nl-NL" sz="2000" dirty="0" err="1">
                <a:solidFill>
                  <a:srgbClr val="FFFFFF"/>
                </a:solidFill>
              </a:rPr>
              <a:t>Zoloft</a:t>
            </a:r>
            <a:r>
              <a:rPr lang="nl-NL" sz="2000" dirty="0">
                <a:solidFill>
                  <a:srgbClr val="FFFFFF"/>
                </a:solidFill>
              </a:rPr>
              <a:t> )</a:t>
            </a:r>
          </a:p>
          <a:p>
            <a:r>
              <a:rPr lang="nl-NL" sz="2000" dirty="0" smtClean="0">
                <a:solidFill>
                  <a:srgbClr val="FFFFFF"/>
                </a:solidFill>
              </a:rPr>
              <a:t>    Paroxetine </a:t>
            </a:r>
            <a:r>
              <a:rPr lang="nl-NL" sz="2000" dirty="0">
                <a:solidFill>
                  <a:srgbClr val="FFFFFF"/>
                </a:solidFill>
              </a:rPr>
              <a:t>( </a:t>
            </a:r>
            <a:r>
              <a:rPr lang="nl-NL" sz="2000" dirty="0" err="1">
                <a:solidFill>
                  <a:srgbClr val="FFFFFF"/>
                </a:solidFill>
              </a:rPr>
              <a:t>Seroxat</a:t>
            </a:r>
            <a:r>
              <a:rPr lang="nl-NL" sz="2000" dirty="0">
                <a:solidFill>
                  <a:srgbClr val="FFFFFF"/>
                </a:solidFill>
              </a:rPr>
              <a:t> )</a:t>
            </a:r>
          </a:p>
          <a:p>
            <a:r>
              <a:rPr lang="nl-NL" sz="2000" dirty="0" smtClean="0">
                <a:solidFill>
                  <a:srgbClr val="FFFFFF"/>
                </a:solidFill>
              </a:rPr>
              <a:t>    </a:t>
            </a:r>
            <a:r>
              <a:rPr lang="nl-NL" sz="2000" dirty="0" err="1" smtClean="0">
                <a:solidFill>
                  <a:srgbClr val="FFFFFF"/>
                </a:solidFill>
              </a:rPr>
              <a:t>Fluvoxamine</a:t>
            </a:r>
            <a:r>
              <a:rPr lang="nl-NL" sz="2000" dirty="0" smtClean="0">
                <a:solidFill>
                  <a:srgbClr val="FFFFFF"/>
                </a:solidFill>
              </a:rPr>
              <a:t> </a:t>
            </a:r>
            <a:r>
              <a:rPr lang="nl-NL" sz="2000" dirty="0">
                <a:solidFill>
                  <a:srgbClr val="FFFFFF"/>
                </a:solidFill>
              </a:rPr>
              <a:t>( </a:t>
            </a:r>
            <a:r>
              <a:rPr lang="nl-NL" sz="2000" dirty="0" err="1">
                <a:solidFill>
                  <a:srgbClr val="FFFFFF"/>
                </a:solidFill>
              </a:rPr>
              <a:t>Fevarin</a:t>
            </a:r>
            <a:r>
              <a:rPr lang="nl-NL" sz="2000" dirty="0">
                <a:solidFill>
                  <a:srgbClr val="FFFFFF"/>
                </a:solidFill>
              </a:rPr>
              <a:t> )</a:t>
            </a:r>
          </a:p>
          <a:p>
            <a:r>
              <a:rPr lang="nl-NL" sz="2000" dirty="0" smtClean="0">
                <a:solidFill>
                  <a:srgbClr val="FFFFFF"/>
                </a:solidFill>
              </a:rPr>
              <a:t>    </a:t>
            </a:r>
            <a:r>
              <a:rPr lang="nl-NL" sz="2000" dirty="0" err="1" smtClean="0">
                <a:solidFill>
                  <a:srgbClr val="FFFFFF"/>
                </a:solidFill>
              </a:rPr>
              <a:t>Mirtazapine</a:t>
            </a:r>
            <a:r>
              <a:rPr lang="nl-NL" sz="2000" dirty="0" smtClean="0">
                <a:solidFill>
                  <a:srgbClr val="FFFFFF"/>
                </a:solidFill>
              </a:rPr>
              <a:t> </a:t>
            </a:r>
            <a:r>
              <a:rPr lang="nl-NL" sz="2000" dirty="0">
                <a:solidFill>
                  <a:srgbClr val="FFFFFF"/>
                </a:solidFill>
              </a:rPr>
              <a:t>( </a:t>
            </a:r>
            <a:r>
              <a:rPr lang="nl-NL" sz="2000" dirty="0" err="1">
                <a:solidFill>
                  <a:srgbClr val="FFFFFF"/>
                </a:solidFill>
              </a:rPr>
              <a:t>Remeron</a:t>
            </a:r>
            <a:r>
              <a:rPr lang="nl-NL" sz="2000" dirty="0">
                <a:solidFill>
                  <a:srgbClr val="FFFFFF"/>
                </a:solidFill>
              </a:rPr>
              <a:t> )</a:t>
            </a:r>
          </a:p>
          <a:p>
            <a:endParaRPr lang="nl-NL" sz="2000" dirty="0">
              <a:solidFill>
                <a:srgbClr val="FFFFFF"/>
              </a:solidFill>
            </a:endParaRPr>
          </a:p>
          <a:p>
            <a:r>
              <a:rPr lang="nl-NL" sz="2000" dirty="0" smtClean="0">
                <a:solidFill>
                  <a:srgbClr val="FFFFFF"/>
                </a:solidFill>
              </a:rPr>
              <a:t>    </a:t>
            </a:r>
            <a:r>
              <a:rPr lang="nl-NL" sz="2000" dirty="0" err="1" smtClean="0">
                <a:solidFill>
                  <a:srgbClr val="FFFFFF"/>
                </a:solidFill>
              </a:rPr>
              <a:t>Bupropion</a:t>
            </a:r>
            <a:r>
              <a:rPr lang="nl-NL" sz="2000" dirty="0" smtClean="0">
                <a:solidFill>
                  <a:srgbClr val="FFFFFF"/>
                </a:solidFill>
              </a:rPr>
              <a:t> </a:t>
            </a:r>
            <a:r>
              <a:rPr lang="nl-NL" sz="2000" dirty="0">
                <a:solidFill>
                  <a:srgbClr val="FFFFFF"/>
                </a:solidFill>
              </a:rPr>
              <a:t>( </a:t>
            </a:r>
            <a:r>
              <a:rPr lang="nl-NL" sz="2000" dirty="0" err="1">
                <a:solidFill>
                  <a:srgbClr val="FFFFFF"/>
                </a:solidFill>
              </a:rPr>
              <a:t>Zyban</a:t>
            </a:r>
            <a:r>
              <a:rPr lang="nl-NL" sz="2000" dirty="0">
                <a:solidFill>
                  <a:srgbClr val="FFFFFF"/>
                </a:solidFill>
              </a:rPr>
              <a:t> ) </a:t>
            </a:r>
            <a:r>
              <a:rPr lang="nl-NL" sz="2000" dirty="0" smtClean="0">
                <a:solidFill>
                  <a:srgbClr val="FFFFFF"/>
                </a:solidFill>
              </a:rPr>
              <a:t>( </a:t>
            </a:r>
            <a:r>
              <a:rPr lang="nl-NL" sz="2000" dirty="0" err="1" smtClean="0">
                <a:solidFill>
                  <a:srgbClr val="FFFFFF"/>
                </a:solidFill>
              </a:rPr>
              <a:t>Catecholamine</a:t>
            </a:r>
            <a:r>
              <a:rPr lang="nl-NL" sz="2000" dirty="0" smtClean="0">
                <a:solidFill>
                  <a:srgbClr val="FFFFFF"/>
                </a:solidFill>
              </a:rPr>
              <a:t> )</a:t>
            </a:r>
            <a:endParaRPr lang="nl-NL" sz="2000" dirty="0">
              <a:solidFill>
                <a:srgbClr val="FFFFFF"/>
              </a:solidFill>
            </a:endParaRPr>
          </a:p>
          <a:p>
            <a:endParaRPr lang="nl-NL" sz="2000" dirty="0">
              <a:solidFill>
                <a:srgbClr val="FFFFFF"/>
              </a:solidFill>
            </a:endParaRPr>
          </a:p>
          <a:p>
            <a:r>
              <a:rPr lang="nl-NL" sz="2000" dirty="0" smtClean="0">
                <a:solidFill>
                  <a:srgbClr val="FFFFFF"/>
                </a:solidFill>
              </a:rPr>
              <a:t>    </a:t>
            </a:r>
            <a:r>
              <a:rPr lang="nl-NL" sz="2000" dirty="0" err="1" smtClean="0">
                <a:solidFill>
                  <a:srgbClr val="FFFFFF"/>
                </a:solidFill>
              </a:rPr>
              <a:t>TCA’s</a:t>
            </a:r>
            <a:r>
              <a:rPr lang="nl-NL" sz="2000" dirty="0" smtClean="0">
                <a:solidFill>
                  <a:srgbClr val="FFFFFF"/>
                </a:solidFill>
              </a:rPr>
              <a:t>:</a:t>
            </a:r>
            <a:endParaRPr lang="nl-NL" sz="2000" dirty="0">
              <a:solidFill>
                <a:srgbClr val="FFFFFF"/>
              </a:solidFill>
            </a:endParaRPr>
          </a:p>
          <a:p>
            <a:pPr lvl="1"/>
            <a:r>
              <a:rPr lang="nl-NL" sz="2000" dirty="0" smtClean="0">
                <a:solidFill>
                  <a:srgbClr val="FFFFFF"/>
                </a:solidFill>
              </a:rPr>
              <a:t>  </a:t>
            </a:r>
            <a:r>
              <a:rPr lang="nl-NL" sz="2000" dirty="0" err="1" smtClean="0">
                <a:solidFill>
                  <a:srgbClr val="FFFFFF"/>
                </a:solidFill>
              </a:rPr>
              <a:t>Nortilen</a:t>
            </a:r>
            <a:endParaRPr lang="nl-NL" sz="2000" dirty="0">
              <a:solidFill>
                <a:srgbClr val="FFFFFF"/>
              </a:solidFill>
            </a:endParaRPr>
          </a:p>
          <a:p>
            <a:pPr lvl="1"/>
            <a:r>
              <a:rPr lang="nl-NL" sz="2000" dirty="0" smtClean="0">
                <a:solidFill>
                  <a:srgbClr val="FFFFFF"/>
                </a:solidFill>
              </a:rPr>
              <a:t>  Clomipramine</a:t>
            </a:r>
            <a:endParaRPr lang="nl-NL" sz="2000" dirty="0">
              <a:solidFill>
                <a:srgbClr val="FFFFFF"/>
              </a:solidFill>
            </a:endParaRPr>
          </a:p>
          <a:p>
            <a:pPr lvl="1"/>
            <a:r>
              <a:rPr lang="nl-NL" sz="2000" dirty="0" smtClean="0">
                <a:solidFill>
                  <a:srgbClr val="FFFFFF"/>
                </a:solidFill>
              </a:rPr>
              <a:t>  </a:t>
            </a:r>
            <a:r>
              <a:rPr lang="nl-NL" sz="2000" dirty="0" err="1" smtClean="0">
                <a:solidFill>
                  <a:srgbClr val="FFFFFF"/>
                </a:solidFill>
              </a:rPr>
              <a:t>Imipramine</a:t>
            </a:r>
            <a:endParaRPr lang="nl-NL" sz="2000" dirty="0">
              <a:solidFill>
                <a:srgbClr val="FFFFFF"/>
              </a:solidFill>
            </a:endParaRPr>
          </a:p>
          <a:p>
            <a:pPr lvl="1"/>
            <a:r>
              <a:rPr lang="nl-NL" sz="2000" dirty="0" smtClean="0">
                <a:solidFill>
                  <a:srgbClr val="FFFFFF"/>
                </a:solidFill>
              </a:rPr>
              <a:t>  </a:t>
            </a:r>
            <a:r>
              <a:rPr lang="nl-NL" sz="2000" dirty="0" err="1" smtClean="0">
                <a:solidFill>
                  <a:srgbClr val="FFFFFF"/>
                </a:solidFill>
              </a:rPr>
              <a:t>Amitryptyline</a:t>
            </a:r>
            <a:r>
              <a:rPr lang="nl-NL" sz="2000" dirty="0">
                <a:solidFill>
                  <a:srgbClr val="FFFFFF"/>
                </a:solidFill>
              </a:rPr>
              <a:t>.</a:t>
            </a:r>
          </a:p>
        </p:txBody>
      </p:sp>
      <p:pic>
        <p:nvPicPr>
          <p:cNvPr id="5" name="Afbeelding 4" descr="BucpRYB-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602" y="5255896"/>
            <a:ext cx="1520519" cy="1520519"/>
          </a:xfrm>
          <a:prstGeom prst="rect">
            <a:avLst/>
          </a:prstGeom>
        </p:spPr>
      </p:pic>
      <p:pic>
        <p:nvPicPr>
          <p:cNvPr id="6" name="Afbeelding 5" descr="depressi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3427" y="932645"/>
            <a:ext cx="2804350" cy="182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21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fgeronde rechthoek 2"/>
          <p:cNvSpPr/>
          <p:nvPr/>
        </p:nvSpPr>
        <p:spPr>
          <a:xfrm>
            <a:off x="849418" y="919135"/>
            <a:ext cx="5165821" cy="5097021"/>
          </a:xfrm>
          <a:prstGeom prst="roundRect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849418" y="1067288"/>
            <a:ext cx="516582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 smtClean="0">
                <a:solidFill>
                  <a:srgbClr val="FFFFFF"/>
                </a:solidFill>
              </a:rPr>
              <a:t>Benzodiazepines</a:t>
            </a:r>
          </a:p>
          <a:p>
            <a:pPr algn="ctr"/>
            <a:endParaRPr lang="nl-NL" sz="2400" b="1" dirty="0">
              <a:solidFill>
                <a:srgbClr val="FFFFFF"/>
              </a:solidFill>
            </a:endParaRPr>
          </a:p>
          <a:p>
            <a:r>
              <a:rPr lang="nl-NL" sz="2000" b="1" dirty="0" smtClean="0">
                <a:solidFill>
                  <a:srgbClr val="FFFFFF"/>
                </a:solidFill>
              </a:rPr>
              <a:t>       </a:t>
            </a:r>
            <a:r>
              <a:rPr lang="nl-NL" sz="2400" dirty="0" smtClean="0">
                <a:solidFill>
                  <a:srgbClr val="FFFFFF"/>
                </a:solidFill>
              </a:rPr>
              <a:t>Oxazepam</a:t>
            </a:r>
            <a:endParaRPr lang="nl-NL" sz="2400" dirty="0">
              <a:solidFill>
                <a:srgbClr val="FFFFFF"/>
              </a:solidFill>
            </a:endParaRPr>
          </a:p>
          <a:p>
            <a:r>
              <a:rPr lang="nl-NL" sz="2400" dirty="0" smtClean="0">
                <a:solidFill>
                  <a:srgbClr val="FFFFFF"/>
                </a:solidFill>
              </a:rPr>
              <a:t>      </a:t>
            </a:r>
            <a:r>
              <a:rPr lang="nl-NL" sz="2400" dirty="0" err="1" smtClean="0">
                <a:solidFill>
                  <a:srgbClr val="FFFFFF"/>
                </a:solidFill>
              </a:rPr>
              <a:t>Temazepam</a:t>
            </a:r>
            <a:endParaRPr lang="nl-NL" sz="2400" dirty="0">
              <a:solidFill>
                <a:srgbClr val="FFFFFF"/>
              </a:solidFill>
            </a:endParaRPr>
          </a:p>
          <a:p>
            <a:r>
              <a:rPr lang="nl-NL" sz="2400" dirty="0" smtClean="0">
                <a:solidFill>
                  <a:srgbClr val="FFFFFF"/>
                </a:solidFill>
              </a:rPr>
              <a:t>      Diazepam</a:t>
            </a:r>
            <a:endParaRPr lang="nl-NL" sz="2400" dirty="0">
              <a:solidFill>
                <a:srgbClr val="FFFFFF"/>
              </a:solidFill>
            </a:endParaRPr>
          </a:p>
          <a:p>
            <a:r>
              <a:rPr lang="nl-NL" sz="2400" dirty="0" smtClean="0">
                <a:solidFill>
                  <a:srgbClr val="FFFFFF"/>
                </a:solidFill>
              </a:rPr>
              <a:t>      </a:t>
            </a:r>
            <a:r>
              <a:rPr lang="nl-NL" sz="2400" dirty="0" err="1" smtClean="0">
                <a:solidFill>
                  <a:srgbClr val="FFFFFF"/>
                </a:solidFill>
              </a:rPr>
              <a:t>Tranxene</a:t>
            </a:r>
            <a:r>
              <a:rPr lang="nl-NL" sz="2400" dirty="0" smtClean="0">
                <a:solidFill>
                  <a:srgbClr val="FFFFFF"/>
                </a:solidFill>
              </a:rPr>
              <a:t> </a:t>
            </a:r>
            <a:r>
              <a:rPr lang="nl-NL" sz="2400" dirty="0">
                <a:solidFill>
                  <a:srgbClr val="FFFFFF"/>
                </a:solidFill>
              </a:rPr>
              <a:t>( </a:t>
            </a:r>
            <a:r>
              <a:rPr lang="nl-NL" sz="2400" dirty="0" err="1">
                <a:solidFill>
                  <a:srgbClr val="FFFFFF"/>
                </a:solidFill>
              </a:rPr>
              <a:t>chlorazepam</a:t>
            </a:r>
            <a:r>
              <a:rPr lang="nl-NL" sz="2400" dirty="0">
                <a:solidFill>
                  <a:srgbClr val="FFFFFF"/>
                </a:solidFill>
              </a:rPr>
              <a:t>)</a:t>
            </a:r>
          </a:p>
          <a:p>
            <a:r>
              <a:rPr lang="nl-NL" sz="2400" dirty="0" smtClean="0">
                <a:solidFill>
                  <a:srgbClr val="FFFFFF"/>
                </a:solidFill>
              </a:rPr>
              <a:t>      </a:t>
            </a:r>
            <a:r>
              <a:rPr lang="nl-NL" sz="2400" dirty="0" err="1" smtClean="0">
                <a:solidFill>
                  <a:srgbClr val="FFFFFF"/>
                </a:solidFill>
              </a:rPr>
              <a:t>Temesta</a:t>
            </a:r>
            <a:r>
              <a:rPr lang="nl-NL" sz="2400" dirty="0" smtClean="0">
                <a:solidFill>
                  <a:srgbClr val="FFFFFF"/>
                </a:solidFill>
              </a:rPr>
              <a:t> </a:t>
            </a:r>
            <a:r>
              <a:rPr lang="nl-NL" sz="2400" dirty="0">
                <a:solidFill>
                  <a:srgbClr val="FFFFFF"/>
                </a:solidFill>
              </a:rPr>
              <a:t>( </a:t>
            </a:r>
            <a:r>
              <a:rPr lang="nl-NL" sz="2400" dirty="0" err="1">
                <a:solidFill>
                  <a:srgbClr val="FFFFFF"/>
                </a:solidFill>
              </a:rPr>
              <a:t>lorazepam</a:t>
            </a:r>
            <a:r>
              <a:rPr lang="nl-NL" sz="2400" dirty="0">
                <a:solidFill>
                  <a:srgbClr val="FFFFFF"/>
                </a:solidFill>
              </a:rPr>
              <a:t>)</a:t>
            </a:r>
          </a:p>
          <a:p>
            <a:r>
              <a:rPr lang="nl-NL" sz="2400" dirty="0" smtClean="0">
                <a:solidFill>
                  <a:srgbClr val="FFFFFF"/>
                </a:solidFill>
              </a:rPr>
              <a:t>      </a:t>
            </a:r>
            <a:r>
              <a:rPr lang="nl-NL" sz="2400" dirty="0" err="1" smtClean="0">
                <a:solidFill>
                  <a:srgbClr val="FFFFFF"/>
                </a:solidFill>
              </a:rPr>
              <a:t>Loramet</a:t>
            </a:r>
            <a:r>
              <a:rPr lang="nl-NL" sz="2400" dirty="0" smtClean="0">
                <a:solidFill>
                  <a:srgbClr val="FFFFFF"/>
                </a:solidFill>
              </a:rPr>
              <a:t> </a:t>
            </a:r>
            <a:r>
              <a:rPr lang="nl-NL" sz="2400" dirty="0">
                <a:solidFill>
                  <a:srgbClr val="FFFFFF"/>
                </a:solidFill>
              </a:rPr>
              <a:t>( </a:t>
            </a:r>
            <a:r>
              <a:rPr lang="nl-NL" sz="2400" dirty="0" err="1">
                <a:solidFill>
                  <a:srgbClr val="FFFFFF"/>
                </a:solidFill>
              </a:rPr>
              <a:t>Lorametazepam</a:t>
            </a:r>
            <a:r>
              <a:rPr lang="nl-NL" sz="2400" dirty="0">
                <a:solidFill>
                  <a:srgbClr val="FFFFFF"/>
                </a:solidFill>
              </a:rPr>
              <a:t> ) </a:t>
            </a:r>
          </a:p>
          <a:p>
            <a:r>
              <a:rPr lang="nl-NL" sz="2400" dirty="0" smtClean="0">
                <a:solidFill>
                  <a:srgbClr val="FFFFFF"/>
                </a:solidFill>
              </a:rPr>
              <a:t>      </a:t>
            </a:r>
            <a:r>
              <a:rPr lang="nl-NL" sz="2400" dirty="0" err="1" smtClean="0">
                <a:solidFill>
                  <a:srgbClr val="FFFFFF"/>
                </a:solidFill>
              </a:rPr>
              <a:t>Zoplicon</a:t>
            </a:r>
            <a:r>
              <a:rPr lang="nl-NL" sz="2400" dirty="0" smtClean="0">
                <a:solidFill>
                  <a:srgbClr val="FFFFFF"/>
                </a:solidFill>
              </a:rPr>
              <a:t> </a:t>
            </a:r>
            <a:r>
              <a:rPr lang="nl-NL" sz="2400" dirty="0">
                <a:solidFill>
                  <a:srgbClr val="FFFFFF"/>
                </a:solidFill>
              </a:rPr>
              <a:t>( </a:t>
            </a:r>
            <a:r>
              <a:rPr lang="nl-NL" sz="2400" dirty="0" err="1">
                <a:solidFill>
                  <a:srgbClr val="FFFFFF"/>
                </a:solidFill>
              </a:rPr>
              <a:t>Immovane</a:t>
            </a:r>
            <a:r>
              <a:rPr lang="nl-NL" sz="2400" dirty="0">
                <a:solidFill>
                  <a:srgbClr val="FFFFFF"/>
                </a:solidFill>
              </a:rPr>
              <a:t> )</a:t>
            </a:r>
          </a:p>
          <a:p>
            <a:endParaRPr lang="nl-NL" sz="2400" dirty="0">
              <a:solidFill>
                <a:srgbClr val="FFFFFF"/>
              </a:solidFill>
            </a:endParaRPr>
          </a:p>
          <a:p>
            <a:r>
              <a:rPr lang="nl-NL" sz="2400" dirty="0" smtClean="0">
                <a:solidFill>
                  <a:srgbClr val="FFFFFF"/>
                </a:solidFill>
              </a:rPr>
              <a:t>      Angst</a:t>
            </a:r>
            <a:endParaRPr lang="nl-NL" sz="2400" dirty="0">
              <a:solidFill>
                <a:srgbClr val="FFFFFF"/>
              </a:solidFill>
            </a:endParaRPr>
          </a:p>
          <a:p>
            <a:r>
              <a:rPr lang="nl-NL" sz="2400" dirty="0" smtClean="0">
                <a:solidFill>
                  <a:srgbClr val="FFFFFF"/>
                </a:solidFill>
              </a:rPr>
              <a:t>      Spanning</a:t>
            </a:r>
            <a:endParaRPr lang="nl-NL" sz="2400" dirty="0">
              <a:solidFill>
                <a:srgbClr val="FFFFFF"/>
              </a:solidFill>
            </a:endParaRPr>
          </a:p>
          <a:p>
            <a:r>
              <a:rPr lang="nl-NL" sz="2400" dirty="0" smtClean="0">
                <a:solidFill>
                  <a:srgbClr val="FFFFFF"/>
                </a:solidFill>
              </a:rPr>
              <a:t>      Vastzittende </a:t>
            </a:r>
            <a:r>
              <a:rPr lang="nl-NL" sz="2400" dirty="0">
                <a:solidFill>
                  <a:srgbClr val="FFFFFF"/>
                </a:solidFill>
              </a:rPr>
              <a:t>gedachten</a:t>
            </a:r>
          </a:p>
          <a:p>
            <a:pPr algn="ctr"/>
            <a:endParaRPr lang="nl-NL" sz="2000" b="1" dirty="0">
              <a:solidFill>
                <a:srgbClr val="FFFFFF"/>
              </a:solidFill>
            </a:endParaRPr>
          </a:p>
        </p:txBody>
      </p:sp>
      <p:pic>
        <p:nvPicPr>
          <p:cNvPr id="5" name="Afbeelding 4" descr="BucpRYB-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602" y="5255896"/>
            <a:ext cx="1520519" cy="1520519"/>
          </a:xfrm>
          <a:prstGeom prst="rect">
            <a:avLst/>
          </a:prstGeom>
        </p:spPr>
      </p:pic>
      <p:pic>
        <p:nvPicPr>
          <p:cNvPr id="4" name="Afbeelding 3" descr="snoepj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998" y="1096805"/>
            <a:ext cx="2051208" cy="205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2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fgeronde rechthoek 2"/>
          <p:cNvSpPr/>
          <p:nvPr/>
        </p:nvSpPr>
        <p:spPr>
          <a:xfrm>
            <a:off x="849418" y="919135"/>
            <a:ext cx="5165821" cy="5097021"/>
          </a:xfrm>
          <a:prstGeom prst="roundRect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849418" y="932645"/>
            <a:ext cx="5165821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400" b="1" dirty="0">
              <a:solidFill>
                <a:srgbClr val="FFFFFF"/>
              </a:solidFill>
            </a:endParaRPr>
          </a:p>
          <a:p>
            <a:pPr algn="ctr"/>
            <a:r>
              <a:rPr lang="nl-NL" sz="2800" b="1" dirty="0" smtClean="0">
                <a:solidFill>
                  <a:srgbClr val="FFFFFF"/>
                </a:solidFill>
              </a:rPr>
              <a:t>Bipolaire stoornissen</a:t>
            </a:r>
          </a:p>
          <a:p>
            <a:endParaRPr lang="nl-NL" sz="2400" b="1" dirty="0">
              <a:solidFill>
                <a:srgbClr val="FFFFFF"/>
              </a:solidFill>
            </a:endParaRPr>
          </a:p>
          <a:p>
            <a:endParaRPr lang="nl-NL" sz="2400" b="1" dirty="0" smtClean="0">
              <a:solidFill>
                <a:srgbClr val="FFFFFF"/>
              </a:solidFill>
            </a:endParaRPr>
          </a:p>
          <a:p>
            <a:r>
              <a:rPr lang="nl-NL" sz="2800" dirty="0" smtClean="0">
                <a:solidFill>
                  <a:srgbClr val="FFFFFF"/>
                </a:solidFill>
              </a:rPr>
              <a:t>	Lithium</a:t>
            </a:r>
            <a:endParaRPr lang="nl-NL" sz="2800" dirty="0">
              <a:solidFill>
                <a:srgbClr val="FFFFFF"/>
              </a:solidFill>
            </a:endParaRPr>
          </a:p>
          <a:p>
            <a:r>
              <a:rPr lang="nl-NL" sz="2800" dirty="0" smtClean="0">
                <a:solidFill>
                  <a:srgbClr val="FFFFFF"/>
                </a:solidFill>
              </a:rPr>
              <a:t>	</a:t>
            </a:r>
            <a:r>
              <a:rPr lang="nl-NL" sz="2800" dirty="0" err="1" smtClean="0">
                <a:solidFill>
                  <a:srgbClr val="FFFFFF"/>
                </a:solidFill>
              </a:rPr>
              <a:t>Valproinezuur</a:t>
            </a:r>
            <a:r>
              <a:rPr lang="nl-NL" sz="2800" dirty="0" smtClean="0">
                <a:solidFill>
                  <a:srgbClr val="FFFFFF"/>
                </a:solidFill>
              </a:rPr>
              <a:t> </a:t>
            </a:r>
            <a:r>
              <a:rPr lang="nl-NL" sz="2800" dirty="0">
                <a:solidFill>
                  <a:srgbClr val="FFFFFF"/>
                </a:solidFill>
              </a:rPr>
              <a:t>( </a:t>
            </a:r>
            <a:r>
              <a:rPr lang="nl-NL" sz="2800" dirty="0" err="1">
                <a:solidFill>
                  <a:srgbClr val="FFFFFF"/>
                </a:solidFill>
              </a:rPr>
              <a:t>Valproaat</a:t>
            </a:r>
            <a:r>
              <a:rPr lang="nl-NL" sz="2800" dirty="0" smtClean="0">
                <a:solidFill>
                  <a:srgbClr val="FFFFFF"/>
                </a:solidFill>
              </a:rPr>
              <a:t>/ 							</a:t>
            </a:r>
            <a:r>
              <a:rPr lang="nl-NL" sz="2800" dirty="0" err="1" smtClean="0">
                <a:solidFill>
                  <a:srgbClr val="FFFFFF"/>
                </a:solidFill>
              </a:rPr>
              <a:t>Depakine</a:t>
            </a:r>
            <a:r>
              <a:rPr lang="nl-NL" sz="2800" dirty="0">
                <a:solidFill>
                  <a:srgbClr val="FFFFFF"/>
                </a:solidFill>
              </a:rPr>
              <a:t>)</a:t>
            </a:r>
          </a:p>
          <a:p>
            <a:r>
              <a:rPr lang="nl-NL" sz="2800" dirty="0">
                <a:solidFill>
                  <a:srgbClr val="FFFFFF"/>
                </a:solidFill>
              </a:rPr>
              <a:t> </a:t>
            </a:r>
            <a:r>
              <a:rPr lang="nl-NL" sz="2800" dirty="0" smtClean="0">
                <a:solidFill>
                  <a:srgbClr val="FFFFFF"/>
                </a:solidFill>
              </a:rPr>
              <a:t>   </a:t>
            </a:r>
          </a:p>
          <a:p>
            <a:r>
              <a:rPr lang="nl-NL" sz="2800" dirty="0" smtClean="0">
                <a:solidFill>
                  <a:srgbClr val="FFFFFF"/>
                </a:solidFill>
              </a:rPr>
              <a:t>	Carbamazepine </a:t>
            </a:r>
            <a:r>
              <a:rPr lang="nl-NL" sz="2800" dirty="0">
                <a:solidFill>
                  <a:srgbClr val="FFFFFF"/>
                </a:solidFill>
              </a:rPr>
              <a:t>( </a:t>
            </a:r>
            <a:r>
              <a:rPr lang="nl-NL" sz="2800" dirty="0" err="1">
                <a:solidFill>
                  <a:srgbClr val="FFFFFF"/>
                </a:solidFill>
              </a:rPr>
              <a:t>Tegretol</a:t>
            </a:r>
            <a:r>
              <a:rPr lang="nl-NL" sz="2800" dirty="0">
                <a:solidFill>
                  <a:srgbClr val="FFFFFF"/>
                </a:solidFill>
              </a:rPr>
              <a:t> )</a:t>
            </a:r>
          </a:p>
          <a:p>
            <a:r>
              <a:rPr lang="nl-NL" sz="2800" dirty="0" smtClean="0">
                <a:solidFill>
                  <a:srgbClr val="FFFFFF"/>
                </a:solidFill>
              </a:rPr>
              <a:t>	</a:t>
            </a:r>
            <a:r>
              <a:rPr lang="nl-NL" sz="2800" dirty="0" err="1" smtClean="0">
                <a:solidFill>
                  <a:srgbClr val="FFFFFF"/>
                </a:solidFill>
              </a:rPr>
              <a:t>Lamitrogine</a:t>
            </a:r>
            <a:r>
              <a:rPr lang="nl-NL" sz="2800" dirty="0" smtClean="0">
                <a:solidFill>
                  <a:srgbClr val="FFFFFF"/>
                </a:solidFill>
              </a:rPr>
              <a:t> </a:t>
            </a:r>
            <a:r>
              <a:rPr lang="nl-NL" sz="2800" dirty="0">
                <a:solidFill>
                  <a:srgbClr val="FFFFFF"/>
                </a:solidFill>
              </a:rPr>
              <a:t>( </a:t>
            </a:r>
            <a:r>
              <a:rPr lang="nl-NL" sz="2800" dirty="0" err="1">
                <a:solidFill>
                  <a:srgbClr val="FFFFFF"/>
                </a:solidFill>
              </a:rPr>
              <a:t>Lamictal</a:t>
            </a:r>
            <a:r>
              <a:rPr lang="nl-NL" sz="2800" dirty="0">
                <a:solidFill>
                  <a:srgbClr val="FFFFFF"/>
                </a:solidFill>
              </a:rPr>
              <a:t> )</a:t>
            </a:r>
          </a:p>
          <a:p>
            <a:pPr algn="ctr"/>
            <a:endParaRPr lang="nl-NL" sz="2000" b="1" dirty="0">
              <a:solidFill>
                <a:srgbClr val="FFFFFF"/>
              </a:solidFill>
            </a:endParaRPr>
          </a:p>
        </p:txBody>
      </p:sp>
      <p:pic>
        <p:nvPicPr>
          <p:cNvPr id="5" name="Afbeelding 4" descr="BucpRYB-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602" y="5255896"/>
            <a:ext cx="1520519" cy="1520519"/>
          </a:xfrm>
          <a:prstGeom prst="rect">
            <a:avLst/>
          </a:prstGeom>
        </p:spPr>
      </p:pic>
      <p:pic>
        <p:nvPicPr>
          <p:cNvPr id="4" name="Afbeelding 3" descr="Manisc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752" y="1148442"/>
            <a:ext cx="2679700" cy="303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2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fgeronde rechthoek 2"/>
          <p:cNvSpPr/>
          <p:nvPr/>
        </p:nvSpPr>
        <p:spPr>
          <a:xfrm>
            <a:off x="849418" y="919135"/>
            <a:ext cx="5165821" cy="5097021"/>
          </a:xfrm>
          <a:prstGeom prst="roundRect">
            <a:avLst/>
          </a:prstGeom>
          <a:solidFill>
            <a:srgbClr val="E46C0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ekstvak 1"/>
          <p:cNvSpPr txBox="1"/>
          <p:nvPr/>
        </p:nvSpPr>
        <p:spPr>
          <a:xfrm>
            <a:off x="849418" y="932645"/>
            <a:ext cx="516582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NL" sz="2400" b="1" dirty="0" smtClean="0">
              <a:solidFill>
                <a:srgbClr val="FFFFFF"/>
              </a:solidFill>
            </a:endParaRPr>
          </a:p>
          <a:p>
            <a:pPr algn="ctr"/>
            <a:r>
              <a:rPr lang="nl-NL" sz="2800" b="1" dirty="0" smtClean="0">
                <a:solidFill>
                  <a:srgbClr val="FFFFFF"/>
                </a:solidFill>
              </a:rPr>
              <a:t>ADHD</a:t>
            </a:r>
          </a:p>
          <a:p>
            <a:pPr algn="ctr"/>
            <a:endParaRPr lang="nl-NL" sz="2400" b="1" dirty="0" smtClean="0">
              <a:solidFill>
                <a:srgbClr val="FFFFFF"/>
              </a:solidFill>
            </a:endParaRPr>
          </a:p>
          <a:p>
            <a:r>
              <a:rPr lang="nl-NL" sz="2400" b="1" dirty="0" smtClean="0">
                <a:solidFill>
                  <a:srgbClr val="FFFFFF"/>
                </a:solidFill>
              </a:rPr>
              <a:t>	</a:t>
            </a:r>
            <a:r>
              <a:rPr lang="nl-NL" sz="2800" dirty="0" smtClean="0">
                <a:solidFill>
                  <a:srgbClr val="FFFFFF"/>
                </a:solidFill>
              </a:rPr>
              <a:t>Methylfenidaat</a:t>
            </a:r>
            <a:endParaRPr lang="nl-NL" sz="2800" dirty="0">
              <a:solidFill>
                <a:srgbClr val="FFFFFF"/>
              </a:solidFill>
            </a:endParaRPr>
          </a:p>
          <a:p>
            <a:pPr lvl="1"/>
            <a:r>
              <a:rPr lang="nl-NL" sz="2800" dirty="0" smtClean="0">
                <a:solidFill>
                  <a:srgbClr val="FFFFFF"/>
                </a:solidFill>
              </a:rPr>
              <a:t>  - </a:t>
            </a:r>
            <a:r>
              <a:rPr lang="nl-NL" sz="2800" dirty="0" err="1" smtClean="0">
                <a:solidFill>
                  <a:srgbClr val="FFFFFF"/>
                </a:solidFill>
              </a:rPr>
              <a:t>Ritalin</a:t>
            </a:r>
            <a:endParaRPr lang="nl-NL" sz="2800" dirty="0">
              <a:solidFill>
                <a:srgbClr val="FFFFFF"/>
              </a:solidFill>
            </a:endParaRPr>
          </a:p>
          <a:p>
            <a:pPr lvl="1"/>
            <a:r>
              <a:rPr lang="nl-NL" sz="2800" dirty="0" smtClean="0">
                <a:solidFill>
                  <a:srgbClr val="FFFFFF"/>
                </a:solidFill>
              </a:rPr>
              <a:t>  - </a:t>
            </a:r>
            <a:r>
              <a:rPr lang="nl-NL" sz="2800" dirty="0" err="1" smtClean="0">
                <a:solidFill>
                  <a:srgbClr val="FFFFFF"/>
                </a:solidFill>
              </a:rPr>
              <a:t>Concerta</a:t>
            </a:r>
            <a:r>
              <a:rPr lang="nl-NL" sz="2800" dirty="0" smtClean="0">
                <a:solidFill>
                  <a:srgbClr val="FFFFFF"/>
                </a:solidFill>
              </a:rPr>
              <a:t> </a:t>
            </a:r>
            <a:r>
              <a:rPr lang="nl-NL" sz="2800" dirty="0">
                <a:solidFill>
                  <a:srgbClr val="FFFFFF"/>
                </a:solidFill>
              </a:rPr>
              <a:t>( 20/80% )</a:t>
            </a:r>
          </a:p>
          <a:p>
            <a:pPr lvl="1"/>
            <a:r>
              <a:rPr lang="nl-NL" sz="2800" dirty="0" smtClean="0">
                <a:solidFill>
                  <a:srgbClr val="FFFFFF"/>
                </a:solidFill>
              </a:rPr>
              <a:t>  - </a:t>
            </a:r>
            <a:r>
              <a:rPr lang="nl-NL" sz="2800" dirty="0" err="1" smtClean="0">
                <a:solidFill>
                  <a:srgbClr val="FFFFFF"/>
                </a:solidFill>
              </a:rPr>
              <a:t>Medikinet</a:t>
            </a:r>
            <a:r>
              <a:rPr lang="nl-NL" sz="2800" dirty="0" smtClean="0">
                <a:solidFill>
                  <a:srgbClr val="FFFFFF"/>
                </a:solidFill>
              </a:rPr>
              <a:t> </a:t>
            </a:r>
            <a:r>
              <a:rPr lang="nl-NL" sz="2800" dirty="0">
                <a:solidFill>
                  <a:srgbClr val="FFFFFF"/>
                </a:solidFill>
              </a:rPr>
              <a:t>( 50-50% )</a:t>
            </a:r>
          </a:p>
          <a:p>
            <a:pPr lvl="1"/>
            <a:r>
              <a:rPr lang="nl-NL" sz="2800" dirty="0" smtClean="0">
                <a:solidFill>
                  <a:srgbClr val="FFFFFF"/>
                </a:solidFill>
              </a:rPr>
              <a:t>    -</a:t>
            </a:r>
            <a:r>
              <a:rPr lang="nl-NL" sz="2800" dirty="0" err="1" smtClean="0">
                <a:solidFill>
                  <a:srgbClr val="FFFFFF"/>
                </a:solidFill>
              </a:rPr>
              <a:t>Equasym</a:t>
            </a:r>
            <a:r>
              <a:rPr lang="nl-NL" sz="2800" dirty="0" smtClean="0">
                <a:solidFill>
                  <a:srgbClr val="FFFFFF"/>
                </a:solidFill>
              </a:rPr>
              <a:t> </a:t>
            </a:r>
            <a:r>
              <a:rPr lang="nl-NL" sz="2800" dirty="0">
                <a:solidFill>
                  <a:srgbClr val="FFFFFF"/>
                </a:solidFill>
              </a:rPr>
              <a:t>( 30-70% )</a:t>
            </a:r>
          </a:p>
          <a:p>
            <a:r>
              <a:rPr lang="nl-NL" sz="2800" dirty="0" smtClean="0">
                <a:solidFill>
                  <a:srgbClr val="FFFFFF"/>
                </a:solidFill>
              </a:rPr>
              <a:t>   	</a:t>
            </a:r>
            <a:r>
              <a:rPr lang="nl-NL" sz="2800" dirty="0" err="1" smtClean="0">
                <a:solidFill>
                  <a:srgbClr val="FFFFFF"/>
                </a:solidFill>
              </a:rPr>
              <a:t>Dexamfetamine</a:t>
            </a:r>
            <a:endParaRPr lang="nl-NL" sz="2800" dirty="0">
              <a:solidFill>
                <a:srgbClr val="FFFFFF"/>
              </a:solidFill>
            </a:endParaRPr>
          </a:p>
          <a:p>
            <a:r>
              <a:rPr lang="nl-NL" sz="2800" dirty="0" smtClean="0">
                <a:solidFill>
                  <a:srgbClr val="FFFFFF"/>
                </a:solidFill>
              </a:rPr>
              <a:t>   	Clonidine</a:t>
            </a:r>
            <a:endParaRPr lang="nl-NL" sz="2800" dirty="0">
              <a:solidFill>
                <a:srgbClr val="FFFFFF"/>
              </a:solidFill>
            </a:endParaRPr>
          </a:p>
          <a:p>
            <a:r>
              <a:rPr lang="nl-NL" sz="2800" dirty="0" smtClean="0">
                <a:solidFill>
                  <a:srgbClr val="FFFFFF"/>
                </a:solidFill>
              </a:rPr>
              <a:t>  	</a:t>
            </a:r>
            <a:r>
              <a:rPr lang="nl-NL" sz="2800" dirty="0" err="1" smtClean="0">
                <a:solidFill>
                  <a:srgbClr val="FFFFFF"/>
                </a:solidFill>
              </a:rPr>
              <a:t>Strattera</a:t>
            </a:r>
            <a:endParaRPr lang="nl-NL" sz="2800" dirty="0">
              <a:solidFill>
                <a:srgbClr val="FFFFFF"/>
              </a:solidFill>
            </a:endParaRPr>
          </a:p>
          <a:p>
            <a:endParaRPr lang="nl-NL" sz="2000" b="1" dirty="0">
              <a:solidFill>
                <a:srgbClr val="FFFFFF"/>
              </a:solidFill>
            </a:endParaRPr>
          </a:p>
        </p:txBody>
      </p:sp>
      <p:pic>
        <p:nvPicPr>
          <p:cNvPr id="5" name="Afbeelding 4" descr="BucpRYB-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5602" y="5255896"/>
            <a:ext cx="1520519" cy="1520519"/>
          </a:xfrm>
          <a:prstGeom prst="rect">
            <a:avLst/>
          </a:prstGeom>
        </p:spPr>
      </p:pic>
      <p:pic>
        <p:nvPicPr>
          <p:cNvPr id="7" name="Afbeelding 6" descr="100100400644458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5797" y="1175368"/>
            <a:ext cx="2124905" cy="214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2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Briesje.thmx</Template>
  <TotalTime>154</TotalTime>
  <Words>186</Words>
  <Application>Microsoft Office PowerPoint</Application>
  <PresentationFormat>Diavoorstelling (4:3)</PresentationFormat>
  <Paragraphs>107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Candara</vt:lpstr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Psychofarmaca  Aandacht voor de patiënt met medicatie</dc:title>
  <dc:creator>Karlijn</dc:creator>
  <cp:lastModifiedBy>Jonna Holkers</cp:lastModifiedBy>
  <cp:revision>21</cp:revision>
  <dcterms:created xsi:type="dcterms:W3CDTF">2016-10-28T12:07:08Z</dcterms:created>
  <dcterms:modified xsi:type="dcterms:W3CDTF">2016-11-11T12:05:30Z</dcterms:modified>
</cp:coreProperties>
</file>