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332" r:id="rId5"/>
    <p:sldId id="333" r:id="rId6"/>
    <p:sldId id="326" r:id="rId7"/>
    <p:sldId id="327" r:id="rId8"/>
    <p:sldId id="328" r:id="rId9"/>
    <p:sldId id="334" r:id="rId10"/>
    <p:sldId id="335" r:id="rId11"/>
    <p:sldId id="329" r:id="rId12"/>
    <p:sldId id="338" r:id="rId13"/>
    <p:sldId id="336" r:id="rId14"/>
    <p:sldId id="337" r:id="rId15"/>
    <p:sldId id="339" r:id="rId16"/>
    <p:sldId id="340" r:id="rId17"/>
    <p:sldId id="341" r:id="rId18"/>
    <p:sldId id="343" r:id="rId19"/>
    <p:sldId id="317" r:id="rId2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4">
          <p15:clr>
            <a:srgbClr val="A4A3A4"/>
          </p15:clr>
        </p15:guide>
        <p15:guide id="2"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8596"/>
    <a:srgbClr val="000000"/>
    <a:srgbClr val="9E0027"/>
    <a:srgbClr val="6B8C9E"/>
    <a:srgbClr val="68899A"/>
    <a:srgbClr val="8A0028"/>
    <a:srgbClr val="698A9C"/>
    <a:srgbClr val="C50B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95" autoAdjust="0"/>
  </p:normalViewPr>
  <p:slideViewPr>
    <p:cSldViewPr snapToGrid="0">
      <p:cViewPr varScale="1">
        <p:scale>
          <a:sx n="40" d="100"/>
          <a:sy n="40" d="100"/>
        </p:scale>
        <p:origin x="2040" y="44"/>
      </p:cViewPr>
      <p:guideLst>
        <p:guide orient="horz" pos="1984"/>
        <p:guide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EB22F-5530-4E43-B12B-04E2655993C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nl-NL"/>
        </a:p>
      </dgm:t>
    </dgm:pt>
    <dgm:pt modelId="{08764EA3-93EA-412D-8D01-3E0DF85A3381}">
      <dgm:prSet phldrT="[Tekst]" custT="1"/>
      <dgm:spPr/>
      <dgm:t>
        <a:bodyPr/>
        <a:lstStyle/>
        <a:p>
          <a:r>
            <a:rPr lang="nl-NL" sz="1600" b="1" dirty="0"/>
            <a:t>Stap 1:</a:t>
          </a:r>
        </a:p>
        <a:p>
          <a:r>
            <a:rPr lang="nl-NL" sz="1600" b="0" dirty="0"/>
            <a:t>Probleemanalyse</a:t>
          </a:r>
        </a:p>
      </dgm:t>
    </dgm:pt>
    <dgm:pt modelId="{E3F64058-E34B-4D9C-9696-E58542F06571}" type="parTrans" cxnId="{B62CDE98-237B-4EF0-922A-360B5870385A}">
      <dgm:prSet/>
      <dgm:spPr/>
      <dgm:t>
        <a:bodyPr/>
        <a:lstStyle/>
        <a:p>
          <a:endParaRPr lang="nl-NL" sz="1600" b="1"/>
        </a:p>
      </dgm:t>
    </dgm:pt>
    <dgm:pt modelId="{904D4003-7AB7-47EE-A062-F4C223FF6EDB}" type="sibTrans" cxnId="{B62CDE98-237B-4EF0-922A-360B5870385A}">
      <dgm:prSet/>
      <dgm:spPr/>
      <dgm:t>
        <a:bodyPr/>
        <a:lstStyle/>
        <a:p>
          <a:endParaRPr lang="nl-NL" sz="1600" b="1"/>
        </a:p>
      </dgm:t>
    </dgm:pt>
    <dgm:pt modelId="{5637CAE4-B72C-4E4B-AFEB-DCA20F35A256}">
      <dgm:prSet phldrT="[Tekst]" custT="1"/>
      <dgm:spPr/>
      <dgm:t>
        <a:bodyPr/>
        <a:lstStyle/>
        <a:p>
          <a:r>
            <a:rPr lang="nl-NL" sz="1600" b="1" dirty="0"/>
            <a:t>Stap 2:</a:t>
          </a:r>
        </a:p>
        <a:p>
          <a:r>
            <a:rPr lang="nl-NL" sz="1600" b="0" dirty="0"/>
            <a:t>Literatuur-</a:t>
          </a:r>
          <a:br>
            <a:rPr lang="nl-NL" sz="1600" b="0" dirty="0"/>
          </a:br>
          <a:r>
            <a:rPr lang="nl-NL" sz="1600" b="0" dirty="0"/>
            <a:t>onderzoek</a:t>
          </a:r>
        </a:p>
      </dgm:t>
    </dgm:pt>
    <dgm:pt modelId="{31D29F8C-D55E-4492-9A9F-F331749D7725}" type="parTrans" cxnId="{66185571-49CE-4FF3-9876-1C6FCDCF6F15}">
      <dgm:prSet/>
      <dgm:spPr/>
      <dgm:t>
        <a:bodyPr/>
        <a:lstStyle/>
        <a:p>
          <a:endParaRPr lang="nl-NL" sz="1600" b="1"/>
        </a:p>
      </dgm:t>
    </dgm:pt>
    <dgm:pt modelId="{394D632C-54D5-4511-90BB-809B66517EB6}" type="sibTrans" cxnId="{66185571-49CE-4FF3-9876-1C6FCDCF6F15}">
      <dgm:prSet/>
      <dgm:spPr/>
      <dgm:t>
        <a:bodyPr/>
        <a:lstStyle/>
        <a:p>
          <a:endParaRPr lang="nl-NL" sz="1600" b="1"/>
        </a:p>
      </dgm:t>
    </dgm:pt>
    <dgm:pt modelId="{8610FF77-79BB-4821-8C20-DF902BB4344D}">
      <dgm:prSet phldrT="[Tekst]" custT="1"/>
      <dgm:spPr/>
      <dgm:t>
        <a:bodyPr/>
        <a:lstStyle/>
        <a:p>
          <a:r>
            <a:rPr lang="nl-NL" sz="1600" b="1" dirty="0"/>
            <a:t>Stap 3:</a:t>
          </a:r>
        </a:p>
        <a:p>
          <a:r>
            <a:rPr lang="nl-NL" sz="1600" b="0" dirty="0"/>
            <a:t>Vergelijken op onderbouwing, doel en toepasbaarheid</a:t>
          </a:r>
        </a:p>
      </dgm:t>
    </dgm:pt>
    <dgm:pt modelId="{D75DAAF7-D38B-4409-971B-C287D7C014AB}" type="parTrans" cxnId="{1A5456DD-45AC-4F0E-9E7B-B86903C8C753}">
      <dgm:prSet/>
      <dgm:spPr/>
      <dgm:t>
        <a:bodyPr/>
        <a:lstStyle/>
        <a:p>
          <a:endParaRPr lang="nl-NL" sz="1600" b="1"/>
        </a:p>
      </dgm:t>
    </dgm:pt>
    <dgm:pt modelId="{71EE67C2-D558-4FF4-AEA5-3C06FA49C2DC}" type="sibTrans" cxnId="{1A5456DD-45AC-4F0E-9E7B-B86903C8C753}">
      <dgm:prSet/>
      <dgm:spPr/>
      <dgm:t>
        <a:bodyPr/>
        <a:lstStyle/>
        <a:p>
          <a:endParaRPr lang="nl-NL" sz="1600" b="1"/>
        </a:p>
      </dgm:t>
    </dgm:pt>
    <dgm:pt modelId="{85D5CA18-CD1E-490B-B6D1-4FC43B304EE1}">
      <dgm:prSet custT="1"/>
      <dgm:spPr/>
      <dgm:t>
        <a:bodyPr/>
        <a:lstStyle/>
        <a:p>
          <a:r>
            <a:rPr lang="nl-NL" sz="1600" b="1" dirty="0"/>
            <a:t>Stap 4:</a:t>
          </a:r>
        </a:p>
        <a:p>
          <a:r>
            <a:rPr lang="nl-NL" sz="1600" b="0" dirty="0"/>
            <a:t>Uitschrijven en uitdragen advies </a:t>
          </a:r>
        </a:p>
      </dgm:t>
    </dgm:pt>
    <dgm:pt modelId="{44B7F81C-D7F9-4401-B94F-5D1099DBC5F1}" type="parTrans" cxnId="{D07662FE-7CB1-46A3-846A-C68F0DF2C212}">
      <dgm:prSet/>
      <dgm:spPr/>
      <dgm:t>
        <a:bodyPr/>
        <a:lstStyle/>
        <a:p>
          <a:endParaRPr lang="nl-NL" sz="1600" b="1"/>
        </a:p>
      </dgm:t>
    </dgm:pt>
    <dgm:pt modelId="{F91BA8BD-E88B-4D80-9772-301DA40FE26A}" type="sibTrans" cxnId="{D07662FE-7CB1-46A3-846A-C68F0DF2C212}">
      <dgm:prSet/>
      <dgm:spPr/>
      <dgm:t>
        <a:bodyPr/>
        <a:lstStyle/>
        <a:p>
          <a:endParaRPr lang="nl-NL" sz="1600" b="1"/>
        </a:p>
      </dgm:t>
    </dgm:pt>
    <dgm:pt modelId="{62DF66DD-F8CA-4210-A149-4047C41BEA7A}" type="pres">
      <dgm:prSet presAssocID="{D04EB22F-5530-4E43-B12B-04E2655993C4}" presName="arrowDiagram" presStyleCnt="0">
        <dgm:presLayoutVars>
          <dgm:chMax val="5"/>
          <dgm:dir/>
          <dgm:resizeHandles val="exact"/>
        </dgm:presLayoutVars>
      </dgm:prSet>
      <dgm:spPr/>
    </dgm:pt>
    <dgm:pt modelId="{85072829-BD11-4858-8350-EF92553E4C1E}" type="pres">
      <dgm:prSet presAssocID="{D04EB22F-5530-4E43-B12B-04E2655993C4}" presName="arrow" presStyleLbl="bgShp" presStyleIdx="0" presStyleCnt="1" custLinFactNeighborX="0" custLinFactNeighborY="-234"/>
      <dgm:spPr/>
    </dgm:pt>
    <dgm:pt modelId="{5BAE00D1-24F0-444C-A66B-699F5F3DAAB3}" type="pres">
      <dgm:prSet presAssocID="{D04EB22F-5530-4E43-B12B-04E2655993C4}" presName="arrowDiagram4" presStyleCnt="0"/>
      <dgm:spPr/>
    </dgm:pt>
    <dgm:pt modelId="{814D77AA-BC7D-4CF9-8CC0-69B35D610DEE}" type="pres">
      <dgm:prSet presAssocID="{08764EA3-93EA-412D-8D01-3E0DF85A3381}" presName="bullet4a" presStyleLbl="node1" presStyleIdx="0" presStyleCnt="4"/>
      <dgm:spPr/>
    </dgm:pt>
    <dgm:pt modelId="{EC0603F5-54F3-4F71-84CF-EB56E9E12467}" type="pres">
      <dgm:prSet presAssocID="{08764EA3-93EA-412D-8D01-3E0DF85A3381}" presName="textBox4a" presStyleLbl="revTx" presStyleIdx="0" presStyleCnt="4" custScaleX="155048" custLinFactNeighborX="35840">
        <dgm:presLayoutVars>
          <dgm:bulletEnabled val="1"/>
        </dgm:presLayoutVars>
      </dgm:prSet>
      <dgm:spPr/>
    </dgm:pt>
    <dgm:pt modelId="{C1AC52AA-9D75-48BA-81AB-D119BE168EFB}" type="pres">
      <dgm:prSet presAssocID="{5637CAE4-B72C-4E4B-AFEB-DCA20F35A256}" presName="bullet4b" presStyleLbl="node1" presStyleIdx="1" presStyleCnt="4"/>
      <dgm:spPr/>
    </dgm:pt>
    <dgm:pt modelId="{80E05642-2DE3-49E0-863B-EC2CF6CE8313}" type="pres">
      <dgm:prSet presAssocID="{5637CAE4-B72C-4E4B-AFEB-DCA20F35A256}" presName="textBox4b" presStyleLbl="revTx" presStyleIdx="1" presStyleCnt="4" custScaleX="151891" custLinFactNeighborX="31268" custLinFactNeighborY="3943">
        <dgm:presLayoutVars>
          <dgm:bulletEnabled val="1"/>
        </dgm:presLayoutVars>
      </dgm:prSet>
      <dgm:spPr/>
    </dgm:pt>
    <dgm:pt modelId="{16E4B739-38A7-4906-81DA-6FE90DDA65B2}" type="pres">
      <dgm:prSet presAssocID="{8610FF77-79BB-4821-8C20-DF902BB4344D}" presName="bullet4c" presStyleLbl="node1" presStyleIdx="2" presStyleCnt="4" custLinFactNeighborX="-11013"/>
      <dgm:spPr/>
    </dgm:pt>
    <dgm:pt modelId="{FFAE6E98-2F1B-48C7-87FD-795D85E3A981}" type="pres">
      <dgm:prSet presAssocID="{8610FF77-79BB-4821-8C20-DF902BB4344D}" presName="textBox4c" presStyleLbl="revTx" presStyleIdx="2" presStyleCnt="4" custScaleX="142162" custLinFactNeighborX="23462" custLinFactNeighborY="10061">
        <dgm:presLayoutVars>
          <dgm:bulletEnabled val="1"/>
        </dgm:presLayoutVars>
      </dgm:prSet>
      <dgm:spPr/>
    </dgm:pt>
    <dgm:pt modelId="{05B8061C-3D4F-4E27-9D6A-0DE8DA032B06}" type="pres">
      <dgm:prSet presAssocID="{85D5CA18-CD1E-490B-B6D1-4FC43B304EE1}" presName="bullet4d" presStyleLbl="node1" presStyleIdx="3" presStyleCnt="4"/>
      <dgm:spPr/>
    </dgm:pt>
    <dgm:pt modelId="{EC314C0B-0393-4955-AD01-02B79F862B54}" type="pres">
      <dgm:prSet presAssocID="{85D5CA18-CD1E-490B-B6D1-4FC43B304EE1}" presName="textBox4d" presStyleLbl="revTx" presStyleIdx="3" presStyleCnt="4" custScaleX="119662" custScaleY="80359" custLinFactNeighborX="15997" custLinFactNeighborY="-8176">
        <dgm:presLayoutVars>
          <dgm:bulletEnabled val="1"/>
        </dgm:presLayoutVars>
      </dgm:prSet>
      <dgm:spPr/>
    </dgm:pt>
  </dgm:ptLst>
  <dgm:cxnLst>
    <dgm:cxn modelId="{A8361F5B-6AFD-49CC-925C-E6CF8BB2E578}" type="presOf" srcId="{8610FF77-79BB-4821-8C20-DF902BB4344D}" destId="{FFAE6E98-2F1B-48C7-87FD-795D85E3A981}" srcOrd="0" destOrd="0" presId="urn:microsoft.com/office/officeart/2005/8/layout/arrow2"/>
    <dgm:cxn modelId="{66185571-49CE-4FF3-9876-1C6FCDCF6F15}" srcId="{D04EB22F-5530-4E43-B12B-04E2655993C4}" destId="{5637CAE4-B72C-4E4B-AFEB-DCA20F35A256}" srcOrd="1" destOrd="0" parTransId="{31D29F8C-D55E-4492-9A9F-F331749D7725}" sibTransId="{394D632C-54D5-4511-90BB-809B66517EB6}"/>
    <dgm:cxn modelId="{FD023E7C-3C21-48D8-8D0B-D8AD1F09561B}" type="presOf" srcId="{D04EB22F-5530-4E43-B12B-04E2655993C4}" destId="{62DF66DD-F8CA-4210-A149-4047C41BEA7A}" srcOrd="0" destOrd="0" presId="urn:microsoft.com/office/officeart/2005/8/layout/arrow2"/>
    <dgm:cxn modelId="{B62CDE98-237B-4EF0-922A-360B5870385A}" srcId="{D04EB22F-5530-4E43-B12B-04E2655993C4}" destId="{08764EA3-93EA-412D-8D01-3E0DF85A3381}" srcOrd="0" destOrd="0" parTransId="{E3F64058-E34B-4D9C-9696-E58542F06571}" sibTransId="{904D4003-7AB7-47EE-A062-F4C223FF6EDB}"/>
    <dgm:cxn modelId="{576232A3-91FB-45A7-8AFD-1B9697AD7881}" type="presOf" srcId="{85D5CA18-CD1E-490B-B6D1-4FC43B304EE1}" destId="{EC314C0B-0393-4955-AD01-02B79F862B54}" srcOrd="0" destOrd="0" presId="urn:microsoft.com/office/officeart/2005/8/layout/arrow2"/>
    <dgm:cxn modelId="{1A5456DD-45AC-4F0E-9E7B-B86903C8C753}" srcId="{D04EB22F-5530-4E43-B12B-04E2655993C4}" destId="{8610FF77-79BB-4821-8C20-DF902BB4344D}" srcOrd="2" destOrd="0" parTransId="{D75DAAF7-D38B-4409-971B-C287D7C014AB}" sibTransId="{71EE67C2-D558-4FF4-AEA5-3C06FA49C2DC}"/>
    <dgm:cxn modelId="{6D428FE3-F2BB-4E52-A86C-22C068CFF491}" type="presOf" srcId="{5637CAE4-B72C-4E4B-AFEB-DCA20F35A256}" destId="{80E05642-2DE3-49E0-863B-EC2CF6CE8313}" srcOrd="0" destOrd="0" presId="urn:microsoft.com/office/officeart/2005/8/layout/arrow2"/>
    <dgm:cxn modelId="{6F8D5EE8-ADD6-47BD-A3AD-45E5AEB78246}" type="presOf" srcId="{08764EA3-93EA-412D-8D01-3E0DF85A3381}" destId="{EC0603F5-54F3-4F71-84CF-EB56E9E12467}" srcOrd="0" destOrd="0" presId="urn:microsoft.com/office/officeart/2005/8/layout/arrow2"/>
    <dgm:cxn modelId="{D07662FE-7CB1-46A3-846A-C68F0DF2C212}" srcId="{D04EB22F-5530-4E43-B12B-04E2655993C4}" destId="{85D5CA18-CD1E-490B-B6D1-4FC43B304EE1}" srcOrd="3" destOrd="0" parTransId="{44B7F81C-D7F9-4401-B94F-5D1099DBC5F1}" sibTransId="{F91BA8BD-E88B-4D80-9772-301DA40FE26A}"/>
    <dgm:cxn modelId="{8DB35591-1A25-44DC-9F3A-B4EB80DBB8F7}" type="presParOf" srcId="{62DF66DD-F8CA-4210-A149-4047C41BEA7A}" destId="{85072829-BD11-4858-8350-EF92553E4C1E}" srcOrd="0" destOrd="0" presId="urn:microsoft.com/office/officeart/2005/8/layout/arrow2"/>
    <dgm:cxn modelId="{06B1BA93-C2B4-46F1-A412-F259BC6939DA}" type="presParOf" srcId="{62DF66DD-F8CA-4210-A149-4047C41BEA7A}" destId="{5BAE00D1-24F0-444C-A66B-699F5F3DAAB3}" srcOrd="1" destOrd="0" presId="urn:microsoft.com/office/officeart/2005/8/layout/arrow2"/>
    <dgm:cxn modelId="{A7F607B3-3A1D-4230-8BF1-29C0D209BB36}" type="presParOf" srcId="{5BAE00D1-24F0-444C-A66B-699F5F3DAAB3}" destId="{814D77AA-BC7D-4CF9-8CC0-69B35D610DEE}" srcOrd="0" destOrd="0" presId="urn:microsoft.com/office/officeart/2005/8/layout/arrow2"/>
    <dgm:cxn modelId="{1C4C5477-8519-4555-8D49-6B7073C97D0B}" type="presParOf" srcId="{5BAE00D1-24F0-444C-A66B-699F5F3DAAB3}" destId="{EC0603F5-54F3-4F71-84CF-EB56E9E12467}" srcOrd="1" destOrd="0" presId="urn:microsoft.com/office/officeart/2005/8/layout/arrow2"/>
    <dgm:cxn modelId="{0EE8E064-248F-4FF3-BD49-BDF5AE151356}" type="presParOf" srcId="{5BAE00D1-24F0-444C-A66B-699F5F3DAAB3}" destId="{C1AC52AA-9D75-48BA-81AB-D119BE168EFB}" srcOrd="2" destOrd="0" presId="urn:microsoft.com/office/officeart/2005/8/layout/arrow2"/>
    <dgm:cxn modelId="{144E8574-6561-448A-9D3B-73C9D698CCB7}" type="presParOf" srcId="{5BAE00D1-24F0-444C-A66B-699F5F3DAAB3}" destId="{80E05642-2DE3-49E0-863B-EC2CF6CE8313}" srcOrd="3" destOrd="0" presId="urn:microsoft.com/office/officeart/2005/8/layout/arrow2"/>
    <dgm:cxn modelId="{CC682F1E-B415-4C63-8127-1C5018669DB1}" type="presParOf" srcId="{5BAE00D1-24F0-444C-A66B-699F5F3DAAB3}" destId="{16E4B739-38A7-4906-81DA-6FE90DDA65B2}" srcOrd="4" destOrd="0" presId="urn:microsoft.com/office/officeart/2005/8/layout/arrow2"/>
    <dgm:cxn modelId="{9F9BFCC4-E9F2-4667-A6D7-2D97ACF85524}" type="presParOf" srcId="{5BAE00D1-24F0-444C-A66B-699F5F3DAAB3}" destId="{FFAE6E98-2F1B-48C7-87FD-795D85E3A981}" srcOrd="5" destOrd="0" presId="urn:microsoft.com/office/officeart/2005/8/layout/arrow2"/>
    <dgm:cxn modelId="{A2E20665-A24C-4D63-A467-736D5D5C74AC}" type="presParOf" srcId="{5BAE00D1-24F0-444C-A66B-699F5F3DAAB3}" destId="{05B8061C-3D4F-4E27-9D6A-0DE8DA032B06}" srcOrd="6" destOrd="0" presId="urn:microsoft.com/office/officeart/2005/8/layout/arrow2"/>
    <dgm:cxn modelId="{869E6E44-69FD-4508-A4F8-DEB9E1BFC55C}" type="presParOf" srcId="{5BAE00D1-24F0-444C-A66B-699F5F3DAAB3}" destId="{EC314C0B-0393-4955-AD01-02B79F862B5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2829-BD11-4858-8350-EF92553E4C1E}">
      <dsp:nvSpPr>
        <dsp:cNvPr id="0" name=""/>
        <dsp:cNvSpPr/>
      </dsp:nvSpPr>
      <dsp:spPr>
        <a:xfrm>
          <a:off x="9665" y="0"/>
          <a:ext cx="6502400" cy="4064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D77AA-BC7D-4CF9-8CC0-69B35D610DEE}">
      <dsp:nvSpPr>
        <dsp:cNvPr id="0" name=""/>
        <dsp:cNvSpPr/>
      </dsp:nvSpPr>
      <dsp:spPr>
        <a:xfrm>
          <a:off x="650152" y="3021990"/>
          <a:ext cx="149555" cy="149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603F5-54F3-4F71-84CF-EB56E9E12467}">
      <dsp:nvSpPr>
        <dsp:cNvPr id="0" name=""/>
        <dsp:cNvSpPr/>
      </dsp:nvSpPr>
      <dsp:spPr>
        <a:xfrm>
          <a:off x="817396" y="3096768"/>
          <a:ext cx="1723994"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marL="0" lvl="0" indent="0" algn="l" defTabSz="711200">
            <a:lnSpc>
              <a:spcPct val="90000"/>
            </a:lnSpc>
            <a:spcBef>
              <a:spcPct val="0"/>
            </a:spcBef>
            <a:spcAft>
              <a:spcPct val="35000"/>
            </a:spcAft>
            <a:buNone/>
          </a:pPr>
          <a:r>
            <a:rPr lang="nl-NL" sz="1600" b="1" kern="1200" dirty="0"/>
            <a:t>Stap 1:</a:t>
          </a:r>
        </a:p>
        <a:p>
          <a:pPr marL="0" lvl="0" indent="0" algn="l" defTabSz="711200">
            <a:lnSpc>
              <a:spcPct val="90000"/>
            </a:lnSpc>
            <a:spcBef>
              <a:spcPct val="0"/>
            </a:spcBef>
            <a:spcAft>
              <a:spcPct val="35000"/>
            </a:spcAft>
            <a:buNone/>
          </a:pPr>
          <a:r>
            <a:rPr lang="nl-NL" sz="1600" b="0" kern="1200" dirty="0"/>
            <a:t>Probleemanalyse</a:t>
          </a:r>
        </a:p>
      </dsp:txBody>
      <dsp:txXfrm>
        <a:off x="817396" y="3096768"/>
        <a:ext cx="1723994" cy="967232"/>
      </dsp:txXfrm>
    </dsp:sp>
    <dsp:sp modelId="{C1AC52AA-9D75-48BA-81AB-D119BE168EFB}">
      <dsp:nvSpPr>
        <dsp:cNvPr id="0" name=""/>
        <dsp:cNvSpPr/>
      </dsp:nvSpPr>
      <dsp:spPr>
        <a:xfrm>
          <a:off x="1706792" y="2076703"/>
          <a:ext cx="260096" cy="260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E05642-2DE3-49E0-863B-EC2CF6CE8313}">
      <dsp:nvSpPr>
        <dsp:cNvPr id="0" name=""/>
        <dsp:cNvSpPr/>
      </dsp:nvSpPr>
      <dsp:spPr>
        <a:xfrm>
          <a:off x="1909519" y="2206751"/>
          <a:ext cx="2074077" cy="185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9" tIns="0" rIns="0" bIns="0" numCol="1" spcCol="1270" anchor="t" anchorCtr="0">
          <a:noAutofit/>
        </a:bodyPr>
        <a:lstStyle/>
        <a:p>
          <a:pPr marL="0" lvl="0" indent="0" algn="l" defTabSz="711200">
            <a:lnSpc>
              <a:spcPct val="90000"/>
            </a:lnSpc>
            <a:spcBef>
              <a:spcPct val="0"/>
            </a:spcBef>
            <a:spcAft>
              <a:spcPct val="35000"/>
            </a:spcAft>
            <a:buNone/>
          </a:pPr>
          <a:r>
            <a:rPr lang="nl-NL" sz="1600" b="1" kern="1200" dirty="0"/>
            <a:t>Stap 2:</a:t>
          </a:r>
        </a:p>
        <a:p>
          <a:pPr marL="0" lvl="0" indent="0" algn="l" defTabSz="711200">
            <a:lnSpc>
              <a:spcPct val="90000"/>
            </a:lnSpc>
            <a:spcBef>
              <a:spcPct val="0"/>
            </a:spcBef>
            <a:spcAft>
              <a:spcPct val="35000"/>
            </a:spcAft>
            <a:buNone/>
          </a:pPr>
          <a:r>
            <a:rPr lang="nl-NL" sz="1600" b="0" kern="1200" dirty="0"/>
            <a:t>Literatuur-</a:t>
          </a:r>
          <a:br>
            <a:rPr lang="nl-NL" sz="1600" b="0" kern="1200" dirty="0"/>
          </a:br>
          <a:r>
            <a:rPr lang="nl-NL" sz="1600" b="0" kern="1200" dirty="0"/>
            <a:t>onderzoek</a:t>
          </a:r>
        </a:p>
      </dsp:txBody>
      <dsp:txXfrm>
        <a:off x="1909519" y="2206751"/>
        <a:ext cx="2074077" cy="1857248"/>
      </dsp:txXfrm>
    </dsp:sp>
    <dsp:sp modelId="{16E4B739-38A7-4906-81DA-6FE90DDA65B2}">
      <dsp:nvSpPr>
        <dsp:cNvPr id="0" name=""/>
        <dsp:cNvSpPr/>
      </dsp:nvSpPr>
      <dsp:spPr>
        <a:xfrm>
          <a:off x="3018086" y="1380134"/>
          <a:ext cx="344627" cy="344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E6E98-2F1B-48C7-87FD-795D85E3A981}">
      <dsp:nvSpPr>
        <dsp:cNvPr id="0" name=""/>
        <dsp:cNvSpPr/>
      </dsp:nvSpPr>
      <dsp:spPr>
        <a:xfrm>
          <a:off x="3260866" y="1552447"/>
          <a:ext cx="1941227" cy="2511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1" tIns="0" rIns="0" bIns="0" numCol="1" spcCol="1270" anchor="t" anchorCtr="0">
          <a:noAutofit/>
        </a:bodyPr>
        <a:lstStyle/>
        <a:p>
          <a:pPr marL="0" lvl="0" indent="0" algn="l" defTabSz="711200">
            <a:lnSpc>
              <a:spcPct val="90000"/>
            </a:lnSpc>
            <a:spcBef>
              <a:spcPct val="0"/>
            </a:spcBef>
            <a:spcAft>
              <a:spcPct val="35000"/>
            </a:spcAft>
            <a:buNone/>
          </a:pPr>
          <a:r>
            <a:rPr lang="nl-NL" sz="1600" b="1" kern="1200" dirty="0"/>
            <a:t>Stap 3:</a:t>
          </a:r>
        </a:p>
        <a:p>
          <a:pPr marL="0" lvl="0" indent="0" algn="l" defTabSz="711200">
            <a:lnSpc>
              <a:spcPct val="90000"/>
            </a:lnSpc>
            <a:spcBef>
              <a:spcPct val="0"/>
            </a:spcBef>
            <a:spcAft>
              <a:spcPct val="35000"/>
            </a:spcAft>
            <a:buNone/>
          </a:pPr>
          <a:r>
            <a:rPr lang="nl-NL" sz="1600" b="0" kern="1200" dirty="0"/>
            <a:t>Vergelijken op onderbouwing, doel en toepasbaarheid</a:t>
          </a:r>
        </a:p>
      </dsp:txBody>
      <dsp:txXfrm>
        <a:off x="3260866" y="1552447"/>
        <a:ext cx="1941227" cy="2511552"/>
      </dsp:txXfrm>
    </dsp:sp>
    <dsp:sp modelId="{05B8061C-3D4F-4E27-9D6A-0DE8DA032B06}">
      <dsp:nvSpPr>
        <dsp:cNvPr id="0" name=""/>
        <dsp:cNvSpPr/>
      </dsp:nvSpPr>
      <dsp:spPr>
        <a:xfrm>
          <a:off x="4525582" y="919276"/>
          <a:ext cx="461670" cy="4616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14C0B-0393-4955-AD01-02B79F862B54}">
      <dsp:nvSpPr>
        <dsp:cNvPr id="0" name=""/>
        <dsp:cNvSpPr/>
      </dsp:nvSpPr>
      <dsp:spPr>
        <a:xfrm>
          <a:off x="4840614" y="1198030"/>
          <a:ext cx="1633989" cy="234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30" tIns="0" rIns="0" bIns="0" numCol="1" spcCol="1270" anchor="t" anchorCtr="0">
          <a:noAutofit/>
        </a:bodyPr>
        <a:lstStyle/>
        <a:p>
          <a:pPr marL="0" lvl="0" indent="0" algn="l" defTabSz="711200">
            <a:lnSpc>
              <a:spcPct val="90000"/>
            </a:lnSpc>
            <a:spcBef>
              <a:spcPct val="0"/>
            </a:spcBef>
            <a:spcAft>
              <a:spcPct val="35000"/>
            </a:spcAft>
            <a:buNone/>
          </a:pPr>
          <a:r>
            <a:rPr lang="nl-NL" sz="1600" b="1" kern="1200" dirty="0"/>
            <a:t>Stap 4:</a:t>
          </a:r>
        </a:p>
        <a:p>
          <a:pPr marL="0" lvl="0" indent="0" algn="l" defTabSz="711200">
            <a:lnSpc>
              <a:spcPct val="90000"/>
            </a:lnSpc>
            <a:spcBef>
              <a:spcPct val="0"/>
            </a:spcBef>
            <a:spcAft>
              <a:spcPct val="35000"/>
            </a:spcAft>
            <a:buNone/>
          </a:pPr>
          <a:r>
            <a:rPr lang="nl-NL" sz="1600" b="0" kern="1200" dirty="0"/>
            <a:t>Uitschrijven en uitdragen advies </a:t>
          </a:r>
        </a:p>
      </dsp:txBody>
      <dsp:txXfrm>
        <a:off x="4840614" y="1198030"/>
        <a:ext cx="1633989" cy="234157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latin typeface="TodaySBOP-Regular"/>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90EBF2-4D9A-8E4D-814C-83816AC0E584}" type="datetimeFigureOut">
              <a:rPr lang="nl-NL" smtClean="0">
                <a:latin typeface="TodaySBOP-Regular"/>
              </a:rPr>
              <a:t>26-8-2020</a:t>
            </a:fld>
            <a:endParaRPr lang="nl-NL">
              <a:latin typeface="TodaySBOP-Regular"/>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latin typeface="TodaySBOP-Regular"/>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2B5081-C9BF-A94C-8B25-40CA388589F1}" type="slidenum">
              <a:rPr lang="nl-NL" smtClean="0">
                <a:latin typeface="TodaySBOP-Regular"/>
              </a:rPr>
              <a:t>‹nr.›</a:t>
            </a:fld>
            <a:endParaRPr lang="nl-NL">
              <a:latin typeface="TodaySBOP-Regular"/>
            </a:endParaRPr>
          </a:p>
        </p:txBody>
      </p:sp>
    </p:spTree>
    <p:extLst>
      <p:ext uri="{BB962C8B-B14F-4D97-AF65-F5344CB8AC3E}">
        <p14:creationId xmlns:p14="http://schemas.microsoft.com/office/powerpoint/2010/main" val="154749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odaySBOP-Regular"/>
              </a:defRPr>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odaySBOP-Regular"/>
              </a:defRPr>
            </a:lvl1pPr>
          </a:lstStyle>
          <a:p>
            <a:fld id="{32B9890F-D63A-FB42-AFA6-0687CFB5EE9C}" type="datetimeFigureOut">
              <a:rPr lang="nl-NL" smtClean="0"/>
              <a:pPr/>
              <a:t>26-8-2020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odaySBOP-Regular"/>
              </a:defRPr>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odaySBOP-Regular"/>
              </a:defRPr>
            </a:lvl1pPr>
          </a:lstStyle>
          <a:p>
            <a:fld id="{C53F3746-7839-4C49-B8F3-C0230EDD2477}" type="slidenum">
              <a:rPr lang="nl-NL" smtClean="0"/>
              <a:pPr/>
              <a:t>‹nr.›</a:t>
            </a:fld>
            <a:endParaRPr lang="nl-NL"/>
          </a:p>
        </p:txBody>
      </p:sp>
    </p:spTree>
    <p:extLst>
      <p:ext uri="{BB962C8B-B14F-4D97-AF65-F5344CB8AC3E}">
        <p14:creationId xmlns:p14="http://schemas.microsoft.com/office/powerpoint/2010/main" val="3731119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odaySBOP-Regular"/>
        <a:ea typeface="+mn-ea"/>
        <a:cs typeface="+mn-cs"/>
      </a:defRPr>
    </a:lvl1pPr>
    <a:lvl2pPr marL="457200" algn="l" defTabSz="457200" rtl="0" eaLnBrk="1" latinLnBrk="0" hangingPunct="1">
      <a:defRPr sz="1200" kern="1200">
        <a:solidFill>
          <a:schemeClr val="tx1"/>
        </a:solidFill>
        <a:latin typeface="TodaySBOP-Regular"/>
        <a:ea typeface="+mn-ea"/>
        <a:cs typeface="+mn-cs"/>
      </a:defRPr>
    </a:lvl2pPr>
    <a:lvl3pPr marL="914400" algn="l" defTabSz="457200" rtl="0" eaLnBrk="1" latinLnBrk="0" hangingPunct="1">
      <a:defRPr sz="1200" kern="1200">
        <a:solidFill>
          <a:schemeClr val="tx1"/>
        </a:solidFill>
        <a:latin typeface="TodaySBOP-Regular"/>
        <a:ea typeface="+mn-ea"/>
        <a:cs typeface="+mn-cs"/>
      </a:defRPr>
    </a:lvl3pPr>
    <a:lvl4pPr marL="1371600" algn="l" defTabSz="457200" rtl="0" eaLnBrk="1" latinLnBrk="0" hangingPunct="1">
      <a:defRPr sz="1200" kern="1200">
        <a:solidFill>
          <a:schemeClr val="tx1"/>
        </a:solidFill>
        <a:latin typeface="TodaySBOP-Regular"/>
        <a:ea typeface="+mn-ea"/>
        <a:cs typeface="+mn-cs"/>
      </a:defRPr>
    </a:lvl4pPr>
    <a:lvl5pPr marL="1828800" algn="l" defTabSz="457200" rtl="0" eaLnBrk="1" latinLnBrk="0" hangingPunct="1">
      <a:defRPr sz="1200" kern="1200">
        <a:solidFill>
          <a:schemeClr val="tx1"/>
        </a:solidFill>
        <a:latin typeface="TodaySBOP-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g.org/themas/publicaties/handhygi%C3%AB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a:t>
            </a:fld>
            <a:endParaRPr lang="nl-NL"/>
          </a:p>
        </p:txBody>
      </p:sp>
    </p:spTree>
    <p:extLst>
      <p:ext uri="{BB962C8B-B14F-4D97-AF65-F5344CB8AC3E}">
        <p14:creationId xmlns:p14="http://schemas.microsoft.com/office/powerpoint/2010/main" val="244983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11</a:t>
            </a:fld>
            <a:endParaRPr lang="nl-NL"/>
          </a:p>
        </p:txBody>
      </p:sp>
    </p:spTree>
    <p:extLst>
      <p:ext uri="{BB962C8B-B14F-4D97-AF65-F5344CB8AC3E}">
        <p14:creationId xmlns:p14="http://schemas.microsoft.com/office/powerpoint/2010/main" val="38015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Omdat zowel de professional als de patiënt verschillende oppervlakken aanraken dienen beide personen de handen voor de meting te wassen of desinfecteren.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Was uw handen alvorens het plaatsen van het bacteriefilter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Carefusion</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de flowtransducer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Welch</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Allyn</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was uw handen na het verwijderen van het gebruikte filter na de meting.  </a:t>
            </a:r>
          </a:p>
          <a:p>
            <a:pPr>
              <a:lnSpc>
                <a:spcPct val="107000"/>
              </a:lnSpc>
              <a:spcAft>
                <a:spcPts val="800"/>
              </a:spcAft>
            </a:pP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Handhygiëne conform NHG richtlijnen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neusklem:</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bij iedere patiënt een disposable neusklem en gooi weg na gebruik.</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Omdat zowel de professional als de patiënt verschillende oppervlakken aanraken dienen beide personen de handen voor de meting te wassen of desinfecteren. </a:t>
            </a:r>
          </a:p>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12</a:t>
            </a:fld>
            <a:endParaRPr lang="nl-NL"/>
          </a:p>
        </p:txBody>
      </p:sp>
    </p:spTree>
    <p:extLst>
      <p:ext uri="{BB962C8B-B14F-4D97-AF65-F5344CB8AC3E}">
        <p14:creationId xmlns:p14="http://schemas.microsoft.com/office/powerpoint/2010/main" val="422767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13</a:t>
            </a:fld>
            <a:endParaRPr lang="nl-NL"/>
          </a:p>
        </p:txBody>
      </p:sp>
    </p:spTree>
    <p:extLst>
      <p:ext uri="{BB962C8B-B14F-4D97-AF65-F5344CB8AC3E}">
        <p14:creationId xmlns:p14="http://schemas.microsoft.com/office/powerpoint/2010/main" val="214933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antwoorden op deze vragen zijn opgenomen in het advies-document.</a:t>
            </a:r>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14</a:t>
            </a:fld>
            <a:endParaRPr lang="nl-NL"/>
          </a:p>
        </p:txBody>
      </p:sp>
    </p:spTree>
    <p:extLst>
      <p:ext uri="{BB962C8B-B14F-4D97-AF65-F5344CB8AC3E}">
        <p14:creationId xmlns:p14="http://schemas.microsoft.com/office/powerpoint/2010/main" val="2519651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15</a:t>
            </a:fld>
            <a:endParaRPr lang="nl-NL"/>
          </a:p>
        </p:txBody>
      </p:sp>
    </p:spTree>
    <p:extLst>
      <p:ext uri="{BB962C8B-B14F-4D97-AF65-F5344CB8AC3E}">
        <p14:creationId xmlns:p14="http://schemas.microsoft.com/office/powerpoint/2010/main" val="344623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2</a:t>
            </a:fld>
            <a:endParaRPr lang="nl-NL"/>
          </a:p>
        </p:txBody>
      </p:sp>
    </p:spTree>
    <p:extLst>
      <p:ext uri="{BB962C8B-B14F-4D97-AF65-F5344CB8AC3E}">
        <p14:creationId xmlns:p14="http://schemas.microsoft.com/office/powerpoint/2010/main" val="196573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baseline="0" dirty="0">
                <a:solidFill>
                  <a:srgbClr val="000000"/>
                </a:solidFill>
                <a:latin typeface="Calibri" panose="020F0502020204030204" pitchFamily="34" charset="0"/>
              </a:rPr>
              <a:t>Vanuit de zorggroep wordt opgemerkt dat er verschillend wordt omgegaan met het onderhoud, reinigen en de kwaliteitscontrole van de spirometers in de huisartsenpraktijken. Dit betreft zowel de </a:t>
            </a:r>
            <a:r>
              <a:rPr lang="nl-NL" sz="1800" b="0" i="0" u="none" strike="noStrike" baseline="0" dirty="0" err="1">
                <a:solidFill>
                  <a:srgbClr val="000000"/>
                </a:solidFill>
                <a:latin typeface="Calibri" panose="020F0502020204030204" pitchFamily="34" charset="0"/>
              </a:rPr>
              <a:t>Carefusion</a:t>
            </a:r>
            <a:r>
              <a:rPr lang="nl-NL" sz="1800" b="0" i="0" u="none" strike="noStrike" baseline="0" dirty="0">
                <a:solidFill>
                  <a:srgbClr val="000000"/>
                </a:solidFill>
                <a:latin typeface="Calibri" panose="020F0502020204030204" pitchFamily="34" charset="0"/>
              </a:rPr>
              <a:t> als de </a:t>
            </a:r>
            <a:r>
              <a:rPr lang="nl-NL" sz="1800" b="0" i="0" u="none" strike="noStrike" baseline="0" dirty="0" err="1">
                <a:solidFill>
                  <a:srgbClr val="000000"/>
                </a:solidFill>
                <a:latin typeface="Calibri" panose="020F0502020204030204" pitchFamily="34" charset="0"/>
              </a:rPr>
              <a:t>Welch</a:t>
            </a:r>
            <a:r>
              <a:rPr lang="nl-NL" sz="1800" b="0" i="0" u="none" strike="noStrike" baseline="0" dirty="0">
                <a:solidFill>
                  <a:srgbClr val="000000"/>
                </a:solidFill>
                <a:latin typeface="Calibri" panose="020F0502020204030204" pitchFamily="34" charset="0"/>
              </a:rPr>
              <a:t> </a:t>
            </a:r>
            <a:r>
              <a:rPr lang="nl-NL" sz="1800" b="0" i="0" u="none" strike="noStrike" baseline="0" dirty="0" err="1">
                <a:solidFill>
                  <a:srgbClr val="000000"/>
                </a:solidFill>
                <a:latin typeface="Calibri" panose="020F0502020204030204" pitchFamily="34" charset="0"/>
              </a:rPr>
              <a:t>Allyn</a:t>
            </a:r>
            <a:r>
              <a:rPr lang="nl-NL" sz="1800" b="0" i="0" u="none" strike="noStrike" baseline="0" dirty="0">
                <a:solidFill>
                  <a:srgbClr val="000000"/>
                </a:solidFill>
                <a:latin typeface="Calibri" panose="020F0502020204030204" pitchFamily="34" charset="0"/>
              </a:rPr>
              <a:t>. Het geformuleerde advies vanuit de zorggroep is nu onvolledig mede doordat de diverse stakeholders en richtlijnen onvoldoende onderbouwde en eenduidige adviezen verstrekken. Als zorggroep vinden wij het belangrijk dat bij het uitvoeren van spirometrie (diagnostiek) er ook goede kwaliteitseisen gesteld en daarmee ook opgevolgd worden. </a:t>
            </a:r>
          </a:p>
          <a:p>
            <a:endParaRPr lang="nl-NL" sz="1800" b="0" i="0" u="none" strike="noStrike" kern="1200" baseline="0" dirty="0">
              <a:solidFill>
                <a:srgbClr val="000000"/>
              </a:solidFill>
              <a:effectLst/>
              <a:latin typeface="Calibri" panose="020F0502020204030204" pitchFamily="34" charset="0"/>
              <a:ea typeface="+mn-ea"/>
              <a:cs typeface="+mn-cs"/>
            </a:endParaRPr>
          </a:p>
          <a:p>
            <a:r>
              <a:rPr lang="nl-NL" sz="1800" b="0" i="0" u="none" strike="noStrike" kern="1200" baseline="0" dirty="0">
                <a:solidFill>
                  <a:srgbClr val="000000"/>
                </a:solidFill>
                <a:effectLst/>
                <a:latin typeface="Calibri" panose="020F0502020204030204" pitchFamily="34" charset="0"/>
                <a:ea typeface="+mn-ea"/>
                <a:cs typeface="+mn-cs"/>
              </a:rPr>
              <a:t>Uiteraard moet het advies naast de eenduidig- en duidelijkheid ook uitvoerbaar zijn binnen de tijd en mogelijkheden in de huisartsenpraktijk. </a:t>
            </a:r>
            <a:endParaRPr lang="nl-NL" sz="1200" kern="1200" dirty="0">
              <a:solidFill>
                <a:schemeClr val="tx1"/>
              </a:solidFill>
              <a:effectLst/>
              <a:latin typeface="TodaySBOP-Regular"/>
              <a:ea typeface="+mn-ea"/>
              <a:cs typeface="+mn-cs"/>
            </a:endParaRPr>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3</a:t>
            </a:fld>
            <a:endParaRPr lang="nl-NL"/>
          </a:p>
        </p:txBody>
      </p:sp>
    </p:spTree>
    <p:extLst>
      <p:ext uri="{BB962C8B-B14F-4D97-AF65-F5344CB8AC3E}">
        <p14:creationId xmlns:p14="http://schemas.microsoft.com/office/powerpoint/2010/main" val="419228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a:t>
            </a:r>
          </a:p>
          <a:p>
            <a:pPr marL="171450" indent="-171450">
              <a:buFontTx/>
              <a:buChar char="-"/>
            </a:pPr>
            <a:r>
              <a:rPr lang="nl-NL" dirty="0"/>
              <a:t>Huiswerkopdracht Adembenemend; organisatievraagstuk presenteren</a:t>
            </a:r>
          </a:p>
          <a:p>
            <a:pPr marL="171450" indent="-171450">
              <a:buFontTx/>
              <a:buChar char="-"/>
            </a:pPr>
            <a:r>
              <a:rPr lang="nl-NL" dirty="0"/>
              <a:t>Geen eenduidig en duidelijk advies kunnen geven</a:t>
            </a:r>
          </a:p>
          <a:p>
            <a:pPr marL="171450" indent="-171450">
              <a:buFontTx/>
              <a:buChar char="-"/>
            </a:pPr>
            <a:r>
              <a:rPr lang="nl-NL" dirty="0"/>
              <a:t>Draagvlak; behoefte breder dan onze regio, samenwerking CAHAG</a:t>
            </a:r>
          </a:p>
          <a:p>
            <a:pPr marL="0" indent="0">
              <a:buFontTx/>
              <a:buNone/>
            </a:pPr>
            <a:endParaRPr lang="nl-NL" dirty="0"/>
          </a:p>
          <a:p>
            <a:pPr marL="0" indent="0">
              <a:buFontTx/>
              <a:buNone/>
            </a:pPr>
            <a:r>
              <a:rPr lang="nl-NL" dirty="0"/>
              <a:t>Stap 2:</a:t>
            </a:r>
          </a:p>
          <a:p>
            <a:pPr marL="171450" indent="-171450">
              <a:buFontTx/>
              <a:buChar char="-"/>
            </a:pPr>
            <a:r>
              <a:rPr lang="nl-NL" dirty="0"/>
              <a:t>Literatuuronderzoek</a:t>
            </a:r>
          </a:p>
          <a:p>
            <a:pPr marL="171450" indent="-171450">
              <a:buFontTx/>
              <a:buChar char="-"/>
            </a:pPr>
            <a:r>
              <a:rPr lang="nl-NL" dirty="0"/>
              <a:t>ARS/ERS richtlijnen, CAHAG/</a:t>
            </a:r>
            <a:r>
              <a:rPr lang="nl-NL" dirty="0" err="1"/>
              <a:t>Caspir</a:t>
            </a:r>
            <a:r>
              <a:rPr lang="nl-NL" dirty="0"/>
              <a:t>, handleidingen en gesprekken stakeholders </a:t>
            </a:r>
            <a:r>
              <a:rPr lang="nl-NL" dirty="0" err="1"/>
              <a:t>Welch</a:t>
            </a:r>
            <a:r>
              <a:rPr lang="nl-NL" dirty="0"/>
              <a:t> </a:t>
            </a:r>
            <a:r>
              <a:rPr lang="nl-NL" dirty="0" err="1"/>
              <a:t>Allyn</a:t>
            </a:r>
            <a:r>
              <a:rPr lang="nl-NL" dirty="0"/>
              <a:t> en </a:t>
            </a:r>
            <a:r>
              <a:rPr lang="nl-NL" dirty="0" err="1"/>
              <a:t>Carefusion</a:t>
            </a:r>
            <a:r>
              <a:rPr lang="nl-NL" dirty="0"/>
              <a:t>, NHG, </a:t>
            </a:r>
            <a:r>
              <a:rPr lang="nl-NL" dirty="0" err="1"/>
              <a:t>SpirXpert</a:t>
            </a:r>
            <a:r>
              <a:rPr lang="nl-NL" dirty="0"/>
              <a:t>, NPA</a:t>
            </a:r>
          </a:p>
          <a:p>
            <a:pPr marL="171450" indent="-171450">
              <a:buFontTx/>
              <a:buChar char="-"/>
            </a:pPr>
            <a:endParaRPr lang="nl-NL" dirty="0"/>
          </a:p>
          <a:p>
            <a:pPr marL="0" indent="0">
              <a:buFontTx/>
              <a:buNone/>
            </a:pPr>
            <a:r>
              <a:rPr lang="nl-NL" dirty="0"/>
              <a:t>Stap 3: </a:t>
            </a:r>
          </a:p>
          <a:p>
            <a:pPr marL="171450" indent="-171450">
              <a:buFontTx/>
              <a:buChar char="-"/>
            </a:pPr>
            <a:r>
              <a:rPr lang="nl-NL" dirty="0"/>
              <a:t>Schematische weergave van alle richtlijnen</a:t>
            </a:r>
          </a:p>
          <a:p>
            <a:pPr marL="171450" indent="-171450">
              <a:buFontTx/>
              <a:buChar char="-"/>
            </a:pPr>
            <a:r>
              <a:rPr lang="nl-NL" dirty="0"/>
              <a:t>Wat is de discrepantie tussen de verschillende stakeholders?</a:t>
            </a:r>
          </a:p>
          <a:p>
            <a:pPr marL="171450" indent="-171450">
              <a:buFontTx/>
              <a:buChar char="-"/>
            </a:pPr>
            <a:r>
              <a:rPr lang="nl-NL" dirty="0"/>
              <a:t>Waar is wetenschappelijk bewijs van?</a:t>
            </a:r>
          </a:p>
          <a:p>
            <a:pPr marL="171450" indent="-171450">
              <a:buFontTx/>
              <a:buChar char="-"/>
            </a:pPr>
            <a:r>
              <a:rPr lang="nl-NL" dirty="0"/>
              <a:t>Met welk doel is dit opgenomen in de richtlijn?</a:t>
            </a:r>
          </a:p>
          <a:p>
            <a:pPr marL="171450" indent="-171450">
              <a:buFontTx/>
              <a:buChar char="-"/>
            </a:pPr>
            <a:r>
              <a:rPr lang="nl-NL" dirty="0"/>
              <a:t>Wat is toepasbaar?  </a:t>
            </a:r>
          </a:p>
          <a:p>
            <a:pPr marL="0" indent="0">
              <a:buFontTx/>
              <a:buNone/>
            </a:pPr>
            <a:endParaRPr lang="nl-NL" dirty="0"/>
          </a:p>
          <a:p>
            <a:pPr marL="0" indent="0">
              <a:buFontTx/>
              <a:buNone/>
            </a:pPr>
            <a:r>
              <a:rPr lang="nl-NL" dirty="0"/>
              <a:t>Stap 4:</a:t>
            </a:r>
          </a:p>
          <a:p>
            <a:pPr marL="171450" indent="-171450">
              <a:buFontTx/>
              <a:buChar char="-"/>
            </a:pPr>
            <a:r>
              <a:rPr lang="nl-NL" dirty="0"/>
              <a:t>Uitschrijven van een eenduidig, duidelijk en uitvoerbaar advies</a:t>
            </a:r>
          </a:p>
          <a:p>
            <a:pPr marL="171450" indent="-171450">
              <a:buFontTx/>
              <a:buChar char="-"/>
            </a:pPr>
            <a:r>
              <a:rPr lang="nl-NL" dirty="0"/>
              <a:t>Voorleggen aan CAHAG om breder uit te dragen (wordt op dit moment in CAHAG commissie besproken)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4</a:t>
            </a:fld>
            <a:endParaRPr lang="nl-NL"/>
          </a:p>
        </p:txBody>
      </p:sp>
    </p:spTree>
    <p:extLst>
      <p:ext uri="{BB962C8B-B14F-4D97-AF65-F5344CB8AC3E}">
        <p14:creationId xmlns:p14="http://schemas.microsoft.com/office/powerpoint/2010/main" val="1004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5</a:t>
            </a:fld>
            <a:endParaRPr lang="nl-NL"/>
          </a:p>
        </p:txBody>
      </p:sp>
    </p:spTree>
    <p:extLst>
      <p:ext uri="{BB962C8B-B14F-4D97-AF65-F5344CB8AC3E}">
        <p14:creationId xmlns:p14="http://schemas.microsoft.com/office/powerpoint/2010/main" val="382591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vraag aan persoon 1 JA: Hoe vaak wordt de kalibratiespuit onderhouden?</a:t>
            </a:r>
          </a:p>
          <a:p>
            <a:endParaRPr lang="nl-NL" dirty="0"/>
          </a:p>
          <a:p>
            <a:r>
              <a:rPr lang="nl-NL" dirty="0"/>
              <a:t>Stel vraag aan persoon 2 JA: Wat wordt er gedaan bij onderhoud aan de kalibratiespuit? </a:t>
            </a:r>
          </a:p>
          <a:p>
            <a:endParaRPr lang="nl-NL" dirty="0"/>
          </a:p>
          <a:p>
            <a:r>
              <a:rPr lang="nl-NL" dirty="0"/>
              <a:t>Persoon NEE: Hoe wordt de spirometer op dit moment gekalibreerd?</a:t>
            </a:r>
          </a:p>
          <a:p>
            <a:endParaRPr lang="nl-NL" dirty="0"/>
          </a:p>
          <a:p>
            <a:r>
              <a:rPr lang="nl-NL" dirty="0"/>
              <a:t>Personen NEE: In nieuw advies opgenomen: verplichte aanwezigheid van een kalibratiespuit bij uitvoering spirometrie. </a:t>
            </a:r>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6</a:t>
            </a:fld>
            <a:endParaRPr lang="nl-NL"/>
          </a:p>
        </p:txBody>
      </p:sp>
    </p:spTree>
    <p:extLst>
      <p:ext uri="{BB962C8B-B14F-4D97-AF65-F5344CB8AC3E}">
        <p14:creationId xmlns:p14="http://schemas.microsoft.com/office/powerpoint/2010/main" val="79556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baseline="0" dirty="0">
                <a:solidFill>
                  <a:srgbClr val="000000"/>
                </a:solidFill>
                <a:latin typeface="Calibri" panose="020F0502020204030204" pitchFamily="34" charset="0"/>
              </a:rPr>
              <a:t>Bij iedere kalibratiespuit kan een afwijking of lekkage ontstaan. </a:t>
            </a:r>
          </a:p>
          <a:p>
            <a:r>
              <a:rPr lang="nl-NL" sz="1800" b="0" i="0" u="none" strike="noStrike" baseline="0" dirty="0">
                <a:solidFill>
                  <a:srgbClr val="000000"/>
                </a:solidFill>
                <a:latin typeface="Calibri" panose="020F0502020204030204" pitchFamily="34" charset="0"/>
              </a:rPr>
              <a:t>Vallen, stoten, etc. kan de betrouwbaarheid beïnvloeden. 	</a:t>
            </a:r>
          </a:p>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7</a:t>
            </a:fld>
            <a:endParaRPr lang="nl-NL"/>
          </a:p>
        </p:txBody>
      </p:sp>
    </p:spTree>
    <p:extLst>
      <p:ext uri="{BB962C8B-B14F-4D97-AF65-F5344CB8AC3E}">
        <p14:creationId xmlns:p14="http://schemas.microsoft.com/office/powerpoint/2010/main" val="71864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Carefusion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Om bacteriële verontreiniging en contaminatie in de ruimte te voorkomen gebruik je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MicroGard</a:t>
            </a:r>
            <a:r>
              <a:rPr lang="nl-NL" sz="1800" dirty="0">
                <a:effectLst/>
                <a:latin typeface="Calibri" panose="020F0502020204030204" pitchFamily="34" charset="0"/>
                <a:ea typeface="Calibri" panose="020F0502020204030204" pitchFamily="34" charset="0"/>
                <a:cs typeface="Times New Roman" panose="02020603050405020304" pitchFamily="18" charset="0"/>
              </a:rPr>
              <a:t> Bacteriefilter.</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Bij het gebruik van een bacteriefilter volstaat reiniging van de turbinetransducer 1 keer per maand om evt. stofdeeltjes te verwijderen.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patiënt houdt de houder vast bij uitvoering.</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Reinigen van de turbinetransducer (incl. adapter):</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Dompel de transducer, gedurende maximaal 10 minuten, in een warm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sopje en één keer per half jaar in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Perasafe</a:t>
            </a:r>
            <a:r>
              <a:rPr lang="nl-NL" sz="1800" dirty="0">
                <a:effectLst/>
                <a:latin typeface="Calibri" panose="020F0502020204030204" pitchFamily="34" charset="0"/>
                <a:ea typeface="Calibri" panose="020F0502020204030204" pitchFamily="34" charset="0"/>
                <a:cs typeface="Times New Roman" panose="02020603050405020304" pitchFamily="18" charset="0"/>
              </a:rPr>
              <a:t> desinfectans</a:t>
            </a:r>
            <a:r>
              <a:rPr lang="nl-NL" sz="1800" i="1"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Spoel de transducer af met gedestilleerd water.</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Laat drogen aan de lucht (de buitenkant mag je afdrogen, de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binnenkant niet!)</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houder dient gedesinfecteerd te worden met alcohol 70%. Bij zichtbaar vuil alvorens desinfecteren reinigen met een huishoudelijk sopje.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Reinigen spirometer</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Welch</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dirty="0" err="1">
                <a:effectLst/>
                <a:latin typeface="Calibri" panose="020F0502020204030204" pitchFamily="34" charset="0"/>
                <a:ea typeface="Calibri" panose="020F0502020204030204" pitchFamily="34" charset="0"/>
                <a:cs typeface="Times New Roman" panose="02020603050405020304" pitchFamily="18" charset="0"/>
              </a:rPr>
              <a:t>Allyn</a:t>
            </a:r>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Welch</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Allyn</a:t>
            </a:r>
            <a:r>
              <a:rPr lang="nl-NL" sz="1800" dirty="0">
                <a:effectLst/>
                <a:latin typeface="Calibri" panose="020F0502020204030204" pitchFamily="34" charset="0"/>
                <a:ea typeface="Calibri" panose="020F0502020204030204" pitchFamily="34" charset="0"/>
                <a:cs typeface="Times New Roman" panose="02020603050405020304" pitchFamily="18" charset="0"/>
              </a:rPr>
              <a:t> spirometer heeft een flowtransducer voor eenmalig gebruik om het risico van kruisbesmetting tot een minimum te beperken. Het is niet nodig deze te reinigen.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Let op: In deze flowtransducer is geen filter geïntegreerd waardoor de kans op contaminatie in de ruimte aanwezig is.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patiënt houdt de flowtransducer vast bij uitvoering en deze wordt na gebruik weggegooid. Reiniging is daarom niet nodig.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drukslang of sensor mag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niet</a:t>
            </a:r>
            <a:r>
              <a:rPr lang="nl-NL" sz="1800" dirty="0">
                <a:effectLst/>
                <a:latin typeface="Calibri" panose="020F0502020204030204" pitchFamily="34" charset="0"/>
                <a:ea typeface="Calibri" panose="020F0502020204030204" pitchFamily="34" charset="0"/>
                <a:cs typeface="Times New Roman" panose="02020603050405020304" pitchFamily="18" charset="0"/>
              </a:rPr>
              <a:t> gereinigd worden omdat ingesloten vocht de betrouwbaarheid kan beïnvloeden. Vervangen wanneer deze vuil of defect is. Neem voor het bestellen van onderdelen contact op met het centrum voor technische ondersteuning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Welch</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Allyn</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9</a:t>
            </a:fld>
            <a:endParaRPr lang="nl-NL"/>
          </a:p>
        </p:txBody>
      </p:sp>
    </p:spTree>
    <p:extLst>
      <p:ext uri="{BB962C8B-B14F-4D97-AF65-F5344CB8AC3E}">
        <p14:creationId xmlns:p14="http://schemas.microsoft.com/office/powerpoint/2010/main" val="240134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Reinigen kalibratiespuit</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Verwijderen van zichtbaar vuil en onzichtbaar organisch materiaal om te voorkomen dat micro-organismen zich kunnen handhaven, vermeerderen en verspreiden.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Na ieder gebruik</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buitenant van de kalibratiespuit mag gereinigd worden met de volgende oplossingen of doeken: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Oplossing van zeep en water, ½ tl per kop water</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Isopropylalcohol</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water, 70 volumeprocent</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PDI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Sani-Cloth</a:t>
            </a:r>
            <a:r>
              <a:rPr lang="nl-NL" sz="1800" dirty="0">
                <a:effectLst/>
                <a:latin typeface="Calibri" panose="020F0502020204030204" pitchFamily="34" charset="0"/>
                <a:ea typeface="Calibri" panose="020F0502020204030204" pitchFamily="34" charset="0"/>
                <a:cs typeface="Times New Roman" panose="02020603050405020304" pitchFamily="18" charset="0"/>
              </a:rPr>
              <a:t> Plus-doeken (14,85%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Isopropanol</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FontTx/>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Cavi-Wipes</a:t>
            </a:r>
            <a:r>
              <a:rPr lang="nl-NL" sz="1800" dirty="0">
                <a:effectLst/>
                <a:latin typeface="Calibri" panose="020F0502020204030204" pitchFamily="34" charset="0"/>
                <a:ea typeface="Calibri" panose="020F0502020204030204" pitchFamily="34" charset="0"/>
                <a:cs typeface="Times New Roman" panose="02020603050405020304" pitchFamily="18" charset="0"/>
              </a:rPr>
              <a:t> (17,2%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Isopropanol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FontTx/>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Nadrogen met een zachte doek. De binnenkant NIET reinigen. </a:t>
            </a:r>
          </a:p>
          <a:p>
            <a:endParaRPr lang="nl-NL" dirty="0"/>
          </a:p>
        </p:txBody>
      </p:sp>
      <p:sp>
        <p:nvSpPr>
          <p:cNvPr id="4" name="Tijdelijke aanduiding voor dianummer 3"/>
          <p:cNvSpPr>
            <a:spLocks noGrp="1"/>
          </p:cNvSpPr>
          <p:nvPr>
            <p:ph type="sldNum" sz="quarter" idx="5"/>
          </p:nvPr>
        </p:nvSpPr>
        <p:spPr/>
        <p:txBody>
          <a:bodyPr/>
          <a:lstStyle/>
          <a:p>
            <a:fld id="{C53F3746-7839-4C49-B8F3-C0230EDD2477}" type="slidenum">
              <a:rPr lang="nl-NL" smtClean="0"/>
              <a:pPr/>
              <a:t>10</a:t>
            </a:fld>
            <a:endParaRPr lang="nl-NL"/>
          </a:p>
        </p:txBody>
      </p:sp>
    </p:spTree>
    <p:extLst>
      <p:ext uri="{BB962C8B-B14F-4D97-AF65-F5344CB8AC3E}">
        <p14:creationId xmlns:p14="http://schemas.microsoft.com/office/powerpoint/2010/main" val="264915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file://localhost/Users/petervanklingeren/Documents/Onze%20Huisartsen/OH_PowerPoint/OH_PP_nieuw/OH_PowerPoint_ketenzorg_logo.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file://localhost/Users/petervanklingeren/Documents/Onze%20Huisartsen/OH_PowerPoint/OH_PP_nieuw/OH_PowerPoint_logo.jpg" TargetMode="External"/><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file://localhost/Users/petervanklingeren/Documents/Onze%20Huisartsen/OH_PowerPoint/OH_PP_nieuw/OH_PowerPoint_logo.jpg" TargetMode="External"/><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file://localhost/Users/petervanklingeren/Documents/Onze%20Huisartsen/OH_PowerPoint/OH_PP_nieuw/OH_PowerPoint_logo.jpg" TargetMode="Externa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Afbeelding 5" descr="OH_PowerPoint_ketenzorg_logo.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6177" y="357009"/>
            <a:ext cx="1920112" cy="914339"/>
          </a:xfrm>
          <a:prstGeom prst="rect">
            <a:avLst/>
          </a:prstGeom>
        </p:spPr>
      </p:pic>
    </p:spTree>
    <p:extLst>
      <p:ext uri="{BB962C8B-B14F-4D97-AF65-F5344CB8AC3E}">
        <p14:creationId xmlns:p14="http://schemas.microsoft.com/office/powerpoint/2010/main" val="2550796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resentai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6553200" y="6356350"/>
            <a:ext cx="2133600" cy="365125"/>
          </a:xfrm>
          <a:prstGeom prst="rect">
            <a:avLst/>
          </a:prstGeom>
        </p:spPr>
        <p:txBody>
          <a:bodyPr lIns="0" tIns="0" rIns="0" bIns="0" anchor="ctr"/>
          <a:lstStyle>
            <a:lvl1pPr algn="r">
              <a:defRPr sz="1200">
                <a:solidFill>
                  <a:schemeClr val="tx2"/>
                </a:solidFill>
                <a:latin typeface="TodaySBOP-Regular"/>
                <a:cs typeface="TodaySBOP-Regular"/>
              </a:defRPr>
            </a:lvl1pPr>
          </a:lstStyle>
          <a:p>
            <a:fld id="{5EA6E4B2-76D6-2146-851F-5812D32AA6DB}" type="slidenum">
              <a:rPr lang="nl-NL" smtClean="0"/>
              <a:pPr/>
              <a:t>‹nr.›</a:t>
            </a:fld>
            <a:endParaRPr lang="nl-NL"/>
          </a:p>
        </p:txBody>
      </p:sp>
      <p:sp>
        <p:nvSpPr>
          <p:cNvPr id="4" name="Titel 1"/>
          <p:cNvSpPr>
            <a:spLocks noGrp="1"/>
          </p:cNvSpPr>
          <p:nvPr>
            <p:ph type="title"/>
          </p:nvPr>
        </p:nvSpPr>
        <p:spPr>
          <a:xfrm>
            <a:off x="1816100" y="2751429"/>
            <a:ext cx="7594600" cy="1140551"/>
          </a:xfrm>
          <a:prstGeom prst="rect">
            <a:avLst/>
          </a:prstGeom>
        </p:spPr>
        <p:txBody>
          <a:bodyPr vert="horz" lIns="0" tIns="0" rIns="0" bIns="0"/>
          <a:lstStyle>
            <a:lvl1pPr algn="l">
              <a:defRPr sz="3200">
                <a:solidFill>
                  <a:schemeClr val="tx2"/>
                </a:solidFill>
                <a:latin typeface="Verdana"/>
                <a:cs typeface="Verdana"/>
              </a:defRPr>
            </a:lvl1pPr>
          </a:lstStyle>
          <a:p>
            <a:r>
              <a:rPr lang="nl-NL"/>
              <a:t>Klik om de stijl te bewerken</a:t>
            </a:r>
          </a:p>
        </p:txBody>
      </p:sp>
      <p:pic>
        <p:nvPicPr>
          <p:cNvPr id="8" name="OH_PowerPoint_ketenzorg_logo.png" descr="/Users/petervanklingeren/Documents/Onze Huisartsen/OH_PowerPoint/OH_PP_nieuw/OH_PowerPoint_ketenzorg_logo.png"/>
          <p:cNvPicPr>
            <a:picLocks noChangeAspect="1"/>
          </p:cNvPicPr>
          <p:nvPr userDrawn="1"/>
        </p:nvPicPr>
        <p:blipFill>
          <a:blip r:embed="rId3" r:link="rId4">
            <a:extLst>
              <a:ext uri="{28A0092B-C50C-407E-A947-70E740481C1C}">
                <a14:useLocalDpi xmlns:a14="http://schemas.microsoft.com/office/drawing/2010/main"/>
              </a:ext>
            </a:extLst>
          </a:blip>
          <a:stretch>
            <a:fillRect/>
          </a:stretch>
        </p:blipFill>
        <p:spPr>
          <a:xfrm>
            <a:off x="356177" y="357009"/>
            <a:ext cx="1920112" cy="914339"/>
          </a:xfrm>
          <a:prstGeom prst="rect">
            <a:avLst/>
          </a:prstGeom>
        </p:spPr>
      </p:pic>
    </p:spTree>
    <p:extLst>
      <p:ext uri="{BB962C8B-B14F-4D97-AF65-F5344CB8AC3E}">
        <p14:creationId xmlns:p14="http://schemas.microsoft.com/office/powerpoint/2010/main" val="24797247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hoofdstu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841500" y="2742660"/>
            <a:ext cx="6502400" cy="1338262"/>
          </a:xfrm>
          <a:prstGeom prst="rect">
            <a:avLst/>
          </a:prstGeom>
        </p:spPr>
        <p:txBody>
          <a:bodyPr vert="horz" lIns="0" tIns="0" rIns="0" bIns="0"/>
          <a:lstStyle>
            <a:lvl1pPr algn="l">
              <a:defRPr sz="3200" b="0" i="0">
                <a:solidFill>
                  <a:schemeClr val="bg1"/>
                </a:solidFill>
                <a:latin typeface="Verdana"/>
                <a:cs typeface="Verdana"/>
              </a:defRPr>
            </a:lvl1pPr>
          </a:lstStyle>
          <a:p>
            <a:r>
              <a:rPr lang="nl-NL"/>
              <a:t>Klik om de stijl te bewerken</a:t>
            </a:r>
          </a:p>
        </p:txBody>
      </p:sp>
      <p:sp>
        <p:nvSpPr>
          <p:cNvPr id="10" name="Tijdelijke aanduiding voor dianummer 5"/>
          <p:cNvSpPr>
            <a:spLocks noGrp="1"/>
          </p:cNvSpPr>
          <p:nvPr>
            <p:ph type="sldNum" sz="quarter" idx="12"/>
          </p:nvPr>
        </p:nvSpPr>
        <p:spPr>
          <a:xfrm>
            <a:off x="6553200" y="6356350"/>
            <a:ext cx="2133600" cy="365125"/>
          </a:xfrm>
          <a:prstGeom prst="rect">
            <a:avLst/>
          </a:prstGeom>
        </p:spPr>
        <p:txBody>
          <a:bodyPr lIns="0" tIns="0" rIns="0" bIns="0" anchor="ctr"/>
          <a:lstStyle>
            <a:lvl1pPr algn="r">
              <a:defRPr sz="1200">
                <a:solidFill>
                  <a:schemeClr val="tx2"/>
                </a:solidFill>
                <a:latin typeface="TodaySBOP-Regular"/>
                <a:cs typeface="TodaySBOP-Regular"/>
              </a:defRPr>
            </a:lvl1pPr>
          </a:lstStyle>
          <a:p>
            <a:fld id="{5EA6E4B2-76D6-2146-851F-5812D32AA6DB}" type="slidenum">
              <a:rPr lang="nl-NL" smtClean="0"/>
              <a:pPr/>
              <a:t>‹nr.›</a:t>
            </a:fld>
            <a:endParaRPr lang="nl-NL"/>
          </a:p>
        </p:txBody>
      </p:sp>
      <p:sp>
        <p:nvSpPr>
          <p:cNvPr id="5" name="Tekstvak 4"/>
          <p:cNvSpPr txBox="1"/>
          <p:nvPr userDrawn="1"/>
        </p:nvSpPr>
        <p:spPr>
          <a:xfrm>
            <a:off x="1816100" y="6457950"/>
            <a:ext cx="2374900" cy="369332"/>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a:solidFill>
                  <a:schemeClr val="tx2"/>
                </a:solidFill>
                <a:latin typeface="TodaySBOP-Regular"/>
                <a:cs typeface="TodaySBOP-Regular"/>
              </a:rPr>
              <a:t>Ketenzorg Arnhem</a:t>
            </a:r>
          </a:p>
          <a:p>
            <a:endParaRPr lang="nl-NL" sz="1200">
              <a:solidFill>
                <a:schemeClr val="tx2"/>
              </a:solidFill>
              <a:latin typeface=""/>
            </a:endParaRPr>
          </a:p>
        </p:txBody>
      </p:sp>
      <p:pic>
        <p:nvPicPr>
          <p:cNvPr id="6" name="Afbeelding 5" descr="OH_PowerPoint_logo.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9992" y="355695"/>
            <a:ext cx="610794" cy="914400"/>
          </a:xfrm>
          <a:prstGeom prst="rect">
            <a:avLst/>
          </a:prstGeom>
        </p:spPr>
      </p:pic>
      <p:pic>
        <p:nvPicPr>
          <p:cNvPr id="3" name="OH_PowerPoint_logo.jpg" descr="/Users/petervanklingeren/Documents/Onze Huisartsen/OH_PowerPoint/OH_PP_nieuw/OH_PowerPoint_logo.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359992" y="355695"/>
            <a:ext cx="609600" cy="731520"/>
          </a:xfrm>
          <a:prstGeom prst="rect">
            <a:avLst/>
          </a:prstGeom>
        </p:spPr>
      </p:pic>
    </p:spTree>
    <p:extLst>
      <p:ext uri="{BB962C8B-B14F-4D97-AF65-F5344CB8AC3E}">
        <p14:creationId xmlns:p14="http://schemas.microsoft.com/office/powerpoint/2010/main" val="109290790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psomm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el 1"/>
          <p:cNvSpPr>
            <a:spLocks noGrp="1"/>
          </p:cNvSpPr>
          <p:nvPr>
            <p:ph type="title"/>
          </p:nvPr>
        </p:nvSpPr>
        <p:spPr>
          <a:xfrm>
            <a:off x="1828800" y="1136651"/>
            <a:ext cx="6756400" cy="1143000"/>
          </a:xfrm>
          <a:prstGeom prst="rect">
            <a:avLst/>
          </a:prstGeom>
        </p:spPr>
        <p:txBody>
          <a:bodyPr lIns="0" tIns="0" rIns="0" bIns="0"/>
          <a:lstStyle>
            <a:lvl1pPr algn="l">
              <a:defRPr sz="3200">
                <a:latin typeface="Verdana"/>
                <a:cs typeface="Verdana"/>
              </a:defRPr>
            </a:lvl1pPr>
          </a:lstStyle>
          <a:p>
            <a:r>
              <a:rPr lang="nl-NL"/>
              <a:t>Klik om de stijl te bewerken</a:t>
            </a:r>
          </a:p>
        </p:txBody>
      </p:sp>
      <p:sp>
        <p:nvSpPr>
          <p:cNvPr id="11" name="Tijdelijke aanduiding voor inhoud 2"/>
          <p:cNvSpPr>
            <a:spLocks noGrp="1"/>
          </p:cNvSpPr>
          <p:nvPr>
            <p:ph idx="1"/>
          </p:nvPr>
        </p:nvSpPr>
        <p:spPr>
          <a:xfrm>
            <a:off x="1828800" y="2279651"/>
            <a:ext cx="7289800" cy="4152900"/>
          </a:xfrm>
          <a:prstGeom prst="rect">
            <a:avLst/>
          </a:prstGeom>
        </p:spPr>
        <p:txBody>
          <a:bodyPr lIns="0" tIns="0" rIns="0" bIns="0"/>
          <a:lstStyle>
            <a:lvl1pPr marL="360000" indent="-360000">
              <a:lnSpc>
                <a:spcPts val="2800"/>
              </a:lnSpc>
              <a:defRPr sz="2000">
                <a:solidFill>
                  <a:schemeClr val="tx2"/>
                </a:solidFill>
                <a:latin typeface="Verdana"/>
                <a:cs typeface="Verdana"/>
              </a:defRPr>
            </a:lvl1pPr>
            <a:lvl2pPr marL="720000" indent="-360000">
              <a:lnSpc>
                <a:spcPts val="2800"/>
              </a:lnSpc>
              <a:defRPr sz="2000">
                <a:solidFill>
                  <a:schemeClr val="tx2"/>
                </a:solidFill>
                <a:latin typeface="Verdana"/>
                <a:cs typeface="Verdana"/>
              </a:defRPr>
            </a:lvl2pPr>
            <a:lvl3pPr marL="1080000" indent="-360000">
              <a:lnSpc>
                <a:spcPts val="2800"/>
              </a:lnSpc>
              <a:defRPr sz="2000">
                <a:solidFill>
                  <a:schemeClr val="tx2"/>
                </a:solidFill>
                <a:latin typeface="Verdana"/>
                <a:cs typeface="Verdana"/>
              </a:defRPr>
            </a:lvl3pPr>
            <a:lvl4pPr marL="1440000" indent="-360000">
              <a:lnSpc>
                <a:spcPts val="2800"/>
              </a:lnSpc>
              <a:defRPr sz="2000">
                <a:solidFill>
                  <a:schemeClr val="tx2"/>
                </a:solidFill>
                <a:latin typeface="Verdana"/>
                <a:cs typeface="Verdana"/>
              </a:defRPr>
            </a:lvl4pPr>
            <a:lvl5pPr marL="1800000" indent="-360000">
              <a:lnSpc>
                <a:spcPts val="2800"/>
              </a:lnSpc>
              <a:spcBef>
                <a:spcPts val="500"/>
              </a:spcBef>
              <a:defRPr sz="2000">
                <a:solidFill>
                  <a:schemeClr val="tx2"/>
                </a:solidFill>
                <a:latin typeface="Verdana"/>
                <a:cs typeface="Verdana"/>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5"/>
          <p:cNvSpPr>
            <a:spLocks noGrp="1"/>
          </p:cNvSpPr>
          <p:nvPr>
            <p:ph type="sldNum" sz="quarter" idx="12"/>
          </p:nvPr>
        </p:nvSpPr>
        <p:spPr>
          <a:xfrm>
            <a:off x="6553200" y="6356350"/>
            <a:ext cx="2133600" cy="365125"/>
          </a:xfrm>
          <a:prstGeom prst="rect">
            <a:avLst/>
          </a:prstGeom>
        </p:spPr>
        <p:txBody>
          <a:bodyPr lIns="0" tIns="0" rIns="0" bIns="0" anchor="ctr"/>
          <a:lstStyle>
            <a:lvl1pPr algn="r">
              <a:defRPr sz="1200">
                <a:solidFill>
                  <a:schemeClr val="tx2"/>
                </a:solidFill>
                <a:latin typeface="TodaySBOP-Regular"/>
                <a:cs typeface="TodaySBOP-Regular"/>
              </a:defRPr>
            </a:lvl1pPr>
          </a:lstStyle>
          <a:p>
            <a:fld id="{5EA6E4B2-76D6-2146-851F-5812D32AA6DB}" type="slidenum">
              <a:rPr lang="nl-NL" smtClean="0"/>
              <a:pPr/>
              <a:t>‹nr.›</a:t>
            </a:fld>
            <a:endParaRPr lang="nl-NL"/>
          </a:p>
        </p:txBody>
      </p:sp>
      <p:sp>
        <p:nvSpPr>
          <p:cNvPr id="15" name="Tekstvak 14"/>
          <p:cNvSpPr txBox="1"/>
          <p:nvPr userDrawn="1"/>
        </p:nvSpPr>
        <p:spPr>
          <a:xfrm>
            <a:off x="1816100" y="6457950"/>
            <a:ext cx="2374900" cy="369332"/>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a:solidFill>
                  <a:schemeClr val="tx2"/>
                </a:solidFill>
                <a:latin typeface="TodaySBOP-Regular"/>
                <a:cs typeface="TodaySBOP-Regular"/>
              </a:rPr>
              <a:t>Ketenzorg Arnhem</a:t>
            </a:r>
          </a:p>
          <a:p>
            <a:endParaRPr lang="nl-NL" sz="1200">
              <a:solidFill>
                <a:schemeClr val="tx2"/>
              </a:solidFill>
              <a:latin typeface=""/>
            </a:endParaRPr>
          </a:p>
        </p:txBody>
      </p:sp>
      <p:pic>
        <p:nvPicPr>
          <p:cNvPr id="6" name="Afbeelding 5" descr="OH_PowerPoint_logo.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9992" y="355695"/>
            <a:ext cx="610794" cy="914400"/>
          </a:xfrm>
          <a:prstGeom prst="rect">
            <a:avLst/>
          </a:prstGeom>
        </p:spPr>
      </p:pic>
      <p:pic>
        <p:nvPicPr>
          <p:cNvPr id="3" name="OH_PowerPoint_logo.jpg" descr="/Users/petervanklingeren/Documents/Onze Huisartsen/OH_PowerPoint/OH_PP_nieuw/OH_PowerPoint_logo.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361186" y="355695"/>
            <a:ext cx="609600" cy="731520"/>
          </a:xfrm>
          <a:prstGeom prst="rect">
            <a:avLst/>
          </a:prstGeom>
        </p:spPr>
      </p:pic>
    </p:spTree>
    <p:extLst>
      <p:ext uri="{BB962C8B-B14F-4D97-AF65-F5344CB8AC3E}">
        <p14:creationId xmlns:p14="http://schemas.microsoft.com/office/powerpoint/2010/main" val="60393088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met cijf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el 1"/>
          <p:cNvSpPr>
            <a:spLocks noGrp="1"/>
          </p:cNvSpPr>
          <p:nvPr>
            <p:ph type="title"/>
          </p:nvPr>
        </p:nvSpPr>
        <p:spPr>
          <a:xfrm>
            <a:off x="1828800" y="1136651"/>
            <a:ext cx="6756400" cy="1143000"/>
          </a:xfrm>
          <a:prstGeom prst="rect">
            <a:avLst/>
          </a:prstGeom>
        </p:spPr>
        <p:txBody>
          <a:bodyPr lIns="0" tIns="0" rIns="0" bIns="0"/>
          <a:lstStyle>
            <a:lvl1pPr algn="l">
              <a:defRPr sz="3200">
                <a:latin typeface="Verdana"/>
                <a:cs typeface="Verdana"/>
              </a:defRPr>
            </a:lvl1pPr>
          </a:lstStyle>
          <a:p>
            <a:r>
              <a:rPr lang="nl-NL"/>
              <a:t>Klik om de stijl te bewerken</a:t>
            </a:r>
          </a:p>
        </p:txBody>
      </p:sp>
      <p:sp>
        <p:nvSpPr>
          <p:cNvPr id="4" name="Tijdelijke aanduiding voor inhoud 2"/>
          <p:cNvSpPr>
            <a:spLocks noGrp="1"/>
          </p:cNvSpPr>
          <p:nvPr>
            <p:ph idx="1"/>
          </p:nvPr>
        </p:nvSpPr>
        <p:spPr>
          <a:xfrm>
            <a:off x="1828800" y="2279651"/>
            <a:ext cx="7289800" cy="4152900"/>
          </a:xfrm>
          <a:prstGeom prst="rect">
            <a:avLst/>
          </a:prstGeom>
        </p:spPr>
        <p:txBody>
          <a:bodyPr lIns="0" tIns="0" rIns="0" bIns="0"/>
          <a:lstStyle>
            <a:lvl1pPr marL="360000" indent="-360000">
              <a:lnSpc>
                <a:spcPts val="2800"/>
              </a:lnSpc>
              <a:buFont typeface="+mj-lt"/>
              <a:buAutoNum type="arabicPeriod"/>
              <a:defRPr sz="2000">
                <a:solidFill>
                  <a:schemeClr val="tx2"/>
                </a:solidFill>
                <a:latin typeface="Verdana"/>
                <a:cs typeface="Verdana"/>
              </a:defRPr>
            </a:lvl1pPr>
            <a:lvl2pPr marL="360000" indent="-360000">
              <a:lnSpc>
                <a:spcPts val="2800"/>
              </a:lnSpc>
              <a:buFont typeface="+mj-lt"/>
              <a:buAutoNum type="arabicPeriod"/>
              <a:defRPr sz="2000">
                <a:solidFill>
                  <a:schemeClr val="tx2"/>
                </a:solidFill>
                <a:latin typeface="Verdana"/>
                <a:cs typeface="Verdana"/>
              </a:defRPr>
            </a:lvl2pPr>
            <a:lvl3pPr marL="360000" indent="-360000">
              <a:lnSpc>
                <a:spcPts val="2800"/>
              </a:lnSpc>
              <a:buFont typeface="+mj-lt"/>
              <a:buAutoNum type="arabicPeriod"/>
              <a:defRPr sz="2000">
                <a:solidFill>
                  <a:schemeClr val="tx2"/>
                </a:solidFill>
                <a:latin typeface="Verdana"/>
                <a:cs typeface="Verdana"/>
              </a:defRPr>
            </a:lvl3pPr>
            <a:lvl4pPr marL="360000" indent="-360000">
              <a:lnSpc>
                <a:spcPts val="2800"/>
              </a:lnSpc>
              <a:buFont typeface="+mj-lt"/>
              <a:buAutoNum type="arabicPeriod"/>
              <a:defRPr sz="2000">
                <a:solidFill>
                  <a:schemeClr val="tx2"/>
                </a:solidFill>
                <a:latin typeface="Verdana"/>
                <a:cs typeface="Verdana"/>
              </a:defRPr>
            </a:lvl4pPr>
            <a:lvl5pPr marL="360000" indent="-360000">
              <a:lnSpc>
                <a:spcPts val="2800"/>
              </a:lnSpc>
              <a:spcBef>
                <a:spcPts val="500"/>
              </a:spcBef>
              <a:buFont typeface="+mj-lt"/>
              <a:buAutoNum type="arabicPeriod"/>
              <a:defRPr sz="2000">
                <a:solidFill>
                  <a:schemeClr val="tx2"/>
                </a:solidFill>
                <a:latin typeface="Verdana"/>
                <a:cs typeface="Verdana"/>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2"/>
          </p:nvPr>
        </p:nvSpPr>
        <p:spPr>
          <a:xfrm>
            <a:off x="6553200" y="6356350"/>
            <a:ext cx="2133600" cy="365125"/>
          </a:xfrm>
          <a:prstGeom prst="rect">
            <a:avLst/>
          </a:prstGeom>
        </p:spPr>
        <p:txBody>
          <a:bodyPr lIns="0" tIns="0" rIns="0" bIns="0" anchor="ctr"/>
          <a:lstStyle>
            <a:lvl1pPr algn="r">
              <a:defRPr sz="1200">
                <a:solidFill>
                  <a:schemeClr val="tx2"/>
                </a:solidFill>
                <a:latin typeface="TodaySBOP-Regular"/>
                <a:cs typeface="TodaySBOP-Regular"/>
              </a:defRPr>
            </a:lvl1pPr>
          </a:lstStyle>
          <a:p>
            <a:fld id="{5EA6E4B2-76D6-2146-851F-5812D32AA6DB}" type="slidenum">
              <a:rPr lang="nl-NL" smtClean="0"/>
              <a:pPr/>
              <a:t>‹nr.›</a:t>
            </a:fld>
            <a:endParaRPr lang="nl-NL"/>
          </a:p>
        </p:txBody>
      </p:sp>
      <p:sp>
        <p:nvSpPr>
          <p:cNvPr id="6" name="Tekstvak 5"/>
          <p:cNvSpPr txBox="1"/>
          <p:nvPr userDrawn="1"/>
        </p:nvSpPr>
        <p:spPr>
          <a:xfrm>
            <a:off x="1816100" y="6457950"/>
            <a:ext cx="2374900" cy="369332"/>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a:solidFill>
                  <a:schemeClr val="tx2"/>
                </a:solidFill>
                <a:latin typeface="TodaySBOP-Regular"/>
                <a:cs typeface="TodaySBOP-Regular"/>
              </a:rPr>
              <a:t>Ketenzorg Arnhem</a:t>
            </a:r>
          </a:p>
          <a:p>
            <a:endParaRPr lang="nl-NL" sz="1200">
              <a:solidFill>
                <a:schemeClr val="tx2"/>
              </a:solidFill>
              <a:latin typeface=""/>
            </a:endParaRPr>
          </a:p>
        </p:txBody>
      </p:sp>
      <p:pic>
        <p:nvPicPr>
          <p:cNvPr id="7" name="Afbeelding 6" descr="OH_PowerPoint_logo.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59992" y="355695"/>
            <a:ext cx="610794" cy="914400"/>
          </a:xfrm>
          <a:prstGeom prst="rect">
            <a:avLst/>
          </a:prstGeom>
        </p:spPr>
      </p:pic>
      <p:pic>
        <p:nvPicPr>
          <p:cNvPr id="2" name="OH_PowerPoint_logo.jpg" descr="/Users/petervanklingeren/Documents/Onze Huisartsen/OH_PowerPoint/OH_PP_nieuw/OH_PowerPoint_logo.jp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361186" y="355695"/>
            <a:ext cx="609600" cy="731520"/>
          </a:xfrm>
          <a:prstGeom prst="rect">
            <a:avLst/>
          </a:prstGeom>
        </p:spPr>
      </p:pic>
    </p:spTree>
    <p:extLst>
      <p:ext uri="{BB962C8B-B14F-4D97-AF65-F5344CB8AC3E}">
        <p14:creationId xmlns:p14="http://schemas.microsoft.com/office/powerpoint/2010/main" val="8107191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endParaRPr lang="de-D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26.08.2020</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73344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531580"/>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6" r:id="rId3"/>
    <p:sldLayoutId id="2147483655" r:id="rId4"/>
    <p:sldLayoutId id="2147483657" r:id="rId5"/>
    <p:sldLayoutId id="2147483659" r:id="rId6"/>
  </p:sldLayoutIdLst>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1122DA0-81AC-43EF-8058-3B81B796D681}"/>
              </a:ext>
            </a:extLst>
          </p:cNvPr>
          <p:cNvSpPr>
            <a:spLocks noGrp="1"/>
          </p:cNvSpPr>
          <p:nvPr>
            <p:ph type="sldNum" sz="quarter" idx="12"/>
          </p:nvPr>
        </p:nvSpPr>
        <p:spPr/>
        <p:txBody>
          <a:bodyPr/>
          <a:lstStyle/>
          <a:p>
            <a:fld id="{5EA6E4B2-76D6-2146-851F-5812D32AA6DB}" type="slidenum">
              <a:rPr lang="nl-NL" smtClean="0"/>
              <a:pPr/>
              <a:t>1</a:t>
            </a:fld>
            <a:endParaRPr lang="nl-NL"/>
          </a:p>
        </p:txBody>
      </p:sp>
      <p:sp>
        <p:nvSpPr>
          <p:cNvPr id="3" name="Titel 2">
            <a:extLst>
              <a:ext uri="{FF2B5EF4-FFF2-40B4-BE49-F238E27FC236}">
                <a16:creationId xmlns:a16="http://schemas.microsoft.com/office/drawing/2014/main" id="{356D1426-137A-4D2A-B73D-BA5EBF90F751}"/>
              </a:ext>
            </a:extLst>
          </p:cNvPr>
          <p:cNvSpPr>
            <a:spLocks noGrp="1"/>
          </p:cNvSpPr>
          <p:nvPr>
            <p:ph type="title"/>
          </p:nvPr>
        </p:nvSpPr>
        <p:spPr>
          <a:xfrm>
            <a:off x="1046604" y="2139453"/>
            <a:ext cx="7941215" cy="1130634"/>
          </a:xfrm>
        </p:spPr>
        <p:txBody>
          <a:bodyPr/>
          <a:lstStyle/>
          <a:p>
            <a:pPr algn="ctr"/>
            <a:r>
              <a:rPr lang="nl-NL" sz="3600" dirty="0"/>
              <a:t>Kwaliteitscontrole en onderhoud        spirometer </a:t>
            </a:r>
            <a:r>
              <a:rPr lang="nl-NL" sz="1600" i="1" dirty="0">
                <a:solidFill>
                  <a:srgbClr val="658596"/>
                </a:solidFill>
              </a:rPr>
              <a:t>(</a:t>
            </a:r>
            <a:r>
              <a:rPr lang="nl-NL" sz="1600" i="1" dirty="0" err="1">
                <a:solidFill>
                  <a:srgbClr val="658596"/>
                </a:solidFill>
              </a:rPr>
              <a:t>Carefusion</a:t>
            </a:r>
            <a:r>
              <a:rPr lang="nl-NL" sz="1600" i="1" dirty="0">
                <a:solidFill>
                  <a:srgbClr val="658596"/>
                </a:solidFill>
              </a:rPr>
              <a:t> en </a:t>
            </a:r>
            <a:r>
              <a:rPr lang="nl-NL" sz="1600" i="1" dirty="0" err="1">
                <a:solidFill>
                  <a:srgbClr val="658596"/>
                </a:solidFill>
              </a:rPr>
              <a:t>Welch</a:t>
            </a:r>
            <a:r>
              <a:rPr lang="nl-NL" sz="1600" i="1" dirty="0">
                <a:solidFill>
                  <a:srgbClr val="658596"/>
                </a:solidFill>
              </a:rPr>
              <a:t> </a:t>
            </a:r>
            <a:r>
              <a:rPr lang="nl-NL" sz="1600" i="1" dirty="0" err="1">
                <a:solidFill>
                  <a:srgbClr val="658596"/>
                </a:solidFill>
              </a:rPr>
              <a:t>Allyn</a:t>
            </a:r>
            <a:r>
              <a:rPr lang="nl-NL" sz="1600" i="1" dirty="0">
                <a:solidFill>
                  <a:srgbClr val="658596"/>
                </a:solidFill>
              </a:rPr>
              <a:t>)</a:t>
            </a:r>
            <a:br>
              <a:rPr lang="nl-NL" i="1" dirty="0">
                <a:solidFill>
                  <a:srgbClr val="658596"/>
                </a:solidFill>
              </a:rPr>
            </a:br>
            <a:r>
              <a:rPr lang="nl-NL" dirty="0"/>
              <a:t>  </a:t>
            </a:r>
          </a:p>
        </p:txBody>
      </p:sp>
      <p:sp>
        <p:nvSpPr>
          <p:cNvPr id="4" name="Tekstvak 3">
            <a:extLst>
              <a:ext uri="{FF2B5EF4-FFF2-40B4-BE49-F238E27FC236}">
                <a16:creationId xmlns:a16="http://schemas.microsoft.com/office/drawing/2014/main" id="{0AF7A9D7-A741-40E9-8C11-971E003E91FC}"/>
              </a:ext>
            </a:extLst>
          </p:cNvPr>
          <p:cNvSpPr txBox="1"/>
          <p:nvPr/>
        </p:nvSpPr>
        <p:spPr>
          <a:xfrm>
            <a:off x="1383727" y="3426691"/>
            <a:ext cx="7266968" cy="830997"/>
          </a:xfrm>
          <a:prstGeom prst="rect">
            <a:avLst/>
          </a:prstGeom>
          <a:noFill/>
        </p:spPr>
        <p:txBody>
          <a:bodyPr wrap="square" rtlCol="0">
            <a:spAutoFit/>
          </a:bodyPr>
          <a:lstStyle/>
          <a:p>
            <a:r>
              <a:rPr lang="nl-NL" sz="2400" dirty="0"/>
              <a:t>Vernieuwd advies en praktisch oefenen met kalibreren </a:t>
            </a:r>
          </a:p>
          <a:p>
            <a:endParaRPr lang="nl-NL" sz="2400" dirty="0"/>
          </a:p>
        </p:txBody>
      </p:sp>
      <p:sp>
        <p:nvSpPr>
          <p:cNvPr id="5" name="Tekstvak 4">
            <a:extLst>
              <a:ext uri="{FF2B5EF4-FFF2-40B4-BE49-F238E27FC236}">
                <a16:creationId xmlns:a16="http://schemas.microsoft.com/office/drawing/2014/main" id="{AC5A0F6A-2DCF-4975-BE47-40D4CDF1A5F0}"/>
              </a:ext>
            </a:extLst>
          </p:cNvPr>
          <p:cNvSpPr txBox="1"/>
          <p:nvPr/>
        </p:nvSpPr>
        <p:spPr>
          <a:xfrm>
            <a:off x="6919324" y="5687981"/>
            <a:ext cx="1921745" cy="400110"/>
          </a:xfrm>
          <a:prstGeom prst="rect">
            <a:avLst/>
          </a:prstGeom>
          <a:noFill/>
        </p:spPr>
        <p:txBody>
          <a:bodyPr wrap="none" rtlCol="0">
            <a:spAutoFit/>
          </a:bodyPr>
          <a:lstStyle/>
          <a:p>
            <a:r>
              <a:rPr lang="nl-NL" sz="2000" b="1" dirty="0">
                <a:solidFill>
                  <a:srgbClr val="000000"/>
                </a:solidFill>
              </a:rPr>
              <a:t>27 oktober 2020</a:t>
            </a:r>
          </a:p>
        </p:txBody>
      </p:sp>
    </p:spTree>
    <p:extLst>
      <p:ext uri="{BB962C8B-B14F-4D97-AF65-F5344CB8AC3E}">
        <p14:creationId xmlns:p14="http://schemas.microsoft.com/office/powerpoint/2010/main" val="64032225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0C135-9789-4ABA-806F-CAA27B0F3DBD}"/>
              </a:ext>
            </a:extLst>
          </p:cNvPr>
          <p:cNvSpPr>
            <a:spLocks noGrp="1"/>
          </p:cNvSpPr>
          <p:nvPr>
            <p:ph type="title"/>
          </p:nvPr>
        </p:nvSpPr>
        <p:spPr/>
        <p:txBody>
          <a:bodyPr/>
          <a:lstStyle/>
          <a:p>
            <a:r>
              <a:rPr lang="nl-NL" dirty="0"/>
              <a:t>Reinigen kalibratiespuit</a:t>
            </a:r>
          </a:p>
        </p:txBody>
      </p:sp>
      <p:sp>
        <p:nvSpPr>
          <p:cNvPr id="4" name="Tijdelijke aanduiding voor dianummer 3">
            <a:extLst>
              <a:ext uri="{FF2B5EF4-FFF2-40B4-BE49-F238E27FC236}">
                <a16:creationId xmlns:a16="http://schemas.microsoft.com/office/drawing/2014/main" id="{CC6CB528-F305-4F64-BAA2-228BFF28CB30}"/>
              </a:ext>
            </a:extLst>
          </p:cNvPr>
          <p:cNvSpPr>
            <a:spLocks noGrp="1"/>
          </p:cNvSpPr>
          <p:nvPr>
            <p:ph type="sldNum" sz="quarter" idx="12"/>
          </p:nvPr>
        </p:nvSpPr>
        <p:spPr/>
        <p:txBody>
          <a:bodyPr/>
          <a:lstStyle/>
          <a:p>
            <a:fld id="{5EA6E4B2-76D6-2146-851F-5812D32AA6DB}" type="slidenum">
              <a:rPr lang="nl-NL" smtClean="0"/>
              <a:pPr/>
              <a:t>10</a:t>
            </a:fld>
            <a:endParaRPr lang="nl-NL"/>
          </a:p>
        </p:txBody>
      </p:sp>
      <p:pic>
        <p:nvPicPr>
          <p:cNvPr id="6" name="Afbeelding 5">
            <a:extLst>
              <a:ext uri="{FF2B5EF4-FFF2-40B4-BE49-F238E27FC236}">
                <a16:creationId xmlns:a16="http://schemas.microsoft.com/office/drawing/2014/main" id="{3C2D8B36-5925-4C3A-AB41-290CD5C618E0}"/>
              </a:ext>
            </a:extLst>
          </p:cNvPr>
          <p:cNvPicPr>
            <a:picLocks noChangeAspect="1"/>
          </p:cNvPicPr>
          <p:nvPr/>
        </p:nvPicPr>
        <p:blipFill>
          <a:blip r:embed="rId3"/>
          <a:stretch>
            <a:fillRect/>
          </a:stretch>
        </p:blipFill>
        <p:spPr>
          <a:xfrm>
            <a:off x="1583703" y="2797819"/>
            <a:ext cx="2290713" cy="2130473"/>
          </a:xfrm>
          <a:prstGeom prst="rect">
            <a:avLst/>
          </a:prstGeom>
        </p:spPr>
      </p:pic>
      <p:sp>
        <p:nvSpPr>
          <p:cNvPr id="9" name="Tekstvak 8">
            <a:extLst>
              <a:ext uri="{FF2B5EF4-FFF2-40B4-BE49-F238E27FC236}">
                <a16:creationId xmlns:a16="http://schemas.microsoft.com/office/drawing/2014/main" id="{10722FC3-E7B3-42BF-A04A-6EA8B898C04F}"/>
              </a:ext>
            </a:extLst>
          </p:cNvPr>
          <p:cNvSpPr txBox="1"/>
          <p:nvPr/>
        </p:nvSpPr>
        <p:spPr>
          <a:xfrm>
            <a:off x="4053527" y="3240879"/>
            <a:ext cx="4826523" cy="923330"/>
          </a:xfrm>
          <a:prstGeom prst="rect">
            <a:avLst/>
          </a:prstGeom>
          <a:noFill/>
        </p:spPr>
        <p:txBody>
          <a:bodyPr wrap="square" rtlCol="0">
            <a:spAutoFit/>
          </a:bodyPr>
          <a:lstStyle/>
          <a:p>
            <a:r>
              <a:rPr lang="nl-NL" dirty="0">
                <a:solidFill>
                  <a:srgbClr val="658596"/>
                </a:solidFill>
                <a:latin typeface="Verdana" panose="020B0604030504040204" pitchFamily="34" charset="0"/>
                <a:ea typeface="Verdana" panose="020B0604030504040204" pitchFamily="34" charset="0"/>
              </a:rPr>
              <a:t>- Buitenkant na ieder gebruik reinigen</a:t>
            </a:r>
          </a:p>
          <a:p>
            <a:r>
              <a:rPr lang="nl-NL" dirty="0">
                <a:solidFill>
                  <a:srgbClr val="658596"/>
                </a:solidFill>
                <a:latin typeface="Verdana" panose="020B0604030504040204" pitchFamily="34" charset="0"/>
                <a:ea typeface="Verdana" panose="020B0604030504040204" pitchFamily="34" charset="0"/>
              </a:rPr>
              <a:t>- Nadrogen met een zachte doek</a:t>
            </a:r>
          </a:p>
          <a:p>
            <a:r>
              <a:rPr lang="nl-NL" dirty="0">
                <a:solidFill>
                  <a:srgbClr val="658596"/>
                </a:solidFill>
                <a:latin typeface="Verdana" panose="020B0604030504040204" pitchFamily="34" charset="0"/>
                <a:ea typeface="Verdana" panose="020B0604030504040204" pitchFamily="34" charset="0"/>
              </a:rPr>
              <a:t>- Binnenkant NIET reinigen</a:t>
            </a:r>
          </a:p>
        </p:txBody>
      </p:sp>
    </p:spTree>
    <p:extLst>
      <p:ext uri="{BB962C8B-B14F-4D97-AF65-F5344CB8AC3E}">
        <p14:creationId xmlns:p14="http://schemas.microsoft.com/office/powerpoint/2010/main" val="21115843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07E70-8677-48EE-94B0-626FF1897C0E}"/>
              </a:ext>
            </a:extLst>
          </p:cNvPr>
          <p:cNvSpPr>
            <a:spLocks noGrp="1"/>
          </p:cNvSpPr>
          <p:nvPr>
            <p:ph type="title"/>
          </p:nvPr>
        </p:nvSpPr>
        <p:spPr/>
        <p:txBody>
          <a:bodyPr/>
          <a:lstStyle/>
          <a:p>
            <a:r>
              <a:rPr lang="nl-NL" dirty="0"/>
              <a:t>Kalibreren spirometer</a:t>
            </a:r>
          </a:p>
        </p:txBody>
      </p:sp>
      <p:sp>
        <p:nvSpPr>
          <p:cNvPr id="3" name="Tijdelijke aanduiding voor inhoud 2">
            <a:extLst>
              <a:ext uri="{FF2B5EF4-FFF2-40B4-BE49-F238E27FC236}">
                <a16:creationId xmlns:a16="http://schemas.microsoft.com/office/drawing/2014/main" id="{C609B24B-3FC3-4756-AB99-811E0884B662}"/>
              </a:ext>
            </a:extLst>
          </p:cNvPr>
          <p:cNvSpPr>
            <a:spLocks noGrp="1"/>
          </p:cNvSpPr>
          <p:nvPr>
            <p:ph idx="1"/>
          </p:nvPr>
        </p:nvSpPr>
        <p:spPr>
          <a:xfrm>
            <a:off x="1397000" y="1811846"/>
            <a:ext cx="7289800" cy="4152900"/>
          </a:xfrm>
        </p:spPr>
        <p:txBody>
          <a:bodyPr/>
          <a:lstStyle/>
          <a:p>
            <a:pPr marL="0" indent="0">
              <a:buNone/>
            </a:pPr>
            <a:r>
              <a:rPr lang="nl-NL" sz="1600" i="1" dirty="0">
                <a:effectLst/>
                <a:latin typeface="Verdana" panose="020B0604030504040204" pitchFamily="34" charset="0"/>
                <a:ea typeface="Verdana" panose="020B0604030504040204" pitchFamily="34" charset="0"/>
                <a:cs typeface="Times New Roman" panose="02020603050405020304" pitchFamily="18" charset="0"/>
              </a:rPr>
              <a:t>Om de </a:t>
            </a:r>
            <a:r>
              <a:rPr lang="nl-NL" sz="1600" b="1" i="1" dirty="0">
                <a:effectLst/>
                <a:latin typeface="Verdana" panose="020B0604030504040204" pitchFamily="34" charset="0"/>
                <a:ea typeface="Verdana" panose="020B0604030504040204" pitchFamily="34" charset="0"/>
                <a:cs typeface="Times New Roman" panose="02020603050405020304" pitchFamily="18" charset="0"/>
              </a:rPr>
              <a:t>nauwkeurigheid</a:t>
            </a:r>
            <a:r>
              <a:rPr lang="nl-NL" sz="1600" i="1" dirty="0">
                <a:effectLst/>
                <a:latin typeface="Verdana" panose="020B0604030504040204" pitchFamily="34" charset="0"/>
                <a:ea typeface="Verdana" panose="020B0604030504040204" pitchFamily="34" charset="0"/>
                <a:cs typeface="Times New Roman" panose="02020603050405020304" pitchFamily="18" charset="0"/>
              </a:rPr>
              <a:t> en </a:t>
            </a:r>
            <a:r>
              <a:rPr lang="nl-NL" sz="1600" b="1" i="1" dirty="0">
                <a:effectLst/>
                <a:latin typeface="Verdana" panose="020B0604030504040204" pitchFamily="34" charset="0"/>
                <a:ea typeface="Verdana" panose="020B0604030504040204" pitchFamily="34" charset="0"/>
                <a:cs typeface="Times New Roman" panose="02020603050405020304" pitchFamily="18" charset="0"/>
              </a:rPr>
              <a:t>betrouwbaarheid</a:t>
            </a:r>
            <a:r>
              <a:rPr lang="nl-NL" sz="1600" i="1" dirty="0">
                <a:effectLst/>
                <a:latin typeface="Verdana" panose="020B0604030504040204" pitchFamily="34" charset="0"/>
                <a:ea typeface="Verdana" panose="020B0604030504040204" pitchFamily="34" charset="0"/>
                <a:cs typeface="Times New Roman" panose="02020603050405020304" pitchFamily="18" charset="0"/>
              </a:rPr>
              <a:t> van de metingen te kunnen garanderen is kalibreren van </a:t>
            </a:r>
            <a:r>
              <a:rPr lang="nl-NL" sz="1600" b="1" i="1" dirty="0">
                <a:effectLst/>
                <a:latin typeface="Verdana" panose="020B0604030504040204" pitchFamily="34" charset="0"/>
                <a:ea typeface="Verdana" panose="020B0604030504040204" pitchFamily="34" charset="0"/>
                <a:cs typeface="Times New Roman" panose="02020603050405020304" pitchFamily="18" charset="0"/>
              </a:rPr>
              <a:t>wezenlijk belang</a:t>
            </a:r>
            <a:r>
              <a:rPr lang="nl-NL" sz="1600" i="1" dirty="0">
                <a:effectLst/>
                <a:latin typeface="Verdana" panose="020B0604030504040204" pitchFamily="34" charset="0"/>
                <a:ea typeface="Verdana" panose="020B0604030504040204" pitchFamily="34" charset="0"/>
                <a:cs typeface="Times New Roman" panose="02020603050405020304" pitchFamily="18" charset="0"/>
              </a:rPr>
              <a:t>. Eenmalige controle op de dag van de spirometriemetingen wordt nadrukkelijk aanbevolen: wanneer je tijdens het kalibreren een afwijking ontdekt, dan zijn alle voorgaande metingen vanaf het laatste kalibratiemoment niet meer betrouwbaar.</a:t>
            </a:r>
            <a:br>
              <a:rPr lang="nl-NL" sz="1600" i="1" dirty="0">
                <a:effectLst/>
                <a:latin typeface="Verdana" panose="020B0604030504040204" pitchFamily="34" charset="0"/>
                <a:ea typeface="Verdana" panose="020B0604030504040204" pitchFamily="34" charset="0"/>
                <a:cs typeface="Times New Roman" panose="02020603050405020304" pitchFamily="18" charset="0"/>
              </a:rPr>
            </a:br>
            <a:endParaRPr lang="nl-NL" sz="1200" dirty="0">
              <a:latin typeface="Verdana" panose="020B0604030504040204" pitchFamily="34" charset="0"/>
              <a:ea typeface="Verdana" panose="020B0604030504040204" pitchFamily="34" charset="0"/>
              <a:cs typeface="Times New Roman" panose="02020603050405020304" pitchFamily="18" charset="0"/>
            </a:endParaRPr>
          </a:p>
          <a:p>
            <a:pPr marL="0" indent="0">
              <a:lnSpc>
                <a:spcPct val="100000"/>
              </a:lnSpc>
              <a:buNone/>
            </a:pPr>
            <a:r>
              <a:rPr lang="nl-NL" sz="1800" dirty="0">
                <a:latin typeface="Verdana" panose="020B0604030504040204" pitchFamily="34" charset="0"/>
                <a:ea typeface="Verdana" panose="020B0604030504040204" pitchFamily="34" charset="0"/>
                <a:cs typeface="Times New Roman" panose="02020603050405020304" pitchFamily="18" charset="0"/>
              </a:rPr>
              <a:t>Dus:</a:t>
            </a:r>
          </a:p>
          <a:p>
            <a:pPr>
              <a:lnSpc>
                <a:spcPct val="100000"/>
              </a:lnSpc>
              <a:buFontTx/>
              <a:buChar char="-"/>
            </a:pPr>
            <a:r>
              <a:rPr lang="nl-NL" sz="1800" dirty="0">
                <a:latin typeface="Verdana" panose="020B0604030504040204" pitchFamily="34" charset="0"/>
                <a:ea typeface="Verdana" panose="020B0604030504040204" pitchFamily="34" charset="0"/>
                <a:cs typeface="Times New Roman" panose="02020603050405020304" pitchFamily="18" charset="0"/>
              </a:rPr>
              <a:t>Eenmalig op dezelfde dag alvorens de eerste meting (enkelvoudig)</a:t>
            </a:r>
          </a:p>
          <a:p>
            <a:pPr>
              <a:lnSpc>
                <a:spcPct val="100000"/>
              </a:lnSpc>
              <a:buFontTx/>
              <a:buChar char="-"/>
            </a:pPr>
            <a:r>
              <a:rPr lang="nl-NL" sz="1800" dirty="0">
                <a:latin typeface="Verdana" panose="020B0604030504040204" pitchFamily="34" charset="0"/>
                <a:ea typeface="Verdana" panose="020B0604030504040204" pitchFamily="34" charset="0"/>
                <a:cs typeface="Times New Roman" panose="02020603050405020304" pitchFamily="18" charset="0"/>
              </a:rPr>
              <a:t>Bij verplaatsen apparatuur (</a:t>
            </a:r>
            <a:r>
              <a:rPr lang="nl-NL" sz="1800" dirty="0" err="1">
                <a:latin typeface="Verdana" panose="020B0604030504040204" pitchFamily="34" charset="0"/>
                <a:ea typeface="Verdana" panose="020B0604030504040204" pitchFamily="34" charset="0"/>
                <a:cs typeface="Times New Roman" panose="02020603050405020304" pitchFamily="18" charset="0"/>
              </a:rPr>
              <a:t>Welch</a:t>
            </a:r>
            <a:r>
              <a:rPr lang="nl-NL" sz="1800" dirty="0">
                <a:latin typeface="Verdana" panose="020B0604030504040204" pitchFamily="34" charset="0"/>
                <a:ea typeface="Verdana" panose="020B0604030504040204" pitchFamily="34" charset="0"/>
                <a:cs typeface="Times New Roman" panose="02020603050405020304" pitchFamily="18" charset="0"/>
              </a:rPr>
              <a:t> </a:t>
            </a:r>
            <a:r>
              <a:rPr lang="nl-NL" sz="1800" dirty="0" err="1">
                <a:latin typeface="Verdana" panose="020B0604030504040204" pitchFamily="34" charset="0"/>
                <a:ea typeface="Verdana" panose="020B0604030504040204" pitchFamily="34" charset="0"/>
                <a:cs typeface="Times New Roman" panose="02020603050405020304" pitchFamily="18" charset="0"/>
              </a:rPr>
              <a:t>Allyn</a:t>
            </a:r>
            <a:r>
              <a:rPr lang="nl-NL" sz="1800" dirty="0">
                <a:latin typeface="Verdana" panose="020B0604030504040204" pitchFamily="34" charset="0"/>
                <a:ea typeface="Verdana" panose="020B0604030504040204" pitchFamily="34" charset="0"/>
                <a:cs typeface="Times New Roman" panose="02020603050405020304" pitchFamily="18" charset="0"/>
              </a:rPr>
              <a:t>)</a:t>
            </a:r>
          </a:p>
          <a:p>
            <a:pPr>
              <a:lnSpc>
                <a:spcPct val="100000"/>
              </a:lnSpc>
              <a:buFontTx/>
              <a:buChar char="-"/>
            </a:pPr>
            <a:r>
              <a:rPr lang="nl-NL" sz="1800" dirty="0">
                <a:latin typeface="Verdana" panose="020B0604030504040204" pitchFamily="34" charset="0"/>
                <a:ea typeface="Verdana" panose="020B0604030504040204" pitchFamily="34" charset="0"/>
                <a:cs typeface="Times New Roman" panose="02020603050405020304" pitchFamily="18" charset="0"/>
              </a:rPr>
              <a:t>Iedere drie maanden kalibratie over het hele volumebereik (drievoudig)</a:t>
            </a:r>
          </a:p>
        </p:txBody>
      </p:sp>
      <p:sp>
        <p:nvSpPr>
          <p:cNvPr id="4" name="Tijdelijke aanduiding voor dianummer 3">
            <a:extLst>
              <a:ext uri="{FF2B5EF4-FFF2-40B4-BE49-F238E27FC236}">
                <a16:creationId xmlns:a16="http://schemas.microsoft.com/office/drawing/2014/main" id="{4991CB2C-0AA8-4049-B2D3-A5019A493485}"/>
              </a:ext>
            </a:extLst>
          </p:cNvPr>
          <p:cNvSpPr>
            <a:spLocks noGrp="1"/>
          </p:cNvSpPr>
          <p:nvPr>
            <p:ph type="sldNum" sz="quarter" idx="12"/>
          </p:nvPr>
        </p:nvSpPr>
        <p:spPr/>
        <p:txBody>
          <a:bodyPr/>
          <a:lstStyle/>
          <a:p>
            <a:fld id="{5EA6E4B2-76D6-2146-851F-5812D32AA6DB}" type="slidenum">
              <a:rPr lang="nl-NL" smtClean="0"/>
              <a:pPr/>
              <a:t>11</a:t>
            </a:fld>
            <a:endParaRPr lang="nl-NL"/>
          </a:p>
        </p:txBody>
      </p:sp>
    </p:spTree>
    <p:extLst>
      <p:ext uri="{BB962C8B-B14F-4D97-AF65-F5344CB8AC3E}">
        <p14:creationId xmlns:p14="http://schemas.microsoft.com/office/powerpoint/2010/main" val="136136434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602EE-8114-4E21-8C25-F89F20751376}"/>
              </a:ext>
            </a:extLst>
          </p:cNvPr>
          <p:cNvSpPr>
            <a:spLocks noGrp="1"/>
          </p:cNvSpPr>
          <p:nvPr>
            <p:ph type="title"/>
          </p:nvPr>
        </p:nvSpPr>
        <p:spPr/>
        <p:txBody>
          <a:bodyPr/>
          <a:lstStyle/>
          <a:p>
            <a:r>
              <a:rPr lang="nl-NL" dirty="0"/>
              <a:t>Aandachtspunten uitvoering spirometrie</a:t>
            </a:r>
          </a:p>
        </p:txBody>
      </p:sp>
      <p:sp>
        <p:nvSpPr>
          <p:cNvPr id="4" name="Tijdelijke aanduiding voor dianummer 3">
            <a:extLst>
              <a:ext uri="{FF2B5EF4-FFF2-40B4-BE49-F238E27FC236}">
                <a16:creationId xmlns:a16="http://schemas.microsoft.com/office/drawing/2014/main" id="{1D390C3A-1C3F-4B04-9181-18B1916FF0BE}"/>
              </a:ext>
            </a:extLst>
          </p:cNvPr>
          <p:cNvSpPr>
            <a:spLocks noGrp="1"/>
          </p:cNvSpPr>
          <p:nvPr>
            <p:ph type="sldNum" sz="quarter" idx="12"/>
          </p:nvPr>
        </p:nvSpPr>
        <p:spPr/>
        <p:txBody>
          <a:bodyPr/>
          <a:lstStyle/>
          <a:p>
            <a:fld id="{5EA6E4B2-76D6-2146-851F-5812D32AA6DB}" type="slidenum">
              <a:rPr lang="nl-NL" smtClean="0"/>
              <a:pPr/>
              <a:t>12</a:t>
            </a:fld>
            <a:endParaRPr lang="nl-NL"/>
          </a:p>
        </p:txBody>
      </p:sp>
      <p:pic>
        <p:nvPicPr>
          <p:cNvPr id="6" name="Afbeelding 5">
            <a:extLst>
              <a:ext uri="{FF2B5EF4-FFF2-40B4-BE49-F238E27FC236}">
                <a16:creationId xmlns:a16="http://schemas.microsoft.com/office/drawing/2014/main" id="{30704E02-83C3-4B1C-B503-5E9B6576D0C8}"/>
              </a:ext>
            </a:extLst>
          </p:cNvPr>
          <p:cNvPicPr>
            <a:picLocks noChangeAspect="1"/>
          </p:cNvPicPr>
          <p:nvPr/>
        </p:nvPicPr>
        <p:blipFill>
          <a:blip r:embed="rId3">
            <a:duotone>
              <a:schemeClr val="accent2">
                <a:shade val="45000"/>
                <a:satMod val="135000"/>
              </a:schemeClr>
              <a:prstClr val="white"/>
            </a:duotone>
          </a:blip>
          <a:stretch>
            <a:fillRect/>
          </a:stretch>
        </p:blipFill>
        <p:spPr>
          <a:xfrm>
            <a:off x="1920193" y="2670628"/>
            <a:ext cx="2896903" cy="3050721"/>
          </a:xfrm>
          <a:prstGeom prst="ellipse">
            <a:avLst/>
          </a:prstGeom>
          <a:ln>
            <a:noFill/>
          </a:ln>
          <a:effectLst>
            <a:softEdge rad="112500"/>
          </a:effectLst>
        </p:spPr>
      </p:pic>
      <p:pic>
        <p:nvPicPr>
          <p:cNvPr id="8" name="Afbeelding 7">
            <a:extLst>
              <a:ext uri="{FF2B5EF4-FFF2-40B4-BE49-F238E27FC236}">
                <a16:creationId xmlns:a16="http://schemas.microsoft.com/office/drawing/2014/main" id="{1130294D-A451-47FC-9C98-443F345A5D1D}"/>
              </a:ext>
            </a:extLst>
          </p:cNvPr>
          <p:cNvPicPr>
            <a:picLocks noChangeAspect="1"/>
          </p:cNvPicPr>
          <p:nvPr/>
        </p:nvPicPr>
        <p:blipFill>
          <a:blip r:embed="rId4">
            <a:duotone>
              <a:schemeClr val="accent2">
                <a:shade val="45000"/>
                <a:satMod val="135000"/>
              </a:schemeClr>
              <a:prstClr val="white"/>
            </a:duotone>
          </a:blip>
          <a:stretch>
            <a:fillRect/>
          </a:stretch>
        </p:blipFill>
        <p:spPr>
          <a:xfrm>
            <a:off x="5023346" y="2681115"/>
            <a:ext cx="3059707" cy="3050721"/>
          </a:xfrm>
          <a:prstGeom prst="ellipse">
            <a:avLst/>
          </a:prstGeom>
          <a:ln>
            <a:noFill/>
          </a:ln>
          <a:effectLst>
            <a:softEdge rad="112500"/>
          </a:effectLst>
        </p:spPr>
      </p:pic>
    </p:spTree>
    <p:extLst>
      <p:ext uri="{BB962C8B-B14F-4D97-AF65-F5344CB8AC3E}">
        <p14:creationId xmlns:p14="http://schemas.microsoft.com/office/powerpoint/2010/main" val="278190449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5A07F-53CA-4C36-8671-53B7B8A2D286}"/>
              </a:ext>
            </a:extLst>
          </p:cNvPr>
          <p:cNvSpPr>
            <a:spLocks noGrp="1"/>
          </p:cNvSpPr>
          <p:nvPr>
            <p:ph type="title"/>
          </p:nvPr>
        </p:nvSpPr>
        <p:spPr/>
        <p:txBody>
          <a:bodyPr/>
          <a:lstStyle/>
          <a:p>
            <a:r>
              <a:rPr lang="nl-NL" dirty="0"/>
              <a:t>Weerstation bij gebruik </a:t>
            </a:r>
            <a:r>
              <a:rPr lang="nl-NL" dirty="0" err="1"/>
              <a:t>Welch</a:t>
            </a:r>
            <a:r>
              <a:rPr lang="nl-NL" dirty="0"/>
              <a:t> </a:t>
            </a:r>
            <a:r>
              <a:rPr lang="nl-NL" dirty="0" err="1"/>
              <a:t>Allyn</a:t>
            </a:r>
            <a:endParaRPr lang="nl-NL" dirty="0"/>
          </a:p>
        </p:txBody>
      </p:sp>
      <p:sp>
        <p:nvSpPr>
          <p:cNvPr id="3" name="Tijdelijke aanduiding voor inhoud 2">
            <a:extLst>
              <a:ext uri="{FF2B5EF4-FFF2-40B4-BE49-F238E27FC236}">
                <a16:creationId xmlns:a16="http://schemas.microsoft.com/office/drawing/2014/main" id="{F3975C6A-7445-4F3B-819C-99F977F43A01}"/>
              </a:ext>
            </a:extLst>
          </p:cNvPr>
          <p:cNvSpPr>
            <a:spLocks noGrp="1"/>
          </p:cNvSpPr>
          <p:nvPr>
            <p:ph idx="1"/>
          </p:nvPr>
        </p:nvSpPr>
        <p:spPr>
          <a:xfrm>
            <a:off x="1397000" y="2241551"/>
            <a:ext cx="7289800" cy="4152900"/>
          </a:xfrm>
        </p:spPr>
        <p:txBody>
          <a:bodyPr/>
          <a:lstStyle/>
          <a:p>
            <a:pPr>
              <a:lnSpc>
                <a:spcPct val="100000"/>
              </a:lnSpc>
              <a:spcBef>
                <a:spcPts val="1000"/>
              </a:spcBef>
            </a:pPr>
            <a:r>
              <a:rPr lang="nl-NL" dirty="0"/>
              <a:t>Invloed omgevingsvariabelen (temperatuur, luchtvochtigheid en luchtdruk)</a:t>
            </a:r>
          </a:p>
          <a:p>
            <a:pPr>
              <a:lnSpc>
                <a:spcPct val="100000"/>
              </a:lnSpc>
              <a:spcBef>
                <a:spcPts val="1000"/>
              </a:spcBef>
            </a:pPr>
            <a:r>
              <a:rPr lang="nl-NL" dirty="0"/>
              <a:t>Dagelijks voor eerste meting en bij het oplopen van de temperatuur (&gt;2°C) </a:t>
            </a:r>
          </a:p>
          <a:p>
            <a:pPr>
              <a:lnSpc>
                <a:spcPct val="100000"/>
              </a:lnSpc>
              <a:spcBef>
                <a:spcPts val="1000"/>
              </a:spcBef>
            </a:pPr>
            <a:r>
              <a:rPr lang="nl-NL" dirty="0"/>
              <a:t>Gebruik </a:t>
            </a:r>
            <a:r>
              <a:rPr lang="nl-NL" i="1" dirty="0"/>
              <a:t>niet</a:t>
            </a:r>
            <a:r>
              <a:rPr lang="nl-NL" dirty="0"/>
              <a:t> de luchtdruk op zeeniveau dat vaak vermeld wordt op de internetsites met metrologische gegevensbanken.</a:t>
            </a:r>
          </a:p>
          <a:p>
            <a:pPr>
              <a:lnSpc>
                <a:spcPct val="100000"/>
              </a:lnSpc>
              <a:spcBef>
                <a:spcPts val="1000"/>
              </a:spcBef>
            </a:pPr>
            <a:r>
              <a:rPr lang="nl-NL" dirty="0"/>
              <a:t>Weerstation jaarlijks meegaan met ijking van de apparatuur in de praktijk.</a:t>
            </a:r>
          </a:p>
          <a:p>
            <a:pPr>
              <a:lnSpc>
                <a:spcPct val="100000"/>
              </a:lnSpc>
              <a:spcBef>
                <a:spcPts val="1000"/>
              </a:spcBef>
            </a:pPr>
            <a:r>
              <a:rPr lang="nl-NL" dirty="0"/>
              <a:t>Half jaarlijks tussentijdse vergelijking met tweede weerstation in dezelfde ruimte.</a:t>
            </a:r>
          </a:p>
          <a:p>
            <a:pPr>
              <a:spcBef>
                <a:spcPts val="1000"/>
              </a:spcBef>
            </a:pPr>
            <a:endParaRPr lang="nl-NL" dirty="0"/>
          </a:p>
        </p:txBody>
      </p:sp>
      <p:sp>
        <p:nvSpPr>
          <p:cNvPr id="4" name="Tijdelijke aanduiding voor dianummer 3">
            <a:extLst>
              <a:ext uri="{FF2B5EF4-FFF2-40B4-BE49-F238E27FC236}">
                <a16:creationId xmlns:a16="http://schemas.microsoft.com/office/drawing/2014/main" id="{FCC16103-8F30-42EB-A9F3-32B8E08EB1C3}"/>
              </a:ext>
            </a:extLst>
          </p:cNvPr>
          <p:cNvSpPr>
            <a:spLocks noGrp="1"/>
          </p:cNvSpPr>
          <p:nvPr>
            <p:ph type="sldNum" sz="quarter" idx="12"/>
          </p:nvPr>
        </p:nvSpPr>
        <p:spPr/>
        <p:txBody>
          <a:bodyPr/>
          <a:lstStyle/>
          <a:p>
            <a:fld id="{5EA6E4B2-76D6-2146-851F-5812D32AA6DB}" type="slidenum">
              <a:rPr lang="nl-NL" smtClean="0"/>
              <a:pPr/>
              <a:t>13</a:t>
            </a:fld>
            <a:endParaRPr lang="nl-NL"/>
          </a:p>
        </p:txBody>
      </p:sp>
    </p:spTree>
    <p:extLst>
      <p:ext uri="{BB962C8B-B14F-4D97-AF65-F5344CB8AC3E}">
        <p14:creationId xmlns:p14="http://schemas.microsoft.com/office/powerpoint/2010/main" val="7592965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D221-9060-4183-80F7-DA0DA11D1FFE}"/>
              </a:ext>
            </a:extLst>
          </p:cNvPr>
          <p:cNvSpPr>
            <a:spLocks noGrp="1"/>
          </p:cNvSpPr>
          <p:nvPr>
            <p:ph type="title"/>
          </p:nvPr>
        </p:nvSpPr>
        <p:spPr/>
        <p:txBody>
          <a:bodyPr/>
          <a:lstStyle/>
          <a:p>
            <a:r>
              <a:rPr lang="nl-NL" dirty="0"/>
              <a:t>Veel gestelde vragen</a:t>
            </a:r>
          </a:p>
        </p:txBody>
      </p:sp>
      <p:sp>
        <p:nvSpPr>
          <p:cNvPr id="3" name="Tijdelijke aanduiding voor inhoud 2">
            <a:extLst>
              <a:ext uri="{FF2B5EF4-FFF2-40B4-BE49-F238E27FC236}">
                <a16:creationId xmlns:a16="http://schemas.microsoft.com/office/drawing/2014/main" id="{F27F4A1F-D7C8-40CE-825D-F1988B6D713E}"/>
              </a:ext>
            </a:extLst>
          </p:cNvPr>
          <p:cNvSpPr>
            <a:spLocks noGrp="1"/>
          </p:cNvSpPr>
          <p:nvPr>
            <p:ph idx="1"/>
          </p:nvPr>
        </p:nvSpPr>
        <p:spPr>
          <a:xfrm>
            <a:off x="1562100" y="2025128"/>
            <a:ext cx="7289800" cy="4152900"/>
          </a:xfrm>
        </p:spPr>
        <p:txBody>
          <a:bodyPr/>
          <a:lstStyle/>
          <a:p>
            <a:pPr marL="457200" indent="-457200">
              <a:buAutoNum type="arabicPeriod"/>
            </a:pPr>
            <a:r>
              <a:rPr lang="nl-NL" dirty="0"/>
              <a:t>Bacteriefilter vereist?</a:t>
            </a:r>
          </a:p>
          <a:p>
            <a:pPr marL="457200" indent="-457200">
              <a:buAutoNum type="arabicPeriod"/>
            </a:pPr>
            <a:r>
              <a:rPr lang="nl-NL" dirty="0"/>
              <a:t>Wanneer gebruik je </a:t>
            </a:r>
            <a:r>
              <a:rPr lang="nl-NL" dirty="0" err="1"/>
              <a:t>Perasafe</a:t>
            </a:r>
            <a:r>
              <a:rPr lang="nl-NL" dirty="0"/>
              <a:t>?</a:t>
            </a:r>
          </a:p>
          <a:p>
            <a:pPr marL="457200" indent="-457200">
              <a:buAutoNum type="arabicPeriod"/>
            </a:pPr>
            <a:r>
              <a:rPr lang="nl-NL" dirty="0"/>
              <a:t>Wat is het verschil tussen kalibratie en ijken?</a:t>
            </a:r>
          </a:p>
          <a:p>
            <a:pPr marL="457200" indent="-457200">
              <a:buAutoNum type="arabicPeriod"/>
            </a:pPr>
            <a:r>
              <a:rPr lang="nl-NL" dirty="0"/>
              <a:t>Wat is de betekenis van ATPS en BTPS?</a:t>
            </a:r>
          </a:p>
          <a:p>
            <a:pPr marL="457200" indent="-457200">
              <a:buAutoNum type="arabicPeriod"/>
            </a:pPr>
            <a:r>
              <a:rPr lang="nl-NL" dirty="0"/>
              <a:t>Wat is het verschil tussen </a:t>
            </a:r>
            <a:r>
              <a:rPr lang="nl-NL" dirty="0" err="1"/>
              <a:t>Carefusion</a:t>
            </a:r>
            <a:r>
              <a:rPr lang="nl-NL" dirty="0"/>
              <a:t> en </a:t>
            </a:r>
            <a:r>
              <a:rPr lang="nl-NL" dirty="0" err="1"/>
              <a:t>Welch</a:t>
            </a:r>
            <a:r>
              <a:rPr lang="nl-NL" dirty="0"/>
              <a:t> </a:t>
            </a:r>
            <a:r>
              <a:rPr lang="nl-NL" dirty="0" err="1"/>
              <a:t>Allyn</a:t>
            </a:r>
            <a:r>
              <a:rPr lang="nl-NL" dirty="0"/>
              <a:t>?</a:t>
            </a:r>
          </a:p>
          <a:p>
            <a:pPr marL="457200" indent="-457200">
              <a:buAutoNum type="arabicPeriod"/>
            </a:pPr>
            <a:r>
              <a:rPr lang="nl-NL" dirty="0"/>
              <a:t>Waar bestel ik de benodigde materialen?</a:t>
            </a:r>
          </a:p>
          <a:p>
            <a:pPr marL="457200" indent="-457200">
              <a:buAutoNum type="arabicPeriod"/>
            </a:pPr>
            <a:r>
              <a:rPr lang="nl-NL" dirty="0"/>
              <a:t>Hoe om te gaan met virus-uitbraken zoals bijvoorbeeld Covid-19? </a:t>
            </a:r>
          </a:p>
        </p:txBody>
      </p:sp>
      <p:sp>
        <p:nvSpPr>
          <p:cNvPr id="4" name="Tijdelijke aanduiding voor dianummer 3">
            <a:extLst>
              <a:ext uri="{FF2B5EF4-FFF2-40B4-BE49-F238E27FC236}">
                <a16:creationId xmlns:a16="http://schemas.microsoft.com/office/drawing/2014/main" id="{89BBC839-60E6-4D91-85B1-CC0579FC8311}"/>
              </a:ext>
            </a:extLst>
          </p:cNvPr>
          <p:cNvSpPr>
            <a:spLocks noGrp="1"/>
          </p:cNvSpPr>
          <p:nvPr>
            <p:ph type="sldNum" sz="quarter" idx="12"/>
          </p:nvPr>
        </p:nvSpPr>
        <p:spPr/>
        <p:txBody>
          <a:bodyPr/>
          <a:lstStyle/>
          <a:p>
            <a:fld id="{5EA6E4B2-76D6-2146-851F-5812D32AA6DB}" type="slidenum">
              <a:rPr lang="nl-NL" smtClean="0"/>
              <a:pPr/>
              <a:t>14</a:t>
            </a:fld>
            <a:endParaRPr lang="nl-NL"/>
          </a:p>
        </p:txBody>
      </p:sp>
    </p:spTree>
    <p:extLst>
      <p:ext uri="{BB962C8B-B14F-4D97-AF65-F5344CB8AC3E}">
        <p14:creationId xmlns:p14="http://schemas.microsoft.com/office/powerpoint/2010/main" val="29694876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E103F-8F9F-469C-B8DC-8251572AF376}"/>
              </a:ext>
            </a:extLst>
          </p:cNvPr>
          <p:cNvSpPr>
            <a:spLocks noGrp="1"/>
          </p:cNvSpPr>
          <p:nvPr>
            <p:ph type="title"/>
          </p:nvPr>
        </p:nvSpPr>
        <p:spPr/>
        <p:txBody>
          <a:bodyPr/>
          <a:lstStyle/>
          <a:p>
            <a:r>
              <a:rPr lang="nl-NL" dirty="0"/>
              <a:t>Oefenen</a:t>
            </a:r>
          </a:p>
        </p:txBody>
      </p:sp>
      <p:sp>
        <p:nvSpPr>
          <p:cNvPr id="3" name="Tijdelijke aanduiding voor inhoud 2">
            <a:extLst>
              <a:ext uri="{FF2B5EF4-FFF2-40B4-BE49-F238E27FC236}">
                <a16:creationId xmlns:a16="http://schemas.microsoft.com/office/drawing/2014/main" id="{1FD57723-2E24-41BE-90C0-0DD081E1218B}"/>
              </a:ext>
            </a:extLst>
          </p:cNvPr>
          <p:cNvSpPr>
            <a:spLocks noGrp="1"/>
          </p:cNvSpPr>
          <p:nvPr>
            <p:ph idx="1"/>
          </p:nvPr>
        </p:nvSpPr>
        <p:spPr/>
        <p:txBody>
          <a:bodyPr/>
          <a:lstStyle/>
          <a:p>
            <a:r>
              <a:rPr lang="nl-NL" dirty="0"/>
              <a:t>Kalibreren kalibratiespuit</a:t>
            </a:r>
          </a:p>
          <a:p>
            <a:r>
              <a:rPr lang="nl-NL" dirty="0"/>
              <a:t>Kalibreren spirometer</a:t>
            </a:r>
          </a:p>
        </p:txBody>
      </p:sp>
      <p:sp>
        <p:nvSpPr>
          <p:cNvPr id="4" name="Tijdelijke aanduiding voor dianummer 3">
            <a:extLst>
              <a:ext uri="{FF2B5EF4-FFF2-40B4-BE49-F238E27FC236}">
                <a16:creationId xmlns:a16="http://schemas.microsoft.com/office/drawing/2014/main" id="{2F16F9FD-97FD-411A-AA03-74D1548F9EB1}"/>
              </a:ext>
            </a:extLst>
          </p:cNvPr>
          <p:cNvSpPr>
            <a:spLocks noGrp="1"/>
          </p:cNvSpPr>
          <p:nvPr>
            <p:ph type="sldNum" sz="quarter" idx="12"/>
          </p:nvPr>
        </p:nvSpPr>
        <p:spPr/>
        <p:txBody>
          <a:bodyPr/>
          <a:lstStyle/>
          <a:p>
            <a:fld id="{5EA6E4B2-76D6-2146-851F-5812D32AA6DB}" type="slidenum">
              <a:rPr lang="nl-NL" smtClean="0"/>
              <a:pPr/>
              <a:t>15</a:t>
            </a:fld>
            <a:endParaRPr lang="nl-NL"/>
          </a:p>
        </p:txBody>
      </p:sp>
      <p:pic>
        <p:nvPicPr>
          <p:cNvPr id="6" name="Afbeelding 5">
            <a:extLst>
              <a:ext uri="{FF2B5EF4-FFF2-40B4-BE49-F238E27FC236}">
                <a16:creationId xmlns:a16="http://schemas.microsoft.com/office/drawing/2014/main" id="{E6D44486-C374-4937-9677-4DCFE55332AB}"/>
              </a:ext>
            </a:extLst>
          </p:cNvPr>
          <p:cNvPicPr>
            <a:picLocks noChangeAspect="1"/>
          </p:cNvPicPr>
          <p:nvPr/>
        </p:nvPicPr>
        <p:blipFill>
          <a:blip r:embed="rId3">
            <a:duotone>
              <a:schemeClr val="accent2">
                <a:shade val="45000"/>
                <a:satMod val="135000"/>
              </a:schemeClr>
              <a:prstClr val="white"/>
            </a:duotone>
          </a:blip>
          <a:stretch>
            <a:fillRect/>
          </a:stretch>
        </p:blipFill>
        <p:spPr>
          <a:xfrm>
            <a:off x="4248870" y="3753322"/>
            <a:ext cx="4336330" cy="1968027"/>
          </a:xfrm>
          <a:prstGeom prst="ellipse">
            <a:avLst/>
          </a:prstGeom>
          <a:ln>
            <a:noFill/>
          </a:ln>
          <a:effectLst>
            <a:softEdge rad="112500"/>
          </a:effectLst>
        </p:spPr>
      </p:pic>
    </p:spTree>
    <p:extLst>
      <p:ext uri="{BB962C8B-B14F-4D97-AF65-F5344CB8AC3E}">
        <p14:creationId xmlns:p14="http://schemas.microsoft.com/office/powerpoint/2010/main" val="41330551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1100" y="1917700"/>
            <a:ext cx="2044700" cy="1754326"/>
          </a:xfrm>
          <a:prstGeom prst="rect">
            <a:avLst/>
          </a:prstGeom>
          <a:noFill/>
        </p:spPr>
        <p:txBody>
          <a:bodyPr wrap="square" lIns="0" tIns="0" rIns="0" bIns="0" rtlCol="0">
            <a:noAutofit/>
          </a:bodyPr>
          <a:lstStyle/>
          <a:p>
            <a:pPr>
              <a:lnSpc>
                <a:spcPts val="1800"/>
              </a:lnSpc>
              <a:tabLst>
                <a:tab pos="177800" algn="l"/>
              </a:tabLst>
            </a:pPr>
            <a:r>
              <a:rPr lang="nl-NL" sz="1200">
                <a:solidFill>
                  <a:schemeClr val="tx2"/>
                </a:solidFill>
                <a:latin typeface="Verdana"/>
                <a:cs typeface="Verdana"/>
              </a:rPr>
              <a:t>Florijnweg 4</a:t>
            </a:r>
          </a:p>
          <a:p>
            <a:pPr>
              <a:lnSpc>
                <a:spcPts val="1800"/>
              </a:lnSpc>
              <a:tabLst>
                <a:tab pos="177800" algn="l"/>
              </a:tabLst>
            </a:pPr>
            <a:r>
              <a:rPr lang="nl-NL" sz="1200">
                <a:solidFill>
                  <a:schemeClr val="tx2"/>
                </a:solidFill>
                <a:latin typeface="Verdana"/>
                <a:cs typeface="Verdana"/>
              </a:rPr>
              <a:t>Postbus 57</a:t>
            </a:r>
          </a:p>
          <a:p>
            <a:pPr>
              <a:lnSpc>
                <a:spcPts val="1800"/>
              </a:lnSpc>
              <a:tabLst>
                <a:tab pos="177800" algn="l"/>
              </a:tabLst>
            </a:pPr>
            <a:r>
              <a:rPr lang="nl-NL" sz="1200">
                <a:solidFill>
                  <a:schemeClr val="tx2"/>
                </a:solidFill>
                <a:latin typeface="Verdana"/>
                <a:cs typeface="Verdana"/>
              </a:rPr>
              <a:t>6880 AB Velp</a:t>
            </a:r>
          </a:p>
          <a:p>
            <a:pPr>
              <a:lnSpc>
                <a:spcPts val="1800"/>
              </a:lnSpc>
              <a:tabLst>
                <a:tab pos="177800" algn="l"/>
              </a:tabLst>
            </a:pPr>
            <a:endParaRPr lang="nl-NL" sz="1200">
              <a:solidFill>
                <a:schemeClr val="tx2"/>
              </a:solidFill>
              <a:latin typeface="Verdana"/>
              <a:cs typeface="Verdana"/>
            </a:endParaRPr>
          </a:p>
          <a:p>
            <a:pPr>
              <a:lnSpc>
                <a:spcPts val="1800"/>
              </a:lnSpc>
              <a:tabLst>
                <a:tab pos="177800" algn="l"/>
              </a:tabLst>
            </a:pPr>
            <a:r>
              <a:rPr lang="nl-NL" sz="1200">
                <a:solidFill>
                  <a:schemeClr val="tx2"/>
                </a:solidFill>
                <a:latin typeface="Verdana"/>
                <a:cs typeface="Verdana"/>
              </a:rPr>
              <a:t>T 	026 389 96 50</a:t>
            </a:r>
          </a:p>
          <a:p>
            <a:pPr>
              <a:lnSpc>
                <a:spcPts val="1800"/>
              </a:lnSpc>
              <a:tabLst>
                <a:tab pos="177800" algn="l"/>
              </a:tabLst>
            </a:pPr>
            <a:r>
              <a:rPr lang="nl-NL" sz="1200">
                <a:solidFill>
                  <a:schemeClr val="tx2"/>
                </a:solidFill>
                <a:latin typeface="Verdana"/>
                <a:cs typeface="Verdana"/>
              </a:rPr>
              <a:t>F	026 361 24 11</a:t>
            </a:r>
          </a:p>
          <a:p>
            <a:pPr>
              <a:lnSpc>
                <a:spcPts val="1800"/>
              </a:lnSpc>
              <a:tabLst>
                <a:tab pos="177800" algn="l"/>
              </a:tabLst>
            </a:pPr>
            <a:r>
              <a:rPr lang="nl-NL" sz="1200">
                <a:solidFill>
                  <a:schemeClr val="tx2"/>
                </a:solidFill>
                <a:latin typeface="Verdana"/>
                <a:cs typeface="Verdana"/>
              </a:rPr>
              <a:t>E 	info@onzehuisartsen.nl</a:t>
            </a:r>
          </a:p>
          <a:p>
            <a:pPr>
              <a:lnSpc>
                <a:spcPts val="1800"/>
              </a:lnSpc>
              <a:tabLst>
                <a:tab pos="177800" algn="l"/>
              </a:tabLst>
            </a:pPr>
            <a:r>
              <a:rPr lang="nl-NL" sz="1200">
                <a:solidFill>
                  <a:schemeClr val="tx2"/>
                </a:solidFill>
                <a:latin typeface="Verdana"/>
                <a:cs typeface="Verdana"/>
              </a:rPr>
              <a:t>www.onzehuisartsen.nl</a:t>
            </a:r>
          </a:p>
          <a:p>
            <a:pPr>
              <a:lnSpc>
                <a:spcPts val="1600"/>
              </a:lnSpc>
              <a:tabLst>
                <a:tab pos="177800" algn="l"/>
              </a:tabLst>
            </a:pPr>
            <a:endParaRPr lang="nl-NL">
              <a:solidFill>
                <a:schemeClr val="tx2"/>
              </a:solidFill>
              <a:latin typeface="Verdana"/>
              <a:cs typeface="Verdana"/>
            </a:endParaRPr>
          </a:p>
        </p:txBody>
      </p:sp>
    </p:spTree>
    <p:extLst>
      <p:ext uri="{BB962C8B-B14F-4D97-AF65-F5344CB8AC3E}">
        <p14:creationId xmlns:p14="http://schemas.microsoft.com/office/powerpoint/2010/main" val="21866236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00002-E60A-44AC-A0CD-6932508D2A24}"/>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339554C0-4632-4B4C-82AD-DE5DF98E0F73}"/>
              </a:ext>
            </a:extLst>
          </p:cNvPr>
          <p:cNvSpPr>
            <a:spLocks noGrp="1"/>
          </p:cNvSpPr>
          <p:nvPr>
            <p:ph idx="1"/>
          </p:nvPr>
        </p:nvSpPr>
        <p:spPr>
          <a:xfrm>
            <a:off x="1630837" y="2015701"/>
            <a:ext cx="7289800" cy="4152900"/>
          </a:xfrm>
        </p:spPr>
        <p:txBody>
          <a:bodyPr/>
          <a:lstStyle/>
          <a:p>
            <a:r>
              <a:rPr lang="nl-NL" dirty="0"/>
              <a:t>18:00 openen</a:t>
            </a:r>
          </a:p>
          <a:p>
            <a:r>
              <a:rPr lang="nl-NL" dirty="0"/>
              <a:t>Aanleiding</a:t>
            </a:r>
          </a:p>
          <a:p>
            <a:r>
              <a:rPr lang="nl-NL" dirty="0"/>
              <a:t>Aanpak</a:t>
            </a:r>
          </a:p>
          <a:p>
            <a:r>
              <a:rPr lang="nl-NL" dirty="0"/>
              <a:t>Inhoud advies stap voor stap</a:t>
            </a:r>
          </a:p>
          <a:p>
            <a:r>
              <a:rPr lang="nl-NL" dirty="0"/>
              <a:t>Oefenen kalibreren spirometer en kalibratiespuit</a:t>
            </a:r>
          </a:p>
          <a:p>
            <a:r>
              <a:rPr lang="nl-NL" dirty="0"/>
              <a:t>20:30 afsluiten</a:t>
            </a:r>
          </a:p>
        </p:txBody>
      </p:sp>
      <p:sp>
        <p:nvSpPr>
          <p:cNvPr id="4" name="Tijdelijke aanduiding voor dianummer 3">
            <a:extLst>
              <a:ext uri="{FF2B5EF4-FFF2-40B4-BE49-F238E27FC236}">
                <a16:creationId xmlns:a16="http://schemas.microsoft.com/office/drawing/2014/main" id="{D83B9604-3D80-4B80-839E-7643B4001456}"/>
              </a:ext>
            </a:extLst>
          </p:cNvPr>
          <p:cNvSpPr>
            <a:spLocks noGrp="1"/>
          </p:cNvSpPr>
          <p:nvPr>
            <p:ph type="sldNum" sz="quarter" idx="12"/>
          </p:nvPr>
        </p:nvSpPr>
        <p:spPr/>
        <p:txBody>
          <a:bodyPr/>
          <a:lstStyle/>
          <a:p>
            <a:fld id="{5EA6E4B2-76D6-2146-851F-5812D32AA6DB}" type="slidenum">
              <a:rPr lang="nl-NL" smtClean="0"/>
              <a:pPr/>
              <a:t>2</a:t>
            </a:fld>
            <a:endParaRPr lang="nl-NL"/>
          </a:p>
        </p:txBody>
      </p:sp>
    </p:spTree>
    <p:extLst>
      <p:ext uri="{BB962C8B-B14F-4D97-AF65-F5344CB8AC3E}">
        <p14:creationId xmlns:p14="http://schemas.microsoft.com/office/powerpoint/2010/main" val="347362482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1C21EE8-2130-442C-A02B-43F46D3AC0AF}"/>
              </a:ext>
            </a:extLst>
          </p:cNvPr>
          <p:cNvSpPr>
            <a:spLocks noGrp="1"/>
          </p:cNvSpPr>
          <p:nvPr>
            <p:ph idx="1"/>
          </p:nvPr>
        </p:nvSpPr>
        <p:spPr>
          <a:xfrm>
            <a:off x="1828800" y="3778775"/>
            <a:ext cx="7289800" cy="1584356"/>
          </a:xfrm>
        </p:spPr>
        <p:txBody>
          <a:bodyPr/>
          <a:lstStyle/>
          <a:p>
            <a:endParaRPr lang="nl-NL" dirty="0">
              <a:solidFill>
                <a:srgbClr val="68899A"/>
              </a:solidFill>
            </a:endParaRPr>
          </a:p>
          <a:p>
            <a:endParaRPr lang="nl-NL" dirty="0">
              <a:solidFill>
                <a:srgbClr val="68899A"/>
              </a:solidFill>
            </a:endParaRPr>
          </a:p>
          <a:p>
            <a:endParaRPr lang="nl-NL" dirty="0">
              <a:solidFill>
                <a:srgbClr val="68899A"/>
              </a:solidFill>
            </a:endParaRPr>
          </a:p>
          <a:p>
            <a:endParaRPr lang="nl-NL" dirty="0"/>
          </a:p>
        </p:txBody>
      </p:sp>
      <p:sp>
        <p:nvSpPr>
          <p:cNvPr id="4" name="Tijdelijke aanduiding voor dianummer 3">
            <a:extLst>
              <a:ext uri="{FF2B5EF4-FFF2-40B4-BE49-F238E27FC236}">
                <a16:creationId xmlns:a16="http://schemas.microsoft.com/office/drawing/2014/main" id="{3A93D9D6-E1A8-4A47-9C8A-EA31976F5CE0}"/>
              </a:ext>
            </a:extLst>
          </p:cNvPr>
          <p:cNvSpPr>
            <a:spLocks noGrp="1"/>
          </p:cNvSpPr>
          <p:nvPr>
            <p:ph type="sldNum" sz="quarter" idx="12"/>
          </p:nvPr>
        </p:nvSpPr>
        <p:spPr>
          <a:xfrm>
            <a:off x="6553200" y="5998131"/>
            <a:ext cx="2133600" cy="365125"/>
          </a:xfrm>
        </p:spPr>
        <p:txBody>
          <a:bodyPr/>
          <a:lstStyle/>
          <a:p>
            <a:fld id="{5EA6E4B2-76D6-2146-851F-5812D32AA6DB}" type="slidenum">
              <a:rPr lang="nl-NL" smtClean="0"/>
              <a:pPr/>
              <a:t>3</a:t>
            </a:fld>
            <a:endParaRPr lang="nl-NL"/>
          </a:p>
        </p:txBody>
      </p:sp>
      <p:sp>
        <p:nvSpPr>
          <p:cNvPr id="6" name="Titel 5">
            <a:extLst>
              <a:ext uri="{FF2B5EF4-FFF2-40B4-BE49-F238E27FC236}">
                <a16:creationId xmlns:a16="http://schemas.microsoft.com/office/drawing/2014/main" id="{A1929864-BAFD-411E-B1EA-E25CE8298ADA}"/>
              </a:ext>
            </a:extLst>
          </p:cNvPr>
          <p:cNvSpPr>
            <a:spLocks noGrp="1"/>
          </p:cNvSpPr>
          <p:nvPr>
            <p:ph type="title"/>
          </p:nvPr>
        </p:nvSpPr>
        <p:spPr>
          <a:xfrm>
            <a:off x="1677880" y="1136650"/>
            <a:ext cx="6756400" cy="1143000"/>
          </a:xfrm>
        </p:spPr>
        <p:txBody>
          <a:bodyPr/>
          <a:lstStyle/>
          <a:p>
            <a:r>
              <a:rPr lang="nl-NL" sz="2800" dirty="0">
                <a:solidFill>
                  <a:srgbClr val="9E0027"/>
                </a:solidFill>
              </a:rPr>
              <a:t>Aanleiding</a:t>
            </a:r>
          </a:p>
        </p:txBody>
      </p:sp>
      <p:pic>
        <p:nvPicPr>
          <p:cNvPr id="7" name="Afbeelding 6">
            <a:extLst>
              <a:ext uri="{FF2B5EF4-FFF2-40B4-BE49-F238E27FC236}">
                <a16:creationId xmlns:a16="http://schemas.microsoft.com/office/drawing/2014/main" id="{0C82D120-F474-4AB2-8200-3316A3BB140B}"/>
              </a:ext>
            </a:extLst>
          </p:cNvPr>
          <p:cNvPicPr>
            <a:picLocks noChangeAspect="1"/>
          </p:cNvPicPr>
          <p:nvPr/>
        </p:nvPicPr>
        <p:blipFill>
          <a:blip r:embed="rId3">
            <a:duotone>
              <a:schemeClr val="accent2">
                <a:shade val="45000"/>
                <a:satMod val="135000"/>
              </a:schemeClr>
              <a:prstClr val="white"/>
            </a:duotone>
          </a:blip>
          <a:stretch>
            <a:fillRect/>
          </a:stretch>
        </p:blipFill>
        <p:spPr>
          <a:xfrm>
            <a:off x="1807471" y="1982675"/>
            <a:ext cx="3900896" cy="2925672"/>
          </a:xfrm>
          <a:prstGeom prst="rect">
            <a:avLst/>
          </a:prstGeom>
        </p:spPr>
      </p:pic>
      <p:sp>
        <p:nvSpPr>
          <p:cNvPr id="8" name="Tekstvak 7">
            <a:extLst>
              <a:ext uri="{FF2B5EF4-FFF2-40B4-BE49-F238E27FC236}">
                <a16:creationId xmlns:a16="http://schemas.microsoft.com/office/drawing/2014/main" id="{6F960781-5511-40C1-8BA0-97179E0EC068}"/>
              </a:ext>
            </a:extLst>
          </p:cNvPr>
          <p:cNvSpPr txBox="1"/>
          <p:nvPr/>
        </p:nvSpPr>
        <p:spPr>
          <a:xfrm>
            <a:off x="5917130" y="2161480"/>
            <a:ext cx="2317814" cy="369332"/>
          </a:xfrm>
          <a:prstGeom prst="rect">
            <a:avLst/>
          </a:prstGeom>
          <a:noFill/>
        </p:spPr>
        <p:txBody>
          <a:bodyPr wrap="none" rtlCol="0">
            <a:spAutoFit/>
          </a:bodyPr>
          <a:lstStyle/>
          <a:p>
            <a:r>
              <a:rPr lang="nl-NL" dirty="0"/>
              <a:t>Verschillende adviezen</a:t>
            </a:r>
          </a:p>
        </p:txBody>
      </p:sp>
      <p:sp>
        <p:nvSpPr>
          <p:cNvPr id="9" name="Tekstvak 8">
            <a:extLst>
              <a:ext uri="{FF2B5EF4-FFF2-40B4-BE49-F238E27FC236}">
                <a16:creationId xmlns:a16="http://schemas.microsoft.com/office/drawing/2014/main" id="{1233435E-840B-47FE-A206-A0DC04D512A5}"/>
              </a:ext>
            </a:extLst>
          </p:cNvPr>
          <p:cNvSpPr txBox="1"/>
          <p:nvPr/>
        </p:nvSpPr>
        <p:spPr>
          <a:xfrm>
            <a:off x="5967406" y="2556431"/>
            <a:ext cx="2176301" cy="369332"/>
          </a:xfrm>
          <a:prstGeom prst="rect">
            <a:avLst/>
          </a:prstGeom>
          <a:noFill/>
        </p:spPr>
        <p:txBody>
          <a:bodyPr wrap="square" rtlCol="0">
            <a:spAutoFit/>
          </a:bodyPr>
          <a:lstStyle/>
          <a:p>
            <a:r>
              <a:rPr lang="nl-NL" dirty="0"/>
              <a:t>Onvolledige adviezen</a:t>
            </a:r>
          </a:p>
        </p:txBody>
      </p:sp>
      <p:sp>
        <p:nvSpPr>
          <p:cNvPr id="11" name="Tekstvak 10">
            <a:extLst>
              <a:ext uri="{FF2B5EF4-FFF2-40B4-BE49-F238E27FC236}">
                <a16:creationId xmlns:a16="http://schemas.microsoft.com/office/drawing/2014/main" id="{2914261E-E1C8-41DA-9C28-EA1CFE493FEF}"/>
              </a:ext>
            </a:extLst>
          </p:cNvPr>
          <p:cNvSpPr txBox="1"/>
          <p:nvPr/>
        </p:nvSpPr>
        <p:spPr>
          <a:xfrm>
            <a:off x="5907703" y="4409861"/>
            <a:ext cx="2519601" cy="369332"/>
          </a:xfrm>
          <a:prstGeom prst="rect">
            <a:avLst/>
          </a:prstGeom>
          <a:noFill/>
        </p:spPr>
        <p:txBody>
          <a:bodyPr wrap="none" rtlCol="0">
            <a:spAutoFit/>
          </a:bodyPr>
          <a:lstStyle/>
          <a:p>
            <a:r>
              <a:rPr lang="nl-NL" dirty="0"/>
              <a:t>Opvolgen kwaliteitseisen</a:t>
            </a:r>
          </a:p>
        </p:txBody>
      </p:sp>
      <p:sp>
        <p:nvSpPr>
          <p:cNvPr id="12" name="Tekstvak 11">
            <a:extLst>
              <a:ext uri="{FF2B5EF4-FFF2-40B4-BE49-F238E27FC236}">
                <a16:creationId xmlns:a16="http://schemas.microsoft.com/office/drawing/2014/main" id="{980F2983-7384-4237-A0D2-9E2B08492E40}"/>
              </a:ext>
            </a:extLst>
          </p:cNvPr>
          <p:cNvSpPr txBox="1"/>
          <p:nvPr/>
        </p:nvSpPr>
        <p:spPr>
          <a:xfrm>
            <a:off x="5917130" y="3989060"/>
            <a:ext cx="2650341" cy="369332"/>
          </a:xfrm>
          <a:prstGeom prst="rect">
            <a:avLst/>
          </a:prstGeom>
          <a:noFill/>
        </p:spPr>
        <p:txBody>
          <a:bodyPr wrap="none" rtlCol="0">
            <a:spAutoFit/>
          </a:bodyPr>
          <a:lstStyle/>
          <a:p>
            <a:r>
              <a:rPr lang="nl-NL" dirty="0"/>
              <a:t>Stellen van kwaliteitseisen</a:t>
            </a:r>
          </a:p>
        </p:txBody>
      </p:sp>
      <p:sp>
        <p:nvSpPr>
          <p:cNvPr id="13" name="Pijl: omlaag 12">
            <a:extLst>
              <a:ext uri="{FF2B5EF4-FFF2-40B4-BE49-F238E27FC236}">
                <a16:creationId xmlns:a16="http://schemas.microsoft.com/office/drawing/2014/main" id="{FEB50F3D-94BE-49EF-9CC8-615FF92F6022}"/>
              </a:ext>
            </a:extLst>
          </p:cNvPr>
          <p:cNvSpPr/>
          <p:nvPr/>
        </p:nvSpPr>
        <p:spPr>
          <a:xfrm>
            <a:off x="7001408" y="3215800"/>
            <a:ext cx="281731" cy="575915"/>
          </a:xfrm>
          <a:prstGeom prst="downArrow">
            <a:avLst/>
          </a:prstGeom>
          <a:solidFill>
            <a:srgbClr val="658596"/>
          </a:solidFill>
          <a:ln w="9525" cap="flat" cmpd="sng" algn="ctr">
            <a:solidFill>
              <a:srgbClr val="6B8C9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ln w="0"/>
              <a:solidFill>
                <a:schemeClr val="tx1"/>
              </a:solidFill>
              <a:effectLst>
                <a:outerShdw blurRad="38100" dist="19050" dir="2700000" algn="tl" rotWithShape="0">
                  <a:schemeClr val="dk1">
                    <a:alpha val="40000"/>
                  </a:schemeClr>
                </a:outerShdw>
              </a:effectLst>
            </a:endParaRPr>
          </a:p>
        </p:txBody>
      </p:sp>
      <p:sp>
        <p:nvSpPr>
          <p:cNvPr id="2" name="Gedachtewolkje: wolk 1">
            <a:extLst>
              <a:ext uri="{FF2B5EF4-FFF2-40B4-BE49-F238E27FC236}">
                <a16:creationId xmlns:a16="http://schemas.microsoft.com/office/drawing/2014/main" id="{3E13412C-304A-4948-AB2E-31462CE38D7C}"/>
              </a:ext>
            </a:extLst>
          </p:cNvPr>
          <p:cNvSpPr/>
          <p:nvPr/>
        </p:nvSpPr>
        <p:spPr>
          <a:xfrm>
            <a:off x="4572000" y="5189834"/>
            <a:ext cx="2595503" cy="1026310"/>
          </a:xfrm>
          <a:prstGeom prst="cloudCallout">
            <a:avLst>
              <a:gd name="adj1" fmla="val 57415"/>
              <a:gd name="adj2" fmla="val -86269"/>
            </a:avLst>
          </a:prstGeom>
          <a:noFill/>
          <a:ln w="9525" cap="flat" cmpd="sng" algn="ctr">
            <a:solidFill>
              <a:srgbClr val="658596"/>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nl-NL" sz="1400" i="1" dirty="0">
                <a:solidFill>
                  <a:srgbClr val="658596"/>
                </a:solidFill>
              </a:rPr>
              <a:t>Eenduidig, duidelijk en uitvoerbaar</a:t>
            </a:r>
          </a:p>
        </p:txBody>
      </p:sp>
    </p:spTree>
    <p:extLst>
      <p:ext uri="{BB962C8B-B14F-4D97-AF65-F5344CB8AC3E}">
        <p14:creationId xmlns:p14="http://schemas.microsoft.com/office/powerpoint/2010/main" val="339980174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73985-5961-4380-B000-C2098E6454CC}"/>
              </a:ext>
            </a:extLst>
          </p:cNvPr>
          <p:cNvSpPr>
            <a:spLocks noGrp="1"/>
          </p:cNvSpPr>
          <p:nvPr>
            <p:ph type="title"/>
          </p:nvPr>
        </p:nvSpPr>
        <p:spPr>
          <a:xfrm>
            <a:off x="1193800" y="577849"/>
            <a:ext cx="6756400" cy="966029"/>
          </a:xfrm>
        </p:spPr>
        <p:txBody>
          <a:bodyPr/>
          <a:lstStyle/>
          <a:p>
            <a:br>
              <a:rPr lang="nl-NL" sz="2400" b="1" dirty="0"/>
            </a:br>
            <a:endParaRPr lang="nl-NL" sz="2400" dirty="0"/>
          </a:p>
        </p:txBody>
      </p:sp>
      <p:sp>
        <p:nvSpPr>
          <p:cNvPr id="3" name="Tijdelijke aanduiding voor inhoud 2">
            <a:extLst>
              <a:ext uri="{FF2B5EF4-FFF2-40B4-BE49-F238E27FC236}">
                <a16:creationId xmlns:a16="http://schemas.microsoft.com/office/drawing/2014/main" id="{5A72BD06-8C37-4A52-8FF0-5EA37710C6A8}"/>
              </a:ext>
            </a:extLst>
          </p:cNvPr>
          <p:cNvSpPr>
            <a:spLocks noGrp="1"/>
          </p:cNvSpPr>
          <p:nvPr>
            <p:ph idx="1"/>
          </p:nvPr>
        </p:nvSpPr>
        <p:spPr>
          <a:xfrm>
            <a:off x="1629221" y="1111984"/>
            <a:ext cx="7315200" cy="514104"/>
          </a:xfrm>
        </p:spPr>
        <p:txBody>
          <a:bodyPr/>
          <a:lstStyle/>
          <a:p>
            <a:pPr marL="0" indent="0">
              <a:buNone/>
            </a:pPr>
            <a:r>
              <a:rPr lang="nl-NL" sz="2800" dirty="0">
                <a:solidFill>
                  <a:srgbClr val="9E0027"/>
                </a:solidFill>
              </a:rPr>
              <a:t>Aanpak</a:t>
            </a:r>
          </a:p>
        </p:txBody>
      </p:sp>
      <p:sp>
        <p:nvSpPr>
          <p:cNvPr id="4" name="Tijdelijke aanduiding voor dianummer 3">
            <a:extLst>
              <a:ext uri="{FF2B5EF4-FFF2-40B4-BE49-F238E27FC236}">
                <a16:creationId xmlns:a16="http://schemas.microsoft.com/office/drawing/2014/main" id="{9B40D7B5-AD56-49B8-9610-C072D70EEBD2}"/>
              </a:ext>
            </a:extLst>
          </p:cNvPr>
          <p:cNvSpPr>
            <a:spLocks noGrp="1"/>
          </p:cNvSpPr>
          <p:nvPr>
            <p:ph type="sldNum" sz="quarter" idx="12"/>
          </p:nvPr>
        </p:nvSpPr>
        <p:spPr/>
        <p:txBody>
          <a:bodyPr/>
          <a:lstStyle/>
          <a:p>
            <a:fld id="{5EA6E4B2-76D6-2146-851F-5812D32AA6DB}" type="slidenum">
              <a:rPr lang="nl-NL" smtClean="0"/>
              <a:pPr/>
              <a:t>4</a:t>
            </a:fld>
            <a:endParaRPr lang="nl-NL"/>
          </a:p>
        </p:txBody>
      </p:sp>
      <p:graphicFrame>
        <p:nvGraphicFramePr>
          <p:cNvPr id="6" name="Diagram 5">
            <a:extLst>
              <a:ext uri="{FF2B5EF4-FFF2-40B4-BE49-F238E27FC236}">
                <a16:creationId xmlns:a16="http://schemas.microsoft.com/office/drawing/2014/main" id="{80589DF1-2D6A-4D34-B315-38E1E5BDA927}"/>
              </a:ext>
            </a:extLst>
          </p:cNvPr>
          <p:cNvGraphicFramePr/>
          <p:nvPr>
            <p:extLst>
              <p:ext uri="{D42A27DB-BD31-4B8C-83A1-F6EECF244321}">
                <p14:modId xmlns:p14="http://schemas.microsoft.com/office/powerpoint/2010/main" val="3215117088"/>
              </p:ext>
            </p:extLst>
          </p:nvPr>
        </p:nvGraphicFramePr>
        <p:xfrm>
          <a:off x="2056660" y="1622404"/>
          <a:ext cx="65217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23176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82CA52-EDD3-4188-920D-32FD3CFCACDF}"/>
              </a:ext>
            </a:extLst>
          </p:cNvPr>
          <p:cNvSpPr>
            <a:spLocks noGrp="1"/>
          </p:cNvSpPr>
          <p:nvPr>
            <p:ph idx="1"/>
          </p:nvPr>
        </p:nvSpPr>
        <p:spPr>
          <a:xfrm>
            <a:off x="1280159" y="1121135"/>
            <a:ext cx="7625301" cy="9339276"/>
          </a:xfrm>
        </p:spPr>
        <p:txBody>
          <a:bodyPr/>
          <a:lstStyle/>
          <a:p>
            <a:pPr marL="457200" indent="-457200">
              <a:buFont typeface="+mj-lt"/>
              <a:buAutoNum type="arabicPeriod"/>
            </a:pPr>
            <a:endParaRPr lang="nl-NL" sz="1600" dirty="0"/>
          </a:p>
          <a:p>
            <a:pPr marL="457200" indent="-457200">
              <a:buFont typeface="+mj-lt"/>
              <a:buAutoNum type="arabicPeriod"/>
            </a:pPr>
            <a:endParaRPr lang="nl-NL" sz="1600" dirty="0"/>
          </a:p>
          <a:p>
            <a:pPr marL="457200" indent="-457200">
              <a:buFont typeface="+mj-lt"/>
              <a:buAutoNum type="arabicPeriod"/>
            </a:pPr>
            <a:endParaRPr lang="nl-NL" sz="1600" dirty="0"/>
          </a:p>
          <a:p>
            <a:pPr marL="457200" indent="-457200">
              <a:buFont typeface="+mj-lt"/>
              <a:buAutoNum type="arabicPeriod"/>
            </a:pPr>
            <a:endParaRPr lang="nl-NL" sz="1600" dirty="0"/>
          </a:p>
          <a:p>
            <a:pPr marL="457200" indent="-457200">
              <a:buFont typeface="+mj-lt"/>
              <a:buAutoNum type="arabicPeriod"/>
            </a:pPr>
            <a:endParaRPr lang="nl-NL" sz="1600" dirty="0"/>
          </a:p>
          <a:p>
            <a:pPr marL="457200" indent="-457200">
              <a:buFont typeface="+mj-lt"/>
              <a:buAutoNum type="arabicPeriod"/>
            </a:pPr>
            <a:endParaRPr lang="nl-NL" sz="1600" dirty="0"/>
          </a:p>
          <a:p>
            <a:pPr marL="457200" indent="-457200">
              <a:buFont typeface="+mj-lt"/>
              <a:buAutoNum type="arabicPeriod"/>
            </a:pPr>
            <a:endParaRPr lang="nl-NL" dirty="0"/>
          </a:p>
        </p:txBody>
      </p:sp>
      <p:sp>
        <p:nvSpPr>
          <p:cNvPr id="4" name="Tijdelijke aanduiding voor dianummer 3">
            <a:extLst>
              <a:ext uri="{FF2B5EF4-FFF2-40B4-BE49-F238E27FC236}">
                <a16:creationId xmlns:a16="http://schemas.microsoft.com/office/drawing/2014/main" id="{DFFEE424-28F9-42DC-B10F-C729488D1A38}"/>
              </a:ext>
            </a:extLst>
          </p:cNvPr>
          <p:cNvSpPr>
            <a:spLocks noGrp="1"/>
          </p:cNvSpPr>
          <p:nvPr>
            <p:ph type="sldNum" sz="quarter" idx="12"/>
          </p:nvPr>
        </p:nvSpPr>
        <p:spPr/>
        <p:txBody>
          <a:bodyPr/>
          <a:lstStyle/>
          <a:p>
            <a:fld id="{5EA6E4B2-76D6-2146-851F-5812D32AA6DB}" type="slidenum">
              <a:rPr lang="nl-NL" smtClean="0"/>
              <a:pPr/>
              <a:t>5</a:t>
            </a:fld>
            <a:endParaRPr lang="nl-NL"/>
          </a:p>
        </p:txBody>
      </p:sp>
      <p:sp>
        <p:nvSpPr>
          <p:cNvPr id="6" name="Titel 5">
            <a:extLst>
              <a:ext uri="{FF2B5EF4-FFF2-40B4-BE49-F238E27FC236}">
                <a16:creationId xmlns:a16="http://schemas.microsoft.com/office/drawing/2014/main" id="{08A823AD-E484-45AA-8B6D-49BFBA299C51}"/>
              </a:ext>
            </a:extLst>
          </p:cNvPr>
          <p:cNvSpPr>
            <a:spLocks noGrp="1"/>
          </p:cNvSpPr>
          <p:nvPr>
            <p:ph type="title"/>
          </p:nvPr>
        </p:nvSpPr>
        <p:spPr>
          <a:xfrm>
            <a:off x="1714609" y="894843"/>
            <a:ext cx="6756400" cy="1143000"/>
          </a:xfrm>
        </p:spPr>
        <p:txBody>
          <a:bodyPr/>
          <a:lstStyle/>
          <a:p>
            <a:r>
              <a:rPr lang="nl-NL" dirty="0"/>
              <a:t>Preventief onderhoud spirometer</a:t>
            </a:r>
          </a:p>
        </p:txBody>
      </p:sp>
      <p:pic>
        <p:nvPicPr>
          <p:cNvPr id="1026" name="Picture 2" descr="Welch Allyn Spirometer kopen? Bestel online!">
            <a:extLst>
              <a:ext uri="{FF2B5EF4-FFF2-40B4-BE49-F238E27FC236}">
                <a16:creationId xmlns:a16="http://schemas.microsoft.com/office/drawing/2014/main" id="{4D471BAA-66FB-477F-997D-BC3ECC79D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441" y="1774919"/>
            <a:ext cx="1661475" cy="16614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EBB41AD3-1712-4F19-A677-F344F51FC255}"/>
              </a:ext>
            </a:extLst>
          </p:cNvPr>
          <p:cNvPicPr>
            <a:picLocks noChangeAspect="1"/>
          </p:cNvPicPr>
          <p:nvPr/>
        </p:nvPicPr>
        <p:blipFill>
          <a:blip r:embed="rId4"/>
          <a:stretch>
            <a:fillRect/>
          </a:stretch>
        </p:blipFill>
        <p:spPr>
          <a:xfrm>
            <a:off x="2928395" y="1766641"/>
            <a:ext cx="1643605" cy="1659118"/>
          </a:xfrm>
          <a:prstGeom prst="rect">
            <a:avLst/>
          </a:prstGeom>
        </p:spPr>
      </p:pic>
      <p:graphicFrame>
        <p:nvGraphicFramePr>
          <p:cNvPr id="12" name="Tabel 12">
            <a:extLst>
              <a:ext uri="{FF2B5EF4-FFF2-40B4-BE49-F238E27FC236}">
                <a16:creationId xmlns:a16="http://schemas.microsoft.com/office/drawing/2014/main" id="{6185E2FE-C46C-4B34-AC8C-C1D9C6420DF9}"/>
              </a:ext>
            </a:extLst>
          </p:cNvPr>
          <p:cNvGraphicFramePr>
            <a:graphicFrameLocks noGrp="1"/>
          </p:cNvGraphicFramePr>
          <p:nvPr>
            <p:extLst>
              <p:ext uri="{D42A27DB-BD31-4B8C-83A1-F6EECF244321}">
                <p14:modId xmlns:p14="http://schemas.microsoft.com/office/powerpoint/2010/main" val="3599581330"/>
              </p:ext>
            </p:extLst>
          </p:nvPr>
        </p:nvGraphicFramePr>
        <p:xfrm>
          <a:off x="2377600" y="1665064"/>
          <a:ext cx="5430417" cy="3680420"/>
        </p:xfrm>
        <a:graphic>
          <a:graphicData uri="http://schemas.openxmlformats.org/drawingml/2006/table">
            <a:tbl>
              <a:tblPr firstRow="1" bandRow="1">
                <a:tableStyleId>{7E9639D4-E3E2-4D34-9284-5A2195B3D0D7}</a:tableStyleId>
              </a:tblPr>
              <a:tblGrid>
                <a:gridCol w="2724346">
                  <a:extLst>
                    <a:ext uri="{9D8B030D-6E8A-4147-A177-3AD203B41FA5}">
                      <a16:colId xmlns:a16="http://schemas.microsoft.com/office/drawing/2014/main" val="1511906503"/>
                    </a:ext>
                  </a:extLst>
                </a:gridCol>
                <a:gridCol w="2706071">
                  <a:extLst>
                    <a:ext uri="{9D8B030D-6E8A-4147-A177-3AD203B41FA5}">
                      <a16:colId xmlns:a16="http://schemas.microsoft.com/office/drawing/2014/main" val="2299378526"/>
                    </a:ext>
                  </a:extLst>
                </a:gridCol>
              </a:tblGrid>
              <a:tr h="1870041">
                <a:tc>
                  <a:txBody>
                    <a:bodyPr/>
                    <a:lstStyle/>
                    <a:p>
                      <a:endParaRPr lang="nl-NL" dirty="0"/>
                    </a:p>
                  </a:txBody>
                  <a:tcPr>
                    <a:lnL w="12700" cap="flat" cmpd="sng" algn="ctr">
                      <a:solidFill>
                        <a:srgbClr val="658596"/>
                      </a:solidFill>
                      <a:prstDash val="solid"/>
                      <a:round/>
                      <a:headEnd type="none" w="med" len="med"/>
                      <a:tailEnd type="none" w="med" len="med"/>
                    </a:lnL>
                    <a:lnR w="12700" cap="flat" cmpd="sng" algn="ctr">
                      <a:solidFill>
                        <a:srgbClr val="6585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tc>
                  <a:txBody>
                    <a:bodyPr/>
                    <a:lstStyle/>
                    <a:p>
                      <a:endParaRPr lang="nl-NL" dirty="0"/>
                    </a:p>
                  </a:txBody>
                  <a:tcPr>
                    <a:lnL w="12700" cap="flat" cmpd="sng" algn="ctr">
                      <a:solidFill>
                        <a:srgbClr val="6585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extLst>
                  <a:ext uri="{0D108BD9-81ED-4DB2-BD59-A6C34878D82A}">
                    <a16:rowId xmlns:a16="http://schemas.microsoft.com/office/drawing/2014/main" val="1154958829"/>
                  </a:ext>
                </a:extLst>
              </a:tr>
              <a:tr h="347339">
                <a:tc>
                  <a:txBody>
                    <a:bodyPr/>
                    <a:lstStyle/>
                    <a:p>
                      <a:r>
                        <a:rPr lang="nl-NL" sz="1400" dirty="0">
                          <a:solidFill>
                            <a:srgbClr val="658596"/>
                          </a:solidFill>
                        </a:rPr>
                        <a:t>Jaarlijks</a:t>
                      </a:r>
                    </a:p>
                  </a:txBody>
                  <a:tcPr>
                    <a:lnL w="12700" cap="flat" cmpd="sng" algn="ctr">
                      <a:solidFill>
                        <a:srgbClr val="658596"/>
                      </a:solidFill>
                      <a:prstDash val="solid"/>
                      <a:round/>
                      <a:headEnd type="none" w="med" len="med"/>
                      <a:tailEnd type="none" w="med" len="med"/>
                    </a:lnL>
                    <a:lnR w="12700" cap="flat" cmpd="sng" algn="ctr">
                      <a:solidFill>
                        <a:srgbClr val="658596"/>
                      </a:solidFill>
                      <a:prstDash val="solid"/>
                      <a:round/>
                      <a:headEnd type="none" w="med" len="med"/>
                      <a:tailEnd type="none" w="med" len="med"/>
                    </a:lnR>
                    <a:lnT w="12700" cap="flat" cmpd="sng" algn="ctr">
                      <a:solidFill>
                        <a:srgbClr val="658596"/>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tc>
                  <a:txBody>
                    <a:bodyPr/>
                    <a:lstStyle/>
                    <a:p>
                      <a:r>
                        <a:rPr lang="nl-NL" sz="1400" dirty="0">
                          <a:solidFill>
                            <a:srgbClr val="658596"/>
                          </a:solidFill>
                        </a:rPr>
                        <a:t>Geen onderhoud</a:t>
                      </a:r>
                    </a:p>
                  </a:txBody>
                  <a:tcPr>
                    <a:lnL w="12700" cap="flat" cmpd="sng" algn="ctr">
                      <a:solidFill>
                        <a:srgbClr val="6585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58596"/>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extLst>
                  <a:ext uri="{0D108BD9-81ED-4DB2-BD59-A6C34878D82A}">
                    <a16:rowId xmlns:a16="http://schemas.microsoft.com/office/drawing/2014/main" val="1794159073"/>
                  </a:ext>
                </a:extLst>
              </a:tr>
              <a:tr h="320875">
                <a:tc>
                  <a:txBody>
                    <a:bodyPr/>
                    <a:lstStyle/>
                    <a:p>
                      <a:r>
                        <a:rPr lang="nl-NL" sz="1400" dirty="0">
                          <a:solidFill>
                            <a:srgbClr val="658596"/>
                          </a:solidFill>
                        </a:rPr>
                        <a:t>Fabriekskalibratie kan nauwkeurige afwijkingen constateren en herstellen.</a:t>
                      </a:r>
                    </a:p>
                  </a:txBody>
                  <a:tcPr>
                    <a:lnL w="12700" cap="flat" cmpd="sng" algn="ctr">
                      <a:solidFill>
                        <a:srgbClr val="658596"/>
                      </a:solidFill>
                      <a:prstDash val="solid"/>
                      <a:round/>
                      <a:headEnd type="none" w="med" len="med"/>
                      <a:tailEnd type="none" w="med" len="med"/>
                    </a:lnL>
                    <a:lnR w="12700" cap="flat" cmpd="sng" algn="ctr">
                      <a:solidFill>
                        <a:srgbClr val="658596"/>
                      </a:solidFill>
                      <a:prstDash val="solid"/>
                      <a:round/>
                      <a:headEnd type="none" w="med" len="med"/>
                      <a:tailEnd type="none" w="med" len="med"/>
                    </a:lnR>
                    <a:lnT w="12700" cap="flat" cmpd="sng" algn="ctr">
                      <a:solidFill>
                        <a:srgbClr val="658596"/>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tc>
                  <a:txBody>
                    <a:bodyPr/>
                    <a:lstStyle/>
                    <a:p>
                      <a:r>
                        <a:rPr lang="nl-NL" sz="1400" dirty="0">
                          <a:solidFill>
                            <a:srgbClr val="658596"/>
                          </a:solidFill>
                        </a:rPr>
                        <a:t>De drukslang doet het wel of niet. </a:t>
                      </a:r>
                    </a:p>
                  </a:txBody>
                  <a:tcPr>
                    <a:lnL w="12700" cap="flat" cmpd="sng" algn="ctr">
                      <a:solidFill>
                        <a:srgbClr val="6585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58596"/>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extLst>
                  <a:ext uri="{0D108BD9-81ED-4DB2-BD59-A6C34878D82A}">
                    <a16:rowId xmlns:a16="http://schemas.microsoft.com/office/drawing/2014/main" val="629809875"/>
                  </a:ext>
                </a:extLst>
              </a:tr>
              <a:tr h="320875">
                <a:tc>
                  <a:txBody>
                    <a:bodyPr/>
                    <a:lstStyle/>
                    <a:p>
                      <a:r>
                        <a:rPr lang="nl-NL" sz="1400" dirty="0">
                          <a:solidFill>
                            <a:srgbClr val="658596"/>
                          </a:solidFill>
                        </a:rPr>
                        <a:t>PT Medical: soort computer gestuurde patiënt waarbij 21 longcurven getest worden. </a:t>
                      </a:r>
                    </a:p>
                  </a:txBody>
                  <a:tcPr>
                    <a:lnL w="12700" cap="flat" cmpd="sng" algn="ctr">
                      <a:solidFill>
                        <a:srgbClr val="658596"/>
                      </a:solidFill>
                      <a:prstDash val="solid"/>
                      <a:round/>
                      <a:headEnd type="none" w="med" len="med"/>
                      <a:tailEnd type="none" w="med" len="med"/>
                    </a:lnL>
                    <a:lnR w="12700" cap="flat" cmpd="sng" algn="ctr">
                      <a:solidFill>
                        <a:srgbClr val="658596"/>
                      </a:solidFill>
                      <a:prstDash val="solid"/>
                      <a:round/>
                      <a:headEnd type="none" w="med" len="med"/>
                      <a:tailEnd type="none" w="med" len="med"/>
                    </a:lnR>
                    <a:lnT w="12700" cap="flat" cmpd="sng" algn="ctr">
                      <a:solidFill>
                        <a:srgbClr val="658596"/>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solidFill>
                            <a:srgbClr val="658596"/>
                          </a:solidFill>
                        </a:rPr>
                        <a:t>Wanneer de drukslang het niet doet zal deze vervangen moeten worden voor een nieuwe. </a:t>
                      </a:r>
                    </a:p>
                  </a:txBody>
                  <a:tcPr>
                    <a:lnL w="12700" cap="flat" cmpd="sng" algn="ctr">
                      <a:solidFill>
                        <a:srgbClr val="65859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658596"/>
                      </a:solidFill>
                      <a:prstDash val="solid"/>
                      <a:round/>
                      <a:headEnd type="none" w="med" len="med"/>
                      <a:tailEnd type="none" w="med" len="med"/>
                    </a:lnT>
                    <a:lnB w="12700" cap="flat" cmpd="sng" algn="ctr">
                      <a:solidFill>
                        <a:srgbClr val="658596"/>
                      </a:solidFill>
                      <a:prstDash val="solid"/>
                      <a:round/>
                      <a:headEnd type="none" w="med" len="med"/>
                      <a:tailEnd type="none" w="med" len="med"/>
                    </a:lnB>
                    <a:noFill/>
                  </a:tcPr>
                </a:tc>
                <a:extLst>
                  <a:ext uri="{0D108BD9-81ED-4DB2-BD59-A6C34878D82A}">
                    <a16:rowId xmlns:a16="http://schemas.microsoft.com/office/drawing/2014/main" val="3927978485"/>
                  </a:ext>
                </a:extLst>
              </a:tr>
            </a:tbl>
          </a:graphicData>
        </a:graphic>
      </p:graphicFrame>
      <p:pic>
        <p:nvPicPr>
          <p:cNvPr id="17" name="Afbeelding 16">
            <a:extLst>
              <a:ext uri="{FF2B5EF4-FFF2-40B4-BE49-F238E27FC236}">
                <a16:creationId xmlns:a16="http://schemas.microsoft.com/office/drawing/2014/main" id="{D75D14E1-7B18-40EE-A33C-F7A7320BA2E5}"/>
              </a:ext>
            </a:extLst>
          </p:cNvPr>
          <p:cNvPicPr>
            <a:picLocks noChangeAspect="1"/>
          </p:cNvPicPr>
          <p:nvPr/>
        </p:nvPicPr>
        <p:blipFill>
          <a:blip r:embed="rId5"/>
          <a:stretch>
            <a:fillRect/>
          </a:stretch>
        </p:blipFill>
        <p:spPr>
          <a:xfrm>
            <a:off x="455259" y="4895573"/>
            <a:ext cx="2307614" cy="1536192"/>
          </a:xfrm>
          <a:prstGeom prst="ellipse">
            <a:avLst/>
          </a:prstGeom>
          <a:ln>
            <a:noFill/>
          </a:ln>
          <a:effectLst>
            <a:softEdge rad="112500"/>
          </a:effectLst>
        </p:spPr>
      </p:pic>
    </p:spTree>
    <p:extLst>
      <p:ext uri="{BB962C8B-B14F-4D97-AF65-F5344CB8AC3E}">
        <p14:creationId xmlns:p14="http://schemas.microsoft.com/office/powerpoint/2010/main" val="196708528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7A583-94CB-42C7-8534-F981B0FC91A5}"/>
              </a:ext>
            </a:extLst>
          </p:cNvPr>
          <p:cNvSpPr>
            <a:spLocks noGrp="1"/>
          </p:cNvSpPr>
          <p:nvPr>
            <p:ph type="title"/>
          </p:nvPr>
        </p:nvSpPr>
        <p:spPr>
          <a:xfrm>
            <a:off x="1828800" y="1136651"/>
            <a:ext cx="6429080" cy="1143000"/>
          </a:xfrm>
        </p:spPr>
        <p:txBody>
          <a:bodyPr/>
          <a:lstStyle/>
          <a:p>
            <a:r>
              <a:rPr lang="nl-NL" dirty="0"/>
              <a:t>Preventief onderhoud kalibratiespuit</a:t>
            </a:r>
          </a:p>
        </p:txBody>
      </p:sp>
      <p:sp>
        <p:nvSpPr>
          <p:cNvPr id="3" name="Tijdelijke aanduiding voor inhoud 2">
            <a:extLst>
              <a:ext uri="{FF2B5EF4-FFF2-40B4-BE49-F238E27FC236}">
                <a16:creationId xmlns:a16="http://schemas.microsoft.com/office/drawing/2014/main" id="{E3AA541C-621C-4250-834C-DDEBCC925782}"/>
              </a:ext>
            </a:extLst>
          </p:cNvPr>
          <p:cNvSpPr>
            <a:spLocks noGrp="1"/>
          </p:cNvSpPr>
          <p:nvPr>
            <p:ph idx="1"/>
          </p:nvPr>
        </p:nvSpPr>
        <p:spPr>
          <a:xfrm>
            <a:off x="1478466" y="2309503"/>
            <a:ext cx="7289800" cy="4152900"/>
          </a:xfrm>
        </p:spPr>
        <p:txBody>
          <a:bodyPr/>
          <a:lstStyle/>
          <a:p>
            <a:pPr marL="0" indent="0" algn="ctr">
              <a:buNone/>
            </a:pPr>
            <a:endParaRPr lang="nl-NL" dirty="0"/>
          </a:p>
          <a:p>
            <a:pPr marL="0" indent="0" algn="ctr">
              <a:buNone/>
            </a:pPr>
            <a:r>
              <a:rPr lang="nl-NL" dirty="0"/>
              <a:t>Is er in jou praktijk een kalibratiespuit aanwezig?</a:t>
            </a:r>
          </a:p>
          <a:p>
            <a:pPr marL="0" indent="0">
              <a:buNone/>
            </a:pPr>
            <a:endParaRPr lang="nl-NL" dirty="0"/>
          </a:p>
          <a:p>
            <a:pPr marL="0" indent="0">
              <a:buNone/>
            </a:pPr>
            <a:endParaRPr lang="nl-NL" dirty="0"/>
          </a:p>
          <a:p>
            <a:pPr marL="0" indent="0">
              <a:buNone/>
            </a:pPr>
            <a:endParaRPr lang="nl-NL" dirty="0"/>
          </a:p>
          <a:p>
            <a:pPr marL="0" indent="0">
              <a:buNone/>
            </a:pPr>
            <a:r>
              <a:rPr lang="nl-NL" sz="4400" b="1" dirty="0"/>
              <a:t>    JA					NEE</a:t>
            </a:r>
          </a:p>
        </p:txBody>
      </p:sp>
      <p:sp>
        <p:nvSpPr>
          <p:cNvPr id="4" name="Tijdelijke aanduiding voor dianummer 3">
            <a:extLst>
              <a:ext uri="{FF2B5EF4-FFF2-40B4-BE49-F238E27FC236}">
                <a16:creationId xmlns:a16="http://schemas.microsoft.com/office/drawing/2014/main" id="{C84A6785-ABFC-499A-BECA-85E7777E73C9}"/>
              </a:ext>
            </a:extLst>
          </p:cNvPr>
          <p:cNvSpPr>
            <a:spLocks noGrp="1"/>
          </p:cNvSpPr>
          <p:nvPr>
            <p:ph type="sldNum" sz="quarter" idx="12"/>
          </p:nvPr>
        </p:nvSpPr>
        <p:spPr/>
        <p:txBody>
          <a:bodyPr/>
          <a:lstStyle/>
          <a:p>
            <a:fld id="{5EA6E4B2-76D6-2146-851F-5812D32AA6DB}" type="slidenum">
              <a:rPr lang="nl-NL" smtClean="0"/>
              <a:pPr/>
              <a:t>6</a:t>
            </a:fld>
            <a:endParaRPr lang="nl-NL"/>
          </a:p>
        </p:txBody>
      </p:sp>
      <p:pic>
        <p:nvPicPr>
          <p:cNvPr id="2050" name="Picture 2" descr="Ga vaker wandelen - Ergotech">
            <a:extLst>
              <a:ext uri="{FF2B5EF4-FFF2-40B4-BE49-F238E27FC236}">
                <a16:creationId xmlns:a16="http://schemas.microsoft.com/office/drawing/2014/main" id="{506D7D3B-3471-4D92-A120-CE56B6165E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58" r="34334"/>
          <a:stretch/>
        </p:blipFill>
        <p:spPr bwMode="auto">
          <a:xfrm>
            <a:off x="3132071" y="3768365"/>
            <a:ext cx="801278"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Ga vaker wandelen - Ergotech">
            <a:extLst>
              <a:ext uri="{FF2B5EF4-FFF2-40B4-BE49-F238E27FC236}">
                <a16:creationId xmlns:a16="http://schemas.microsoft.com/office/drawing/2014/main" id="{08B53555-80C4-4A03-AEF0-E135B6E76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5" r="65232"/>
          <a:stretch/>
        </p:blipFill>
        <p:spPr bwMode="auto">
          <a:xfrm>
            <a:off x="6507637" y="3768365"/>
            <a:ext cx="838986"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053535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70D58886-144D-457C-A483-75DCD346E3F7}"/>
              </a:ext>
            </a:extLst>
          </p:cNvPr>
          <p:cNvGraphicFramePr>
            <a:graphicFrameLocks noGrp="1"/>
          </p:cNvGraphicFramePr>
          <p:nvPr>
            <p:ph idx="1"/>
            <p:extLst>
              <p:ext uri="{D42A27DB-BD31-4B8C-83A1-F6EECF244321}">
                <p14:modId xmlns:p14="http://schemas.microsoft.com/office/powerpoint/2010/main" val="1197818083"/>
              </p:ext>
            </p:extLst>
          </p:nvPr>
        </p:nvGraphicFramePr>
        <p:xfrm>
          <a:off x="1831715" y="2839536"/>
          <a:ext cx="7023099" cy="2748280"/>
        </p:xfrm>
        <a:graphic>
          <a:graphicData uri="http://schemas.openxmlformats.org/drawingml/2006/table">
            <a:tbl>
              <a:tblPr firstRow="1" bandRow="1">
                <a:tableStyleId>{5C22544A-7EE6-4342-B048-85BDC9FD1C3A}</a:tableStyleId>
              </a:tblPr>
              <a:tblGrid>
                <a:gridCol w="2045616">
                  <a:extLst>
                    <a:ext uri="{9D8B030D-6E8A-4147-A177-3AD203B41FA5}">
                      <a16:colId xmlns:a16="http://schemas.microsoft.com/office/drawing/2014/main" val="624199870"/>
                    </a:ext>
                  </a:extLst>
                </a:gridCol>
                <a:gridCol w="1536570">
                  <a:extLst>
                    <a:ext uri="{9D8B030D-6E8A-4147-A177-3AD203B41FA5}">
                      <a16:colId xmlns:a16="http://schemas.microsoft.com/office/drawing/2014/main" val="1008053600"/>
                    </a:ext>
                  </a:extLst>
                </a:gridCol>
                <a:gridCol w="3440913">
                  <a:extLst>
                    <a:ext uri="{9D8B030D-6E8A-4147-A177-3AD203B41FA5}">
                      <a16:colId xmlns:a16="http://schemas.microsoft.com/office/drawing/2014/main" val="2541229762"/>
                    </a:ext>
                  </a:extLst>
                </a:gridCol>
              </a:tblGrid>
              <a:tr h="370840">
                <a:tc>
                  <a:txBody>
                    <a:bodyPr/>
                    <a:lstStyle/>
                    <a:p>
                      <a:r>
                        <a:rPr lang="nl-NL" sz="1600" dirty="0">
                          <a:solidFill>
                            <a:srgbClr val="658596"/>
                          </a:solidFill>
                        </a:rPr>
                        <a:t>Doelstelling</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tc>
                  <a:txBody>
                    <a:bodyPr/>
                    <a:lstStyle/>
                    <a:p>
                      <a:r>
                        <a:rPr lang="nl-NL" sz="1600" dirty="0">
                          <a:solidFill>
                            <a:srgbClr val="658596"/>
                          </a:solidFill>
                        </a:rPr>
                        <a:t>Frequentie</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tc>
                  <a:txBody>
                    <a:bodyPr/>
                    <a:lstStyle/>
                    <a:p>
                      <a:r>
                        <a:rPr lang="nl-NL" sz="1600" dirty="0">
                          <a:solidFill>
                            <a:srgbClr val="658596"/>
                          </a:solidFill>
                        </a:rPr>
                        <a:t>Werkwijze</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extLst>
                  <a:ext uri="{0D108BD9-81ED-4DB2-BD59-A6C34878D82A}">
                    <a16:rowId xmlns:a16="http://schemas.microsoft.com/office/drawing/2014/main" val="660576287"/>
                  </a:ext>
                </a:extLst>
              </a:tr>
              <a:tr h="370840">
                <a:tc>
                  <a:txBody>
                    <a:bodyPr/>
                    <a:lstStyle/>
                    <a:p>
                      <a:r>
                        <a:rPr lang="nl-NL" sz="1600" dirty="0">
                          <a:solidFill>
                            <a:srgbClr val="658596"/>
                          </a:solidFill>
                        </a:rPr>
                        <a:t>Nauwkeurigheid van 12ml of 0,5% van de volledige schaal (3L). </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tc>
                  <a:txBody>
                    <a:bodyPr/>
                    <a:lstStyle/>
                    <a:p>
                      <a:r>
                        <a:rPr lang="nl-NL" sz="1600" dirty="0">
                          <a:solidFill>
                            <a:srgbClr val="658596"/>
                          </a:solidFill>
                        </a:rPr>
                        <a:t>Maandelijks</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tc>
                  <a:txBody>
                    <a:bodyPr/>
                    <a:lstStyle/>
                    <a:p>
                      <a:r>
                        <a:rPr lang="nl-NL" sz="1600" b="0" i="0" u="none" strike="noStrike" kern="1200" baseline="0" dirty="0">
                          <a:solidFill>
                            <a:srgbClr val="658596"/>
                          </a:solidFill>
                          <a:latin typeface="+mn-lt"/>
                          <a:ea typeface="+mn-ea"/>
                          <a:cs typeface="+mn-cs"/>
                        </a:rPr>
                        <a:t>Controle op lekkage bij meerdere volumes, waaronder het max. volume. </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extLst>
                  <a:ext uri="{0D108BD9-81ED-4DB2-BD59-A6C34878D82A}">
                    <a16:rowId xmlns:a16="http://schemas.microsoft.com/office/drawing/2014/main" val="102024144"/>
                  </a:ext>
                </a:extLst>
              </a:tr>
              <a:tr h="370840">
                <a:tc>
                  <a:txBody>
                    <a:bodyPr/>
                    <a:lstStyle/>
                    <a:p>
                      <a:r>
                        <a:rPr lang="nl-NL" sz="1600" dirty="0">
                          <a:solidFill>
                            <a:srgbClr val="658596"/>
                          </a:solidFill>
                        </a:rPr>
                        <a:t>Vervaldatum kalibratiespuit</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tc>
                  <a:txBody>
                    <a:bodyPr/>
                    <a:lstStyle/>
                    <a:p>
                      <a:r>
                        <a:rPr lang="nl-NL" sz="1600" dirty="0">
                          <a:solidFill>
                            <a:srgbClr val="658596"/>
                          </a:solidFill>
                        </a:rPr>
                        <a:t>Afhankelijk welke kalibratiespuit, jaarlijks of eens in de twee jaar</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tc>
                  <a:txBody>
                    <a:bodyPr/>
                    <a:lstStyle/>
                    <a:p>
                      <a:pPr marL="285750" indent="-285750">
                        <a:buFontTx/>
                        <a:buChar char="-"/>
                      </a:pPr>
                      <a:r>
                        <a:rPr lang="nl-NL" sz="1600" dirty="0">
                          <a:solidFill>
                            <a:srgbClr val="658596"/>
                          </a:solidFill>
                        </a:rPr>
                        <a:t>De kalibratiespuit wordt aan een kalibratiespuit-</a:t>
                      </a:r>
                      <a:r>
                        <a:rPr lang="nl-NL" sz="1600" dirty="0" err="1">
                          <a:solidFill>
                            <a:srgbClr val="658596"/>
                          </a:solidFill>
                        </a:rPr>
                        <a:t>validator</a:t>
                      </a:r>
                      <a:r>
                        <a:rPr lang="nl-NL" sz="1600" dirty="0">
                          <a:solidFill>
                            <a:srgbClr val="658596"/>
                          </a:solidFill>
                        </a:rPr>
                        <a:t> geplaatst om een ‘</a:t>
                      </a:r>
                      <a:r>
                        <a:rPr lang="nl-NL" sz="1600" dirty="0" err="1">
                          <a:solidFill>
                            <a:srgbClr val="658596"/>
                          </a:solidFill>
                        </a:rPr>
                        <a:t>lektest</a:t>
                      </a:r>
                      <a:r>
                        <a:rPr lang="nl-NL" sz="1600" dirty="0">
                          <a:solidFill>
                            <a:srgbClr val="658596"/>
                          </a:solidFill>
                        </a:rPr>
                        <a:t>’ uit te voeren.</a:t>
                      </a:r>
                    </a:p>
                    <a:p>
                      <a:pPr marL="285750" indent="-285750">
                        <a:buFontTx/>
                        <a:buChar char="-"/>
                      </a:pPr>
                      <a:r>
                        <a:rPr lang="nl-NL" sz="1600" dirty="0">
                          <a:solidFill>
                            <a:srgbClr val="658596"/>
                          </a:solidFill>
                        </a:rPr>
                        <a:t>De kalibratiespuit wordt in een drukkamer gecontroleerd en zo nodig m.b.v. stelringen bijgesteld. </a:t>
                      </a:r>
                    </a:p>
                  </a:txBody>
                  <a:tcPr>
                    <a:lnL w="12700" cap="flat" cmpd="sng" algn="ctr">
                      <a:solidFill>
                        <a:srgbClr val="9E0027"/>
                      </a:solidFill>
                      <a:prstDash val="solid"/>
                      <a:round/>
                      <a:headEnd type="none" w="med" len="med"/>
                      <a:tailEnd type="none" w="med" len="med"/>
                    </a:lnL>
                    <a:lnR w="12700" cap="flat" cmpd="sng" algn="ctr">
                      <a:solidFill>
                        <a:srgbClr val="9E0027"/>
                      </a:solidFill>
                      <a:prstDash val="solid"/>
                      <a:round/>
                      <a:headEnd type="none" w="med" len="med"/>
                      <a:tailEnd type="none" w="med" len="med"/>
                    </a:lnR>
                    <a:lnT w="12700" cap="flat" cmpd="sng" algn="ctr">
                      <a:solidFill>
                        <a:srgbClr val="9E0027"/>
                      </a:solidFill>
                      <a:prstDash val="solid"/>
                      <a:round/>
                      <a:headEnd type="none" w="med" len="med"/>
                      <a:tailEnd type="none" w="med" len="med"/>
                    </a:lnT>
                    <a:lnB w="12700" cap="flat" cmpd="sng" algn="ctr">
                      <a:solidFill>
                        <a:srgbClr val="9E0027"/>
                      </a:solidFill>
                      <a:prstDash val="solid"/>
                      <a:round/>
                      <a:headEnd type="none" w="med" len="med"/>
                      <a:tailEnd type="none" w="med" len="med"/>
                    </a:lnB>
                    <a:noFill/>
                  </a:tcPr>
                </a:tc>
                <a:extLst>
                  <a:ext uri="{0D108BD9-81ED-4DB2-BD59-A6C34878D82A}">
                    <a16:rowId xmlns:a16="http://schemas.microsoft.com/office/drawing/2014/main" val="3378286621"/>
                  </a:ext>
                </a:extLst>
              </a:tr>
            </a:tbl>
          </a:graphicData>
        </a:graphic>
      </p:graphicFrame>
      <p:sp>
        <p:nvSpPr>
          <p:cNvPr id="4" name="Tijdelijke aanduiding voor dianummer 3">
            <a:extLst>
              <a:ext uri="{FF2B5EF4-FFF2-40B4-BE49-F238E27FC236}">
                <a16:creationId xmlns:a16="http://schemas.microsoft.com/office/drawing/2014/main" id="{D48862C3-4C87-4424-B0E4-D492542405AC}"/>
              </a:ext>
            </a:extLst>
          </p:cNvPr>
          <p:cNvSpPr>
            <a:spLocks noGrp="1"/>
          </p:cNvSpPr>
          <p:nvPr>
            <p:ph type="sldNum" sz="quarter" idx="12"/>
          </p:nvPr>
        </p:nvSpPr>
        <p:spPr/>
        <p:txBody>
          <a:bodyPr/>
          <a:lstStyle/>
          <a:p>
            <a:fld id="{5EA6E4B2-76D6-2146-851F-5812D32AA6DB}" type="slidenum">
              <a:rPr lang="nl-NL" smtClean="0"/>
              <a:pPr/>
              <a:t>7</a:t>
            </a:fld>
            <a:endParaRPr lang="nl-NL"/>
          </a:p>
        </p:txBody>
      </p:sp>
      <p:sp>
        <p:nvSpPr>
          <p:cNvPr id="5" name="Titel 1">
            <a:extLst>
              <a:ext uri="{FF2B5EF4-FFF2-40B4-BE49-F238E27FC236}">
                <a16:creationId xmlns:a16="http://schemas.microsoft.com/office/drawing/2014/main" id="{E90597F8-714D-4FC9-BC40-10B61779AE71}"/>
              </a:ext>
            </a:extLst>
          </p:cNvPr>
          <p:cNvSpPr>
            <a:spLocks noGrp="1"/>
          </p:cNvSpPr>
          <p:nvPr>
            <p:ph type="title"/>
          </p:nvPr>
        </p:nvSpPr>
        <p:spPr>
          <a:xfrm>
            <a:off x="1828800" y="1136650"/>
            <a:ext cx="6756400" cy="1143000"/>
          </a:xfrm>
        </p:spPr>
        <p:txBody>
          <a:bodyPr/>
          <a:lstStyle/>
          <a:p>
            <a:r>
              <a:rPr lang="nl-NL" dirty="0"/>
              <a:t>Preventief onderhoud kalibratiespuit</a:t>
            </a:r>
          </a:p>
        </p:txBody>
      </p:sp>
      <p:sp>
        <p:nvSpPr>
          <p:cNvPr id="10" name="Gedachtewolkje: wolk 9">
            <a:extLst>
              <a:ext uri="{FF2B5EF4-FFF2-40B4-BE49-F238E27FC236}">
                <a16:creationId xmlns:a16="http://schemas.microsoft.com/office/drawing/2014/main" id="{0E3F9A9D-4A49-4097-AEB2-273D6AB45155}"/>
              </a:ext>
            </a:extLst>
          </p:cNvPr>
          <p:cNvSpPr/>
          <p:nvPr/>
        </p:nvSpPr>
        <p:spPr>
          <a:xfrm>
            <a:off x="102320" y="4008290"/>
            <a:ext cx="1585078" cy="1143000"/>
          </a:xfrm>
          <a:prstGeom prst="cloudCallout">
            <a:avLst>
              <a:gd name="adj1" fmla="val 50919"/>
              <a:gd name="adj2" fmla="val -83749"/>
            </a:avLst>
          </a:prstGeom>
          <a:noFill/>
          <a:ln>
            <a:solidFill>
              <a:srgbClr val="65859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rgbClr val="658596"/>
                </a:solidFill>
              </a:rPr>
              <a:t>Wat kan deze </a:t>
            </a:r>
            <a:r>
              <a:rPr lang="nl-NL" sz="1200" dirty="0" err="1">
                <a:solidFill>
                  <a:srgbClr val="658596"/>
                </a:solidFill>
              </a:rPr>
              <a:t>nauwkeurig-heid</a:t>
            </a:r>
            <a:r>
              <a:rPr lang="nl-NL" sz="1200" dirty="0">
                <a:solidFill>
                  <a:srgbClr val="658596"/>
                </a:solidFill>
              </a:rPr>
              <a:t> beïnvloeden?</a:t>
            </a:r>
          </a:p>
        </p:txBody>
      </p:sp>
      <p:sp>
        <p:nvSpPr>
          <p:cNvPr id="12" name="Gedachtewolkje: wolk 11">
            <a:extLst>
              <a:ext uri="{FF2B5EF4-FFF2-40B4-BE49-F238E27FC236}">
                <a16:creationId xmlns:a16="http://schemas.microsoft.com/office/drawing/2014/main" id="{CB156AA5-D222-415E-A693-6EAC33A8233C}"/>
              </a:ext>
            </a:extLst>
          </p:cNvPr>
          <p:cNvSpPr/>
          <p:nvPr/>
        </p:nvSpPr>
        <p:spPr>
          <a:xfrm>
            <a:off x="6702458" y="1270184"/>
            <a:ext cx="2152356" cy="1393733"/>
          </a:xfrm>
          <a:prstGeom prst="cloudCallout">
            <a:avLst>
              <a:gd name="adj1" fmla="val -28974"/>
              <a:gd name="adj2" fmla="val 82533"/>
            </a:avLst>
          </a:prstGeom>
          <a:noFill/>
          <a:ln>
            <a:solidFill>
              <a:srgbClr val="65859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solidFill>
                  <a:srgbClr val="658596"/>
                </a:solidFill>
              </a:rPr>
              <a:t>Opberglocatie heeft dezelfde temperatuur en vochtigheidsgraad als de testlocatie. </a:t>
            </a:r>
          </a:p>
        </p:txBody>
      </p:sp>
    </p:spTree>
    <p:extLst>
      <p:ext uri="{BB962C8B-B14F-4D97-AF65-F5344CB8AC3E}">
        <p14:creationId xmlns:p14="http://schemas.microsoft.com/office/powerpoint/2010/main" val="424678335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D3FA884-7DAC-4437-BDEA-A9CB106FEC07}"/>
              </a:ext>
            </a:extLst>
          </p:cNvPr>
          <p:cNvSpPr>
            <a:spLocks noGrp="1"/>
          </p:cNvSpPr>
          <p:nvPr>
            <p:ph type="sldNum" sz="quarter" idx="12"/>
          </p:nvPr>
        </p:nvSpPr>
        <p:spPr/>
        <p:txBody>
          <a:bodyPr/>
          <a:lstStyle/>
          <a:p>
            <a:fld id="{5EA6E4B2-76D6-2146-851F-5812D32AA6DB}" type="slidenum">
              <a:rPr lang="nl-NL" smtClean="0"/>
              <a:pPr/>
              <a:t>8</a:t>
            </a:fld>
            <a:endParaRPr lang="nl-NL"/>
          </a:p>
        </p:txBody>
      </p:sp>
      <p:sp>
        <p:nvSpPr>
          <p:cNvPr id="6" name="Tijdelijke aanduiding voor inhoud 5">
            <a:extLst>
              <a:ext uri="{FF2B5EF4-FFF2-40B4-BE49-F238E27FC236}">
                <a16:creationId xmlns:a16="http://schemas.microsoft.com/office/drawing/2014/main" id="{D9553DCD-EAE4-4DF3-9FD7-352591292BBF}"/>
              </a:ext>
            </a:extLst>
          </p:cNvPr>
          <p:cNvSpPr>
            <a:spLocks noGrp="1"/>
          </p:cNvSpPr>
          <p:nvPr>
            <p:ph idx="1"/>
          </p:nvPr>
        </p:nvSpPr>
        <p:spPr>
          <a:xfrm>
            <a:off x="1562100" y="1949712"/>
            <a:ext cx="7289800" cy="4152900"/>
          </a:xfrm>
        </p:spPr>
        <p:txBody>
          <a:bodyPr/>
          <a:lstStyle/>
          <a:p>
            <a:r>
              <a:rPr lang="nl-NL" dirty="0"/>
              <a:t>Registraties zoals storingen, onderhoud en kalibratiecontroles worden automatisch opgeslagen in de software van de spirometer.</a:t>
            </a:r>
          </a:p>
          <a:p>
            <a:pPr marL="0" indent="0">
              <a:buNone/>
            </a:pPr>
            <a:endParaRPr lang="nl-NL" dirty="0"/>
          </a:p>
          <a:p>
            <a:r>
              <a:rPr lang="nl-NL" dirty="0"/>
              <a:t>Frequentie en verantwoordelijkheden van reiniging en onderhoud van zowel de spirometer als de kalibratiespuit zijn in de werkafspraken opgenomen.</a:t>
            </a:r>
          </a:p>
          <a:p>
            <a:endParaRPr lang="nl-NL" dirty="0"/>
          </a:p>
          <a:p>
            <a:r>
              <a:rPr lang="nl-NL" dirty="0"/>
              <a:t>NPA: Spirometer en kalibratiespuit dient conform richtlijnen fabrikant onderhouden te worden.</a:t>
            </a:r>
          </a:p>
          <a:p>
            <a:pPr marL="0" indent="0">
              <a:buNone/>
            </a:pPr>
            <a:endParaRPr lang="nl-NL" dirty="0"/>
          </a:p>
        </p:txBody>
      </p:sp>
      <p:sp>
        <p:nvSpPr>
          <p:cNvPr id="8" name="Titel 7">
            <a:extLst>
              <a:ext uri="{FF2B5EF4-FFF2-40B4-BE49-F238E27FC236}">
                <a16:creationId xmlns:a16="http://schemas.microsoft.com/office/drawing/2014/main" id="{DD781B27-BF15-469D-86EF-780935C5151A}"/>
              </a:ext>
            </a:extLst>
          </p:cNvPr>
          <p:cNvSpPr>
            <a:spLocks noGrp="1"/>
          </p:cNvSpPr>
          <p:nvPr>
            <p:ph type="title"/>
          </p:nvPr>
        </p:nvSpPr>
        <p:spPr/>
        <p:txBody>
          <a:bodyPr/>
          <a:lstStyle/>
          <a:p>
            <a:r>
              <a:rPr lang="nl-NL" dirty="0"/>
              <a:t>Logboek en werkafspraken</a:t>
            </a:r>
          </a:p>
        </p:txBody>
      </p:sp>
    </p:spTree>
    <p:extLst>
      <p:ext uri="{BB962C8B-B14F-4D97-AF65-F5344CB8AC3E}">
        <p14:creationId xmlns:p14="http://schemas.microsoft.com/office/powerpoint/2010/main" val="279840411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A5778-D3CA-4FE9-BD89-040506C8D8E3}"/>
              </a:ext>
            </a:extLst>
          </p:cNvPr>
          <p:cNvSpPr>
            <a:spLocks noGrp="1"/>
          </p:cNvSpPr>
          <p:nvPr>
            <p:ph type="title"/>
          </p:nvPr>
        </p:nvSpPr>
        <p:spPr/>
        <p:txBody>
          <a:bodyPr/>
          <a:lstStyle/>
          <a:p>
            <a:r>
              <a:rPr lang="nl-NL" dirty="0"/>
              <a:t>Reinigen spirometer</a:t>
            </a:r>
          </a:p>
        </p:txBody>
      </p:sp>
      <p:sp>
        <p:nvSpPr>
          <p:cNvPr id="4" name="Tijdelijke aanduiding voor dianummer 3">
            <a:extLst>
              <a:ext uri="{FF2B5EF4-FFF2-40B4-BE49-F238E27FC236}">
                <a16:creationId xmlns:a16="http://schemas.microsoft.com/office/drawing/2014/main" id="{5078CEBF-1BFB-4E54-85E4-F5780962DA98}"/>
              </a:ext>
            </a:extLst>
          </p:cNvPr>
          <p:cNvSpPr>
            <a:spLocks noGrp="1"/>
          </p:cNvSpPr>
          <p:nvPr>
            <p:ph type="sldNum" sz="quarter" idx="12"/>
          </p:nvPr>
        </p:nvSpPr>
        <p:spPr/>
        <p:txBody>
          <a:bodyPr/>
          <a:lstStyle/>
          <a:p>
            <a:fld id="{5EA6E4B2-76D6-2146-851F-5812D32AA6DB}" type="slidenum">
              <a:rPr lang="nl-NL" smtClean="0"/>
              <a:pPr/>
              <a:t>9</a:t>
            </a:fld>
            <a:endParaRPr lang="nl-NL"/>
          </a:p>
        </p:txBody>
      </p:sp>
      <p:pic>
        <p:nvPicPr>
          <p:cNvPr id="6" name="Picture 2" descr="Welch Allyn Spirometer kopen? Bestel online!">
            <a:extLst>
              <a:ext uri="{FF2B5EF4-FFF2-40B4-BE49-F238E27FC236}">
                <a16:creationId xmlns:a16="http://schemas.microsoft.com/office/drawing/2014/main" id="{87D264E4-FCE4-48B5-9F37-4D7DB9BD0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480" y="2656525"/>
            <a:ext cx="1661475" cy="1661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EA44F4A8-1F1B-4E6D-8B87-D9C62729B65A}"/>
              </a:ext>
            </a:extLst>
          </p:cNvPr>
          <p:cNvPicPr>
            <a:picLocks noChangeAspect="1"/>
          </p:cNvPicPr>
          <p:nvPr/>
        </p:nvPicPr>
        <p:blipFill>
          <a:blip r:embed="rId4"/>
          <a:stretch>
            <a:fillRect/>
          </a:stretch>
        </p:blipFill>
        <p:spPr>
          <a:xfrm>
            <a:off x="2354739" y="2658882"/>
            <a:ext cx="1643605" cy="1659118"/>
          </a:xfrm>
          <a:prstGeom prst="rect">
            <a:avLst/>
          </a:prstGeom>
          <a:ln>
            <a:noFill/>
          </a:ln>
          <a:effectLst>
            <a:outerShdw blurRad="190500" algn="tl" rotWithShape="0">
              <a:srgbClr val="000000">
                <a:alpha val="70000"/>
              </a:srgbClr>
            </a:outerShdw>
          </a:effectLst>
        </p:spPr>
      </p:pic>
      <p:pic>
        <p:nvPicPr>
          <p:cNvPr id="5" name="Afbeelding 4">
            <a:extLst>
              <a:ext uri="{FF2B5EF4-FFF2-40B4-BE49-F238E27FC236}">
                <a16:creationId xmlns:a16="http://schemas.microsoft.com/office/drawing/2014/main" id="{B0D639D8-4566-4166-9A6F-9ED5912976AA}"/>
              </a:ext>
            </a:extLst>
          </p:cNvPr>
          <p:cNvPicPr>
            <a:picLocks noChangeAspect="1"/>
          </p:cNvPicPr>
          <p:nvPr/>
        </p:nvPicPr>
        <p:blipFill>
          <a:blip r:embed="rId5"/>
          <a:stretch>
            <a:fillRect/>
          </a:stretch>
        </p:blipFill>
        <p:spPr>
          <a:xfrm>
            <a:off x="1527986" y="1904924"/>
            <a:ext cx="1223798" cy="1143000"/>
          </a:xfrm>
          <a:prstGeom prst="rect">
            <a:avLst/>
          </a:prstGeom>
          <a:ln>
            <a:noFill/>
          </a:ln>
          <a:effectLst>
            <a:outerShdw blurRad="190500" algn="tl" rotWithShape="0">
              <a:srgbClr val="000000">
                <a:alpha val="70000"/>
              </a:srgbClr>
            </a:outerShdw>
          </a:effectLst>
        </p:spPr>
      </p:pic>
      <p:sp>
        <p:nvSpPr>
          <p:cNvPr id="7" name="Tekstvak 6">
            <a:extLst>
              <a:ext uri="{FF2B5EF4-FFF2-40B4-BE49-F238E27FC236}">
                <a16:creationId xmlns:a16="http://schemas.microsoft.com/office/drawing/2014/main" id="{F7E704CF-57A9-4CD3-8D40-D9E080134E9F}"/>
              </a:ext>
            </a:extLst>
          </p:cNvPr>
          <p:cNvSpPr txBox="1"/>
          <p:nvPr/>
        </p:nvSpPr>
        <p:spPr>
          <a:xfrm>
            <a:off x="1225485" y="4440049"/>
            <a:ext cx="3629320" cy="1815882"/>
          </a:xfrm>
          <a:prstGeom prst="rect">
            <a:avLst/>
          </a:prstGeom>
          <a:noFill/>
        </p:spPr>
        <p:txBody>
          <a:bodyPr wrap="square" rtlCol="0">
            <a:spAutoFit/>
          </a:bodyPr>
          <a:lstStyle/>
          <a:p>
            <a:r>
              <a:rPr lang="nl-NL" sz="1400" dirty="0">
                <a:solidFill>
                  <a:srgbClr val="658596"/>
                </a:solidFill>
                <a:latin typeface="Verdana" panose="020B0604030504040204" pitchFamily="34" charset="0"/>
                <a:ea typeface="Verdana" panose="020B0604030504040204" pitchFamily="34" charset="0"/>
              </a:rPr>
              <a:t>Turbinetransducer: </a:t>
            </a:r>
          </a:p>
          <a:p>
            <a:pPr marL="285750" indent="-285750">
              <a:buFontTx/>
              <a:buChar char="-"/>
            </a:pPr>
            <a:r>
              <a:rPr lang="nl-NL" sz="1400" dirty="0">
                <a:solidFill>
                  <a:srgbClr val="658596"/>
                </a:solidFill>
                <a:latin typeface="Verdana" panose="020B0604030504040204" pitchFamily="34" charset="0"/>
                <a:ea typeface="Verdana" panose="020B0604030504040204" pitchFamily="34" charset="0"/>
              </a:rPr>
              <a:t>Maandelijks in warm sopje</a:t>
            </a:r>
          </a:p>
          <a:p>
            <a:pPr marL="285750" indent="-285750">
              <a:buFontTx/>
              <a:buChar char="-"/>
            </a:pPr>
            <a:r>
              <a:rPr lang="nl-NL" sz="1400" dirty="0">
                <a:solidFill>
                  <a:srgbClr val="658596"/>
                </a:solidFill>
                <a:latin typeface="Verdana" panose="020B0604030504040204" pitchFamily="34" charset="0"/>
                <a:ea typeface="Verdana" panose="020B0604030504040204" pitchFamily="34" charset="0"/>
              </a:rPr>
              <a:t>Half jaarlijks met </a:t>
            </a:r>
            <a:r>
              <a:rPr lang="nl-NL" sz="1400" dirty="0" err="1">
                <a:solidFill>
                  <a:srgbClr val="658596"/>
                </a:solidFill>
                <a:latin typeface="Verdana" panose="020B0604030504040204" pitchFamily="34" charset="0"/>
                <a:ea typeface="Verdana" panose="020B0604030504040204" pitchFamily="34" charset="0"/>
              </a:rPr>
              <a:t>Perasafe</a:t>
            </a:r>
            <a:endParaRPr lang="nl-NL" sz="1400" dirty="0">
              <a:solidFill>
                <a:srgbClr val="658596"/>
              </a:solidFill>
              <a:latin typeface="Verdana" panose="020B0604030504040204" pitchFamily="34" charset="0"/>
              <a:ea typeface="Verdana" panose="020B0604030504040204" pitchFamily="34" charset="0"/>
            </a:endParaRPr>
          </a:p>
          <a:p>
            <a:endParaRPr lang="nl-NL" sz="1400" dirty="0">
              <a:solidFill>
                <a:srgbClr val="658596"/>
              </a:solidFill>
              <a:latin typeface="Verdana" panose="020B0604030504040204" pitchFamily="34" charset="0"/>
              <a:ea typeface="Verdana" panose="020B0604030504040204" pitchFamily="34" charset="0"/>
            </a:endParaRPr>
          </a:p>
          <a:p>
            <a:r>
              <a:rPr lang="nl-NL" sz="1400" dirty="0">
                <a:solidFill>
                  <a:srgbClr val="658596"/>
                </a:solidFill>
                <a:latin typeface="Verdana" panose="020B0604030504040204" pitchFamily="34" charset="0"/>
                <a:ea typeface="Verdana" panose="020B0604030504040204" pitchFamily="34" charset="0"/>
              </a:rPr>
              <a:t>Houder: </a:t>
            </a:r>
          </a:p>
          <a:p>
            <a:pPr marL="285750" indent="-285750">
              <a:buFontTx/>
              <a:buChar char="-"/>
            </a:pPr>
            <a:r>
              <a:rPr lang="nl-NL" sz="1400" dirty="0">
                <a:solidFill>
                  <a:srgbClr val="658596"/>
                </a:solidFill>
                <a:latin typeface="Verdana" panose="020B0604030504040204" pitchFamily="34" charset="0"/>
                <a:ea typeface="Verdana" panose="020B0604030504040204" pitchFamily="34" charset="0"/>
              </a:rPr>
              <a:t>Na iedere meting met alcohol 70% </a:t>
            </a:r>
          </a:p>
          <a:p>
            <a:pPr marL="285750" indent="-285750">
              <a:buFontTx/>
              <a:buChar char="-"/>
            </a:pPr>
            <a:r>
              <a:rPr lang="nl-NL" sz="1400" dirty="0">
                <a:solidFill>
                  <a:srgbClr val="658596"/>
                </a:solidFill>
                <a:latin typeface="Verdana" panose="020B0604030504040204" pitchFamily="34" charset="0"/>
                <a:ea typeface="Verdana" panose="020B0604030504040204" pitchFamily="34" charset="0"/>
              </a:rPr>
              <a:t>Bij zichtbaar vuil huishoudelijk sopje</a:t>
            </a:r>
          </a:p>
        </p:txBody>
      </p:sp>
      <p:sp>
        <p:nvSpPr>
          <p:cNvPr id="9" name="Tekstvak 8">
            <a:extLst>
              <a:ext uri="{FF2B5EF4-FFF2-40B4-BE49-F238E27FC236}">
                <a16:creationId xmlns:a16="http://schemas.microsoft.com/office/drawing/2014/main" id="{2233AF35-A7E7-45C9-8768-3B9C1A106145}"/>
              </a:ext>
            </a:extLst>
          </p:cNvPr>
          <p:cNvSpPr txBox="1"/>
          <p:nvPr/>
        </p:nvSpPr>
        <p:spPr>
          <a:xfrm>
            <a:off x="5089293" y="4405622"/>
            <a:ext cx="3781805" cy="1169551"/>
          </a:xfrm>
          <a:prstGeom prst="rect">
            <a:avLst/>
          </a:prstGeom>
          <a:noFill/>
        </p:spPr>
        <p:txBody>
          <a:bodyPr wrap="square" rtlCol="0">
            <a:spAutoFit/>
          </a:bodyPr>
          <a:lstStyle/>
          <a:p>
            <a:r>
              <a:rPr lang="nl-NL" sz="1400" dirty="0">
                <a:solidFill>
                  <a:srgbClr val="658596"/>
                </a:solidFill>
                <a:latin typeface="Verdana" panose="020B0604030504040204" pitchFamily="34" charset="0"/>
                <a:ea typeface="Verdana" panose="020B0604030504040204" pitchFamily="34" charset="0"/>
              </a:rPr>
              <a:t>Flowtransducer:</a:t>
            </a:r>
          </a:p>
          <a:p>
            <a:pPr marL="285750" indent="-285750">
              <a:buFontTx/>
              <a:buChar char="-"/>
            </a:pPr>
            <a:r>
              <a:rPr lang="nl-NL" sz="1400" dirty="0">
                <a:solidFill>
                  <a:srgbClr val="658596"/>
                </a:solidFill>
                <a:latin typeface="Verdana" panose="020B0604030504040204" pitchFamily="34" charset="0"/>
                <a:ea typeface="Verdana" panose="020B0604030504040204" pitchFamily="34" charset="0"/>
              </a:rPr>
              <a:t>Eenmalig gebruik. Reinigen dus niet nodig.</a:t>
            </a:r>
          </a:p>
          <a:p>
            <a:pPr marL="285750" indent="-285750">
              <a:buFontTx/>
              <a:buChar char="-"/>
            </a:pPr>
            <a:r>
              <a:rPr lang="nl-NL" sz="1400" dirty="0">
                <a:solidFill>
                  <a:srgbClr val="658596"/>
                </a:solidFill>
                <a:latin typeface="Verdana" panose="020B0604030504040204" pitchFamily="34" charset="0"/>
                <a:ea typeface="Verdana" panose="020B0604030504040204" pitchFamily="34" charset="0"/>
              </a:rPr>
              <a:t>Drukslang/sensor mag niet gereinigd worden.</a:t>
            </a:r>
          </a:p>
        </p:txBody>
      </p:sp>
    </p:spTree>
    <p:extLst>
      <p:ext uri="{BB962C8B-B14F-4D97-AF65-F5344CB8AC3E}">
        <p14:creationId xmlns:p14="http://schemas.microsoft.com/office/powerpoint/2010/main" val="358812123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theme/theme1.xml><?xml version="1.0" encoding="utf-8"?>
<a:theme xmlns:a="http://schemas.openxmlformats.org/drawingml/2006/main" name="OH_PowerPoint_Ketenzorg">
  <a:themeElements>
    <a:clrScheme name="Onze Huisartsen">
      <a:dk1>
        <a:srgbClr val="8A0028"/>
      </a:dk1>
      <a:lt1>
        <a:sysClr val="window" lastClr="FFFFFF"/>
      </a:lt1>
      <a:dk2>
        <a:srgbClr val="829DAB"/>
      </a:dk2>
      <a:lt2>
        <a:srgbClr val="9ED4D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CDE4755133714DB563110CF460CC9B" ma:contentTypeVersion="12" ma:contentTypeDescription="Een nieuw document maken." ma:contentTypeScope="" ma:versionID="b46f8675b1d6150f27d194b4d9e51e27">
  <xsd:schema xmlns:xsd="http://www.w3.org/2001/XMLSchema" xmlns:xs="http://www.w3.org/2001/XMLSchema" xmlns:p="http://schemas.microsoft.com/office/2006/metadata/properties" xmlns:ns2="f48fc39d-ed12-49fb-b4c5-5344d6d20132" xmlns:ns3="9ac4379d-c372-4dcf-b319-71c37ab0c441" targetNamespace="http://schemas.microsoft.com/office/2006/metadata/properties" ma:root="true" ma:fieldsID="ee9883d7f0f7d64ab2ef69b1e6e95b26" ns2:_="" ns3:_="">
    <xsd:import namespace="f48fc39d-ed12-49fb-b4c5-5344d6d20132"/>
    <xsd:import namespace="9ac4379d-c372-4dcf-b319-71c37ab0c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fc39d-ed12-49fb-b4c5-5344d6d20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c4379d-c372-4dcf-b319-71c37ab0c4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BB7A0-E89C-4338-A3D2-39E1471A8D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7EB946D-722B-4EE8-8491-3D54D185064A}">
  <ds:schemaRefs>
    <ds:schemaRef ds:uri="http://schemas.microsoft.com/sharepoint/v3/contenttype/forms"/>
  </ds:schemaRefs>
</ds:datastoreItem>
</file>

<file path=customXml/itemProps3.xml><?xml version="1.0" encoding="utf-8"?>
<ds:datastoreItem xmlns:ds="http://schemas.openxmlformats.org/officeDocument/2006/customXml" ds:itemID="{4127F8C9-B63F-4CE6-9658-EAA669AADB03}"/>
</file>

<file path=docProps/app.xml><?xml version="1.0" encoding="utf-8"?>
<Properties xmlns="http://schemas.openxmlformats.org/officeDocument/2006/extended-properties" xmlns:vt="http://schemas.openxmlformats.org/officeDocument/2006/docPropsVTypes">
  <Template/>
  <TotalTime>349</TotalTime>
  <Words>1402</Words>
  <Application>Microsoft Office PowerPoint</Application>
  <PresentationFormat>Diavoorstelling (4:3)</PresentationFormat>
  <Paragraphs>218</Paragraphs>
  <Slides>16</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TodaySBOP-Regular</vt:lpstr>
      <vt:lpstr>Verdana</vt:lpstr>
      <vt:lpstr>OH_PowerPoint_Ketenzorg</vt:lpstr>
      <vt:lpstr>Kwaliteitscontrole en onderhoud        spirometer (Carefusion en Welch Allyn)   </vt:lpstr>
      <vt:lpstr>Programma</vt:lpstr>
      <vt:lpstr>Aanleiding</vt:lpstr>
      <vt:lpstr> </vt:lpstr>
      <vt:lpstr>Preventief onderhoud spirometer</vt:lpstr>
      <vt:lpstr>Preventief onderhoud kalibratiespuit</vt:lpstr>
      <vt:lpstr>Preventief onderhoud kalibratiespuit</vt:lpstr>
      <vt:lpstr>Logboek en werkafspraken</vt:lpstr>
      <vt:lpstr>Reinigen spirometer</vt:lpstr>
      <vt:lpstr>Reinigen kalibratiespuit</vt:lpstr>
      <vt:lpstr>Kalibreren spirometer</vt:lpstr>
      <vt:lpstr>Aandachtspunten uitvoering spirometrie</vt:lpstr>
      <vt:lpstr>Weerstation bij gebruik Welch Allyn</vt:lpstr>
      <vt:lpstr>Veel gestelde vragen</vt:lpstr>
      <vt:lpstr>Oefenen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van Zeijst</dc:creator>
  <cp:lastModifiedBy>Ineke Regterschot</cp:lastModifiedBy>
  <cp:revision>19</cp:revision>
  <cp:lastPrinted>1601-01-01T00:00:00Z</cp:lastPrinted>
  <dcterms:created xsi:type="dcterms:W3CDTF">1601-01-01T00:00:00Z</dcterms:created>
  <dcterms:modified xsi:type="dcterms:W3CDTF">2020-08-26T06:30:41Z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0x010100E5CDE4755133714DB563110CF460CC9B</vt:lpwstr>
  </property>
  <property fmtid="{D5CDD505-2E9C-101B-9397-08002B2CF9AE}" pid="3" name="Order">
    <vt:r8>60800</vt:r8>
  </property>
</Properties>
</file>