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316" r:id="rId4"/>
    <p:sldId id="480" r:id="rId5"/>
    <p:sldId id="481" r:id="rId6"/>
    <p:sldId id="482" r:id="rId7"/>
    <p:sldId id="422" r:id="rId8"/>
    <p:sldId id="423" r:id="rId9"/>
    <p:sldId id="411" r:id="rId10"/>
    <p:sldId id="413" r:id="rId11"/>
    <p:sldId id="300" r:id="rId12"/>
    <p:sldId id="302" r:id="rId13"/>
    <p:sldId id="303" r:id="rId14"/>
    <p:sldId id="304" r:id="rId15"/>
    <p:sldId id="412" r:id="rId16"/>
    <p:sldId id="414" r:id="rId17"/>
    <p:sldId id="415" r:id="rId18"/>
    <p:sldId id="416" r:id="rId19"/>
    <p:sldId id="417" r:id="rId20"/>
    <p:sldId id="418" r:id="rId21"/>
    <p:sldId id="419" r:id="rId22"/>
    <p:sldId id="281" r:id="rId23"/>
    <p:sldId id="263" r:id="rId24"/>
    <p:sldId id="420" r:id="rId25"/>
    <p:sldId id="483" r:id="rId26"/>
    <p:sldId id="421" r:id="rId27"/>
    <p:sldId id="47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60" d="100"/>
          <a:sy n="60"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D279D-FEC4-4909-BF6F-4868CFC33B7E}"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nl-NL"/>
        </a:p>
      </dgm:t>
    </dgm:pt>
    <dgm:pt modelId="{4A47C331-E017-4A48-84B3-9A9066991619}">
      <dgm:prSet phldrT="[Tekst]"/>
      <dgm:spPr>
        <a:solidFill>
          <a:schemeClr val="accent1">
            <a:lumMod val="50000"/>
          </a:schemeClr>
        </a:solidFill>
      </dgm:spPr>
      <dgm:t>
        <a:bodyPr/>
        <a:lstStyle/>
        <a:p>
          <a:r>
            <a:rPr lang="nl-NL" dirty="0"/>
            <a:t>1. farmacotherapeutische anamnese</a:t>
          </a:r>
        </a:p>
      </dgm:t>
    </dgm:pt>
    <dgm:pt modelId="{2E2E578D-394B-4BE1-B22F-CE3000B84350}" type="parTrans" cxnId="{EF558737-676E-4F3D-BC99-39B3CF1FB258}">
      <dgm:prSet/>
      <dgm:spPr/>
      <dgm:t>
        <a:bodyPr/>
        <a:lstStyle/>
        <a:p>
          <a:endParaRPr lang="nl-NL"/>
        </a:p>
      </dgm:t>
    </dgm:pt>
    <dgm:pt modelId="{0B25E5AB-207C-435A-812D-1E97C9A869C4}" type="sibTrans" cxnId="{EF558737-676E-4F3D-BC99-39B3CF1FB258}">
      <dgm:prSet/>
      <dgm:spPr/>
      <dgm:t>
        <a:bodyPr/>
        <a:lstStyle/>
        <a:p>
          <a:endParaRPr lang="nl-NL"/>
        </a:p>
      </dgm:t>
    </dgm:pt>
    <dgm:pt modelId="{A71ED039-FDB6-4F09-A8FA-E96952271E35}">
      <dgm:prSet phldrT="[Tekst]"/>
      <dgm:spPr>
        <a:solidFill>
          <a:schemeClr val="accent1">
            <a:lumMod val="50000"/>
          </a:schemeClr>
        </a:solidFill>
      </dgm:spPr>
      <dgm:t>
        <a:bodyPr/>
        <a:lstStyle/>
        <a:p>
          <a:r>
            <a:rPr lang="nl-NL" dirty="0"/>
            <a:t>2. farmacotherapeutische analyse</a:t>
          </a:r>
        </a:p>
      </dgm:t>
    </dgm:pt>
    <dgm:pt modelId="{581E624D-0494-4F54-996C-2179B523402A}" type="parTrans" cxnId="{6D08FA43-B9E1-4B38-8722-EDC2B6AB1FA7}">
      <dgm:prSet/>
      <dgm:spPr/>
      <dgm:t>
        <a:bodyPr/>
        <a:lstStyle/>
        <a:p>
          <a:endParaRPr lang="nl-NL"/>
        </a:p>
      </dgm:t>
    </dgm:pt>
    <dgm:pt modelId="{593106BC-FEB2-43F9-8FEB-79EEC215E07B}" type="sibTrans" cxnId="{6D08FA43-B9E1-4B38-8722-EDC2B6AB1FA7}">
      <dgm:prSet/>
      <dgm:spPr/>
      <dgm:t>
        <a:bodyPr/>
        <a:lstStyle/>
        <a:p>
          <a:endParaRPr lang="nl-NL"/>
        </a:p>
      </dgm:t>
    </dgm:pt>
    <dgm:pt modelId="{10E6FCA3-76BA-4ED9-8DF2-D6713E0504A3}">
      <dgm:prSet phldrT="[Tekst]"/>
      <dgm:spPr>
        <a:solidFill>
          <a:schemeClr val="accent1">
            <a:lumMod val="50000"/>
          </a:schemeClr>
        </a:solidFill>
      </dgm:spPr>
      <dgm:t>
        <a:bodyPr/>
        <a:lstStyle/>
        <a:p>
          <a:r>
            <a:rPr lang="nl-NL" dirty="0"/>
            <a:t>3. overleg arts en apotheker</a:t>
          </a:r>
        </a:p>
      </dgm:t>
    </dgm:pt>
    <dgm:pt modelId="{299BEBAA-DAA3-4836-AF68-560B91323D15}" type="parTrans" cxnId="{971D2552-D48A-4E26-9168-99E1C55D871A}">
      <dgm:prSet/>
      <dgm:spPr/>
      <dgm:t>
        <a:bodyPr/>
        <a:lstStyle/>
        <a:p>
          <a:endParaRPr lang="nl-NL"/>
        </a:p>
      </dgm:t>
    </dgm:pt>
    <dgm:pt modelId="{375A9F2F-5558-4BB6-BD99-C59F30DE3E6D}" type="sibTrans" cxnId="{971D2552-D48A-4E26-9168-99E1C55D871A}">
      <dgm:prSet/>
      <dgm:spPr/>
      <dgm:t>
        <a:bodyPr/>
        <a:lstStyle/>
        <a:p>
          <a:endParaRPr lang="nl-NL"/>
        </a:p>
      </dgm:t>
    </dgm:pt>
    <dgm:pt modelId="{F7A2C36A-2402-46AD-BBAB-E610C07E35F4}">
      <dgm:prSet phldrT="[Tekst]"/>
      <dgm:spPr>
        <a:solidFill>
          <a:schemeClr val="accent1">
            <a:lumMod val="50000"/>
          </a:schemeClr>
        </a:solidFill>
      </dgm:spPr>
      <dgm:t>
        <a:bodyPr/>
        <a:lstStyle/>
        <a:p>
          <a:r>
            <a:rPr lang="nl-NL" dirty="0"/>
            <a:t>4. overleg patiënt</a:t>
          </a:r>
        </a:p>
      </dgm:t>
    </dgm:pt>
    <dgm:pt modelId="{474A6E33-A586-42CD-8406-A2C2322B6187}" type="parTrans" cxnId="{DE7D24DB-27DE-451F-8CE5-9C60937DB989}">
      <dgm:prSet/>
      <dgm:spPr/>
      <dgm:t>
        <a:bodyPr/>
        <a:lstStyle/>
        <a:p>
          <a:endParaRPr lang="nl-NL"/>
        </a:p>
      </dgm:t>
    </dgm:pt>
    <dgm:pt modelId="{A2AFA681-D97C-4B07-A61A-EDE1016A0475}" type="sibTrans" cxnId="{DE7D24DB-27DE-451F-8CE5-9C60937DB989}">
      <dgm:prSet/>
      <dgm:spPr/>
      <dgm:t>
        <a:bodyPr/>
        <a:lstStyle/>
        <a:p>
          <a:endParaRPr lang="nl-NL"/>
        </a:p>
      </dgm:t>
    </dgm:pt>
    <dgm:pt modelId="{4E83A59E-98D3-42D8-AC5D-8D5B8F531760}">
      <dgm:prSet phldrT="[Tekst]"/>
      <dgm:spPr>
        <a:solidFill>
          <a:schemeClr val="accent1">
            <a:lumMod val="50000"/>
          </a:schemeClr>
        </a:solidFill>
      </dgm:spPr>
      <dgm:t>
        <a:bodyPr/>
        <a:lstStyle/>
        <a:p>
          <a:r>
            <a:rPr lang="nl-NL" dirty="0"/>
            <a:t>5. follow-up en monitoring</a:t>
          </a:r>
        </a:p>
      </dgm:t>
    </dgm:pt>
    <dgm:pt modelId="{AB239FAB-71EC-4F5C-8360-4FF47F65E4D8}" type="parTrans" cxnId="{16E88AEB-7A2E-4532-9CD1-3565CAE8C571}">
      <dgm:prSet/>
      <dgm:spPr/>
      <dgm:t>
        <a:bodyPr/>
        <a:lstStyle/>
        <a:p>
          <a:endParaRPr lang="nl-NL"/>
        </a:p>
      </dgm:t>
    </dgm:pt>
    <dgm:pt modelId="{9ED2CFA9-4088-48C7-B082-61C51FD4ADF7}" type="sibTrans" cxnId="{16E88AEB-7A2E-4532-9CD1-3565CAE8C571}">
      <dgm:prSet/>
      <dgm:spPr/>
      <dgm:t>
        <a:bodyPr/>
        <a:lstStyle/>
        <a:p>
          <a:endParaRPr lang="nl-NL"/>
        </a:p>
      </dgm:t>
    </dgm:pt>
    <dgm:pt modelId="{6A97E4D0-605D-42E6-9D78-8AE6B791F49C}" type="pres">
      <dgm:prSet presAssocID="{7A3D279D-FEC4-4909-BF6F-4868CFC33B7E}" presName="Name0" presStyleCnt="0">
        <dgm:presLayoutVars>
          <dgm:dir/>
          <dgm:resizeHandles val="exact"/>
        </dgm:presLayoutVars>
      </dgm:prSet>
      <dgm:spPr/>
      <dgm:t>
        <a:bodyPr/>
        <a:lstStyle/>
        <a:p>
          <a:endParaRPr lang="nl-NL"/>
        </a:p>
      </dgm:t>
    </dgm:pt>
    <dgm:pt modelId="{B7A22CEC-D930-45E6-8A9A-5551D0D7D1E7}" type="pres">
      <dgm:prSet presAssocID="{7A3D279D-FEC4-4909-BF6F-4868CFC33B7E}" presName="cycle" presStyleCnt="0"/>
      <dgm:spPr/>
    </dgm:pt>
    <dgm:pt modelId="{360ED246-322C-43DC-83AF-38C2E41D086A}" type="pres">
      <dgm:prSet presAssocID="{4A47C331-E017-4A48-84B3-9A9066991619}" presName="nodeFirstNode" presStyleLbl="node1" presStyleIdx="0" presStyleCnt="5">
        <dgm:presLayoutVars>
          <dgm:bulletEnabled val="1"/>
        </dgm:presLayoutVars>
      </dgm:prSet>
      <dgm:spPr/>
      <dgm:t>
        <a:bodyPr/>
        <a:lstStyle/>
        <a:p>
          <a:endParaRPr lang="nl-NL"/>
        </a:p>
      </dgm:t>
    </dgm:pt>
    <dgm:pt modelId="{1173D44D-E00C-4D5E-AD76-9D2ADA582A8C}" type="pres">
      <dgm:prSet presAssocID="{0B25E5AB-207C-435A-812D-1E97C9A869C4}" presName="sibTransFirstNode" presStyleLbl="bgShp" presStyleIdx="0" presStyleCnt="1" custScaleX="113760"/>
      <dgm:spPr/>
      <dgm:t>
        <a:bodyPr/>
        <a:lstStyle/>
        <a:p>
          <a:endParaRPr lang="nl-NL"/>
        </a:p>
      </dgm:t>
    </dgm:pt>
    <dgm:pt modelId="{AE09290E-901C-4967-9856-C41EB7B50A6F}" type="pres">
      <dgm:prSet presAssocID="{A71ED039-FDB6-4F09-A8FA-E96952271E35}" presName="nodeFollowingNodes" presStyleLbl="node1" presStyleIdx="1" presStyleCnt="5" custRadScaleRad="125791" custRadScaleInc="346">
        <dgm:presLayoutVars>
          <dgm:bulletEnabled val="1"/>
        </dgm:presLayoutVars>
      </dgm:prSet>
      <dgm:spPr/>
      <dgm:t>
        <a:bodyPr/>
        <a:lstStyle/>
        <a:p>
          <a:endParaRPr lang="nl-NL"/>
        </a:p>
      </dgm:t>
    </dgm:pt>
    <dgm:pt modelId="{348F6C8C-1790-4041-8457-38844C6210A2}" type="pres">
      <dgm:prSet presAssocID="{10E6FCA3-76BA-4ED9-8DF2-D6713E0504A3}" presName="nodeFollowingNodes" presStyleLbl="node1" presStyleIdx="2" presStyleCnt="5" custRadScaleRad="107926" custRadScaleInc="-45116">
        <dgm:presLayoutVars>
          <dgm:bulletEnabled val="1"/>
        </dgm:presLayoutVars>
      </dgm:prSet>
      <dgm:spPr/>
      <dgm:t>
        <a:bodyPr/>
        <a:lstStyle/>
        <a:p>
          <a:endParaRPr lang="nl-NL"/>
        </a:p>
      </dgm:t>
    </dgm:pt>
    <dgm:pt modelId="{D9A1111E-7225-4175-B288-45A57C765D5F}" type="pres">
      <dgm:prSet presAssocID="{F7A2C36A-2402-46AD-BBAB-E610C07E35F4}" presName="nodeFollowingNodes" presStyleLbl="node1" presStyleIdx="3" presStyleCnt="5" custRadScaleRad="96550" custRadScaleInc="5172">
        <dgm:presLayoutVars>
          <dgm:bulletEnabled val="1"/>
        </dgm:presLayoutVars>
      </dgm:prSet>
      <dgm:spPr/>
      <dgm:t>
        <a:bodyPr/>
        <a:lstStyle/>
        <a:p>
          <a:endParaRPr lang="nl-NL"/>
        </a:p>
      </dgm:t>
    </dgm:pt>
    <dgm:pt modelId="{468E62A7-E563-4C38-899C-2E950651C282}" type="pres">
      <dgm:prSet presAssocID="{4E83A59E-98D3-42D8-AC5D-8D5B8F531760}" presName="nodeFollowingNodes" presStyleLbl="node1" presStyleIdx="4" presStyleCnt="5" custRadScaleRad="129094" custRadScaleInc="-21472">
        <dgm:presLayoutVars>
          <dgm:bulletEnabled val="1"/>
        </dgm:presLayoutVars>
      </dgm:prSet>
      <dgm:spPr/>
      <dgm:t>
        <a:bodyPr/>
        <a:lstStyle/>
        <a:p>
          <a:endParaRPr lang="nl-NL"/>
        </a:p>
      </dgm:t>
    </dgm:pt>
  </dgm:ptLst>
  <dgm:cxnLst>
    <dgm:cxn modelId="{DE7D24DB-27DE-451F-8CE5-9C60937DB989}" srcId="{7A3D279D-FEC4-4909-BF6F-4868CFC33B7E}" destId="{F7A2C36A-2402-46AD-BBAB-E610C07E35F4}" srcOrd="3" destOrd="0" parTransId="{474A6E33-A586-42CD-8406-A2C2322B6187}" sibTransId="{A2AFA681-D97C-4B07-A61A-EDE1016A0475}"/>
    <dgm:cxn modelId="{DAC90069-5E0B-4DC3-B905-26D75650FECD}" type="presOf" srcId="{7A3D279D-FEC4-4909-BF6F-4868CFC33B7E}" destId="{6A97E4D0-605D-42E6-9D78-8AE6B791F49C}" srcOrd="0" destOrd="0" presId="urn:microsoft.com/office/officeart/2005/8/layout/cycle3"/>
    <dgm:cxn modelId="{6D08FA43-B9E1-4B38-8722-EDC2B6AB1FA7}" srcId="{7A3D279D-FEC4-4909-BF6F-4868CFC33B7E}" destId="{A71ED039-FDB6-4F09-A8FA-E96952271E35}" srcOrd="1" destOrd="0" parTransId="{581E624D-0494-4F54-996C-2179B523402A}" sibTransId="{593106BC-FEB2-43F9-8FEB-79EEC215E07B}"/>
    <dgm:cxn modelId="{A546A6E5-367B-4618-A9DC-B9623776D483}" type="presOf" srcId="{4A47C331-E017-4A48-84B3-9A9066991619}" destId="{360ED246-322C-43DC-83AF-38C2E41D086A}" srcOrd="0" destOrd="0" presId="urn:microsoft.com/office/officeart/2005/8/layout/cycle3"/>
    <dgm:cxn modelId="{16E88AEB-7A2E-4532-9CD1-3565CAE8C571}" srcId="{7A3D279D-FEC4-4909-BF6F-4868CFC33B7E}" destId="{4E83A59E-98D3-42D8-AC5D-8D5B8F531760}" srcOrd="4" destOrd="0" parTransId="{AB239FAB-71EC-4F5C-8360-4FF47F65E4D8}" sibTransId="{9ED2CFA9-4088-48C7-B082-61C51FD4ADF7}"/>
    <dgm:cxn modelId="{B5A67779-6305-4E8C-886D-08C52737FE2B}" type="presOf" srcId="{10E6FCA3-76BA-4ED9-8DF2-D6713E0504A3}" destId="{348F6C8C-1790-4041-8457-38844C6210A2}" srcOrd="0" destOrd="0" presId="urn:microsoft.com/office/officeart/2005/8/layout/cycle3"/>
    <dgm:cxn modelId="{971D2552-D48A-4E26-9168-99E1C55D871A}" srcId="{7A3D279D-FEC4-4909-BF6F-4868CFC33B7E}" destId="{10E6FCA3-76BA-4ED9-8DF2-D6713E0504A3}" srcOrd="2" destOrd="0" parTransId="{299BEBAA-DAA3-4836-AF68-560B91323D15}" sibTransId="{375A9F2F-5558-4BB6-BD99-C59F30DE3E6D}"/>
    <dgm:cxn modelId="{EF558737-676E-4F3D-BC99-39B3CF1FB258}" srcId="{7A3D279D-FEC4-4909-BF6F-4868CFC33B7E}" destId="{4A47C331-E017-4A48-84B3-9A9066991619}" srcOrd="0" destOrd="0" parTransId="{2E2E578D-394B-4BE1-B22F-CE3000B84350}" sibTransId="{0B25E5AB-207C-435A-812D-1E97C9A869C4}"/>
    <dgm:cxn modelId="{11B6B563-AC0D-4C41-921C-8A68C19E3FA9}" type="presOf" srcId="{F7A2C36A-2402-46AD-BBAB-E610C07E35F4}" destId="{D9A1111E-7225-4175-B288-45A57C765D5F}" srcOrd="0" destOrd="0" presId="urn:microsoft.com/office/officeart/2005/8/layout/cycle3"/>
    <dgm:cxn modelId="{11A30904-8EEA-4AA4-9223-C956B9A07FC1}" type="presOf" srcId="{0B25E5AB-207C-435A-812D-1E97C9A869C4}" destId="{1173D44D-E00C-4D5E-AD76-9D2ADA582A8C}" srcOrd="0" destOrd="0" presId="urn:microsoft.com/office/officeart/2005/8/layout/cycle3"/>
    <dgm:cxn modelId="{60FE05BD-0589-45B9-8B1A-6EB3B7356C36}" type="presOf" srcId="{A71ED039-FDB6-4F09-A8FA-E96952271E35}" destId="{AE09290E-901C-4967-9856-C41EB7B50A6F}" srcOrd="0" destOrd="0" presId="urn:microsoft.com/office/officeart/2005/8/layout/cycle3"/>
    <dgm:cxn modelId="{9A0B4B3D-32FD-41A6-A334-F500E52206A7}" type="presOf" srcId="{4E83A59E-98D3-42D8-AC5D-8D5B8F531760}" destId="{468E62A7-E563-4C38-899C-2E950651C282}" srcOrd="0" destOrd="0" presId="urn:microsoft.com/office/officeart/2005/8/layout/cycle3"/>
    <dgm:cxn modelId="{F815A43E-6EBF-48C3-9910-56CFBD27DCCF}" type="presParOf" srcId="{6A97E4D0-605D-42E6-9D78-8AE6B791F49C}" destId="{B7A22CEC-D930-45E6-8A9A-5551D0D7D1E7}" srcOrd="0" destOrd="0" presId="urn:microsoft.com/office/officeart/2005/8/layout/cycle3"/>
    <dgm:cxn modelId="{7AAA41D7-5C7D-465A-A540-AEAB266B2A33}" type="presParOf" srcId="{B7A22CEC-D930-45E6-8A9A-5551D0D7D1E7}" destId="{360ED246-322C-43DC-83AF-38C2E41D086A}" srcOrd="0" destOrd="0" presId="urn:microsoft.com/office/officeart/2005/8/layout/cycle3"/>
    <dgm:cxn modelId="{65ED9F3F-7006-46B6-A887-536675EB0E0D}" type="presParOf" srcId="{B7A22CEC-D930-45E6-8A9A-5551D0D7D1E7}" destId="{1173D44D-E00C-4D5E-AD76-9D2ADA582A8C}" srcOrd="1" destOrd="0" presId="urn:microsoft.com/office/officeart/2005/8/layout/cycle3"/>
    <dgm:cxn modelId="{C7F5D9B3-02B3-4C88-BF9F-4AE8BAC6BE8D}" type="presParOf" srcId="{B7A22CEC-D930-45E6-8A9A-5551D0D7D1E7}" destId="{AE09290E-901C-4967-9856-C41EB7B50A6F}" srcOrd="2" destOrd="0" presId="urn:microsoft.com/office/officeart/2005/8/layout/cycle3"/>
    <dgm:cxn modelId="{EBE021F8-9F40-41D1-9728-81075B9BA61E}" type="presParOf" srcId="{B7A22CEC-D930-45E6-8A9A-5551D0D7D1E7}" destId="{348F6C8C-1790-4041-8457-38844C6210A2}" srcOrd="3" destOrd="0" presId="urn:microsoft.com/office/officeart/2005/8/layout/cycle3"/>
    <dgm:cxn modelId="{031B9468-DD44-424B-A7EB-6BF3874F4E35}" type="presParOf" srcId="{B7A22CEC-D930-45E6-8A9A-5551D0D7D1E7}" destId="{D9A1111E-7225-4175-B288-45A57C765D5F}" srcOrd="4" destOrd="0" presId="urn:microsoft.com/office/officeart/2005/8/layout/cycle3"/>
    <dgm:cxn modelId="{B2243041-3C92-4A8D-9E8D-A238AE530F72}" type="presParOf" srcId="{B7A22CEC-D930-45E6-8A9A-5551D0D7D1E7}" destId="{468E62A7-E563-4C38-899C-2E950651C28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6B503-4011-4E5D-98DA-B72DEE3AAC10}" type="datetimeFigureOut">
              <a:rPr lang="nl-NL" smtClean="0"/>
              <a:t>20-5-2019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C5CFA-CE6F-4A52-980C-6B227FBBA409}" type="slidenum">
              <a:rPr lang="nl-NL" smtClean="0"/>
              <a:t>‹nr.›</a:t>
            </a:fld>
            <a:endParaRPr lang="nl-NL"/>
          </a:p>
        </p:txBody>
      </p:sp>
    </p:spTree>
    <p:extLst>
      <p:ext uri="{BB962C8B-B14F-4D97-AF65-F5344CB8AC3E}">
        <p14:creationId xmlns:p14="http://schemas.microsoft.com/office/powerpoint/2010/main" val="168300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spcBef>
                <a:spcPct val="0"/>
              </a:spcBef>
            </a:pPr>
            <a:r>
              <a:rPr lang="en-IE" altLang="en-US" dirty="0" err="1">
                <a:ea typeface="ＭＳ Ｐゴシック" pitchFamily="34" charset="-128"/>
              </a:rPr>
              <a:t>bijv</a:t>
            </a:r>
            <a:r>
              <a:rPr lang="en-IE" altLang="en-US" dirty="0">
                <a:ea typeface="ＭＳ Ｐゴシック" pitchFamily="34" charset="-128"/>
              </a:rPr>
              <a:t> </a:t>
            </a:r>
            <a:r>
              <a:rPr lang="en-IE" altLang="en-US" dirty="0" err="1">
                <a:ea typeface="ＭＳ Ｐゴシック" pitchFamily="34" charset="-128"/>
              </a:rPr>
              <a:t>obv</a:t>
            </a:r>
            <a:r>
              <a:rPr lang="en-IE" altLang="en-US" dirty="0">
                <a:ea typeface="ＭＳ Ｐゴシック" pitchFamily="34" charset="-128"/>
              </a:rPr>
              <a:t> drug-drug of drug-disease </a:t>
            </a:r>
            <a:r>
              <a:rPr lang="en-IE" altLang="en-US" dirty="0" err="1">
                <a:ea typeface="ＭＳ Ｐゴシック" pitchFamily="34" charset="-128"/>
              </a:rPr>
              <a:t>interacties</a:t>
            </a:r>
            <a:r>
              <a:rPr lang="en-IE" altLang="en-US" dirty="0">
                <a:ea typeface="ＭＳ Ｐゴシック" pitchFamily="34" charset="-128"/>
              </a:rPr>
              <a:t>) </a:t>
            </a:r>
          </a:p>
          <a:p>
            <a:pPr defTabSz="914400" eaLnBrk="1" hangingPunct="1">
              <a:spcBef>
                <a:spcPct val="0"/>
              </a:spcBef>
            </a:pPr>
            <a:r>
              <a:rPr lang="en-IE" altLang="en-US" dirty="0">
                <a:ea typeface="ＭＳ Ｐゴシック" pitchFamily="34" charset="-128"/>
              </a:rPr>
              <a:t>op basis </a:t>
            </a:r>
            <a:r>
              <a:rPr lang="en-IE" altLang="en-US" dirty="0" err="1">
                <a:ea typeface="ＭＳ Ｐゴシック" pitchFamily="34" charset="-128"/>
              </a:rPr>
              <a:t>irrationele</a:t>
            </a:r>
            <a:r>
              <a:rPr lang="en-IE" altLang="en-US" dirty="0">
                <a:ea typeface="ＭＳ Ｐゴシック" pitchFamily="34" charset="-128"/>
              </a:rPr>
              <a:t>/</a:t>
            </a:r>
            <a:r>
              <a:rPr lang="en-IE" altLang="en-US" dirty="0" err="1">
                <a:ea typeface="ＭＳ Ｐゴシック" pitchFamily="34" charset="-128"/>
              </a:rPr>
              <a:t>leeftijdsdiscriminatoire</a:t>
            </a:r>
            <a:r>
              <a:rPr lang="en-IE" altLang="en-US" dirty="0">
                <a:ea typeface="ＭＳ Ｐゴシック" pitchFamily="34" charset="-128"/>
              </a:rPr>
              <a:t> </a:t>
            </a:r>
            <a:r>
              <a:rPr lang="en-IE" altLang="en-US" dirty="0" err="1">
                <a:ea typeface="ＭＳ Ｐゴシック" pitchFamily="34" charset="-128"/>
              </a:rPr>
              <a:t>redenen</a:t>
            </a:r>
            <a:endParaRPr lang="nl-NL"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F6C333-DA69-43CA-87E1-2F98AA29EE24}" type="slidenum">
              <a:rPr lang="en-US" smtClean="0"/>
              <a:t>10</a:t>
            </a:fld>
            <a:endParaRPr lang="en-US"/>
          </a:p>
        </p:txBody>
      </p:sp>
    </p:spTree>
    <p:extLst>
      <p:ext uri="{BB962C8B-B14F-4D97-AF65-F5344CB8AC3E}">
        <p14:creationId xmlns:p14="http://schemas.microsoft.com/office/powerpoint/2010/main" val="115871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 staat voor groe valrisicoverhogend</a:t>
            </a:r>
          </a:p>
        </p:txBody>
      </p:sp>
      <p:sp>
        <p:nvSpPr>
          <p:cNvPr id="4" name="Tijdelijke aanduiding voor dianummer 3"/>
          <p:cNvSpPr>
            <a:spLocks noGrp="1"/>
          </p:cNvSpPr>
          <p:nvPr>
            <p:ph type="sldNum" sz="quarter" idx="5"/>
          </p:nvPr>
        </p:nvSpPr>
        <p:spPr/>
        <p:txBody>
          <a:bodyPr/>
          <a:lstStyle/>
          <a:p>
            <a:fld id="{0BF6BAB2-AC5E-4CA0-8A04-6D5E704A0FE8}" type="slidenum">
              <a:rPr lang="nl-NL" smtClean="0"/>
              <a:t>22</a:t>
            </a:fld>
            <a:endParaRPr lang="nl-NL"/>
          </a:p>
        </p:txBody>
      </p:sp>
    </p:spTree>
    <p:extLst>
      <p:ext uri="{BB962C8B-B14F-4D97-AF65-F5344CB8AC3E}">
        <p14:creationId xmlns:p14="http://schemas.microsoft.com/office/powerpoint/2010/main" val="321964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BF6BAB2-AC5E-4CA0-8A04-6D5E704A0FE8}" type="slidenum">
              <a:rPr lang="nl-NL" smtClean="0"/>
              <a:t>23</a:t>
            </a:fld>
            <a:endParaRPr lang="nl-NL"/>
          </a:p>
        </p:txBody>
      </p:sp>
    </p:spTree>
    <p:extLst>
      <p:ext uri="{BB962C8B-B14F-4D97-AF65-F5344CB8AC3E}">
        <p14:creationId xmlns:p14="http://schemas.microsoft.com/office/powerpoint/2010/main" val="150136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0C072CB-6C2D-474E-8926-0146EA9ABCA9}" type="slidenum">
              <a:rPr lang="en-US" smtClean="0"/>
              <a:t>27</a:t>
            </a:fld>
            <a:endParaRPr lang="en-US"/>
          </a:p>
        </p:txBody>
      </p:sp>
    </p:spTree>
    <p:extLst>
      <p:ext uri="{BB962C8B-B14F-4D97-AF65-F5344CB8AC3E}">
        <p14:creationId xmlns:p14="http://schemas.microsoft.com/office/powerpoint/2010/main" val="104308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CD3691E-0399-4101-8ED9-C425F21FCB38}" type="slidenum">
              <a:rPr lang="nl-NL" altLang="nl-NL" smtClean="0">
                <a:ea typeface="Arial Unicode MS" panose="020B0604020202020204" pitchFamily="34" charset="-128"/>
              </a:rPr>
              <a:pPr>
                <a:spcBef>
                  <a:spcPct val="0"/>
                </a:spcBef>
                <a:buClrTx/>
                <a:buFontTx/>
                <a:buNone/>
              </a:pPr>
              <a:t>11</a:t>
            </a:fld>
            <a:endParaRPr lang="nl-NL" altLang="nl-NL">
              <a:ea typeface="Arial Unicode MS" panose="020B0604020202020204" pitchFamily="34" charset="-128"/>
            </a:endParaRPr>
          </a:p>
        </p:txBody>
      </p:sp>
      <p:sp>
        <p:nvSpPr>
          <p:cNvPr id="106499" name="Text Box 1"/>
          <p:cNvSpPr txBox="1">
            <a:spLocks noChangeArrowheads="1"/>
          </p:cNvSpPr>
          <p:nvPr/>
        </p:nvSpPr>
        <p:spPr bwMode="auto">
          <a:xfrm>
            <a:off x="3851275" y="9429750"/>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A834712-DB48-41BC-A532-115BF0A35E5C}" type="slidenum">
              <a:rPr lang="nl-NL" altLang="nl-NL">
                <a:ea typeface="Arial Unicode MS" panose="020B0604020202020204" pitchFamily="34" charset="-128"/>
                <a:cs typeface="Arial Unicode MS" panose="020B0604020202020204" pitchFamily="34" charset="-128"/>
              </a:rPr>
              <a:pPr algn="r" eaLnBrk="1" hangingPunct="1">
                <a:spcBef>
                  <a:spcPct val="0"/>
                </a:spcBef>
                <a:buClrTx/>
                <a:buFontTx/>
                <a:buNone/>
              </a:pPr>
              <a:t>11</a:t>
            </a:fld>
            <a:endParaRPr lang="nl-NL" altLang="nl-NL">
              <a:ea typeface="Arial Unicode MS" panose="020B0604020202020204" pitchFamily="34" charset="-128"/>
              <a:cs typeface="Arial Unicode MS" panose="020B0604020202020204" pitchFamily="34" charset="-128"/>
            </a:endParaRPr>
          </a:p>
        </p:txBody>
      </p:sp>
      <p:sp>
        <p:nvSpPr>
          <p:cNvPr id="106500" name="Text Box 2"/>
          <p:cNvSpPr txBox="1">
            <a:spLocks noChangeArrowheads="1"/>
          </p:cNvSpPr>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790078-0E6C-4D01-B057-5DF9951DF22D}" type="slidenum">
              <a:rPr lang="nl-NL" altLang="nl-NL">
                <a:latin typeface="Arial" panose="020B0604020202020204" pitchFamily="34" charset="0"/>
              </a:rPr>
              <a:pPr algn="r" eaLnBrk="1" hangingPunct="1">
                <a:spcBef>
                  <a:spcPct val="0"/>
                </a:spcBef>
                <a:buClrTx/>
                <a:buFontTx/>
                <a:buNone/>
              </a:pPr>
              <a:t>11</a:t>
            </a:fld>
            <a:endParaRPr lang="nl-NL" altLang="nl-NL">
              <a:latin typeface="Arial" panose="020B0604020202020204" pitchFamily="34" charset="0"/>
            </a:endParaRPr>
          </a:p>
        </p:txBody>
      </p:sp>
      <p:sp>
        <p:nvSpPr>
          <p:cNvPr id="106501" name="Rectangle 3"/>
          <p:cNvSpPr>
            <a:spLocks noGrp="1" noRot="1" noChangeAspect="1" noChangeArrowheads="1" noTextEdit="1"/>
          </p:cNvSpPr>
          <p:nvPr>
            <p:ph type="sldImg"/>
          </p:nvPr>
        </p:nvSpPr>
        <p:spPr>
          <a:xfrm>
            <a:off x="90488" y="744538"/>
            <a:ext cx="661670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2" name="Text Box 4"/>
          <p:cNvSpPr txBox="1">
            <a:spLocks noChangeArrowheads="1"/>
          </p:cNvSpPr>
          <p:nvPr/>
        </p:nvSpPr>
        <p:spPr bwMode="auto">
          <a:xfrm>
            <a:off x="906463" y="4714875"/>
            <a:ext cx="4984750" cy="446722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nl-NL" altLang="nl-NL">
                <a:ea typeface="Microsoft YaHei" panose="020B0503020204020204" pitchFamily="34" charset="-122"/>
              </a:rPr>
              <a:t>Andere groepen patiënten die vaak meerdere geneesmiddelen gebruiken zijn astma- en COPD-patiënten,</a:t>
            </a:r>
          </a:p>
          <a:p>
            <a:pPr eaLnBrk="1" hangingPunct="1">
              <a:spcBef>
                <a:spcPts val="450"/>
              </a:spcBef>
              <a:buClrTx/>
              <a:buFontTx/>
              <a:buNone/>
            </a:pPr>
            <a:r>
              <a:rPr lang="nl-NL" altLang="nl-NL">
                <a:ea typeface="Microsoft YaHei" panose="020B0503020204020204" pitchFamily="34" charset="-122"/>
              </a:rPr>
              <a:t>maar ook bijvoorbeeld hivpatiënten</a:t>
            </a:r>
          </a:p>
        </p:txBody>
      </p:sp>
    </p:spTree>
    <p:extLst>
      <p:ext uri="{BB962C8B-B14F-4D97-AF65-F5344CB8AC3E}">
        <p14:creationId xmlns:p14="http://schemas.microsoft.com/office/powerpoint/2010/main" val="411370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6486F368-58D8-4185-A900-30AC4B65AAA9}" type="slidenum">
              <a:rPr lang="nl-NL" altLang="nl-NL" smtClean="0">
                <a:ea typeface="Arial Unicode MS" panose="020B0604020202020204" pitchFamily="34" charset="-128"/>
              </a:rPr>
              <a:pPr>
                <a:spcBef>
                  <a:spcPct val="0"/>
                </a:spcBef>
                <a:buClrTx/>
                <a:buFontTx/>
                <a:buNone/>
              </a:pPr>
              <a:t>12</a:t>
            </a:fld>
            <a:endParaRPr lang="nl-NL" altLang="nl-NL">
              <a:ea typeface="Arial Unicode MS" panose="020B0604020202020204" pitchFamily="34" charset="-128"/>
            </a:endParaRPr>
          </a:p>
        </p:txBody>
      </p:sp>
      <p:sp>
        <p:nvSpPr>
          <p:cNvPr id="116739" name="Text Box 1"/>
          <p:cNvSpPr txBox="1">
            <a:spLocks noChangeArrowheads="1"/>
          </p:cNvSpPr>
          <p:nvPr/>
        </p:nvSpPr>
        <p:spPr bwMode="auto">
          <a:xfrm>
            <a:off x="3778250" y="9428163"/>
            <a:ext cx="28892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3212586-BD28-4976-8BC3-4CDBA2CEBE9B}" type="slidenum">
              <a:rPr lang="nl-NL" altLang="nl-NL">
                <a:ea typeface="Arial Unicode MS" panose="020B0604020202020204" pitchFamily="34" charset="-128"/>
                <a:cs typeface="Arial Unicode MS" panose="020B0604020202020204" pitchFamily="34" charset="-128"/>
              </a:rPr>
              <a:pPr algn="r" eaLnBrk="1" hangingPunct="1">
                <a:spcBef>
                  <a:spcPct val="0"/>
                </a:spcBef>
                <a:buClrTx/>
                <a:buFontTx/>
                <a:buNone/>
              </a:pPr>
              <a:t>12</a:t>
            </a:fld>
            <a:endParaRPr lang="nl-NL" altLang="nl-NL">
              <a:ea typeface="Arial Unicode MS" panose="020B0604020202020204" pitchFamily="34" charset="-128"/>
              <a:cs typeface="Arial Unicode MS" panose="020B0604020202020204" pitchFamily="34" charset="-128"/>
            </a:endParaRPr>
          </a:p>
        </p:txBody>
      </p:sp>
      <p:sp>
        <p:nvSpPr>
          <p:cNvPr id="116740" name="Rectangle 2"/>
          <p:cNvSpPr>
            <a:spLocks noGrp="1" noRot="1" noChangeAspect="1" noChangeArrowheads="1" noTextEdit="1"/>
          </p:cNvSpPr>
          <p:nvPr>
            <p:ph type="sldImg"/>
          </p:nvPr>
        </p:nvSpPr>
        <p:spPr>
          <a:xfrm>
            <a:off x="-287338" y="808038"/>
            <a:ext cx="7185026" cy="40417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1" name="Text Box 3"/>
          <p:cNvSpPr txBox="1">
            <a:spLocks noChangeArrowheads="1"/>
          </p:cNvSpPr>
          <p:nvPr/>
        </p:nvSpPr>
        <p:spPr bwMode="auto">
          <a:xfrm>
            <a:off x="881063" y="5118100"/>
            <a:ext cx="4848225" cy="484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nl-NL" altLang="nl-NL"/>
          </a:p>
        </p:txBody>
      </p:sp>
      <p:sp>
        <p:nvSpPr>
          <p:cNvPr id="2" name="Tijdelijke aanduiding voor notities 1"/>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411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8287093E-1CD7-4236-8830-65205B7EA93A}" type="slidenum">
              <a:rPr lang="nl-NL" altLang="nl-NL" smtClean="0">
                <a:ea typeface="Arial Unicode MS" panose="020B0604020202020204" pitchFamily="34" charset="-128"/>
              </a:rPr>
              <a:pPr>
                <a:spcBef>
                  <a:spcPct val="0"/>
                </a:spcBef>
                <a:buClrTx/>
                <a:buFontTx/>
                <a:buNone/>
              </a:pPr>
              <a:t>13</a:t>
            </a:fld>
            <a:endParaRPr lang="nl-NL" altLang="nl-NL">
              <a:ea typeface="Arial Unicode MS" panose="020B0604020202020204" pitchFamily="34" charset="-128"/>
            </a:endParaRPr>
          </a:p>
        </p:txBody>
      </p:sp>
      <p:sp>
        <p:nvSpPr>
          <p:cNvPr id="118787" name="Text Box 1"/>
          <p:cNvSpPr txBox="1">
            <a:spLocks noChangeArrowheads="1"/>
          </p:cNvSpPr>
          <p:nvPr/>
        </p:nvSpPr>
        <p:spPr bwMode="auto">
          <a:xfrm>
            <a:off x="3778250" y="9428163"/>
            <a:ext cx="28892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2F3B7D-F068-454B-AEFD-C3DADB0668F7}" type="slidenum">
              <a:rPr lang="nl-NL" altLang="nl-NL">
                <a:ea typeface="Arial Unicode MS" panose="020B0604020202020204" pitchFamily="34" charset="-128"/>
                <a:cs typeface="Arial Unicode MS" panose="020B0604020202020204" pitchFamily="34" charset="-128"/>
              </a:rPr>
              <a:pPr algn="r" eaLnBrk="1" hangingPunct="1">
                <a:spcBef>
                  <a:spcPct val="0"/>
                </a:spcBef>
                <a:buClrTx/>
                <a:buFontTx/>
                <a:buNone/>
              </a:pPr>
              <a:t>13</a:t>
            </a:fld>
            <a:endParaRPr lang="nl-NL" altLang="nl-NL">
              <a:ea typeface="Arial Unicode MS" panose="020B0604020202020204" pitchFamily="34" charset="-128"/>
              <a:cs typeface="Arial Unicode MS" panose="020B0604020202020204" pitchFamily="34" charset="-128"/>
            </a:endParaRPr>
          </a:p>
        </p:txBody>
      </p:sp>
      <p:sp>
        <p:nvSpPr>
          <p:cNvPr id="118788" name="Rectangle 2"/>
          <p:cNvSpPr>
            <a:spLocks noGrp="1" noRot="1" noChangeAspect="1" noChangeArrowheads="1" noTextEdit="1"/>
          </p:cNvSpPr>
          <p:nvPr>
            <p:ph type="sldImg"/>
          </p:nvPr>
        </p:nvSpPr>
        <p:spPr>
          <a:xfrm>
            <a:off x="-287338" y="808038"/>
            <a:ext cx="7185026" cy="40417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9" name="Text Box 3"/>
          <p:cNvSpPr txBox="1">
            <a:spLocks noChangeArrowheads="1"/>
          </p:cNvSpPr>
          <p:nvPr/>
        </p:nvSpPr>
        <p:spPr bwMode="auto">
          <a:xfrm>
            <a:off x="881063" y="5118100"/>
            <a:ext cx="4848225" cy="484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nl-NL" altLang="nl-NL"/>
          </a:p>
        </p:txBody>
      </p:sp>
    </p:spTree>
    <p:extLst>
      <p:ext uri="{BB962C8B-B14F-4D97-AF65-F5344CB8AC3E}">
        <p14:creationId xmlns:p14="http://schemas.microsoft.com/office/powerpoint/2010/main" val="394931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160DEE7F-3196-4342-874A-36F072915BF4}" type="slidenum">
              <a:rPr lang="nl-NL" altLang="nl-NL" smtClean="0">
                <a:ea typeface="Arial Unicode MS" panose="020B0604020202020204" pitchFamily="34" charset="-128"/>
              </a:rPr>
              <a:pPr>
                <a:spcBef>
                  <a:spcPct val="0"/>
                </a:spcBef>
                <a:buClrTx/>
                <a:buFontTx/>
                <a:buNone/>
              </a:pPr>
              <a:t>14</a:t>
            </a:fld>
            <a:endParaRPr lang="nl-NL" altLang="nl-NL">
              <a:ea typeface="Arial Unicode MS" panose="020B0604020202020204" pitchFamily="34" charset="-128"/>
            </a:endParaRPr>
          </a:p>
        </p:txBody>
      </p:sp>
      <p:sp>
        <p:nvSpPr>
          <p:cNvPr id="120835" name="Text Box 1"/>
          <p:cNvSpPr txBox="1">
            <a:spLocks noChangeArrowheads="1"/>
          </p:cNvSpPr>
          <p:nvPr/>
        </p:nvSpPr>
        <p:spPr bwMode="auto">
          <a:xfrm>
            <a:off x="3778250" y="9428163"/>
            <a:ext cx="28892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964015-8515-4C46-9C91-B59EC793FB35}" type="slidenum">
              <a:rPr lang="nl-NL" altLang="nl-NL">
                <a:ea typeface="Arial Unicode MS" panose="020B0604020202020204" pitchFamily="34" charset="-128"/>
                <a:cs typeface="Arial Unicode MS" panose="020B0604020202020204" pitchFamily="34" charset="-128"/>
              </a:rPr>
              <a:pPr algn="r" eaLnBrk="1" hangingPunct="1">
                <a:spcBef>
                  <a:spcPct val="0"/>
                </a:spcBef>
                <a:buClrTx/>
                <a:buFontTx/>
                <a:buNone/>
              </a:pPr>
              <a:t>14</a:t>
            </a:fld>
            <a:endParaRPr lang="nl-NL" altLang="nl-NL">
              <a:ea typeface="Arial Unicode MS" panose="020B0604020202020204" pitchFamily="34" charset="-128"/>
              <a:cs typeface="Arial Unicode MS" panose="020B0604020202020204" pitchFamily="34" charset="-128"/>
            </a:endParaRPr>
          </a:p>
        </p:txBody>
      </p:sp>
      <p:sp>
        <p:nvSpPr>
          <p:cNvPr id="120836" name="Rectangle 2"/>
          <p:cNvSpPr>
            <a:spLocks noGrp="1" noRot="1" noChangeAspect="1" noChangeArrowheads="1" noTextEdit="1"/>
          </p:cNvSpPr>
          <p:nvPr>
            <p:ph type="sldImg"/>
          </p:nvPr>
        </p:nvSpPr>
        <p:spPr>
          <a:xfrm>
            <a:off x="-287338" y="808038"/>
            <a:ext cx="7185026" cy="40417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7" name="Text Box 3"/>
          <p:cNvSpPr txBox="1">
            <a:spLocks noChangeArrowheads="1"/>
          </p:cNvSpPr>
          <p:nvPr/>
        </p:nvSpPr>
        <p:spPr bwMode="auto">
          <a:xfrm>
            <a:off x="881063" y="5118100"/>
            <a:ext cx="4848225" cy="484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nl-NL" altLang="nl-NL">
                <a:ea typeface="Microsoft YaHei" panose="020B0503020204020204" pitchFamily="34" charset="-122"/>
              </a:rPr>
              <a:t>Bij het optimaliseren van polyfarmacie dient met bovengenoemde omstandigheden voor onderbehandeling</a:t>
            </a:r>
          </a:p>
          <a:p>
            <a:pPr eaLnBrk="1" hangingPunct="1">
              <a:spcBef>
                <a:spcPts val="450"/>
              </a:spcBef>
              <a:buClrTx/>
              <a:buFontTx/>
              <a:buNone/>
            </a:pPr>
            <a:r>
              <a:rPr lang="nl-NL" altLang="nl-NL">
                <a:ea typeface="Microsoft YaHei" panose="020B0503020204020204" pitchFamily="34" charset="-122"/>
              </a:rPr>
              <a:t>rekening te worden gehouden.</a:t>
            </a:r>
          </a:p>
        </p:txBody>
      </p:sp>
      <p:sp>
        <p:nvSpPr>
          <p:cNvPr id="120838" name="Text Box 4"/>
          <p:cNvSpPr txBox="1">
            <a:spLocks noChangeArrowheads="1"/>
          </p:cNvSpPr>
          <p:nvPr/>
        </p:nvSpPr>
        <p:spPr bwMode="auto">
          <a:xfrm>
            <a:off x="3744913" y="10236200"/>
            <a:ext cx="2865437"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3FF616B-F719-42EF-8603-D135E427A25A}" type="slidenum">
              <a:rPr lang="nl-NL" altLang="nl-NL">
                <a:latin typeface="Arial" panose="020B0604020202020204" pitchFamily="34" charset="0"/>
              </a:rPr>
              <a:pPr algn="r" eaLnBrk="1" hangingPunct="1">
                <a:spcBef>
                  <a:spcPct val="0"/>
                </a:spcBef>
                <a:buClrTx/>
                <a:buFontTx/>
                <a:buNone/>
              </a:pPr>
              <a:t>14</a:t>
            </a:fld>
            <a:endParaRPr lang="nl-NL" altLang="nl-NL">
              <a:latin typeface="Arial" panose="020B0604020202020204" pitchFamily="34" charset="0"/>
            </a:endParaRPr>
          </a:p>
        </p:txBody>
      </p:sp>
    </p:spTree>
    <p:extLst>
      <p:ext uri="{BB962C8B-B14F-4D97-AF65-F5344CB8AC3E}">
        <p14:creationId xmlns:p14="http://schemas.microsoft.com/office/powerpoint/2010/main" val="358378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spcBef>
                <a:spcPct val="0"/>
              </a:spcBef>
            </a:pPr>
            <a:r>
              <a:rPr lang="en-IE" altLang="en-US" dirty="0" err="1">
                <a:ea typeface="ＭＳ Ｐゴシック" pitchFamily="34" charset="-128"/>
              </a:rPr>
              <a:t>bijv</a:t>
            </a:r>
            <a:r>
              <a:rPr lang="en-IE" altLang="en-US" dirty="0">
                <a:ea typeface="ＭＳ Ｐゴシック" pitchFamily="34" charset="-128"/>
              </a:rPr>
              <a:t> </a:t>
            </a:r>
            <a:r>
              <a:rPr lang="en-IE" altLang="en-US" dirty="0" err="1">
                <a:ea typeface="ＭＳ Ｐゴシック" pitchFamily="34" charset="-128"/>
              </a:rPr>
              <a:t>obv</a:t>
            </a:r>
            <a:r>
              <a:rPr lang="en-IE" altLang="en-US" dirty="0">
                <a:ea typeface="ＭＳ Ｐゴシック" pitchFamily="34" charset="-128"/>
              </a:rPr>
              <a:t> drug-drug of drug-disease </a:t>
            </a:r>
            <a:r>
              <a:rPr lang="en-IE" altLang="en-US" dirty="0" err="1">
                <a:ea typeface="ＭＳ Ｐゴシック" pitchFamily="34" charset="-128"/>
              </a:rPr>
              <a:t>interacties</a:t>
            </a:r>
            <a:r>
              <a:rPr lang="en-IE" altLang="en-US" dirty="0">
                <a:ea typeface="ＭＳ Ｐゴシック" pitchFamily="34" charset="-128"/>
              </a:rPr>
              <a:t>) </a:t>
            </a:r>
          </a:p>
          <a:p>
            <a:pPr defTabSz="914400" eaLnBrk="1" hangingPunct="1">
              <a:spcBef>
                <a:spcPct val="0"/>
              </a:spcBef>
            </a:pPr>
            <a:r>
              <a:rPr lang="en-IE" altLang="en-US" dirty="0">
                <a:ea typeface="ＭＳ Ｐゴシック" pitchFamily="34" charset="-128"/>
              </a:rPr>
              <a:t>op basis </a:t>
            </a:r>
            <a:r>
              <a:rPr lang="en-IE" altLang="en-US" dirty="0" err="1">
                <a:ea typeface="ＭＳ Ｐゴシック" pitchFamily="34" charset="-128"/>
              </a:rPr>
              <a:t>irrationele</a:t>
            </a:r>
            <a:r>
              <a:rPr lang="en-IE" altLang="en-US" dirty="0">
                <a:ea typeface="ＭＳ Ｐゴシック" pitchFamily="34" charset="-128"/>
              </a:rPr>
              <a:t>/</a:t>
            </a:r>
            <a:r>
              <a:rPr lang="en-IE" altLang="en-US" dirty="0" err="1">
                <a:ea typeface="ＭＳ Ｐゴシック" pitchFamily="34" charset="-128"/>
              </a:rPr>
              <a:t>leeftijdsdiscriminatoire</a:t>
            </a:r>
            <a:r>
              <a:rPr lang="en-IE" altLang="en-US" dirty="0">
                <a:ea typeface="ＭＳ Ｐゴシック" pitchFamily="34" charset="-128"/>
              </a:rPr>
              <a:t> </a:t>
            </a:r>
            <a:r>
              <a:rPr lang="en-IE" altLang="en-US" dirty="0" err="1">
                <a:ea typeface="ＭＳ Ｐゴシック" pitchFamily="34" charset="-128"/>
              </a:rPr>
              <a:t>redenen</a:t>
            </a:r>
            <a:endParaRPr lang="nl-NL"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F6C333-DA69-43CA-87E1-2F98AA29EE24}" type="slidenum">
              <a:rPr lang="en-US" smtClean="0"/>
              <a:t>15</a:t>
            </a:fld>
            <a:endParaRPr lang="en-US"/>
          </a:p>
        </p:txBody>
      </p:sp>
    </p:spTree>
    <p:extLst>
      <p:ext uri="{BB962C8B-B14F-4D97-AF65-F5344CB8AC3E}">
        <p14:creationId xmlns:p14="http://schemas.microsoft.com/office/powerpoint/2010/main" val="115871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dirty="0">
                <a:ea typeface="ＭＳ Ｐゴシック" pitchFamily="34" charset="-128"/>
              </a:rPr>
              <a:t>Compliance/</a:t>
            </a:r>
            <a:r>
              <a:rPr lang="nl-NL" altLang="en-US" dirty="0" err="1">
                <a:ea typeface="ＭＳ Ｐゴシック" pitchFamily="34" charset="-128"/>
              </a:rPr>
              <a:t>adherence</a:t>
            </a:r>
            <a:r>
              <a:rPr lang="nl-NL" altLang="en-US" dirty="0">
                <a:ea typeface="ＭＳ Ｐゴシック" pitchFamily="34" charset="-128"/>
              </a:rPr>
              <a:t>:</a:t>
            </a:r>
          </a:p>
          <a:p>
            <a:pPr marL="742950" lvl="2" indent="-342900"/>
            <a:r>
              <a:rPr lang="nl-NL" altLang="en-US" dirty="0">
                <a:ea typeface="ＭＳ Ｐゴシック" pitchFamily="34" charset="-128"/>
              </a:rPr>
              <a:t>De mate waarin de patiënt van de voorgeschreven medicatie de dosering en het doseerinterval opvolgt</a:t>
            </a:r>
          </a:p>
          <a:p>
            <a:r>
              <a:rPr lang="nl-NL" altLang="en-US" dirty="0" err="1">
                <a:ea typeface="ＭＳ Ｐゴシック" pitchFamily="34" charset="-128"/>
              </a:rPr>
              <a:t>Persistence</a:t>
            </a:r>
            <a:r>
              <a:rPr lang="nl-NL" altLang="en-US" dirty="0">
                <a:ea typeface="ＭＳ Ｐゴシック" pitchFamily="34" charset="-128"/>
              </a:rPr>
              <a:t>:</a:t>
            </a:r>
          </a:p>
          <a:p>
            <a:pPr lvl="1"/>
            <a:r>
              <a:rPr lang="nl-NL" altLang="en-US" dirty="0">
                <a:ea typeface="ＭＳ Ｐゴシック" pitchFamily="34" charset="-128"/>
              </a:rPr>
              <a:t>Het doorgebruiken van medicatie voor de duur waarin het voorgeschreven is</a:t>
            </a:r>
          </a:p>
          <a:p>
            <a:pPr eaLnBrk="1" hangingPunct="1">
              <a:lnSpc>
                <a:spcPts val="3600"/>
              </a:lnSpc>
            </a:pPr>
            <a:r>
              <a:rPr lang="nl-NL" altLang="en-US" dirty="0">
                <a:ea typeface="ＭＳ Ｐゴシック" pitchFamily="34" charset="-128"/>
              </a:rPr>
              <a:t>Intentioneel – patiënt gebruikt medicatie bewust niet, of niet zoals voorgeschreven, </a:t>
            </a:r>
            <a:r>
              <a:rPr lang="nl-NL" altLang="en-US" dirty="0" err="1">
                <a:ea typeface="ＭＳ Ｐゴシック" pitchFamily="34" charset="-128"/>
              </a:rPr>
              <a:t>ivm</a:t>
            </a:r>
            <a:r>
              <a:rPr lang="nl-NL" altLang="en-US" dirty="0">
                <a:ea typeface="ＭＳ Ｐゴシック" pitchFamily="34" charset="-128"/>
              </a:rPr>
              <a:t>:</a:t>
            </a:r>
          </a:p>
          <a:p>
            <a:pPr lvl="1" eaLnBrk="1" hangingPunct="1">
              <a:lnSpc>
                <a:spcPts val="3600"/>
              </a:lnSpc>
            </a:pPr>
            <a:r>
              <a:rPr lang="nl-NL" altLang="en-US" dirty="0">
                <a:ea typeface="ＭＳ Ｐゴシック" pitchFamily="34" charset="-128"/>
              </a:rPr>
              <a:t>(angst voor) bijwerkingen</a:t>
            </a:r>
          </a:p>
          <a:p>
            <a:pPr lvl="1" eaLnBrk="1" hangingPunct="1">
              <a:lnSpc>
                <a:spcPts val="3600"/>
              </a:lnSpc>
            </a:pPr>
            <a:r>
              <a:rPr lang="nl-NL" altLang="en-US" dirty="0">
                <a:ea typeface="ＭＳ Ｐゴシック" pitchFamily="34" charset="-128"/>
              </a:rPr>
              <a:t>niet overtuigd van noodzaak/effect, etc. </a:t>
            </a:r>
          </a:p>
          <a:p>
            <a:pPr eaLnBrk="1" hangingPunct="1">
              <a:lnSpc>
                <a:spcPts val="3600"/>
              </a:lnSpc>
            </a:pPr>
            <a:r>
              <a:rPr lang="nl-NL" altLang="en-US" dirty="0">
                <a:ea typeface="ＭＳ Ｐゴシック" pitchFamily="34" charset="-128"/>
              </a:rPr>
              <a:t>Niet-intentioneel – patiënt is niet in staat tot therapietrouw, </a:t>
            </a:r>
            <a:r>
              <a:rPr lang="nl-NL" altLang="en-US" dirty="0" err="1">
                <a:ea typeface="ＭＳ Ｐゴシック" pitchFamily="34" charset="-128"/>
              </a:rPr>
              <a:t>ivm</a:t>
            </a:r>
            <a:r>
              <a:rPr lang="nl-NL" altLang="en-US" dirty="0">
                <a:ea typeface="ＭＳ Ｐゴシック" pitchFamily="34" charset="-128"/>
              </a:rPr>
              <a:t>:</a:t>
            </a:r>
          </a:p>
          <a:p>
            <a:pPr lvl="1" eaLnBrk="1" hangingPunct="1">
              <a:lnSpc>
                <a:spcPts val="3600"/>
              </a:lnSpc>
            </a:pPr>
            <a:r>
              <a:rPr lang="nl-NL" altLang="en-US" dirty="0">
                <a:ea typeface="ＭＳ Ｐゴシック" pitchFamily="34" charset="-128"/>
              </a:rPr>
              <a:t>Cognitieve problemen</a:t>
            </a:r>
          </a:p>
          <a:p>
            <a:pPr lvl="1" eaLnBrk="1" hangingPunct="1">
              <a:lnSpc>
                <a:spcPts val="3600"/>
              </a:lnSpc>
            </a:pPr>
            <a:r>
              <a:rPr lang="nl-NL" altLang="en-US" dirty="0">
                <a:ea typeface="ＭＳ Ｐゴシック" pitchFamily="34" charset="-128"/>
              </a:rPr>
              <a:t>Vaardigheidsproblemen, </a:t>
            </a:r>
            <a:r>
              <a:rPr lang="nl-NL" altLang="en-US" dirty="0" err="1">
                <a:ea typeface="ＭＳ Ｐゴシック" pitchFamily="34" charset="-128"/>
              </a:rPr>
              <a:t>etc</a:t>
            </a:r>
            <a:endParaRPr lang="nl-NL" altLang="en-US" dirty="0">
              <a:ea typeface="ＭＳ Ｐゴシック" pitchFamily="34" charset="-128"/>
            </a:endParaRPr>
          </a:p>
          <a:p>
            <a:r>
              <a:rPr lang="nl-NL" altLang="en-US" dirty="0">
                <a:ea typeface="ＭＳ Ｐゴシック" pitchFamily="34" charset="-128"/>
              </a:rPr>
              <a:t>Mogelijke voorspellers :</a:t>
            </a:r>
          </a:p>
          <a:p>
            <a:r>
              <a:rPr lang="nl-NL" altLang="en-US" dirty="0">
                <a:ea typeface="ＭＳ Ｐゴシック" pitchFamily="34" charset="-128"/>
              </a:rPr>
              <a:t>Psychische problemen (depressie)</a:t>
            </a:r>
          </a:p>
          <a:p>
            <a:r>
              <a:rPr lang="nl-NL" altLang="en-US" dirty="0">
                <a:ea typeface="ＭＳ Ｐゴシック" pitchFamily="34" charset="-128"/>
              </a:rPr>
              <a:t>Cognitieve problemen</a:t>
            </a:r>
          </a:p>
          <a:p>
            <a:r>
              <a:rPr lang="nl-NL" altLang="en-US" dirty="0">
                <a:ea typeface="ＭＳ Ｐゴシック" pitchFamily="34" charset="-128"/>
              </a:rPr>
              <a:t>Opvattingen van patiënt over ziekte en behandeling</a:t>
            </a:r>
          </a:p>
          <a:p>
            <a:r>
              <a:rPr lang="nl-NL" altLang="en-US" dirty="0">
                <a:ea typeface="ＭＳ Ｐゴシック" pitchFamily="34" charset="-128"/>
              </a:rPr>
              <a:t>Slechte relatie patiënt en behandelaar</a:t>
            </a:r>
          </a:p>
          <a:p>
            <a:r>
              <a:rPr lang="nl-NL" altLang="en-US" dirty="0">
                <a:ea typeface="ＭＳ Ｐゴシック" pitchFamily="34" charset="-128"/>
              </a:rPr>
              <a:t>Complexe behandelingen</a:t>
            </a:r>
          </a:p>
          <a:p>
            <a:r>
              <a:rPr lang="nl-NL" altLang="en-US" dirty="0">
                <a:ea typeface="ＭＳ Ｐゴシック" pitchFamily="34" charset="-128"/>
              </a:rPr>
              <a:t>Financiële belemmeringen</a:t>
            </a:r>
          </a:p>
          <a:p>
            <a:endParaRPr lang="nl-NL" altLang="en-US" dirty="0">
              <a:ea typeface="ＭＳ Ｐゴシック" pitchFamily="34" charset="-128"/>
            </a:endParaRPr>
          </a:p>
          <a:p>
            <a:pPr eaLnBrk="1" hangingPunct="1"/>
            <a:r>
              <a:rPr lang="nl-NL" altLang="en-US" dirty="0">
                <a:ea typeface="ＭＳ Ｐゴシック" pitchFamily="34" charset="-128"/>
              </a:rPr>
              <a:t>Voorlichting</a:t>
            </a:r>
          </a:p>
          <a:p>
            <a:pPr eaLnBrk="1" hangingPunct="1"/>
            <a:r>
              <a:rPr lang="nl-NL" altLang="en-US" dirty="0">
                <a:ea typeface="ＭＳ Ｐゴシック" pitchFamily="34" charset="-128"/>
              </a:rPr>
              <a:t>Praktische oplossingen, zoals vermindering doseerfrequentie, medicatiekalenders, weekdozen</a:t>
            </a:r>
          </a:p>
          <a:p>
            <a:pPr eaLnBrk="1" hangingPunct="1"/>
            <a:r>
              <a:rPr lang="nl-NL" altLang="en-US" dirty="0">
                <a:ea typeface="ＭＳ Ｐゴシック" pitchFamily="34" charset="-128"/>
              </a:rPr>
              <a:t>Gedragsmatige interventies </a:t>
            </a:r>
          </a:p>
          <a:p>
            <a:pPr eaLnBrk="1" hangingPunct="1"/>
            <a:r>
              <a:rPr lang="nl-NL" altLang="en-US" dirty="0">
                <a:ea typeface="ＭＳ Ｐゴシック" pitchFamily="34" charset="-128"/>
              </a:rPr>
              <a:t>follow-up en/of reminders </a:t>
            </a:r>
            <a:r>
              <a:rPr lang="nl-NL" altLang="nl-NL" dirty="0">
                <a:ea typeface="ＭＳ Ｐゴシック" pitchFamily="34" charset="-128"/>
              </a:rPr>
              <a:t>‘</a:t>
            </a:r>
            <a:r>
              <a:rPr lang="nl-NL" altLang="en-US" dirty="0">
                <a:ea typeface="ＭＳ Ｐゴシック" pitchFamily="34" charset="-128"/>
              </a:rPr>
              <a:t>face </a:t>
            </a:r>
            <a:r>
              <a:rPr lang="nl-NL" altLang="en-US" dirty="0" err="1">
                <a:ea typeface="ＭＳ Ｐゴシック" pitchFamily="34" charset="-128"/>
              </a:rPr>
              <a:t>to</a:t>
            </a:r>
            <a:r>
              <a:rPr lang="nl-NL" altLang="en-US" dirty="0">
                <a:ea typeface="ＭＳ Ｐゴシック" pitchFamily="34" charset="-128"/>
              </a:rPr>
              <a:t> face</a:t>
            </a:r>
            <a:r>
              <a:rPr lang="nl-NL" altLang="nl-NL" dirty="0">
                <a:ea typeface="ＭＳ Ｐゴシック" pitchFamily="34" charset="-128"/>
              </a:rPr>
              <a:t>’</a:t>
            </a:r>
            <a:r>
              <a:rPr lang="nl-NL" altLang="en-US" dirty="0">
                <a:ea typeface="ＭＳ Ｐゴシック" pitchFamily="34" charset="-128"/>
              </a:rPr>
              <a:t> (thuis bij patiënt of in zorginstelling), per post en/of telefonisch</a:t>
            </a:r>
          </a:p>
          <a:p>
            <a:endParaRPr lang="nl-NL" altLang="en-US" dirty="0">
              <a:ea typeface="ＭＳ Ｐゴシック" pitchFamily="34" charset="-128"/>
            </a:endParaRPr>
          </a:p>
          <a:p>
            <a:r>
              <a:rPr lang="nl-NL" altLang="en-US" dirty="0">
                <a:ea typeface="ＭＳ Ｐゴシック" pitchFamily="34" charset="-128"/>
              </a:rPr>
              <a:t>Bijwerkingen</a:t>
            </a:r>
          </a:p>
          <a:p>
            <a:r>
              <a:rPr lang="nl-NL" altLang="en-US" dirty="0">
                <a:ea typeface="ＭＳ Ｐゴシック" pitchFamily="34" charset="-128"/>
              </a:rPr>
              <a:t>Bijwerkingen komen tot 7 keer meer voor bij patiënten van 70-79 jaar dan 20-29 jaar</a:t>
            </a:r>
            <a:r>
              <a:rPr lang="nl-NL" altLang="en-US" baseline="30000" dirty="0">
                <a:ea typeface="ＭＳ Ｐゴシック" pitchFamily="34" charset="-128"/>
              </a:rPr>
              <a:t>1</a:t>
            </a:r>
            <a:endParaRPr lang="nl-NL" altLang="en-US" dirty="0">
              <a:ea typeface="ＭＳ Ｐゴシック" pitchFamily="34" charset="-128"/>
            </a:endParaRPr>
          </a:p>
          <a:p>
            <a:r>
              <a:rPr lang="nl-NL" altLang="en-US" dirty="0">
                <a:ea typeface="ＭＳ Ｐゴシック" pitchFamily="34" charset="-128"/>
              </a:rPr>
              <a:t>25% ouderen ervaart bijwerkingen</a:t>
            </a:r>
            <a:r>
              <a:rPr lang="nl-NL" altLang="en-US" baseline="30000" dirty="0">
                <a:ea typeface="ＭＳ Ｐゴシック" pitchFamily="34" charset="-128"/>
              </a:rPr>
              <a:t>2 </a:t>
            </a:r>
          </a:p>
          <a:p>
            <a:r>
              <a:rPr lang="nl-NL" altLang="en-US" dirty="0">
                <a:ea typeface="ＭＳ Ｐゴシック" pitchFamily="34" charset="-128"/>
              </a:rPr>
              <a:t>50% wordt veroorzaakt door geneesmiddelen met absolute contra-indicatie of niet geïndiceerde medicatie</a:t>
            </a:r>
            <a:r>
              <a:rPr lang="nl-NL" altLang="en-US" baseline="30000" dirty="0">
                <a:ea typeface="ＭＳ Ｐゴシック" pitchFamily="34" charset="-128"/>
              </a:rPr>
              <a:t>3</a:t>
            </a:r>
            <a:endParaRPr lang="nl-NL" altLang="en-US" dirty="0">
              <a:ea typeface="ＭＳ Ｐゴシック" pitchFamily="34" charset="-128"/>
            </a:endParaRPr>
          </a:p>
          <a:p>
            <a:endParaRPr lang="nl-NL" altLang="en-US" dirty="0">
              <a:ea typeface="ＭＳ Ｐゴシック" pitchFamily="34" charset="-128"/>
            </a:endParaRPr>
          </a:p>
          <a:p>
            <a:pPr eaLnBrk="1" hangingPunct="1">
              <a:spcBef>
                <a:spcPct val="0"/>
              </a:spcBef>
            </a:pPr>
            <a:r>
              <a:rPr lang="en-US" altLang="en-US" dirty="0">
                <a:latin typeface="Times New Roman" pitchFamily="18" charset="0"/>
                <a:ea typeface="ＭＳ Ｐゴシック" pitchFamily="34" charset="-128"/>
                <a:cs typeface="Times New Roman" pitchFamily="18" charset="0"/>
              </a:rPr>
              <a:t>. </a:t>
            </a:r>
            <a:r>
              <a:rPr lang="en-US" altLang="en-US" dirty="0" err="1">
                <a:latin typeface="Times New Roman" pitchFamily="18" charset="0"/>
                <a:ea typeface="ＭＳ Ｐゴシック" pitchFamily="34" charset="-128"/>
                <a:cs typeface="Times New Roman" pitchFamily="18" charset="0"/>
              </a:rPr>
              <a:t>Laroche</a:t>
            </a:r>
            <a:r>
              <a:rPr lang="en-US" altLang="en-US" dirty="0">
                <a:latin typeface="Times New Roman" pitchFamily="18" charset="0"/>
                <a:ea typeface="ＭＳ Ｐゴシック" pitchFamily="34" charset="-128"/>
                <a:cs typeface="Times New Roman" pitchFamily="18" charset="0"/>
              </a:rPr>
              <a:t> et al. BJCP 2006; 63:2: 177-186.</a:t>
            </a:r>
          </a:p>
          <a:p>
            <a:pPr eaLnBrk="1" hangingPunct="1">
              <a:spcBef>
                <a:spcPct val="0"/>
              </a:spcBef>
            </a:pPr>
            <a:r>
              <a:rPr lang="en-US" altLang="en-US" dirty="0">
                <a:latin typeface="Times New Roman" pitchFamily="18" charset="0"/>
                <a:ea typeface="ＭＳ Ｐゴシック" pitchFamily="34" charset="-128"/>
                <a:cs typeface="Times New Roman" pitchFamily="18" charset="0"/>
              </a:rPr>
              <a:t>2. Gandhi et al. NEJM 2003; 348: 11556-64.</a:t>
            </a:r>
          </a:p>
          <a:p>
            <a:pPr eaLnBrk="1" hangingPunct="1">
              <a:spcBef>
                <a:spcPct val="0"/>
              </a:spcBef>
            </a:pPr>
            <a:r>
              <a:rPr lang="en-US" altLang="en-US" dirty="0">
                <a:latin typeface="Times New Roman" pitchFamily="18" charset="0"/>
                <a:ea typeface="ＭＳ Ｐゴシック" pitchFamily="34" charset="-128"/>
                <a:cs typeface="Times New Roman" pitchFamily="18" charset="0"/>
              </a:rPr>
              <a:t>3. Lindley et al. Age Ageing 1992; 21: 294–300.</a:t>
            </a:r>
            <a:endParaRPr lang="nl-NL" altLang="en-US" dirty="0">
              <a:latin typeface="Times New Roman" pitchFamily="18" charset="0"/>
              <a:ea typeface="ＭＳ Ｐゴシック" pitchFamily="34" charset="-128"/>
              <a:cs typeface="Times New Roman" pitchFamily="18" charset="0"/>
            </a:endParaRPr>
          </a:p>
          <a:p>
            <a:endParaRPr lang="nl-NL" altLang="en-US" dirty="0">
              <a:ea typeface="ＭＳ Ｐゴシック" pitchFamily="34" charset="-128"/>
            </a:endParaRPr>
          </a:p>
          <a:p>
            <a:r>
              <a:rPr lang="nl-NL" altLang="en-US" dirty="0">
                <a:ea typeface="ＭＳ Ｐゴシック" pitchFamily="34" charset="-128"/>
              </a:rPr>
              <a:t>Overbehandeling:</a:t>
            </a:r>
          </a:p>
          <a:p>
            <a:r>
              <a:rPr lang="nl-NL" altLang="en-US" dirty="0">
                <a:ea typeface="ＭＳ Ｐゴシック" pitchFamily="34" charset="-128"/>
              </a:rPr>
              <a:t>Behandeling met niet geïndiceerde, niet effectieve of dubbelmedicatie </a:t>
            </a:r>
          </a:p>
          <a:p>
            <a:r>
              <a:rPr lang="nl-NL" altLang="en-US" dirty="0">
                <a:ea typeface="ＭＳ Ｐゴシック" pitchFamily="34" charset="-128"/>
              </a:rPr>
              <a:t>Komt voor bij 57% van de oudere polyfarmacie patiënten</a:t>
            </a:r>
            <a:endParaRPr lang="nl-NL" altLang="en-US" baseline="30000" dirty="0">
              <a:ea typeface="ＭＳ Ｐゴシック" pitchFamily="34" charset="-128"/>
            </a:endParaRPr>
          </a:p>
          <a:p>
            <a:r>
              <a:rPr lang="nl-NL" altLang="en-US" dirty="0">
                <a:ea typeface="ＭＳ Ｐゴシック" pitchFamily="34" charset="-128"/>
              </a:rPr>
              <a:t>Frequentie niet geschikte medicatie (combinatie overbehandeling en contra-indicaties) stijgt van 0.4 bij patiënten die 5-6 medicijnen gebruiken tot 1.9 bij patiënten die &gt;10 medicijnen gebruiken</a:t>
            </a:r>
            <a:endParaRPr lang="nl-NL" altLang="en-US" baseline="30000" dirty="0">
              <a:ea typeface="ＭＳ Ｐゴシック" pitchFamily="34" charset="-128"/>
            </a:endParaRPr>
          </a:p>
          <a:p>
            <a:endParaRPr lang="nl-NL" altLang="en-US" dirty="0">
              <a:ea typeface="ＭＳ Ｐゴシック" pitchFamily="34" charset="-128"/>
            </a:endParaRPr>
          </a:p>
          <a:p>
            <a:r>
              <a:rPr lang="nl-NL" altLang="en-US" dirty="0" err="1">
                <a:ea typeface="ＭＳ Ｐゴシック" pitchFamily="34" charset="-128"/>
              </a:rPr>
              <a:t>Onderbehandeling</a:t>
            </a:r>
            <a:r>
              <a:rPr lang="nl-NL" altLang="en-US" dirty="0">
                <a:ea typeface="ＭＳ Ｐゴシック" pitchFamily="34" charset="-128"/>
              </a:rPr>
              <a:t>:</a:t>
            </a:r>
          </a:p>
          <a:p>
            <a:r>
              <a:rPr lang="en-US" altLang="en-US" dirty="0" err="1">
                <a:ea typeface="ＭＳ Ｐゴシック" pitchFamily="34" charset="-128"/>
              </a:rPr>
              <a:t>Ontbrekende</a:t>
            </a:r>
            <a:r>
              <a:rPr lang="en-US" altLang="en-US" dirty="0">
                <a:ea typeface="ＭＳ Ｐゴシック" pitchFamily="34" charset="-128"/>
              </a:rPr>
              <a:t> </a:t>
            </a:r>
            <a:r>
              <a:rPr lang="en-US" altLang="en-US" dirty="0" err="1">
                <a:ea typeface="ＭＳ Ｐゴシック" pitchFamily="34" charset="-128"/>
              </a:rPr>
              <a:t>medicamenteuze</a:t>
            </a:r>
            <a:r>
              <a:rPr lang="en-US" altLang="en-US" dirty="0">
                <a:ea typeface="ＭＳ Ｐゴシック" pitchFamily="34" charset="-128"/>
              </a:rPr>
              <a:t> </a:t>
            </a:r>
            <a:r>
              <a:rPr lang="en-US" altLang="en-US" dirty="0" err="1">
                <a:ea typeface="ＭＳ Ｐゴシック" pitchFamily="34" charset="-128"/>
              </a:rPr>
              <a:t>therapie</a:t>
            </a:r>
            <a:r>
              <a:rPr lang="en-US" altLang="en-US" dirty="0">
                <a:ea typeface="ＭＳ Ｐゴシック" pitchFamily="34" charset="-128"/>
              </a:rPr>
              <a:t>, </a:t>
            </a:r>
            <a:r>
              <a:rPr lang="en-US" altLang="en-US" dirty="0" err="1">
                <a:ea typeface="ＭＳ Ｐゴシック" pitchFamily="34" charset="-128"/>
              </a:rPr>
              <a:t>geindiceerd</a:t>
            </a:r>
            <a:r>
              <a:rPr lang="en-US" altLang="en-US" dirty="0">
                <a:ea typeface="ＭＳ Ｐゴシック" pitchFamily="34" charset="-128"/>
              </a:rPr>
              <a:t> </a:t>
            </a:r>
            <a:r>
              <a:rPr lang="en-US" altLang="en-US" dirty="0" err="1">
                <a:ea typeface="ＭＳ Ｐゴシック" pitchFamily="34" charset="-128"/>
              </a:rPr>
              <a:t>voor</a:t>
            </a:r>
            <a:r>
              <a:rPr lang="en-US" altLang="en-US" dirty="0">
                <a:ea typeface="ＭＳ Ｐゴシック" pitchFamily="34" charset="-128"/>
              </a:rPr>
              <a:t> </a:t>
            </a:r>
            <a:r>
              <a:rPr lang="en-US" altLang="en-US" dirty="0" err="1">
                <a:ea typeface="ＭＳ Ｐゴシック" pitchFamily="34" charset="-128"/>
              </a:rPr>
              <a:t>behandeling</a:t>
            </a:r>
            <a:r>
              <a:rPr lang="en-US" altLang="en-US" dirty="0">
                <a:ea typeface="ＭＳ Ｐゴシック" pitchFamily="34" charset="-128"/>
              </a:rPr>
              <a:t> of </a:t>
            </a:r>
            <a:r>
              <a:rPr lang="en-US" altLang="en-US" dirty="0" err="1">
                <a:ea typeface="ＭＳ Ｐゴシック" pitchFamily="34" charset="-128"/>
              </a:rPr>
              <a:t>preventie</a:t>
            </a:r>
            <a:r>
              <a:rPr lang="en-US" altLang="en-US" dirty="0">
                <a:ea typeface="ＭＳ Ｐゴシック" pitchFamily="34" charset="-128"/>
              </a:rPr>
              <a:t> van </a:t>
            </a:r>
            <a:r>
              <a:rPr lang="en-US" altLang="en-US" dirty="0" err="1">
                <a:ea typeface="ＭＳ Ｐゴシック" pitchFamily="34" charset="-128"/>
              </a:rPr>
              <a:t>ziekte</a:t>
            </a:r>
            <a:endParaRPr lang="en-US" altLang="en-US" dirty="0">
              <a:ea typeface="ＭＳ Ｐゴシック" pitchFamily="34" charset="-128"/>
            </a:endParaRPr>
          </a:p>
          <a:p>
            <a:r>
              <a:rPr lang="en-US" altLang="en-US" dirty="0" err="1">
                <a:ea typeface="ＭＳ Ｐゴシック" pitchFamily="34" charset="-128"/>
              </a:rPr>
              <a:t>Aanwezig</a:t>
            </a:r>
            <a:r>
              <a:rPr lang="en-US" altLang="en-US" dirty="0">
                <a:ea typeface="ＭＳ Ｐゴシック" pitchFamily="34" charset="-128"/>
              </a:rPr>
              <a:t> </a:t>
            </a:r>
            <a:r>
              <a:rPr lang="en-US" altLang="en-US" dirty="0" err="1">
                <a:ea typeface="ＭＳ Ｐゴシック" pitchFamily="34" charset="-128"/>
              </a:rPr>
              <a:t>bij</a:t>
            </a:r>
            <a:r>
              <a:rPr lang="en-US" altLang="en-US" dirty="0">
                <a:ea typeface="ＭＳ Ｐゴシック" pitchFamily="34" charset="-128"/>
              </a:rPr>
              <a:t> 64% van de 65-plussers met </a:t>
            </a:r>
            <a:r>
              <a:rPr lang="en-US" altLang="en-US" dirty="0" err="1">
                <a:ea typeface="ＭＳ Ｐゴシック" pitchFamily="34" charset="-128"/>
              </a:rPr>
              <a:t>polyfarmacie</a:t>
            </a:r>
            <a:r>
              <a:rPr lang="en-US" altLang="en-US" dirty="0">
                <a:ea typeface="ＭＳ Ｐゴシック" pitchFamily="34" charset="-128"/>
              </a:rPr>
              <a:t>, 22% van </a:t>
            </a:r>
            <a:r>
              <a:rPr lang="en-US" altLang="en-US" dirty="0" err="1">
                <a:ea typeface="ＭＳ Ｐゴシック" pitchFamily="34" charset="-128"/>
              </a:rPr>
              <a:t>alle</a:t>
            </a:r>
            <a:r>
              <a:rPr lang="en-US" altLang="en-US" dirty="0">
                <a:ea typeface="ＭＳ Ｐゴシック" pitchFamily="34" charset="-128"/>
              </a:rPr>
              <a:t> </a:t>
            </a:r>
            <a:r>
              <a:rPr lang="en-US" altLang="en-US" dirty="0" err="1">
                <a:ea typeface="ＭＳ Ｐゴシック" pitchFamily="34" charset="-128"/>
              </a:rPr>
              <a:t>ouderen</a:t>
            </a:r>
            <a:r>
              <a:rPr lang="en-US" altLang="en-US" dirty="0">
                <a:ea typeface="ＭＳ Ｐゴシック" pitchFamily="34" charset="-128"/>
              </a:rPr>
              <a:t>, 66% van de </a:t>
            </a:r>
            <a:r>
              <a:rPr lang="en-US" altLang="en-US" dirty="0" err="1">
                <a:ea typeface="ＭＳ Ｐゴシック" pitchFamily="34" charset="-128"/>
              </a:rPr>
              <a:t>oudere</a:t>
            </a:r>
            <a:r>
              <a:rPr lang="en-US" altLang="en-US" dirty="0">
                <a:ea typeface="ＭＳ Ｐゴシック" pitchFamily="34" charset="-128"/>
              </a:rPr>
              <a:t> </a:t>
            </a:r>
            <a:r>
              <a:rPr lang="en-US" altLang="en-US" dirty="0" err="1">
                <a:ea typeface="ＭＳ Ｐゴシック" pitchFamily="34" charset="-128"/>
              </a:rPr>
              <a:t>patienten</a:t>
            </a:r>
            <a:r>
              <a:rPr lang="en-US" altLang="en-US" dirty="0">
                <a:ea typeface="ＭＳ Ｐゴシック" pitchFamily="34" charset="-128"/>
              </a:rPr>
              <a:t> in het </a:t>
            </a:r>
            <a:r>
              <a:rPr lang="en-US" altLang="en-US" dirty="0" err="1">
                <a:ea typeface="ＭＳ Ｐゴシック" pitchFamily="34" charset="-128"/>
              </a:rPr>
              <a:t>ziekenhuis</a:t>
            </a:r>
            <a:endParaRPr lang="en-US" altLang="en-US" dirty="0">
              <a:ea typeface="ＭＳ Ｐゴシック" pitchFamily="34" charset="-128"/>
            </a:endParaRPr>
          </a:p>
          <a:p>
            <a:r>
              <a:rPr lang="en-US" altLang="en-US" dirty="0" err="1">
                <a:ea typeface="ＭＳ Ｐゴシック" pitchFamily="34" charset="-128"/>
              </a:rPr>
              <a:t>Betrokken</a:t>
            </a:r>
            <a:r>
              <a:rPr lang="en-US" altLang="en-US" dirty="0">
                <a:ea typeface="ＭＳ Ｐゴシック" pitchFamily="34" charset="-128"/>
              </a:rPr>
              <a:t> </a:t>
            </a:r>
            <a:r>
              <a:rPr lang="en-US" altLang="en-US" dirty="0" err="1">
                <a:ea typeface="ＭＳ Ｐゴシック" pitchFamily="34" charset="-128"/>
              </a:rPr>
              <a:t>medicamenten</a:t>
            </a:r>
            <a:r>
              <a:rPr lang="en-US" altLang="en-US" dirty="0">
                <a:ea typeface="ＭＳ Ｐゴシック" pitchFamily="34" charset="-128"/>
              </a:rPr>
              <a:t>:</a:t>
            </a:r>
          </a:p>
          <a:p>
            <a:pPr lvl="1"/>
            <a:r>
              <a:rPr lang="en-US" altLang="en-US" dirty="0">
                <a:ea typeface="ＭＳ Ｐゴシック" pitchFamily="34" charset="-128"/>
              </a:rPr>
              <a:t>ACE-</a:t>
            </a:r>
            <a:r>
              <a:rPr lang="en-US" altLang="en-US" dirty="0" err="1">
                <a:ea typeface="ＭＳ Ｐゴシック" pitchFamily="34" charset="-128"/>
              </a:rPr>
              <a:t>remmers</a:t>
            </a:r>
            <a:r>
              <a:rPr lang="en-US" altLang="en-US" dirty="0">
                <a:ea typeface="ＭＳ Ｐゴシック" pitchFamily="34" charset="-128"/>
              </a:rPr>
              <a:t>, </a:t>
            </a:r>
            <a:r>
              <a:rPr lang="en-US" altLang="en-US" dirty="0" err="1">
                <a:ea typeface="ＭＳ Ｐゴシック" pitchFamily="34" charset="-128"/>
              </a:rPr>
              <a:t>antihypertensiva</a:t>
            </a:r>
            <a:r>
              <a:rPr lang="en-US" altLang="en-US" dirty="0">
                <a:ea typeface="ＭＳ Ｐゴシック" pitchFamily="34" charset="-128"/>
              </a:rPr>
              <a:t>, </a:t>
            </a:r>
            <a:r>
              <a:rPr lang="en-US" altLang="en-US" dirty="0" err="1">
                <a:ea typeface="ＭＳ Ｐゴシック" pitchFamily="34" charset="-128"/>
              </a:rPr>
              <a:t>anticoagulantia</a:t>
            </a:r>
            <a:r>
              <a:rPr lang="en-US" altLang="en-US" dirty="0">
                <a:ea typeface="ＭＳ Ｐゴシック" pitchFamily="34" charset="-128"/>
              </a:rPr>
              <a:t>, </a:t>
            </a:r>
            <a:r>
              <a:rPr lang="en-US" altLang="en-US" dirty="0" err="1">
                <a:ea typeface="ＭＳ Ｐゴシック" pitchFamily="34" charset="-128"/>
              </a:rPr>
              <a:t>pijnstillers</a:t>
            </a:r>
            <a:r>
              <a:rPr lang="en-US" altLang="en-US" dirty="0">
                <a:ea typeface="ＭＳ Ｐゴシック" pitchFamily="34" charset="-128"/>
              </a:rPr>
              <a:t>, </a:t>
            </a:r>
            <a:r>
              <a:rPr lang="en-US" altLang="en-US" dirty="0" err="1">
                <a:ea typeface="ＭＳ Ｐゴシック" pitchFamily="34" charset="-128"/>
              </a:rPr>
              <a:t>antidepressiva</a:t>
            </a:r>
            <a:endParaRPr lang="en-US" altLang="en-US" dirty="0">
              <a:ea typeface="ＭＳ Ｐゴシック" pitchFamily="34" charset="-128"/>
            </a:endParaRPr>
          </a:p>
          <a:p>
            <a:pPr eaLnBrk="1" hangingPunct="1"/>
            <a:r>
              <a:rPr lang="nl-NL" altLang="en-US" dirty="0">
                <a:ea typeface="ＭＳ Ｐゴシック" pitchFamily="34" charset="-128"/>
              </a:rPr>
              <a:t>Oorzaken:</a:t>
            </a:r>
          </a:p>
          <a:p>
            <a:pPr eaLnBrk="1" hangingPunct="1"/>
            <a:r>
              <a:rPr lang="nl-NL" altLang="en-US" dirty="0">
                <a:ea typeface="ＭＳ Ｐゴシック" pitchFamily="34" charset="-128"/>
              </a:rPr>
              <a:t> Multimorbiditeit</a:t>
            </a:r>
          </a:p>
          <a:p>
            <a:pPr eaLnBrk="1" hangingPunct="1"/>
            <a:r>
              <a:rPr lang="nl-NL" altLang="en-US" dirty="0">
                <a:ea typeface="ＭＳ Ｐゴシック" pitchFamily="34" charset="-128"/>
              </a:rPr>
              <a:t>Polyfarmacie</a:t>
            </a:r>
          </a:p>
          <a:p>
            <a:pPr eaLnBrk="1" hangingPunct="1"/>
            <a:r>
              <a:rPr lang="nl-NL" altLang="en-US" dirty="0">
                <a:ea typeface="ＭＳ Ｐゴシック" pitchFamily="34" charset="-128"/>
              </a:rPr>
              <a:t>Leeftijdsdiscriminatie</a:t>
            </a:r>
          </a:p>
          <a:p>
            <a:pPr eaLnBrk="1" hangingPunct="1"/>
            <a:r>
              <a:rPr lang="nl-NL" altLang="en-US" dirty="0">
                <a:ea typeface="ＭＳ Ｐゴシック" pitchFamily="34" charset="-128"/>
              </a:rPr>
              <a:t>Onvoldoende </a:t>
            </a:r>
            <a:r>
              <a:rPr lang="nl-NL" altLang="en-US" dirty="0" err="1">
                <a:ea typeface="ＭＳ Ｐゴシック" pitchFamily="34" charset="-128"/>
              </a:rPr>
              <a:t>evidence</a:t>
            </a:r>
            <a:r>
              <a:rPr lang="nl-NL" altLang="en-US" dirty="0">
                <a:ea typeface="ＭＳ Ｐゴシック" pitchFamily="34" charset="-128"/>
              </a:rPr>
              <a:t> bij polyfarmacie</a:t>
            </a:r>
          </a:p>
          <a:p>
            <a:pPr eaLnBrk="1" hangingPunct="1"/>
            <a:r>
              <a:rPr lang="nl-NL" altLang="en-US" dirty="0">
                <a:ea typeface="ＭＳ Ｐゴシック" pitchFamily="34" charset="-128"/>
              </a:rPr>
              <a:t>Angst voor bijwerkingen/foutief medicatiegebruik</a:t>
            </a:r>
          </a:p>
          <a:p>
            <a:pPr eaLnBrk="1" hangingPunct="1"/>
            <a:r>
              <a:rPr lang="nl-NL" altLang="en-US" dirty="0">
                <a:ea typeface="ＭＳ Ｐゴシック" pitchFamily="34" charset="-128"/>
              </a:rPr>
              <a:t>Economische aspecten</a:t>
            </a:r>
          </a:p>
          <a:p>
            <a:pPr eaLnBrk="1" hangingPunct="1"/>
            <a:r>
              <a:rPr lang="nl-NL" altLang="en-US" dirty="0">
                <a:ea typeface="ＭＳ Ｐゴシック" pitchFamily="34" charset="-128"/>
              </a:rPr>
              <a:t>Beperkte levensverwachting</a:t>
            </a:r>
          </a:p>
          <a:p>
            <a:pPr eaLnBrk="1" hangingPunct="1"/>
            <a:r>
              <a:rPr lang="nl-NL" altLang="en-US" dirty="0">
                <a:ea typeface="ＭＳ Ｐゴシック" pitchFamily="34" charset="-128"/>
              </a:rPr>
              <a:t>Negatieve risk-benefit balans</a:t>
            </a:r>
          </a:p>
          <a:p>
            <a:pPr eaLnBrk="1" hangingPunct="1"/>
            <a:r>
              <a:rPr lang="nl-NL" altLang="en-US" dirty="0">
                <a:ea typeface="ＭＳ Ｐゴシック" pitchFamily="34" charset="-128"/>
              </a:rPr>
              <a:t>Wens patiënt</a:t>
            </a:r>
          </a:p>
          <a:p>
            <a:pPr eaLnBrk="1" hangingPunct="1"/>
            <a:endParaRPr lang="nl-NL" altLang="en-US" dirty="0">
              <a:ea typeface="ＭＳ Ｐゴシック" pitchFamily="34" charset="-128"/>
            </a:endParaRPr>
          </a:p>
          <a:p>
            <a:pPr eaLnBrk="1" hangingPunct="1"/>
            <a:r>
              <a:rPr lang="nl-NL" altLang="en-US" dirty="0">
                <a:ea typeface="ＭＳ Ｐゴシック" pitchFamily="34" charset="-128"/>
              </a:rPr>
              <a:t>Interacties:</a:t>
            </a:r>
          </a:p>
          <a:p>
            <a:r>
              <a:rPr lang="nl-NL" altLang="en-US" dirty="0">
                <a:ea typeface="ＭＳ Ｐゴシック" pitchFamily="34" charset="-128"/>
              </a:rPr>
              <a:t>Prevalentie drug-drug interacties bij 55-plussers gestegen van 10.5% in 1992 naar 19.2% in 2005</a:t>
            </a:r>
            <a:r>
              <a:rPr lang="nl-NL" altLang="en-US" baseline="30000" dirty="0">
                <a:ea typeface="ＭＳ Ｐゴシック" pitchFamily="34" charset="-128"/>
              </a:rPr>
              <a:t>1</a:t>
            </a:r>
          </a:p>
          <a:p>
            <a:r>
              <a:rPr lang="nl-NL" altLang="en-US" dirty="0">
                <a:ea typeface="ＭＳ Ｐゴシック" pitchFamily="34" charset="-128"/>
              </a:rPr>
              <a:t>Bij geriatrische patiënten interacties bij 46% aanwezig</a:t>
            </a:r>
            <a:r>
              <a:rPr lang="nl-NL" altLang="en-US" baseline="30000" dirty="0">
                <a:ea typeface="ＭＳ Ｐゴシック" pitchFamily="34" charset="-128"/>
              </a:rPr>
              <a:t>2</a:t>
            </a:r>
          </a:p>
          <a:p>
            <a:r>
              <a:rPr lang="nl-NL" altLang="en-US" dirty="0">
                <a:ea typeface="ＭＳ Ｐゴシック" pitchFamily="34" charset="-128"/>
              </a:rPr>
              <a:t>Veel voorkomende interacties: </a:t>
            </a:r>
          </a:p>
          <a:p>
            <a:pPr lvl="1"/>
            <a:r>
              <a:rPr lang="nl-NL" altLang="en-US" dirty="0">
                <a:ea typeface="ＭＳ Ｐゴシック" pitchFamily="34" charset="-128"/>
              </a:rPr>
              <a:t>Digoxine – diuretica</a:t>
            </a:r>
          </a:p>
          <a:p>
            <a:pPr lvl="1"/>
            <a:r>
              <a:rPr lang="nl-NL" altLang="en-US" dirty="0">
                <a:ea typeface="ＭＳ Ｐゴシック" pitchFamily="34" charset="-128"/>
              </a:rPr>
              <a:t>Diuretica – </a:t>
            </a:r>
            <a:r>
              <a:rPr lang="nl-NL" altLang="en-US" dirty="0" err="1">
                <a:ea typeface="ＭＳ Ｐゴシック" pitchFamily="34" charset="-128"/>
              </a:rPr>
              <a:t>NSAID</a:t>
            </a:r>
            <a:r>
              <a:rPr lang="nl-NL" altLang="nl-NL" dirty="0" err="1">
                <a:ea typeface="ＭＳ Ｐゴシック" pitchFamily="34" charset="-128"/>
              </a:rPr>
              <a:t>’</a:t>
            </a:r>
            <a:r>
              <a:rPr lang="nl-NL" altLang="en-US" dirty="0" err="1">
                <a:ea typeface="ＭＳ Ｐゴシック" pitchFamily="34" charset="-128"/>
              </a:rPr>
              <a:t>s</a:t>
            </a:r>
            <a:endParaRPr lang="nl-NL" altLang="en-US" dirty="0">
              <a:ea typeface="ＭＳ Ｐゴシック" pitchFamily="34" charset="-128"/>
            </a:endParaRPr>
          </a:p>
          <a:p>
            <a:pPr lvl="1"/>
            <a:r>
              <a:rPr lang="nl-NL" altLang="en-US" dirty="0">
                <a:ea typeface="ＭＳ Ｐゴシック" pitchFamily="34" charset="-128"/>
              </a:rPr>
              <a:t>Furosemide – ACE-remmers</a:t>
            </a:r>
          </a:p>
          <a:p>
            <a:pPr lvl="1"/>
            <a:endParaRPr lang="nl-NL" altLang="en-US" dirty="0">
              <a:ea typeface="ＭＳ Ｐゴシック" pitchFamily="34" charset="-128"/>
            </a:endParaRPr>
          </a:p>
          <a:p>
            <a:r>
              <a:rPr lang="en-US" altLang="en-US" dirty="0" err="1">
                <a:ea typeface="ＭＳ Ｐゴシック" pitchFamily="34" charset="-128"/>
              </a:rPr>
              <a:t>Filtratiesnelheid</a:t>
            </a:r>
            <a:r>
              <a:rPr lang="en-US" altLang="en-US" dirty="0">
                <a:ea typeface="ＭＳ Ｐゴシック" pitchFamily="34" charset="-128"/>
              </a:rPr>
              <a:t> </a:t>
            </a:r>
            <a:r>
              <a:rPr lang="en-US" altLang="en-US" dirty="0" err="1">
                <a:ea typeface="ＭＳ Ｐゴシック" pitchFamily="34" charset="-128"/>
              </a:rPr>
              <a:t>nieren</a:t>
            </a:r>
            <a:r>
              <a:rPr lang="en-US" altLang="en-US" dirty="0">
                <a:ea typeface="ＭＳ Ｐゴシック" pitchFamily="34" charset="-128"/>
              </a:rPr>
              <a:t> </a:t>
            </a:r>
            <a:r>
              <a:rPr lang="en-US" altLang="en-US" dirty="0" err="1">
                <a:ea typeface="ＭＳ Ｐゴシック" pitchFamily="34" charset="-128"/>
              </a:rPr>
              <a:t>daalt</a:t>
            </a:r>
            <a:r>
              <a:rPr lang="en-US" altLang="en-US" dirty="0">
                <a:ea typeface="ＭＳ Ｐゴシック" pitchFamily="34" charset="-128"/>
              </a:rPr>
              <a:t> van 130 ml/min op 30-jarige </a:t>
            </a:r>
            <a:r>
              <a:rPr lang="en-US" altLang="en-US" dirty="0" err="1">
                <a:ea typeface="ＭＳ Ｐゴシック" pitchFamily="34" charset="-128"/>
              </a:rPr>
              <a:t>leeftijd</a:t>
            </a:r>
            <a:r>
              <a:rPr lang="en-US" altLang="en-US" dirty="0">
                <a:ea typeface="ＭＳ Ｐゴシック" pitchFamily="34" charset="-128"/>
              </a:rPr>
              <a:t> </a:t>
            </a:r>
            <a:r>
              <a:rPr lang="en-US" altLang="en-US" dirty="0" err="1">
                <a:ea typeface="ＭＳ Ｐゴシック" pitchFamily="34" charset="-128"/>
              </a:rPr>
              <a:t>naar</a:t>
            </a:r>
            <a:r>
              <a:rPr lang="en-US" altLang="en-US" dirty="0">
                <a:ea typeface="ＭＳ Ｐゴシック" pitchFamily="34" charset="-128"/>
              </a:rPr>
              <a:t> 80 ml/min op 80-jarige </a:t>
            </a:r>
            <a:r>
              <a:rPr lang="en-US" altLang="en-US" dirty="0" err="1">
                <a:ea typeface="ＭＳ Ｐゴシック" pitchFamily="34" charset="-128"/>
              </a:rPr>
              <a:t>leeftijd</a:t>
            </a:r>
            <a:endParaRPr lang="en-US" altLang="en-US" dirty="0">
              <a:ea typeface="ＭＳ Ｐゴシック" pitchFamily="34" charset="-128"/>
            </a:endParaRPr>
          </a:p>
          <a:p>
            <a:r>
              <a:rPr lang="en-US" altLang="en-US" dirty="0" err="1">
                <a:ea typeface="ＭＳ Ｐゴシック" pitchFamily="34" charset="-128"/>
              </a:rPr>
              <a:t>Dosisaanpassing</a:t>
            </a:r>
            <a:r>
              <a:rPr lang="en-US" altLang="en-US" dirty="0">
                <a:ea typeface="ＭＳ Ｐゴシック" pitchFamily="34" charset="-128"/>
              </a:rPr>
              <a:t> </a:t>
            </a:r>
            <a:r>
              <a:rPr lang="en-US" altLang="en-US" dirty="0" err="1">
                <a:ea typeface="ＭＳ Ｐゴシック" pitchFamily="34" charset="-128"/>
              </a:rPr>
              <a:t>medicatie</a:t>
            </a:r>
            <a:r>
              <a:rPr lang="en-US" altLang="en-US" dirty="0">
                <a:ea typeface="ＭＳ Ｐゴシック" pitchFamily="34" charset="-128"/>
              </a:rPr>
              <a:t> </a:t>
            </a:r>
            <a:r>
              <a:rPr lang="en-US" altLang="en-US" dirty="0" err="1">
                <a:ea typeface="ＭＳ Ｐゴシック" pitchFamily="34" charset="-128"/>
              </a:rPr>
              <a:t>bij</a:t>
            </a:r>
            <a:r>
              <a:rPr lang="en-US" altLang="en-US" dirty="0">
                <a:ea typeface="ＭＳ Ｐゴシック" pitchFamily="34" charset="-128"/>
              </a:rPr>
              <a:t> </a:t>
            </a:r>
            <a:r>
              <a:rPr lang="en-US" altLang="en-US" dirty="0" err="1">
                <a:ea typeface="ＭＳ Ｐゴシック" pitchFamily="34" charset="-128"/>
              </a:rPr>
              <a:t>klaring</a:t>
            </a:r>
            <a:r>
              <a:rPr lang="en-US" altLang="en-US" dirty="0">
                <a:ea typeface="ＭＳ Ｐゴシック" pitchFamily="34" charset="-128"/>
              </a:rPr>
              <a:t> &lt; 50 ml/min</a:t>
            </a:r>
            <a:endParaRPr lang="nl-NL"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F6C333-DA69-43CA-87E1-2F98AA29EE24}" type="slidenum">
              <a:rPr lang="en-US" smtClean="0"/>
              <a:t>18</a:t>
            </a:fld>
            <a:endParaRPr lang="en-US"/>
          </a:p>
        </p:txBody>
      </p:sp>
    </p:spTree>
    <p:extLst>
      <p:ext uri="{BB962C8B-B14F-4D97-AF65-F5344CB8AC3E}">
        <p14:creationId xmlns:p14="http://schemas.microsoft.com/office/powerpoint/2010/main" val="144532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dirty="0"/>
              <a:t>1. Actuele episodelijst: metingen, </a:t>
            </a:r>
            <a:r>
              <a:rPr lang="nl-NL" dirty="0" err="1"/>
              <a:t>labwaarden</a:t>
            </a:r>
            <a:endParaRPr lang="nl-NL" dirty="0"/>
          </a:p>
          <a:p>
            <a:pPr>
              <a:defRPr/>
            </a:pPr>
            <a:r>
              <a:rPr lang="nl-NL" dirty="0"/>
              <a:t>Actuele medicatielijst</a:t>
            </a:r>
          </a:p>
          <a:p>
            <a:pPr>
              <a:defRPr/>
            </a:pPr>
            <a:r>
              <a:rPr lang="nl-NL" dirty="0"/>
              <a:t>Zelfzorgmedicatie</a:t>
            </a:r>
          </a:p>
          <a:p>
            <a:pPr>
              <a:defRPr/>
            </a:pPr>
            <a:r>
              <a:rPr lang="nl-NL" dirty="0"/>
              <a:t>Bijwerkingen, ervaringen</a:t>
            </a:r>
          </a:p>
          <a:p>
            <a:pPr>
              <a:defRPr/>
            </a:pPr>
            <a:r>
              <a:rPr lang="nl-NL" dirty="0"/>
              <a:t>2. </a:t>
            </a:r>
            <a:r>
              <a:rPr lang="nl-NL" altLang="en-US" dirty="0">
                <a:ea typeface="ＭＳ Ｐゴシック" panose="020B0600070205080204" pitchFamily="34" charset="-128"/>
              </a:rPr>
              <a:t>Kan de doseringsfrequentie omlaag</a:t>
            </a:r>
          </a:p>
          <a:p>
            <a:pPr>
              <a:defRPr/>
            </a:pPr>
            <a:r>
              <a:rPr lang="nl-NL" altLang="en-US" dirty="0">
                <a:ea typeface="ＭＳ Ｐゴシック" panose="020B0600070205080204" pitchFamily="34" charset="-128"/>
              </a:rPr>
              <a:t>Kan de patiënt baat hebben bij andere formuleringen</a:t>
            </a:r>
          </a:p>
          <a:p>
            <a:pPr>
              <a:defRPr/>
            </a:pPr>
            <a:r>
              <a:rPr lang="nl-NL" altLang="en-US" dirty="0">
                <a:ea typeface="ＭＳ Ｐゴシック" panose="020B0600070205080204" pitchFamily="34" charset="-128"/>
              </a:rPr>
              <a:t>Zijn er hulpmiddelen nodig voor betere inname en therapietrouw</a:t>
            </a:r>
          </a:p>
          <a:p>
            <a:pPr>
              <a:buFont typeface="Arial" charset="0"/>
              <a:buNone/>
              <a:defRPr/>
            </a:pPr>
            <a:endParaRPr lang="nl-NL" dirty="0"/>
          </a:p>
          <a:p>
            <a:pPr>
              <a:buFont typeface="Arial" charset="0"/>
              <a:buChar char="•"/>
              <a:defRPr/>
            </a:pPr>
            <a:r>
              <a:rPr lang="nl-NL" dirty="0" err="1"/>
              <a:t>Onderbehandeling</a:t>
            </a:r>
            <a:endParaRPr lang="nl-NL" dirty="0"/>
          </a:p>
          <a:p>
            <a:pPr>
              <a:buFont typeface="Arial" charset="0"/>
              <a:buChar char="•"/>
              <a:defRPr/>
            </a:pPr>
            <a:r>
              <a:rPr lang="nl-NL" dirty="0"/>
              <a:t>Overbehandeling</a:t>
            </a:r>
          </a:p>
          <a:p>
            <a:pPr>
              <a:buFont typeface="Arial" charset="0"/>
              <a:buChar char="•"/>
              <a:defRPr/>
            </a:pPr>
            <a:r>
              <a:rPr lang="nl-NL" dirty="0"/>
              <a:t>Effectiviteit medicatie</a:t>
            </a:r>
          </a:p>
          <a:p>
            <a:pPr>
              <a:buFont typeface="Arial" charset="0"/>
              <a:buChar char="•"/>
              <a:defRPr/>
            </a:pPr>
            <a:r>
              <a:rPr lang="nl-NL" dirty="0"/>
              <a:t>Bijwerkingen</a:t>
            </a:r>
          </a:p>
          <a:p>
            <a:pPr>
              <a:buFont typeface="Arial" charset="0"/>
              <a:buChar char="•"/>
              <a:defRPr/>
            </a:pPr>
            <a:r>
              <a:rPr lang="nl-NL" dirty="0"/>
              <a:t>Contra-indicaties en interacties</a:t>
            </a:r>
          </a:p>
          <a:p>
            <a:pPr>
              <a:buFont typeface="Arial" charset="0"/>
              <a:buChar char="•"/>
              <a:defRPr/>
            </a:pPr>
            <a:r>
              <a:rPr lang="nl-NL" dirty="0"/>
              <a:t>Dosering</a:t>
            </a:r>
          </a:p>
          <a:p>
            <a:pPr>
              <a:buFont typeface="Arial" charset="0"/>
              <a:buChar char="•"/>
              <a:defRPr/>
            </a:pPr>
            <a:r>
              <a:rPr lang="nl-NL" dirty="0"/>
              <a:t>Gebruiksgemak</a:t>
            </a:r>
          </a:p>
          <a:p>
            <a:pPr>
              <a:buFont typeface="Arial" charset="0"/>
              <a:buChar char="•"/>
              <a:defRPr/>
            </a:pPr>
            <a:endParaRPr lang="nl-NL" dirty="0"/>
          </a:p>
          <a:p>
            <a:pPr marL="114300">
              <a:lnSpc>
                <a:spcPct val="90000"/>
              </a:lnSpc>
              <a:defRPr/>
            </a:pPr>
            <a:r>
              <a:rPr lang="nl-NL" dirty="0"/>
              <a:t>3. </a:t>
            </a:r>
            <a:r>
              <a:rPr lang="nl-NL" altLang="en-US" sz="3000" dirty="0">
                <a:ea typeface="ＭＳ Ｐゴシック" panose="020B0600070205080204" pitchFamily="34" charset="-128"/>
              </a:rPr>
              <a:t>opstellen FBP</a:t>
            </a:r>
          </a:p>
          <a:p>
            <a:pPr marL="114300">
              <a:lnSpc>
                <a:spcPct val="90000"/>
              </a:lnSpc>
              <a:defRPr/>
            </a:pPr>
            <a:r>
              <a:rPr lang="nl-NL" altLang="en-US" dirty="0">
                <a:ea typeface="ＭＳ Ｐゴシック" panose="020B0600070205080204" pitchFamily="34" charset="-128"/>
              </a:rPr>
              <a:t>Farmacotherapeutisch Behandel Plan</a:t>
            </a:r>
          </a:p>
          <a:p>
            <a:pPr marL="114300">
              <a:lnSpc>
                <a:spcPct val="90000"/>
              </a:lnSpc>
              <a:defRPr/>
            </a:pPr>
            <a:endParaRPr lang="nl-NL" altLang="en-US" sz="1900" dirty="0">
              <a:ea typeface="ＭＳ Ｐゴシック" panose="020B0600070205080204" pitchFamily="34" charset="-128"/>
            </a:endParaRPr>
          </a:p>
          <a:p>
            <a:pPr marL="114300">
              <a:lnSpc>
                <a:spcPct val="90000"/>
              </a:lnSpc>
              <a:buFont typeface="Wingdings" panose="05000000000000000000" pitchFamily="2" charset="2"/>
              <a:buChar char="ü"/>
              <a:defRPr/>
            </a:pPr>
            <a:r>
              <a:rPr lang="nl-NL" altLang="en-US" sz="2800" dirty="0">
                <a:ea typeface="ＭＳ Ｐゴシック" panose="020B0600070205080204" pitchFamily="34" charset="-128"/>
              </a:rPr>
              <a:t>behandeldoelen</a:t>
            </a:r>
          </a:p>
          <a:p>
            <a:pPr marL="114300">
              <a:lnSpc>
                <a:spcPct val="90000"/>
              </a:lnSpc>
              <a:buFont typeface="Wingdings" panose="05000000000000000000" pitchFamily="2" charset="2"/>
              <a:buChar char="ü"/>
              <a:defRPr/>
            </a:pPr>
            <a:r>
              <a:rPr lang="nl-NL" altLang="en-US" sz="2800" dirty="0">
                <a:ea typeface="ＭＳ Ｐゴシック" panose="020B0600070205080204" pitchFamily="34" charset="-128"/>
              </a:rPr>
              <a:t>gesignaleerde problemen </a:t>
            </a:r>
          </a:p>
          <a:p>
            <a:pPr marL="114300">
              <a:lnSpc>
                <a:spcPct val="90000"/>
              </a:lnSpc>
              <a:buFont typeface="Wingdings" panose="05000000000000000000" pitchFamily="2" charset="2"/>
              <a:buChar char="ü"/>
              <a:defRPr/>
            </a:pPr>
            <a:r>
              <a:rPr lang="nl-NL" altLang="en-US" sz="2800" dirty="0">
                <a:ea typeface="ＭＳ Ｐゴシック" panose="020B0600070205080204" pitchFamily="34" charset="-128"/>
              </a:rPr>
              <a:t>prioritering</a:t>
            </a:r>
          </a:p>
          <a:p>
            <a:pPr marL="114300">
              <a:lnSpc>
                <a:spcPct val="90000"/>
              </a:lnSpc>
              <a:buFont typeface="Wingdings" panose="05000000000000000000" pitchFamily="2" charset="2"/>
              <a:buChar char="ü"/>
              <a:defRPr/>
            </a:pPr>
            <a:r>
              <a:rPr lang="nl-NL" altLang="en-US" sz="2800" dirty="0">
                <a:ea typeface="ＭＳ Ｐゴシック" panose="020B0600070205080204" pitchFamily="34" charset="-128"/>
              </a:rPr>
              <a:t>acties én verantwoordelijkheden</a:t>
            </a:r>
          </a:p>
          <a:p>
            <a:pPr marL="411163" lvl="1">
              <a:lnSpc>
                <a:spcPct val="90000"/>
              </a:lnSpc>
              <a:defRPr/>
            </a:pPr>
            <a:r>
              <a:rPr lang="nl-NL" altLang="en-US" sz="2600" i="1" dirty="0">
                <a:ea typeface="ＭＳ Ｐゴシック" panose="020B0600070205080204" pitchFamily="34" charset="-128"/>
              </a:rPr>
              <a:t>	wie doet wat wanneer</a:t>
            </a:r>
          </a:p>
          <a:p>
            <a:pPr marL="114300">
              <a:lnSpc>
                <a:spcPct val="90000"/>
              </a:lnSpc>
              <a:buFont typeface="Wingdings" panose="05000000000000000000" pitchFamily="2" charset="2"/>
              <a:buChar char="ü"/>
              <a:defRPr/>
            </a:pPr>
            <a:r>
              <a:rPr lang="nl-NL" altLang="en-US" sz="2800" dirty="0">
                <a:ea typeface="ＭＳ Ｐゴシック" panose="020B0600070205080204" pitchFamily="34" charset="-128"/>
              </a:rPr>
              <a:t>evaluatie</a:t>
            </a:r>
          </a:p>
          <a:p>
            <a:pPr marL="411163" lvl="1">
              <a:lnSpc>
                <a:spcPct val="90000"/>
              </a:lnSpc>
              <a:buClr>
                <a:schemeClr val="accent1"/>
              </a:buClr>
              <a:defRPr/>
            </a:pPr>
            <a:r>
              <a:rPr lang="nl-NL" altLang="en-US" sz="2600" i="1" dirty="0">
                <a:ea typeface="ＭＳ Ｐゴシック" panose="020B0600070205080204" pitchFamily="34" charset="-128"/>
              </a:rPr>
              <a:t>	wanneer en wat door wie</a:t>
            </a:r>
            <a:endParaRPr lang="en-US" altLang="en-US" dirty="0">
              <a:ea typeface="+mn-ea"/>
            </a:endParaRPr>
          </a:p>
          <a:p>
            <a:pPr marL="411163" lvl="1">
              <a:lnSpc>
                <a:spcPct val="90000"/>
              </a:lnSpc>
              <a:buClr>
                <a:schemeClr val="accent1"/>
              </a:buClr>
              <a:defRPr/>
            </a:pPr>
            <a:endParaRPr lang="en-US" dirty="0">
              <a:ea typeface="+mn-ea"/>
            </a:endParaRPr>
          </a:p>
          <a:p>
            <a:pPr marL="411163" lvl="1">
              <a:lnSpc>
                <a:spcPct val="90000"/>
              </a:lnSpc>
              <a:buClr>
                <a:schemeClr val="accent1"/>
              </a:buClr>
              <a:defRPr/>
            </a:pPr>
            <a:r>
              <a:rPr lang="nl-NL" dirty="0"/>
              <a:t>4. </a:t>
            </a:r>
            <a:r>
              <a:rPr lang="nl-NL" altLang="en-US" sz="3200" dirty="0">
                <a:ea typeface="ＭＳ Ｐゴシック" panose="020B0600070205080204" pitchFamily="34" charset="-128"/>
              </a:rPr>
              <a:t>Terugkoppeling stop en start</a:t>
            </a:r>
          </a:p>
          <a:p>
            <a:pPr lvl="1">
              <a:defRPr/>
            </a:pPr>
            <a:r>
              <a:rPr lang="nl-NL" altLang="en-US" sz="3200" dirty="0">
                <a:ea typeface="ＭＳ Ｐゴシック" panose="020B0600070205080204" pitchFamily="34" charset="-128"/>
              </a:rPr>
              <a:t>Wanneer</a:t>
            </a:r>
          </a:p>
          <a:p>
            <a:pPr lvl="1">
              <a:defRPr/>
            </a:pPr>
            <a:r>
              <a:rPr lang="nl-NL" altLang="en-US" sz="3200" dirty="0">
                <a:ea typeface="ＭＳ Ｐゴシック" panose="020B0600070205080204" pitchFamily="34" charset="-128"/>
              </a:rPr>
              <a:t>Therapie trouw</a:t>
            </a:r>
          </a:p>
          <a:p>
            <a:pPr lvl="1">
              <a:defRPr/>
            </a:pPr>
            <a:r>
              <a:rPr lang="nl-NL" altLang="en-US" sz="3200" dirty="0">
                <a:ea typeface="ＭＳ Ｐゴシック" panose="020B0600070205080204" pitchFamily="34" charset="-128"/>
              </a:rPr>
              <a:t>Hulpmiddelen</a:t>
            </a:r>
          </a:p>
          <a:p>
            <a:pPr lvl="1">
              <a:defRPr/>
            </a:pPr>
            <a:r>
              <a:rPr lang="nl-NL" altLang="en-US" sz="3200" dirty="0">
                <a:ea typeface="ＭＳ Ｐゴシック" panose="020B0600070205080204" pitchFamily="34" charset="-128"/>
              </a:rPr>
              <a:t>Welke medicatie u wilt stoppen en waarom</a:t>
            </a:r>
          </a:p>
          <a:p>
            <a:pPr lvl="1">
              <a:defRPr/>
            </a:pPr>
            <a:r>
              <a:rPr lang="nl-NL" altLang="en-US" sz="3200" dirty="0">
                <a:ea typeface="ＭＳ Ｐゴシック" panose="020B0600070205080204" pitchFamily="34" charset="-128"/>
              </a:rPr>
              <a:t>Welke medicatie u wilt starten en waarom</a:t>
            </a:r>
          </a:p>
          <a:p>
            <a:pPr lvl="1">
              <a:defRPr/>
            </a:pPr>
            <a:r>
              <a:rPr lang="nl-NL" altLang="en-US" sz="3200" dirty="0">
                <a:ea typeface="ＭＳ Ｐゴシック" panose="020B0600070205080204" pitchFamily="34" charset="-128"/>
              </a:rPr>
              <a:t>Welke medicatie u wilt wijzigen en waarom</a:t>
            </a:r>
          </a:p>
          <a:p>
            <a:pPr lvl="1">
              <a:defRPr/>
            </a:pPr>
            <a:r>
              <a:rPr lang="nl-NL" altLang="en-US" sz="3200" dirty="0">
                <a:ea typeface="ＭＳ Ｐゴシック" panose="020B0600070205080204" pitchFamily="34" charset="-128"/>
              </a:rPr>
              <a:t>Op welke termijn u de wijzigingen door wilt voeren</a:t>
            </a:r>
          </a:p>
          <a:p>
            <a:pPr lvl="1">
              <a:defRPr/>
            </a:pPr>
            <a:r>
              <a:rPr lang="nl-NL" altLang="en-US" sz="3200" dirty="0">
                <a:ea typeface="ＭＳ Ｐゴシック" panose="020B0600070205080204" pitchFamily="34" charset="-128"/>
              </a:rPr>
              <a:t>Het belang van therapietrouw </a:t>
            </a:r>
          </a:p>
          <a:p>
            <a:pPr lvl="1">
              <a:defRPr/>
            </a:pPr>
            <a:r>
              <a:rPr lang="nl-NL" altLang="en-US" sz="3200" dirty="0">
                <a:ea typeface="ＭＳ Ｐゴシック" panose="020B0600070205080204" pitchFamily="34" charset="-128"/>
              </a:rPr>
              <a:t>Wanneer patiënt contact met u op moet nemen</a:t>
            </a:r>
          </a:p>
          <a:p>
            <a:pPr lvl="1">
              <a:defRPr/>
            </a:pPr>
            <a:r>
              <a:rPr lang="nl-NL" altLang="en-US" sz="3200" dirty="0">
                <a:ea typeface="ＭＳ Ｐゴシック" panose="020B0600070205080204" pitchFamily="34" charset="-128"/>
              </a:rPr>
              <a:t>Of hij behoefte heeft aan baxterzakjes of andere hulpmiddelen van de apotheek</a:t>
            </a:r>
          </a:p>
          <a:p>
            <a:pPr lvl="1">
              <a:defRPr/>
            </a:pPr>
            <a:r>
              <a:rPr lang="nl-NL" altLang="en-US" sz="3200" dirty="0">
                <a:ea typeface="ＭＳ Ｐゴシック" panose="020B0600070205080204" pitchFamily="34" charset="-128"/>
              </a:rPr>
              <a:t>Stel het definitieve behandelplan op</a:t>
            </a:r>
          </a:p>
          <a:p>
            <a:endParaRPr lang="en-US" dirty="0"/>
          </a:p>
        </p:txBody>
      </p:sp>
      <p:sp>
        <p:nvSpPr>
          <p:cNvPr id="4" name="Slide Number Placeholder 3"/>
          <p:cNvSpPr>
            <a:spLocks noGrp="1"/>
          </p:cNvSpPr>
          <p:nvPr>
            <p:ph type="sldNum" sz="quarter" idx="10"/>
          </p:nvPr>
        </p:nvSpPr>
        <p:spPr/>
        <p:txBody>
          <a:bodyPr/>
          <a:lstStyle/>
          <a:p>
            <a:fld id="{6DF6C333-DA69-43CA-87E1-2F98AA29EE24}" type="slidenum">
              <a:rPr lang="en-US" smtClean="0"/>
              <a:t>20</a:t>
            </a:fld>
            <a:endParaRPr lang="en-US"/>
          </a:p>
        </p:txBody>
      </p:sp>
    </p:spTree>
    <p:extLst>
      <p:ext uri="{BB962C8B-B14F-4D97-AF65-F5344CB8AC3E}">
        <p14:creationId xmlns:p14="http://schemas.microsoft.com/office/powerpoint/2010/main" val="349634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dirty="0">
                <a:ea typeface="ＭＳ Ｐゴシック" pitchFamily="34" charset="-128"/>
              </a:rPr>
              <a:t>START: screening tool </a:t>
            </a:r>
            <a:r>
              <a:rPr lang="nl-NL" altLang="en-US" dirty="0" err="1">
                <a:ea typeface="ＭＳ Ｐゴシック" pitchFamily="34" charset="-128"/>
              </a:rPr>
              <a:t>to</a:t>
            </a:r>
            <a:r>
              <a:rPr lang="nl-NL" altLang="en-US" dirty="0">
                <a:ea typeface="ＭＳ Ｐゴシック" pitchFamily="34" charset="-128"/>
              </a:rPr>
              <a:t> alert doctors </a:t>
            </a:r>
            <a:r>
              <a:rPr lang="nl-NL" altLang="en-US" dirty="0" err="1">
                <a:ea typeface="ＭＳ Ｐゴシック" pitchFamily="34" charset="-128"/>
              </a:rPr>
              <a:t>to</a:t>
            </a:r>
            <a:r>
              <a:rPr lang="nl-NL" altLang="en-US" dirty="0">
                <a:ea typeface="ＭＳ Ｐゴシック" pitchFamily="34" charset="-128"/>
              </a:rPr>
              <a:t> right treatment</a:t>
            </a:r>
          </a:p>
          <a:p>
            <a:r>
              <a:rPr lang="nl-NL" altLang="en-US" dirty="0">
                <a:ea typeface="ＭＳ Ｐゴシック" pitchFamily="34" charset="-128"/>
              </a:rPr>
              <a:t>STOPP: screening tool of </a:t>
            </a:r>
            <a:r>
              <a:rPr lang="nl-NL" altLang="en-US" dirty="0" err="1">
                <a:ea typeface="ＭＳ Ｐゴシック" pitchFamily="34" charset="-128"/>
              </a:rPr>
              <a:t>older</a:t>
            </a:r>
            <a:r>
              <a:rPr lang="nl-NL" altLang="en-US" dirty="0">
                <a:ea typeface="ＭＳ Ｐゴシック" pitchFamily="34" charset="-128"/>
              </a:rPr>
              <a:t> </a:t>
            </a:r>
            <a:r>
              <a:rPr lang="nl-NL" altLang="en-US" dirty="0" err="1">
                <a:ea typeface="ＭＳ Ｐゴシック" pitchFamily="34" charset="-128"/>
              </a:rPr>
              <a:t>person’s</a:t>
            </a:r>
            <a:r>
              <a:rPr lang="nl-NL" altLang="en-US" dirty="0">
                <a:ea typeface="ＭＳ Ｐゴシック" pitchFamily="34" charset="-128"/>
              </a:rPr>
              <a:t> </a:t>
            </a:r>
            <a:r>
              <a:rPr lang="nl-NL" altLang="en-US" dirty="0" err="1">
                <a:ea typeface="ＭＳ Ｐゴシック" pitchFamily="34" charset="-128"/>
              </a:rPr>
              <a:t>prescriptions</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DF6C333-DA69-43CA-87E1-2F98AA29EE24}" type="slidenum">
              <a:rPr lang="en-US" smtClean="0"/>
              <a:t>21</a:t>
            </a:fld>
            <a:endParaRPr lang="en-US"/>
          </a:p>
        </p:txBody>
      </p:sp>
    </p:spTree>
    <p:extLst>
      <p:ext uri="{BB962C8B-B14F-4D97-AF65-F5344CB8AC3E}">
        <p14:creationId xmlns:p14="http://schemas.microsoft.com/office/powerpoint/2010/main" val="144532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22BD6B7-9D38-40D5-8EC3-F48FEE060C3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25716FFD-B51C-4AD2-B98A-F854D096A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914EC698-BF97-421E-A0D4-180031D1EBE3}"/>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A3D1830F-BF4C-40AC-9E3A-E558F1868C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7350709-E22E-44A1-8BA2-09C20907549A}"/>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222014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77E95E-2BAC-4E6F-BFA7-C2D52B43BB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3BE4A779-C6A7-4C21-8AC5-9995CA92E3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AA169930-9DE0-49E0-B652-AE61C89E8021}"/>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25EE27DB-1680-4629-8F86-30E7833A06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95C8036E-DA77-4945-9CA0-375F21221B37}"/>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61618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37D7D8CB-AC58-41A2-BBD7-0B7ADB3309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828582F4-BA71-4AE9-BE27-D7CE96441F7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1F0F4AAD-09DE-43E3-A392-1A9F1ADD19F9}"/>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562F80B5-B2EF-4864-AA76-AFFB33F318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8150A2E-DBB2-41B3-A145-4BD961F34B05}"/>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180080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640BC62-D36B-4F43-916D-DF7CEA0112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67381CB4-A3EC-4137-8807-04261AA697D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F93ABF53-56E6-4888-BB2A-5A4DDA059F25}"/>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4F4ACD54-184B-4244-987A-04C2D2D9A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3346D2E-57BF-4116-966B-54B696AB0C71}"/>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109670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88BE19-0E50-49D2-8453-D8C18FC18B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6513EF47-AAE0-4FC6-96F5-7F2E340F9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217D5431-F91F-41B4-8F3C-58EB9ADF758B}"/>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594EFFCE-F0FC-4044-BB8F-78705D8D1B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86639C7-2024-41A1-A4E6-519FCB4A0DFD}"/>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359445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9E8587A-1605-4F16-9B8A-9D9732CEE8D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3D5E9F6E-0882-4A7C-BD46-BA2A3252259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F8105E9B-973F-42DB-A8A5-44C0510B03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676F4E02-BDF7-4DF9-8186-FBD34CA73669}"/>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6" name="Tijdelijke aanduiding voor voettekst 5">
            <a:extLst>
              <a:ext uri="{FF2B5EF4-FFF2-40B4-BE49-F238E27FC236}">
                <a16:creationId xmlns:a16="http://schemas.microsoft.com/office/drawing/2014/main" xmlns="" id="{26652CF3-32F3-40A1-A8B5-9C6618379C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5ABE3FC6-8A21-4889-A6D1-1E0897C34BD4}"/>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184714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FCEEE40-1008-4EE8-B1C3-64991FDE45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CCDBDAE2-8E15-4A67-9A6E-E748EBA78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02BBAC9C-18C8-454B-8DD3-0829F07F50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FBF9F0CA-BF20-4696-AFBB-6A6494419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2F849F1D-151B-4E11-9444-A351DF3B17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B78FDC50-2A83-45B1-A121-9212FBCEBA3D}"/>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8" name="Tijdelijke aanduiding voor voettekst 7">
            <a:extLst>
              <a:ext uri="{FF2B5EF4-FFF2-40B4-BE49-F238E27FC236}">
                <a16:creationId xmlns:a16="http://schemas.microsoft.com/office/drawing/2014/main" xmlns="" id="{2276BEED-4541-4B15-98F5-6662145F8A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71A1A642-0F8E-442B-87B4-1700529FF8E5}"/>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315094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8A85D00-0DC4-42BD-91D8-44DB98C86C6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5BB0EEBA-5DB4-4236-8A5A-DFCCAC12D13D}"/>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4" name="Tijdelijke aanduiding voor voettekst 3">
            <a:extLst>
              <a:ext uri="{FF2B5EF4-FFF2-40B4-BE49-F238E27FC236}">
                <a16:creationId xmlns:a16="http://schemas.microsoft.com/office/drawing/2014/main" xmlns="" id="{542C7BB9-E10F-4A3A-B448-58E5C2F639B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E34DE51F-A9AA-401D-9760-2A272E6C713D}"/>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380224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7042D956-BAB2-4453-AE64-B3CF49E6F784}"/>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3" name="Tijdelijke aanduiding voor voettekst 2">
            <a:extLst>
              <a:ext uri="{FF2B5EF4-FFF2-40B4-BE49-F238E27FC236}">
                <a16:creationId xmlns:a16="http://schemas.microsoft.com/office/drawing/2014/main" xmlns="" id="{9C74A34F-553F-4991-8E10-7975E8B1E6A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8BA728AA-BD32-4EC1-8A5A-99D0FDC957A7}"/>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101095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5D2EDE-9E9B-4A59-A2D8-FCC368EDA0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059AD4C-C038-4A0C-960A-538FA6C84C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476C14B3-B5DE-4B49-BE9A-4E3833A03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7EC11178-B038-4E99-9D62-CF0ED4FC2F9E}"/>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6" name="Tijdelijke aanduiding voor voettekst 5">
            <a:extLst>
              <a:ext uri="{FF2B5EF4-FFF2-40B4-BE49-F238E27FC236}">
                <a16:creationId xmlns:a16="http://schemas.microsoft.com/office/drawing/2014/main" xmlns="" id="{698B63B2-8EEF-4A65-9D28-A36DF9ACA3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7303081C-440F-4D5B-9EDD-026F1FB179CC}"/>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193669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5DCEE7-1F98-4128-A966-E8BBA01CE3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95DDB1CB-9B15-4050-A37F-D13793F48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4E0C528E-D51F-41FF-A1E3-9DE863A99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DCB86D32-08BF-4E7C-A527-520687DB0351}"/>
              </a:ext>
            </a:extLst>
          </p:cNvPr>
          <p:cNvSpPr>
            <a:spLocks noGrp="1"/>
          </p:cNvSpPr>
          <p:nvPr>
            <p:ph type="dt" sz="half" idx="10"/>
          </p:nvPr>
        </p:nvSpPr>
        <p:spPr/>
        <p:txBody>
          <a:bodyPr/>
          <a:lstStyle/>
          <a:p>
            <a:fld id="{C1EEE419-0A92-476E-9C8D-5C913F241FB4}" type="datetimeFigureOut">
              <a:rPr lang="nl-NL" smtClean="0"/>
              <a:t>20-5-2019</a:t>
            </a:fld>
            <a:endParaRPr lang="nl-NL"/>
          </a:p>
        </p:txBody>
      </p:sp>
      <p:sp>
        <p:nvSpPr>
          <p:cNvPr id="6" name="Tijdelijke aanduiding voor voettekst 5">
            <a:extLst>
              <a:ext uri="{FF2B5EF4-FFF2-40B4-BE49-F238E27FC236}">
                <a16:creationId xmlns:a16="http://schemas.microsoft.com/office/drawing/2014/main" xmlns="" id="{AF92C9C0-C8F9-4253-98D4-665A635878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428C229B-F704-4D4A-B2A6-56428B136BC5}"/>
              </a:ext>
            </a:extLst>
          </p:cNvPr>
          <p:cNvSpPr>
            <a:spLocks noGrp="1"/>
          </p:cNvSpPr>
          <p:nvPr>
            <p:ph type="sldNum" sz="quarter" idx="12"/>
          </p:nvPr>
        </p:nvSpPr>
        <p:spPr/>
        <p:txBody>
          <a:bodyPr/>
          <a:lstStyle/>
          <a:p>
            <a:fld id="{E731153F-7F28-443A-B247-5536DCA55DDC}" type="slidenum">
              <a:rPr lang="nl-NL" smtClean="0"/>
              <a:t>‹nr.›</a:t>
            </a:fld>
            <a:endParaRPr lang="nl-NL"/>
          </a:p>
        </p:txBody>
      </p:sp>
    </p:spTree>
    <p:extLst>
      <p:ext uri="{BB962C8B-B14F-4D97-AF65-F5344CB8AC3E}">
        <p14:creationId xmlns:p14="http://schemas.microsoft.com/office/powerpoint/2010/main" val="262321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C6E87D71-BE6A-47D1-9C4B-5960926B3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3D44EB97-43A4-43A8-A8B3-F4789F42D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F7C8178E-D6E1-4674-8537-324829352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EE419-0A92-476E-9C8D-5C913F241FB4}" type="datetimeFigureOut">
              <a:rPr lang="nl-NL" smtClean="0"/>
              <a:t>20-5-2019</a:t>
            </a:fld>
            <a:endParaRPr lang="nl-NL"/>
          </a:p>
        </p:txBody>
      </p:sp>
      <p:sp>
        <p:nvSpPr>
          <p:cNvPr id="5" name="Tijdelijke aanduiding voor voettekst 4">
            <a:extLst>
              <a:ext uri="{FF2B5EF4-FFF2-40B4-BE49-F238E27FC236}">
                <a16:creationId xmlns:a16="http://schemas.microsoft.com/office/drawing/2014/main" xmlns="" id="{4AEBCC3C-3A0D-49B9-A21C-FA56E1ED1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31CA9051-C4F8-40C6-AE51-C97F8013F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153F-7F28-443A-B247-5536DCA55DDC}" type="slidenum">
              <a:rPr lang="nl-NL" smtClean="0"/>
              <a:t>‹nr.›</a:t>
            </a:fld>
            <a:endParaRPr lang="nl-NL"/>
          </a:p>
        </p:txBody>
      </p:sp>
    </p:spTree>
    <p:extLst>
      <p:ext uri="{BB962C8B-B14F-4D97-AF65-F5344CB8AC3E}">
        <p14:creationId xmlns:p14="http://schemas.microsoft.com/office/powerpoint/2010/main" val="1792149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knmp.nl:download-bestanden:nieuwsbrief-gerelateerd:20090731-cartoon-medicatiebeoordelin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76E3A06-6C84-49CA-A662-639C47F0A75C}"/>
              </a:ext>
            </a:extLst>
          </p:cNvPr>
          <p:cNvSpPr>
            <a:spLocks noGrp="1"/>
          </p:cNvSpPr>
          <p:nvPr>
            <p:ph type="ctrTitle"/>
          </p:nvPr>
        </p:nvSpPr>
        <p:spPr/>
        <p:txBody>
          <a:bodyPr/>
          <a:lstStyle/>
          <a:p>
            <a:r>
              <a:rPr lang="nl-NL"/>
              <a:t>Polyfarmacie en medicatiereview bij ouderen</a:t>
            </a:r>
          </a:p>
        </p:txBody>
      </p:sp>
      <p:sp>
        <p:nvSpPr>
          <p:cNvPr id="3" name="Ondertitel 2">
            <a:extLst>
              <a:ext uri="{FF2B5EF4-FFF2-40B4-BE49-F238E27FC236}">
                <a16:creationId xmlns:a16="http://schemas.microsoft.com/office/drawing/2014/main" xmlns="" id="{EBE5D9B1-87F2-4648-823C-829C402D11A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078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04800"/>
            <a:ext cx="7215187" cy="609600"/>
          </a:xfrm>
        </p:spPr>
        <p:txBody>
          <a:bodyPr>
            <a:normAutofit fontScale="90000"/>
          </a:bodyPr>
          <a:lstStyle/>
          <a:p>
            <a:r>
              <a:rPr lang="nl-NL" dirty="0"/>
              <a:t>Polyfarmacie in de praktijk</a:t>
            </a:r>
            <a:endParaRPr lang="en-US" dirty="0"/>
          </a:p>
        </p:txBody>
      </p:sp>
      <p:sp>
        <p:nvSpPr>
          <p:cNvPr id="3" name="Content Placeholder 2"/>
          <p:cNvSpPr>
            <a:spLocks noGrp="1"/>
          </p:cNvSpPr>
          <p:nvPr>
            <p:ph idx="1"/>
          </p:nvPr>
        </p:nvSpPr>
        <p:spPr>
          <a:xfrm>
            <a:off x="1828800" y="1219200"/>
            <a:ext cx="8534400" cy="1561728"/>
          </a:xfrm>
        </p:spPr>
        <p:txBody>
          <a:bodyPr>
            <a:normAutofit fontScale="92500" lnSpcReduction="20000"/>
          </a:bodyPr>
          <a:lstStyle/>
          <a:p>
            <a:pPr marL="0" indent="0">
              <a:buNone/>
              <a:defRPr/>
            </a:pPr>
            <a:r>
              <a:rPr lang="nl-NL"/>
              <a:t>Harm </a:t>
            </a:r>
            <a:r>
              <a:rPr lang="nl-NL" dirty="0"/>
              <a:t>Studie:</a:t>
            </a:r>
          </a:p>
          <a:p>
            <a:pPr>
              <a:defRPr/>
            </a:pPr>
            <a:r>
              <a:rPr lang="nl-NL" dirty="0"/>
              <a:t>5,6% van de acute ziekenhuisopnames is </a:t>
            </a:r>
            <a:r>
              <a:rPr lang="nl-NL" dirty="0" err="1"/>
              <a:t>medicatiegerelateerd</a:t>
            </a:r>
            <a:endParaRPr lang="nl-NL" dirty="0"/>
          </a:p>
          <a:p>
            <a:pPr>
              <a:defRPr/>
            </a:pPr>
            <a:r>
              <a:rPr lang="nl-NL" dirty="0"/>
              <a:t>De helft hiervan is vermijdbaar</a:t>
            </a:r>
          </a:p>
          <a:p>
            <a:pPr>
              <a:defRPr/>
            </a:pPr>
            <a:endParaRPr lang="nl-NL" dirty="0"/>
          </a:p>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513" y="2685126"/>
            <a:ext cx="571341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5"/>
          <p:cNvSpPr txBox="1">
            <a:spLocks noChangeArrowheads="1"/>
          </p:cNvSpPr>
          <p:nvPr/>
        </p:nvSpPr>
        <p:spPr bwMode="auto">
          <a:xfrm>
            <a:off x="2069525" y="5976938"/>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20000"/>
              </a:spcBef>
              <a:buClr>
                <a:schemeClr val="tx1"/>
              </a:buClr>
              <a:buSzPct val="75000"/>
              <a:buChar char="–"/>
              <a:defRPr sz="2400">
                <a:solidFill>
                  <a:schemeClr val="tx1"/>
                </a:solidFill>
                <a:latin typeface="Arial" charset="0"/>
                <a:ea typeface="ＭＳ Ｐゴシック" pitchFamily="34" charset="-128"/>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ＭＳ Ｐゴシック" pitchFamily="34" charset="-128"/>
              </a:defRPr>
            </a:lvl3pPr>
            <a:lvl4pPr marL="1600200" indent="-228600" eaLnBrk="0" hangingPunct="0">
              <a:spcBef>
                <a:spcPct val="20000"/>
              </a:spcBef>
              <a:buClr>
                <a:schemeClr val="tx1"/>
              </a:buClr>
              <a:buSzPct val="80000"/>
              <a:buChar char="–"/>
              <a:defRPr>
                <a:solidFill>
                  <a:schemeClr val="tx1"/>
                </a:solidFill>
                <a:latin typeface="Arial" charset="0"/>
                <a:ea typeface="ＭＳ Ｐゴシック" pitchFamily="34" charset="-128"/>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ＭＳ Ｐゴシック" pitchFamily="34" charset="-128"/>
              </a:defRPr>
            </a:lvl9pPr>
          </a:lstStyle>
          <a:p>
            <a:pPr>
              <a:spcBef>
                <a:spcPct val="0"/>
              </a:spcBef>
              <a:buClrTx/>
              <a:buSzTx/>
              <a:buFontTx/>
              <a:buNone/>
            </a:pPr>
            <a:r>
              <a:rPr lang="nl-NL" altLang="en-US" sz="1800" dirty="0">
                <a:cs typeface="Arial" charset="0"/>
              </a:rPr>
              <a:t>Leendertse et al, </a:t>
            </a:r>
            <a:r>
              <a:rPr lang="nl-NL" altLang="en-US" sz="1800" dirty="0" err="1">
                <a:cs typeface="Arial" charset="0"/>
              </a:rPr>
              <a:t>Arch</a:t>
            </a:r>
            <a:r>
              <a:rPr lang="nl-NL" altLang="en-US" sz="1800" dirty="0">
                <a:cs typeface="Arial" charset="0"/>
              </a:rPr>
              <a:t> Intern </a:t>
            </a:r>
            <a:r>
              <a:rPr lang="nl-NL" altLang="en-US" sz="1800" dirty="0" err="1">
                <a:cs typeface="Arial" charset="0"/>
              </a:rPr>
              <a:t>Med</a:t>
            </a:r>
            <a:r>
              <a:rPr lang="nl-NL" altLang="en-US" sz="1800" dirty="0">
                <a:cs typeface="Arial" charset="0"/>
              </a:rPr>
              <a:t> 2008 </a:t>
            </a:r>
          </a:p>
        </p:txBody>
      </p:sp>
    </p:spTree>
    <p:extLst>
      <p:ext uri="{BB962C8B-B14F-4D97-AF65-F5344CB8AC3E}">
        <p14:creationId xmlns:p14="http://schemas.microsoft.com/office/powerpoint/2010/main" val="179877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611189" y="515938"/>
            <a:ext cx="77057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nl-NL" altLang="nl-NL" sz="3200">
                <a:solidFill>
                  <a:schemeClr val="tx1"/>
                </a:solidFill>
              </a:rPr>
              <a:t>Epidemiologie </a:t>
            </a:r>
          </a:p>
        </p:txBody>
      </p:sp>
      <p:sp>
        <p:nvSpPr>
          <p:cNvPr id="105475" name="Text Box 2"/>
          <p:cNvSpPr txBox="1">
            <a:spLocks noChangeArrowheads="1"/>
          </p:cNvSpPr>
          <p:nvPr/>
        </p:nvSpPr>
        <p:spPr bwMode="auto">
          <a:xfrm>
            <a:off x="611188" y="1789113"/>
            <a:ext cx="7705725" cy="43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3375">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1pPr>
            <a:lvl2pPr marL="373063" indent="-373063">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buClrTx/>
              <a:buFontTx/>
              <a:buNone/>
            </a:pPr>
            <a:r>
              <a:rPr lang="nl-NL" altLang="nl-NL">
                <a:solidFill>
                  <a:schemeClr val="tx1"/>
                </a:solidFill>
              </a:rPr>
              <a:t>Belangrijkste groepen</a:t>
            </a:r>
          </a:p>
          <a:p>
            <a:pPr lvl="1" eaLnBrk="1" hangingPunct="1">
              <a:buClr>
                <a:srgbClr val="CC006C"/>
              </a:buClr>
              <a:buFont typeface="Arial" panose="020B0604020202020204" pitchFamily="34" charset="0"/>
              <a:buChar char="•"/>
            </a:pPr>
            <a:r>
              <a:rPr lang="nl-NL" altLang="nl-NL">
                <a:solidFill>
                  <a:schemeClr val="tx1"/>
                </a:solidFill>
              </a:rPr>
              <a:t>Ouderen</a:t>
            </a:r>
          </a:p>
          <a:p>
            <a:pPr lvl="1" eaLnBrk="1" hangingPunct="1">
              <a:buClr>
                <a:srgbClr val="CC006C"/>
              </a:buClr>
              <a:buFont typeface="Arial" panose="020B0604020202020204" pitchFamily="34" charset="0"/>
              <a:buChar char="•"/>
            </a:pPr>
            <a:r>
              <a:rPr lang="nl-NL" altLang="nl-NL">
                <a:solidFill>
                  <a:schemeClr val="tx1"/>
                </a:solidFill>
              </a:rPr>
              <a:t>Personen met diabetes mellitus (DM)</a:t>
            </a:r>
          </a:p>
          <a:p>
            <a:pPr lvl="1" eaLnBrk="1" hangingPunct="1">
              <a:buClr>
                <a:srgbClr val="CC006C"/>
              </a:buClr>
              <a:buFont typeface="Arial" panose="020B0604020202020204" pitchFamily="34" charset="0"/>
              <a:buChar char="•"/>
            </a:pPr>
            <a:r>
              <a:rPr lang="nl-NL" altLang="nl-NL">
                <a:solidFill>
                  <a:schemeClr val="tx1"/>
                </a:solidFill>
              </a:rPr>
              <a:t>Personen met hypertensie en cardiovasculaire aandoeningen</a:t>
            </a:r>
          </a:p>
          <a:p>
            <a:pPr lvl="1" eaLnBrk="1" hangingPunct="1">
              <a:buClr>
                <a:srgbClr val="CC006C"/>
              </a:buClr>
              <a:buFont typeface="Arial" panose="020B0604020202020204" pitchFamily="34" charset="0"/>
              <a:buChar char="•"/>
            </a:pPr>
            <a:r>
              <a:rPr lang="nl-NL" altLang="nl-NL">
                <a:solidFill>
                  <a:schemeClr val="tx1"/>
                </a:solidFill>
              </a:rPr>
              <a:t>Personen met reumatische aandoeningen</a:t>
            </a:r>
          </a:p>
          <a:p>
            <a:pPr lvl="1" eaLnBrk="1" hangingPunct="1">
              <a:buClr>
                <a:srgbClr val="CC006C"/>
              </a:buClr>
              <a:buFont typeface="Arial" panose="020B0604020202020204" pitchFamily="34" charset="0"/>
              <a:buChar char="•"/>
            </a:pPr>
            <a:r>
              <a:rPr lang="en-US" altLang="nl-NL">
                <a:solidFill>
                  <a:schemeClr val="tx1"/>
                </a:solidFill>
              </a:rPr>
              <a:t>Personen met astma- en COPD</a:t>
            </a:r>
          </a:p>
          <a:p>
            <a:pPr lvl="1" eaLnBrk="1" hangingPunct="1">
              <a:buClr>
                <a:srgbClr val="CC006C"/>
              </a:buClr>
              <a:buFont typeface="Arial" panose="020B0604020202020204" pitchFamily="34" charset="0"/>
              <a:buChar char="•"/>
            </a:pPr>
            <a:r>
              <a:rPr lang="nl-NL" altLang="nl-NL">
                <a:solidFill>
                  <a:schemeClr val="tx1"/>
                </a:solidFill>
              </a:rPr>
              <a:t>Personen die roken of bovenmatig alcohol gebruiken.</a:t>
            </a:r>
          </a:p>
        </p:txBody>
      </p:sp>
      <p:sp>
        <p:nvSpPr>
          <p:cNvPr id="105476" name="Text Box 3"/>
          <p:cNvSpPr txBox="1">
            <a:spLocks noChangeArrowheads="1"/>
          </p:cNvSpPr>
          <p:nvPr/>
        </p:nvSpPr>
        <p:spPr bwMode="auto">
          <a:xfrm>
            <a:off x="87630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fld id="{C2468434-404A-4018-A505-4AF00553362F}" type="slidenum">
              <a:rPr lang="nl-NL" altLang="nl-NL" sz="1800">
                <a:solidFill>
                  <a:srgbClr val="FFFFFF"/>
                </a:solidFill>
              </a:rPr>
              <a:pPr eaLnBrk="1" hangingPunct="1">
                <a:lnSpc>
                  <a:spcPct val="100000"/>
                </a:lnSpc>
                <a:spcBef>
                  <a:spcPct val="0"/>
                </a:spcBef>
                <a:buClrTx/>
                <a:buFontTx/>
                <a:buNone/>
              </a:pPr>
              <a:t>11</a:t>
            </a:fld>
            <a:endParaRPr lang="nl-NL" altLang="nl-NL" sz="1800">
              <a:solidFill>
                <a:srgbClr val="FFFFFF"/>
              </a:solidFill>
            </a:endParaRPr>
          </a:p>
        </p:txBody>
      </p:sp>
      <p:pic>
        <p:nvPicPr>
          <p:cNvPr id="1054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5334000"/>
            <a:ext cx="684213" cy="132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8" name="Text Box 5"/>
          <p:cNvSpPr txBox="1">
            <a:spLocks noChangeArrowheads="1"/>
          </p:cNvSpPr>
          <p:nvPr/>
        </p:nvSpPr>
        <p:spPr bwMode="auto">
          <a:xfrm>
            <a:off x="2424113" y="6021388"/>
            <a:ext cx="50403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nl-NL" sz="800">
                <a:solidFill>
                  <a:srgbClr val="FFFFFF"/>
                </a:solidFill>
                <a:cs typeface="Arial" panose="020B0604020202020204" pitchFamily="34" charset="0"/>
              </a:rPr>
              <a:t>FTO-online oktober 2010</a:t>
            </a:r>
          </a:p>
        </p:txBody>
      </p:sp>
    </p:spTree>
    <p:extLst>
      <p:ext uri="{BB962C8B-B14F-4D97-AF65-F5344CB8AC3E}">
        <p14:creationId xmlns:p14="http://schemas.microsoft.com/office/powerpoint/2010/main" val="39233261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693738" y="339309"/>
            <a:ext cx="77057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nl-NL" altLang="nl-NL" sz="3200" dirty="0" err="1">
                <a:solidFill>
                  <a:schemeClr val="tx1"/>
                </a:solidFill>
              </a:rPr>
              <a:t>Onderbehandeling</a:t>
            </a:r>
            <a:r>
              <a:rPr lang="nl-NL" altLang="nl-NL" sz="3200" dirty="0">
                <a:solidFill>
                  <a:schemeClr val="tx1"/>
                </a:solidFill>
              </a:rPr>
              <a:t> </a:t>
            </a:r>
          </a:p>
        </p:txBody>
      </p:sp>
      <p:pic>
        <p:nvPicPr>
          <p:cNvPr id="1157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436" y="1591255"/>
            <a:ext cx="7516813" cy="22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16" name="Text Box 3"/>
          <p:cNvSpPr txBox="1">
            <a:spLocks noChangeArrowheads="1"/>
          </p:cNvSpPr>
          <p:nvPr/>
        </p:nvSpPr>
        <p:spPr bwMode="auto">
          <a:xfrm>
            <a:off x="87630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fld id="{D157D155-6FDE-4C29-87ED-6386613EE29F}" type="slidenum">
              <a:rPr lang="nl-NL" altLang="nl-NL" sz="1800">
                <a:solidFill>
                  <a:srgbClr val="FFFFFF"/>
                </a:solidFill>
              </a:rPr>
              <a:pPr eaLnBrk="1" hangingPunct="1">
                <a:lnSpc>
                  <a:spcPct val="100000"/>
                </a:lnSpc>
                <a:spcBef>
                  <a:spcPct val="0"/>
                </a:spcBef>
                <a:buClrTx/>
                <a:buFontTx/>
                <a:buNone/>
              </a:pPr>
              <a:t>12</a:t>
            </a:fld>
            <a:endParaRPr lang="nl-NL" altLang="nl-NL" sz="1800">
              <a:solidFill>
                <a:srgbClr val="FFFFFF"/>
              </a:solidFill>
            </a:endParaRPr>
          </a:p>
        </p:txBody>
      </p:sp>
      <p:pic>
        <p:nvPicPr>
          <p:cNvPr id="1157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436" y="2014538"/>
            <a:ext cx="8705378" cy="40960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18" name="Text Box 5"/>
          <p:cNvSpPr txBox="1">
            <a:spLocks noChangeArrowheads="1"/>
          </p:cNvSpPr>
          <p:nvPr/>
        </p:nvSpPr>
        <p:spPr bwMode="auto">
          <a:xfrm>
            <a:off x="2279651" y="5876925"/>
            <a:ext cx="777716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nl-NL" altLang="nl-NL"/>
          </a:p>
        </p:txBody>
      </p:sp>
      <p:sp>
        <p:nvSpPr>
          <p:cNvPr id="115719" name="Text Box 6"/>
          <p:cNvSpPr txBox="1">
            <a:spLocks noChangeArrowheads="1"/>
          </p:cNvSpPr>
          <p:nvPr/>
        </p:nvSpPr>
        <p:spPr bwMode="auto">
          <a:xfrm>
            <a:off x="2279651" y="5949951"/>
            <a:ext cx="7345363"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nl-NL" sz="800">
                <a:solidFill>
                  <a:srgbClr val="FFFFFF"/>
                </a:solidFill>
              </a:rPr>
              <a:t>FTO-online oktober 2010</a:t>
            </a:r>
          </a:p>
          <a:p>
            <a:pPr eaLnBrk="1" hangingPunct="1">
              <a:lnSpc>
                <a:spcPct val="100000"/>
              </a:lnSpc>
              <a:spcBef>
                <a:spcPct val="0"/>
              </a:spcBef>
              <a:buClrTx/>
              <a:buFontTx/>
              <a:buNone/>
            </a:pPr>
            <a:endParaRPr lang="en-US" altLang="nl-NL" sz="800">
              <a:solidFill>
                <a:srgbClr val="FFFFFF"/>
              </a:solidFill>
            </a:endParaRPr>
          </a:p>
        </p:txBody>
      </p:sp>
    </p:spTree>
    <p:extLst>
      <p:ext uri="{BB962C8B-B14F-4D97-AF65-F5344CB8AC3E}">
        <p14:creationId xmlns:p14="http://schemas.microsoft.com/office/powerpoint/2010/main" val="4257046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693738" y="523874"/>
            <a:ext cx="77057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nl-NL" altLang="nl-NL" sz="3200" dirty="0" err="1">
                <a:solidFill>
                  <a:schemeClr val="tx1"/>
                </a:solidFill>
              </a:rPr>
              <a:t>Onderbehandeling</a:t>
            </a:r>
            <a:r>
              <a:rPr lang="nl-NL" altLang="nl-NL" sz="3200" dirty="0">
                <a:solidFill>
                  <a:schemeClr val="tx1"/>
                </a:solidFill>
              </a:rPr>
              <a:t> </a:t>
            </a:r>
          </a:p>
        </p:txBody>
      </p:sp>
      <p:pic>
        <p:nvPicPr>
          <p:cNvPr id="1177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7" y="1516060"/>
            <a:ext cx="7686675" cy="22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4" name="Text Box 3"/>
          <p:cNvSpPr txBox="1">
            <a:spLocks noChangeArrowheads="1"/>
          </p:cNvSpPr>
          <p:nvPr/>
        </p:nvSpPr>
        <p:spPr bwMode="auto">
          <a:xfrm>
            <a:off x="87630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fld id="{7D5E2BD9-0C60-4130-847C-A435B4911A6A}" type="slidenum">
              <a:rPr lang="nl-NL" altLang="nl-NL" sz="1800">
                <a:solidFill>
                  <a:srgbClr val="FFFFFF"/>
                </a:solidFill>
              </a:rPr>
              <a:pPr eaLnBrk="1" hangingPunct="1">
                <a:lnSpc>
                  <a:spcPct val="100000"/>
                </a:lnSpc>
                <a:spcBef>
                  <a:spcPct val="0"/>
                </a:spcBef>
                <a:buClrTx/>
                <a:buFontTx/>
                <a:buNone/>
              </a:pPr>
              <a:t>13</a:t>
            </a:fld>
            <a:endParaRPr lang="nl-NL" altLang="nl-NL" sz="1800">
              <a:solidFill>
                <a:srgbClr val="FFFFFF"/>
              </a:solidFill>
            </a:endParaRPr>
          </a:p>
        </p:txBody>
      </p:sp>
      <p:pic>
        <p:nvPicPr>
          <p:cNvPr id="1177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6" y="1995483"/>
            <a:ext cx="8872273" cy="42529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6" name="Text Box 5"/>
          <p:cNvSpPr txBox="1">
            <a:spLocks noChangeArrowheads="1"/>
          </p:cNvSpPr>
          <p:nvPr/>
        </p:nvSpPr>
        <p:spPr bwMode="auto">
          <a:xfrm>
            <a:off x="2351088" y="5949951"/>
            <a:ext cx="76327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nl-NL" sz="800">
                <a:solidFill>
                  <a:srgbClr val="FFFFFF"/>
                </a:solidFill>
              </a:rPr>
              <a:t>FTO-online oktober 2010</a:t>
            </a:r>
          </a:p>
          <a:p>
            <a:pPr eaLnBrk="1" hangingPunct="1">
              <a:lnSpc>
                <a:spcPct val="100000"/>
              </a:lnSpc>
              <a:spcBef>
                <a:spcPct val="0"/>
              </a:spcBef>
              <a:buClrTx/>
              <a:buFontTx/>
              <a:buNone/>
            </a:pPr>
            <a:endParaRPr lang="en-US" altLang="nl-NL" sz="800">
              <a:solidFill>
                <a:srgbClr val="FFFFFF"/>
              </a:solidFill>
            </a:endParaRPr>
          </a:p>
        </p:txBody>
      </p:sp>
    </p:spTree>
    <p:extLst>
      <p:ext uri="{BB962C8B-B14F-4D97-AF65-F5344CB8AC3E}">
        <p14:creationId xmlns:p14="http://schemas.microsoft.com/office/powerpoint/2010/main" val="1181044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693738" y="384174"/>
            <a:ext cx="77057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nl-NL" altLang="nl-NL" sz="3200">
                <a:solidFill>
                  <a:schemeClr val="tx1"/>
                </a:solidFill>
              </a:rPr>
              <a:t>Onderbehandeling bij geriatrische patiënten in Nederland.</a:t>
            </a:r>
          </a:p>
        </p:txBody>
      </p:sp>
      <p:sp>
        <p:nvSpPr>
          <p:cNvPr id="119811" name="Text Box 2"/>
          <p:cNvSpPr txBox="1">
            <a:spLocks noChangeArrowheads="1"/>
          </p:cNvSpPr>
          <p:nvPr/>
        </p:nvSpPr>
        <p:spPr bwMode="auto">
          <a:xfrm>
            <a:off x="693737" y="1593274"/>
            <a:ext cx="7705725" cy="43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4963">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1pPr>
            <a:lvl2pPr marL="374650" indent="-374650">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buClrTx/>
              <a:buFontTx/>
              <a:buNone/>
            </a:pPr>
            <a:endParaRPr lang="nl-NL" altLang="nl-NL">
              <a:solidFill>
                <a:schemeClr val="tx1"/>
              </a:solidFill>
            </a:endParaRPr>
          </a:p>
          <a:p>
            <a:pPr lvl="1" eaLnBrk="1" hangingPunct="1">
              <a:buClr>
                <a:srgbClr val="CC006C"/>
              </a:buClr>
              <a:buFont typeface="Arial" panose="020B0604020202020204" pitchFamily="34" charset="0"/>
              <a:buChar char="•"/>
            </a:pPr>
            <a:r>
              <a:rPr lang="nl-NL" altLang="nl-NL">
                <a:solidFill>
                  <a:schemeClr val="tx1"/>
                </a:solidFill>
              </a:rPr>
              <a:t>geen laxeermiddel bij opiaten: 62%</a:t>
            </a:r>
          </a:p>
          <a:p>
            <a:pPr lvl="1" eaLnBrk="1" hangingPunct="1">
              <a:buClr>
                <a:srgbClr val="CC006C"/>
              </a:buClr>
              <a:buFont typeface="Arial" panose="020B0604020202020204" pitchFamily="34" charset="0"/>
              <a:buChar char="•"/>
            </a:pPr>
            <a:r>
              <a:rPr lang="nl-NL" altLang="nl-NL">
                <a:solidFill>
                  <a:schemeClr val="tx1"/>
                </a:solidFill>
              </a:rPr>
              <a:t>geen bètablokker na myocardinfarct: 60%</a:t>
            </a:r>
          </a:p>
          <a:p>
            <a:pPr lvl="1" eaLnBrk="1" hangingPunct="1">
              <a:buClr>
                <a:srgbClr val="CC006C"/>
              </a:buClr>
              <a:buFont typeface="Arial" panose="020B0604020202020204" pitchFamily="34" charset="0"/>
              <a:buChar char="•"/>
            </a:pPr>
            <a:r>
              <a:rPr lang="nl-NL" altLang="nl-NL">
                <a:solidFill>
                  <a:schemeClr val="tx1"/>
                </a:solidFill>
              </a:rPr>
              <a:t>geen ace-remmer bij hartfalen: 47%</a:t>
            </a:r>
          </a:p>
          <a:p>
            <a:pPr lvl="1" eaLnBrk="1" hangingPunct="1">
              <a:buClr>
                <a:srgbClr val="CC006C"/>
              </a:buClr>
              <a:buFont typeface="Arial" panose="020B0604020202020204" pitchFamily="34" charset="0"/>
              <a:buChar char="•"/>
            </a:pPr>
            <a:r>
              <a:rPr lang="nl-NL" altLang="nl-NL">
                <a:solidFill>
                  <a:schemeClr val="tx1"/>
                </a:solidFill>
              </a:rPr>
              <a:t>geen juiste therapie keus bij osteoporose: 29%</a:t>
            </a:r>
          </a:p>
          <a:p>
            <a:pPr lvl="1" eaLnBrk="1" hangingPunct="1">
              <a:buClr>
                <a:srgbClr val="CC006C"/>
              </a:buClr>
              <a:buFont typeface="Arial" panose="020B0604020202020204" pitchFamily="34" charset="0"/>
              <a:buChar char="•"/>
            </a:pPr>
            <a:r>
              <a:rPr lang="nl-NL" altLang="nl-NL">
                <a:solidFill>
                  <a:schemeClr val="tx1"/>
                </a:solidFill>
              </a:rPr>
              <a:t>geen statine bij hypercholesterolemie: 23%</a:t>
            </a:r>
          </a:p>
          <a:p>
            <a:pPr lvl="1" eaLnBrk="1" hangingPunct="1">
              <a:buClr>
                <a:srgbClr val="CC006C"/>
              </a:buClr>
              <a:buFont typeface="Arial" panose="020B0604020202020204" pitchFamily="34" charset="0"/>
              <a:buChar char="•"/>
            </a:pPr>
            <a:r>
              <a:rPr lang="nl-NL" altLang="nl-NL">
                <a:solidFill>
                  <a:schemeClr val="tx1"/>
                </a:solidFill>
              </a:rPr>
              <a:t>geen maagbescherming bij nsaid’s: 21%</a:t>
            </a:r>
          </a:p>
          <a:p>
            <a:pPr eaLnBrk="1" hangingPunct="1">
              <a:buClrTx/>
              <a:buFontTx/>
              <a:buNone/>
            </a:pPr>
            <a:endParaRPr lang="nl-NL" altLang="nl-NL">
              <a:solidFill>
                <a:schemeClr val="tx1"/>
              </a:solidFill>
            </a:endParaRPr>
          </a:p>
          <a:p>
            <a:pPr lvl="1">
              <a:lnSpc>
                <a:spcPct val="100000"/>
              </a:lnSpc>
              <a:spcBef>
                <a:spcPts val="300"/>
              </a:spcBef>
              <a:buClr>
                <a:srgbClr val="CC006C"/>
              </a:buClr>
              <a:buFont typeface="Arial" panose="020B0604020202020204" pitchFamily="34" charset="0"/>
              <a:buChar char="•"/>
            </a:pPr>
            <a:r>
              <a:rPr lang="nl-NL" altLang="nl-NL" sz="1200">
                <a:solidFill>
                  <a:schemeClr val="tx1"/>
                </a:solidFill>
              </a:rPr>
              <a:t>Kuipers MAJ, Marum van RJ, Egberts ACG, Jansen PAF. Relationship between polypharmacy and underprescribing . Br J Clin Pharmacol 2008;65:130-133.</a:t>
            </a:r>
          </a:p>
          <a:p>
            <a:pPr eaLnBrk="1" hangingPunct="1">
              <a:buClrTx/>
              <a:buFontTx/>
              <a:buNone/>
            </a:pPr>
            <a:endParaRPr lang="nl-NL" altLang="nl-NL">
              <a:solidFill>
                <a:schemeClr val="tx1"/>
              </a:solidFill>
            </a:endParaRPr>
          </a:p>
          <a:p>
            <a:pPr eaLnBrk="1" hangingPunct="1">
              <a:buClrTx/>
              <a:buFontTx/>
              <a:buNone/>
            </a:pPr>
            <a:endParaRPr lang="nl-NL" altLang="nl-NL">
              <a:solidFill>
                <a:schemeClr val="tx1"/>
              </a:solidFill>
            </a:endParaRPr>
          </a:p>
          <a:p>
            <a:pPr eaLnBrk="1" hangingPunct="1">
              <a:buClrTx/>
              <a:buFontTx/>
              <a:buNone/>
            </a:pPr>
            <a:endParaRPr lang="nl-NL" altLang="nl-NL">
              <a:solidFill>
                <a:schemeClr val="tx1"/>
              </a:solidFill>
            </a:endParaRPr>
          </a:p>
          <a:p>
            <a:pPr eaLnBrk="1" hangingPunct="1">
              <a:buClrTx/>
              <a:buFontTx/>
              <a:buNone/>
            </a:pPr>
            <a:r>
              <a:rPr lang="nl-NL" altLang="nl-NL">
                <a:solidFill>
                  <a:schemeClr val="tx1"/>
                </a:solidFill>
              </a:rPr>
              <a:t>	</a:t>
            </a:r>
          </a:p>
          <a:p>
            <a:pPr eaLnBrk="1" hangingPunct="1">
              <a:buClrTx/>
              <a:buFontTx/>
              <a:buNone/>
            </a:pPr>
            <a:endParaRPr lang="nl-NL" altLang="nl-NL">
              <a:solidFill>
                <a:schemeClr val="tx1"/>
              </a:solidFill>
            </a:endParaRPr>
          </a:p>
          <a:p>
            <a:pPr eaLnBrk="1" hangingPunct="1">
              <a:buClrTx/>
              <a:buFontTx/>
              <a:buNone/>
            </a:pPr>
            <a:endParaRPr lang="nl-NL" altLang="nl-NL">
              <a:solidFill>
                <a:schemeClr val="tx1"/>
              </a:solidFill>
            </a:endParaRPr>
          </a:p>
          <a:p>
            <a:pPr eaLnBrk="1" hangingPunct="1">
              <a:buClrTx/>
              <a:buFontTx/>
              <a:buNone/>
            </a:pPr>
            <a:endParaRPr lang="nl-NL" altLang="nl-NL">
              <a:solidFill>
                <a:schemeClr val="tx1"/>
              </a:solidFill>
            </a:endParaRPr>
          </a:p>
          <a:p>
            <a:pPr eaLnBrk="1" hangingPunct="1">
              <a:buClrTx/>
              <a:buFontTx/>
              <a:buNone/>
            </a:pPr>
            <a:endParaRPr lang="nl-NL" altLang="nl-NL">
              <a:solidFill>
                <a:schemeClr val="tx1"/>
              </a:solidFill>
            </a:endParaRPr>
          </a:p>
        </p:txBody>
      </p:sp>
      <p:sp>
        <p:nvSpPr>
          <p:cNvPr id="119812" name="Text Box 3"/>
          <p:cNvSpPr txBox="1">
            <a:spLocks noChangeArrowheads="1"/>
          </p:cNvSpPr>
          <p:nvPr/>
        </p:nvSpPr>
        <p:spPr bwMode="auto">
          <a:xfrm>
            <a:off x="87630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1pPr>
            <a:lvl2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2pPr>
            <a:lvl3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3pPr>
            <a:lvl4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4pPr>
            <a:lvl5pPr>
              <a:lnSpc>
                <a:spcPts val="2775"/>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ts val="2775"/>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083"/>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fld id="{F43BAD34-B628-44C7-B0CF-52E9B85EF9FB}" type="slidenum">
              <a:rPr lang="nl-NL" altLang="nl-NL" sz="1800">
                <a:solidFill>
                  <a:srgbClr val="FFFFFF"/>
                </a:solidFill>
              </a:rPr>
              <a:pPr eaLnBrk="1" hangingPunct="1">
                <a:lnSpc>
                  <a:spcPct val="100000"/>
                </a:lnSpc>
                <a:spcBef>
                  <a:spcPct val="0"/>
                </a:spcBef>
                <a:buClrTx/>
                <a:buFontTx/>
                <a:buNone/>
              </a:pPr>
              <a:t>14</a:t>
            </a:fld>
            <a:endParaRPr lang="nl-NL" altLang="nl-NL" sz="1800">
              <a:solidFill>
                <a:srgbClr val="FFFFFF"/>
              </a:solidFill>
            </a:endParaRPr>
          </a:p>
        </p:txBody>
      </p:sp>
    </p:spTree>
    <p:extLst>
      <p:ext uri="{BB962C8B-B14F-4D97-AF65-F5344CB8AC3E}">
        <p14:creationId xmlns:p14="http://schemas.microsoft.com/office/powerpoint/2010/main" val="3305141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Polyfarmaciecheck</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defRPr/>
            </a:pPr>
            <a:r>
              <a:rPr lang="nl-NL" altLang="en-US" dirty="0">
                <a:ea typeface="ＭＳ Ｐゴシック" panose="020B0600070205080204" pitchFamily="34" charset="-128"/>
              </a:rPr>
              <a:t>Voorkomen van </a:t>
            </a:r>
            <a:r>
              <a:rPr lang="nl-NL" altLang="nl-NL" dirty="0">
                <a:ea typeface="ＭＳ Ｐゴシック" panose="020B0600070205080204" pitchFamily="34" charset="-128"/>
              </a:rPr>
              <a:t>‘</a:t>
            </a:r>
            <a:r>
              <a:rPr lang="nl-NL" altLang="ja-JP" dirty="0" err="1"/>
              <a:t>inappropriate</a:t>
            </a:r>
            <a:r>
              <a:rPr lang="nl-NL" altLang="ja-JP" dirty="0"/>
              <a:t> </a:t>
            </a:r>
            <a:r>
              <a:rPr lang="nl-NL" altLang="ja-JP" dirty="0" err="1"/>
              <a:t>prescribing</a:t>
            </a:r>
            <a:r>
              <a:rPr lang="nl-NL" altLang="nl-NL" dirty="0">
                <a:ea typeface="ＭＳ Ｐゴシック" panose="020B0600070205080204" pitchFamily="34" charset="-128"/>
              </a:rPr>
              <a:t>’</a:t>
            </a:r>
          </a:p>
          <a:p>
            <a:pPr marL="0" indent="0">
              <a:buNone/>
              <a:defRPr/>
            </a:pPr>
            <a:endParaRPr lang="nl-NL" altLang="nl-NL" dirty="0">
              <a:ea typeface="ＭＳ Ｐゴシック" panose="020B0600070205080204" pitchFamily="34" charset="-128"/>
            </a:endParaRPr>
          </a:p>
          <a:p>
            <a:pPr marL="0" indent="0">
              <a:lnSpc>
                <a:spcPct val="80000"/>
              </a:lnSpc>
              <a:buNone/>
              <a:defRPr/>
            </a:pPr>
            <a:r>
              <a:rPr lang="en-IE" dirty="0" err="1"/>
              <a:t>Medicatie</a:t>
            </a:r>
            <a:r>
              <a:rPr lang="en-IE" dirty="0"/>
              <a:t>:</a:t>
            </a:r>
          </a:p>
          <a:p>
            <a:pPr>
              <a:lnSpc>
                <a:spcPct val="80000"/>
              </a:lnSpc>
              <a:defRPr/>
            </a:pPr>
            <a:r>
              <a:rPr lang="en-IE" dirty="0"/>
              <a:t>Met de </a:t>
            </a:r>
            <a:r>
              <a:rPr lang="en-IE" dirty="0" err="1"/>
              <a:t>verkeerde</a:t>
            </a:r>
            <a:r>
              <a:rPr lang="en-IE" dirty="0"/>
              <a:t> </a:t>
            </a:r>
            <a:r>
              <a:rPr lang="en-IE" dirty="0" err="1"/>
              <a:t>indicatie</a:t>
            </a:r>
            <a:endParaRPr lang="en-IE" dirty="0"/>
          </a:p>
          <a:p>
            <a:pPr>
              <a:lnSpc>
                <a:spcPct val="80000"/>
              </a:lnSpc>
              <a:defRPr/>
            </a:pPr>
            <a:r>
              <a:rPr lang="en-IE" dirty="0" err="1"/>
              <a:t>Zonder</a:t>
            </a:r>
            <a:r>
              <a:rPr lang="en-IE" dirty="0"/>
              <a:t> </a:t>
            </a:r>
            <a:r>
              <a:rPr lang="en-IE" dirty="0" err="1"/>
              <a:t>indicatie</a:t>
            </a:r>
            <a:endParaRPr lang="en-IE" dirty="0"/>
          </a:p>
          <a:p>
            <a:pPr>
              <a:lnSpc>
                <a:spcPct val="80000"/>
              </a:lnSpc>
              <a:defRPr/>
            </a:pPr>
            <a:r>
              <a:rPr lang="en-IE" dirty="0"/>
              <a:t>Met </a:t>
            </a:r>
            <a:r>
              <a:rPr lang="en-IE" dirty="0" err="1"/>
              <a:t>een</a:t>
            </a:r>
            <a:r>
              <a:rPr lang="en-IE" dirty="0"/>
              <a:t> </a:t>
            </a:r>
            <a:r>
              <a:rPr lang="en-IE" dirty="0" err="1"/>
              <a:t>hoog</a:t>
            </a:r>
            <a:r>
              <a:rPr lang="en-IE" dirty="0"/>
              <a:t> </a:t>
            </a:r>
            <a:r>
              <a:rPr lang="en-IE" dirty="0" err="1"/>
              <a:t>risico</a:t>
            </a:r>
            <a:r>
              <a:rPr lang="en-IE" dirty="0"/>
              <a:t> op </a:t>
            </a:r>
            <a:r>
              <a:rPr lang="en-IE" dirty="0" err="1"/>
              <a:t>bijwerkingen</a:t>
            </a:r>
            <a:r>
              <a:rPr lang="en-IE" dirty="0"/>
              <a:t> </a:t>
            </a:r>
          </a:p>
          <a:p>
            <a:pPr>
              <a:lnSpc>
                <a:spcPct val="80000"/>
              </a:lnSpc>
              <a:defRPr/>
            </a:pPr>
            <a:r>
              <a:rPr lang="en-IE" dirty="0" err="1"/>
              <a:t>Dat</a:t>
            </a:r>
            <a:r>
              <a:rPr lang="en-IE" dirty="0"/>
              <a:t> </a:t>
            </a:r>
            <a:r>
              <a:rPr lang="en-IE" dirty="0" err="1"/>
              <a:t>onnodig</a:t>
            </a:r>
            <a:r>
              <a:rPr lang="en-IE" dirty="0"/>
              <a:t> </a:t>
            </a:r>
            <a:r>
              <a:rPr lang="en-IE" dirty="0" err="1"/>
              <a:t>duur</a:t>
            </a:r>
            <a:r>
              <a:rPr lang="en-IE" dirty="0"/>
              <a:t> is</a:t>
            </a:r>
          </a:p>
          <a:p>
            <a:pPr>
              <a:lnSpc>
                <a:spcPct val="80000"/>
              </a:lnSpc>
              <a:defRPr/>
            </a:pPr>
            <a:r>
              <a:rPr lang="en-IE" dirty="0" err="1"/>
              <a:t>Dat</a:t>
            </a:r>
            <a:r>
              <a:rPr lang="en-IE" dirty="0"/>
              <a:t> </a:t>
            </a:r>
            <a:r>
              <a:rPr lang="en-IE" dirty="0" err="1"/>
              <a:t>te</a:t>
            </a:r>
            <a:r>
              <a:rPr lang="en-IE" dirty="0"/>
              <a:t> </a:t>
            </a:r>
            <a:r>
              <a:rPr lang="en-IE" dirty="0" err="1"/>
              <a:t>kort</a:t>
            </a:r>
            <a:r>
              <a:rPr lang="en-IE" dirty="0"/>
              <a:t> of </a:t>
            </a:r>
            <a:r>
              <a:rPr lang="en-IE" dirty="0" err="1"/>
              <a:t>te</a:t>
            </a:r>
            <a:r>
              <a:rPr lang="en-IE" dirty="0"/>
              <a:t> </a:t>
            </a:r>
            <a:r>
              <a:rPr lang="en-IE" dirty="0" err="1"/>
              <a:t>lang</a:t>
            </a:r>
            <a:r>
              <a:rPr lang="en-IE" dirty="0"/>
              <a:t> </a:t>
            </a:r>
            <a:r>
              <a:rPr lang="en-IE" dirty="0" err="1"/>
              <a:t>wordt</a:t>
            </a:r>
            <a:r>
              <a:rPr lang="en-IE" dirty="0"/>
              <a:t> </a:t>
            </a:r>
            <a:r>
              <a:rPr lang="en-IE" dirty="0" err="1"/>
              <a:t>gebruikt</a:t>
            </a:r>
            <a:endParaRPr lang="en-IE" dirty="0"/>
          </a:p>
          <a:p>
            <a:pPr>
              <a:lnSpc>
                <a:spcPct val="80000"/>
              </a:lnSpc>
              <a:defRPr/>
            </a:pPr>
            <a:endParaRPr lang="en-IE" dirty="0"/>
          </a:p>
          <a:p>
            <a:pPr marL="0" indent="0" algn="ctr">
              <a:lnSpc>
                <a:spcPct val="80000"/>
              </a:lnSpc>
              <a:buNone/>
              <a:defRPr/>
            </a:pPr>
            <a:r>
              <a:rPr lang="en-IE" dirty="0"/>
              <a:t>Of</a:t>
            </a:r>
          </a:p>
          <a:p>
            <a:pPr algn="ctr">
              <a:lnSpc>
                <a:spcPct val="80000"/>
              </a:lnSpc>
              <a:defRPr/>
            </a:pPr>
            <a:endParaRPr lang="en-IE" dirty="0"/>
          </a:p>
          <a:p>
            <a:pPr marL="0" indent="0">
              <a:lnSpc>
                <a:spcPct val="80000"/>
              </a:lnSpc>
              <a:buNone/>
              <a:defRPr/>
            </a:pPr>
            <a:r>
              <a:rPr lang="en-IE" dirty="0"/>
              <a:t>Het </a:t>
            </a:r>
            <a:r>
              <a:rPr lang="en-IE" dirty="0" err="1"/>
              <a:t>ontbreken</a:t>
            </a:r>
            <a:r>
              <a:rPr lang="en-IE" dirty="0"/>
              <a:t> van </a:t>
            </a:r>
            <a:r>
              <a:rPr lang="en-IE" dirty="0" err="1"/>
              <a:t>geindiceerde</a:t>
            </a:r>
            <a:r>
              <a:rPr lang="en-IE" dirty="0"/>
              <a:t> </a:t>
            </a:r>
            <a:r>
              <a:rPr lang="en-IE" dirty="0" err="1"/>
              <a:t>medicatie</a:t>
            </a:r>
            <a:endParaRPr lang="nl-NL"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50967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Bij wie medicatiebeoordeling?</a:t>
            </a:r>
            <a:endParaRPr lang="en-US" dirty="0"/>
          </a:p>
        </p:txBody>
      </p:sp>
      <p:sp>
        <p:nvSpPr>
          <p:cNvPr id="3" name="Content Placeholder 2"/>
          <p:cNvSpPr>
            <a:spLocks noGrp="1"/>
          </p:cNvSpPr>
          <p:nvPr>
            <p:ph idx="1"/>
          </p:nvPr>
        </p:nvSpPr>
        <p:spPr/>
        <p:txBody>
          <a:bodyPr/>
          <a:lstStyle/>
          <a:p>
            <a:pPr>
              <a:defRPr/>
            </a:pPr>
            <a:r>
              <a:rPr lang="nl-NL" dirty="0"/>
              <a:t>65 jaar of ouder </a:t>
            </a:r>
          </a:p>
          <a:p>
            <a:pPr>
              <a:defRPr/>
            </a:pPr>
            <a:r>
              <a:rPr lang="nl-NL" b="1" dirty="0"/>
              <a:t>EN </a:t>
            </a:r>
            <a:r>
              <a:rPr lang="nl-NL" dirty="0"/>
              <a:t>polyfarmacie (5 of meer geneesmiddelen)</a:t>
            </a:r>
          </a:p>
          <a:p>
            <a:pPr>
              <a:defRPr/>
            </a:pPr>
            <a:r>
              <a:rPr lang="nl-NL" b="1" dirty="0"/>
              <a:t>EN </a:t>
            </a:r>
            <a:r>
              <a:rPr lang="nl-NL" dirty="0"/>
              <a:t>met minimaal 1 risicofactor:</a:t>
            </a:r>
          </a:p>
          <a:p>
            <a:pPr lvl="1">
              <a:defRPr/>
            </a:pPr>
            <a:r>
              <a:rPr lang="nl-NL" dirty="0"/>
              <a:t>verminderde nierfunctie (</a:t>
            </a:r>
            <a:r>
              <a:rPr lang="nl-NL" dirty="0" err="1"/>
              <a:t>eGFR</a:t>
            </a:r>
            <a:r>
              <a:rPr lang="nl-NL" dirty="0"/>
              <a:t>&lt;50 ml/min/1,73 m</a:t>
            </a:r>
            <a:r>
              <a:rPr lang="nl-NL" baseline="30000" dirty="0"/>
              <a:t>2</a:t>
            </a:r>
            <a:r>
              <a:rPr lang="nl-NL" dirty="0"/>
              <a:t>)</a:t>
            </a:r>
          </a:p>
          <a:p>
            <a:pPr lvl="1">
              <a:defRPr/>
            </a:pPr>
            <a:r>
              <a:rPr lang="nl-NL" dirty="0"/>
              <a:t>verminderde cognitie </a:t>
            </a:r>
          </a:p>
          <a:p>
            <a:pPr lvl="1">
              <a:defRPr/>
            </a:pPr>
            <a:r>
              <a:rPr lang="nl-NL" dirty="0"/>
              <a:t>verhoogd valrisico </a:t>
            </a:r>
          </a:p>
          <a:p>
            <a:pPr lvl="1">
              <a:defRPr/>
            </a:pPr>
            <a:r>
              <a:rPr lang="nl-NL" dirty="0"/>
              <a:t>signalen van verminderde therapietrouw</a:t>
            </a:r>
          </a:p>
          <a:p>
            <a:endParaRPr lang="en-US" dirty="0"/>
          </a:p>
        </p:txBody>
      </p:sp>
    </p:spTree>
    <p:extLst>
      <p:ext uri="{BB962C8B-B14F-4D97-AF65-F5344CB8AC3E}">
        <p14:creationId xmlns:p14="http://schemas.microsoft.com/office/powerpoint/2010/main" val="63663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Richtlijn polyfarmacie bij ouderen</a:t>
            </a:r>
            <a:endParaRPr lang="en-US" dirty="0"/>
          </a:p>
        </p:txBody>
      </p:sp>
      <p:sp>
        <p:nvSpPr>
          <p:cNvPr id="3" name="Content Placeholder 2"/>
          <p:cNvSpPr>
            <a:spLocks noGrp="1"/>
          </p:cNvSpPr>
          <p:nvPr>
            <p:ph idx="1"/>
          </p:nvPr>
        </p:nvSpPr>
        <p:spPr/>
        <p:txBody>
          <a:bodyPr/>
          <a:lstStyle/>
          <a:p>
            <a:pPr>
              <a:defRPr/>
            </a:pPr>
            <a:r>
              <a:rPr lang="nl-NL" altLang="en-US" dirty="0">
                <a:ea typeface="ＭＳ Ｐゴシック" panose="020B0600070205080204" pitchFamily="34" charset="-128"/>
              </a:rPr>
              <a:t>Doel: veilige en effectieve farmacotherapeutische zorg voor ouderen met polyfarmacie</a:t>
            </a:r>
          </a:p>
          <a:p>
            <a:pPr>
              <a:defRPr/>
            </a:pPr>
            <a:endParaRPr lang="nl-NL" altLang="en-US" dirty="0">
              <a:ea typeface="ＭＳ Ｐゴシック" panose="020B0600070205080204" pitchFamily="34" charset="-128"/>
            </a:endParaRPr>
          </a:p>
          <a:p>
            <a:pPr>
              <a:defRPr/>
            </a:pPr>
            <a:r>
              <a:rPr lang="nl-NL" altLang="en-US" dirty="0">
                <a:ea typeface="ＭＳ Ｐゴシック" panose="020B0600070205080204" pitchFamily="34" charset="-128"/>
              </a:rPr>
              <a:t>Middel: medicatiebeoordeling, leidend tot een multidisciplinair afgestemde behandeling en begeleiding van ouderen met polyfarmacie</a:t>
            </a:r>
          </a:p>
          <a:p>
            <a:endParaRPr lang="en-US" dirty="0"/>
          </a:p>
        </p:txBody>
      </p:sp>
    </p:spTree>
    <p:extLst>
      <p:ext uri="{BB962C8B-B14F-4D97-AF65-F5344CB8AC3E}">
        <p14:creationId xmlns:p14="http://schemas.microsoft.com/office/powerpoint/2010/main" val="12250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Problemen</a:t>
            </a:r>
            <a:r>
              <a:rPr lang="en-US" dirty="0"/>
              <a:t> </a:t>
            </a:r>
            <a:r>
              <a:rPr lang="en-US" dirty="0" err="1"/>
              <a:t>polyfarmacie</a:t>
            </a:r>
            <a:endParaRPr lang="en-US" dirty="0"/>
          </a:p>
        </p:txBody>
      </p:sp>
      <p:sp>
        <p:nvSpPr>
          <p:cNvPr id="3" name="Content Placeholder 2"/>
          <p:cNvSpPr>
            <a:spLocks noGrp="1"/>
          </p:cNvSpPr>
          <p:nvPr>
            <p:ph idx="1"/>
          </p:nvPr>
        </p:nvSpPr>
        <p:spPr/>
        <p:txBody>
          <a:bodyPr/>
          <a:lstStyle/>
          <a:p>
            <a:pPr>
              <a:defRPr/>
            </a:pPr>
            <a:r>
              <a:rPr lang="nl-NL" altLang="en-US" dirty="0">
                <a:ea typeface="ＭＳ Ｐゴシック" panose="020B0600070205080204" pitchFamily="34" charset="-128"/>
              </a:rPr>
              <a:t>Therapietrouw; </a:t>
            </a:r>
          </a:p>
          <a:p>
            <a:pPr>
              <a:defRPr/>
            </a:pPr>
            <a:r>
              <a:rPr lang="nl-NL" altLang="en-US" dirty="0">
                <a:ea typeface="ＭＳ Ｐゴシック" panose="020B0600070205080204" pitchFamily="34" charset="-128"/>
              </a:rPr>
              <a:t>Bijwerkingen;</a:t>
            </a:r>
          </a:p>
          <a:p>
            <a:pPr>
              <a:defRPr/>
            </a:pPr>
            <a:r>
              <a:rPr lang="nl-NL" altLang="en-US" dirty="0">
                <a:ea typeface="ＭＳ Ｐゴシック" panose="020B0600070205080204" pitchFamily="34" charset="-128"/>
              </a:rPr>
              <a:t>Overbehandeling;</a:t>
            </a:r>
          </a:p>
          <a:p>
            <a:pPr>
              <a:defRPr/>
            </a:pPr>
            <a:r>
              <a:rPr lang="nl-NL" altLang="en-US" dirty="0" err="1">
                <a:ea typeface="ＭＳ Ｐゴシック" panose="020B0600070205080204" pitchFamily="34" charset="-128"/>
              </a:rPr>
              <a:t>Onderbehandeling</a:t>
            </a:r>
            <a:r>
              <a:rPr lang="nl-NL" altLang="en-US" dirty="0">
                <a:ea typeface="ＭＳ Ｐゴシック" panose="020B0600070205080204" pitchFamily="34" charset="-128"/>
              </a:rPr>
              <a:t>;</a:t>
            </a:r>
          </a:p>
          <a:p>
            <a:pPr>
              <a:defRPr/>
            </a:pPr>
            <a:r>
              <a:rPr lang="nl-NL" altLang="en-US" dirty="0">
                <a:ea typeface="ＭＳ Ｐゴシック" panose="020B0600070205080204" pitchFamily="34" charset="-128"/>
              </a:rPr>
              <a:t>Interacties;</a:t>
            </a:r>
          </a:p>
          <a:p>
            <a:pPr>
              <a:defRPr/>
            </a:pPr>
            <a:r>
              <a:rPr lang="nl-NL" altLang="en-US" dirty="0">
                <a:ea typeface="ＭＳ Ｐゴシック" panose="020B0600070205080204" pitchFamily="34" charset="-128"/>
              </a:rPr>
              <a:t>Dosering; </a:t>
            </a:r>
          </a:p>
          <a:p>
            <a:pPr>
              <a:defRPr/>
            </a:pPr>
            <a:r>
              <a:rPr lang="nl-NL" altLang="en-US" dirty="0">
                <a:ea typeface="ＭＳ Ｐゴシック" panose="020B0600070205080204" pitchFamily="34" charset="-128"/>
              </a:rPr>
              <a:t>Nierfunctie</a:t>
            </a:r>
          </a:p>
          <a:p>
            <a:pPr>
              <a:defRPr/>
            </a:pPr>
            <a:r>
              <a:rPr lang="nl-NL" altLang="en-US" dirty="0">
                <a:ea typeface="ＭＳ Ｐゴシック" panose="020B0600070205080204" pitchFamily="34" charset="-128"/>
              </a:rPr>
              <a:t>Communicatie</a:t>
            </a:r>
          </a:p>
          <a:p>
            <a:endParaRPr lang="en-US" dirty="0"/>
          </a:p>
        </p:txBody>
      </p:sp>
    </p:spTree>
    <p:extLst>
      <p:ext uri="{BB962C8B-B14F-4D97-AF65-F5344CB8AC3E}">
        <p14:creationId xmlns:p14="http://schemas.microsoft.com/office/powerpoint/2010/main" val="285923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Hoe een medicatiebeoordeling?</a:t>
            </a:r>
            <a:endParaRPr lang="en-US" dirty="0"/>
          </a:p>
        </p:txBody>
      </p:sp>
      <p:sp>
        <p:nvSpPr>
          <p:cNvPr id="3" name="Content Placeholder 2"/>
          <p:cNvSpPr>
            <a:spLocks noGrp="1"/>
          </p:cNvSpPr>
          <p:nvPr>
            <p:ph idx="1"/>
          </p:nvPr>
        </p:nvSpPr>
        <p:spPr>
          <a:xfrm>
            <a:off x="1828800" y="1219200"/>
            <a:ext cx="8534400" cy="1561728"/>
          </a:xfrm>
        </p:spPr>
        <p:txBody>
          <a:bodyPr/>
          <a:lstStyle/>
          <a:p>
            <a:pPr marL="0" indent="0">
              <a:buNone/>
            </a:pPr>
            <a:r>
              <a:rPr lang="nl-NL" dirty="0"/>
              <a:t>STRIP (</a:t>
            </a:r>
            <a:r>
              <a:rPr lang="en-US" dirty="0"/>
              <a:t>Systematic Tool to Reduce Inappropriate Prescribing)</a:t>
            </a:r>
          </a:p>
        </p:txBody>
      </p:sp>
      <p:pic>
        <p:nvPicPr>
          <p:cNvPr id="10" name="Afbeelding 3"/>
          <p:cNvPicPr>
            <a:picLocks noChangeAspect="1"/>
          </p:cNvPicPr>
          <p:nvPr/>
        </p:nvPicPr>
        <p:blipFill>
          <a:blip r:embed="rId2" cstate="print">
            <a:extLst>
              <a:ext uri="{28A0092B-C50C-407E-A947-70E740481C1C}">
                <a14:useLocalDpi xmlns:a14="http://schemas.microsoft.com/office/drawing/2010/main" val="0"/>
              </a:ext>
            </a:extLst>
          </a:blip>
          <a:srcRect l="9851"/>
          <a:stretch>
            <a:fillRect/>
          </a:stretch>
        </p:blipFill>
        <p:spPr bwMode="auto">
          <a:xfrm>
            <a:off x="6017262" y="3097428"/>
            <a:ext cx="4274034" cy="32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55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49D0DE-CF02-4400-B68F-357A7C1F48EB}"/>
              </a:ext>
            </a:extLst>
          </p:cNvPr>
          <p:cNvSpPr>
            <a:spLocks noGrp="1"/>
          </p:cNvSpPr>
          <p:nvPr>
            <p:ph type="title"/>
          </p:nvPr>
        </p:nvSpPr>
        <p:spPr/>
        <p:txBody>
          <a:bodyPr/>
          <a:lstStyle/>
          <a:p>
            <a:r>
              <a:rPr lang="nl-NL"/>
              <a:t>Introductie</a:t>
            </a:r>
          </a:p>
        </p:txBody>
      </p:sp>
      <p:sp>
        <p:nvSpPr>
          <p:cNvPr id="3" name="Tijdelijke aanduiding voor inhoud 2">
            <a:extLst>
              <a:ext uri="{FF2B5EF4-FFF2-40B4-BE49-F238E27FC236}">
                <a16:creationId xmlns:a16="http://schemas.microsoft.com/office/drawing/2014/main" xmlns="" id="{0852BFF0-E0FE-45A4-9213-1AB191CE789F}"/>
              </a:ext>
            </a:extLst>
          </p:cNvPr>
          <p:cNvSpPr>
            <a:spLocks noGrp="1"/>
          </p:cNvSpPr>
          <p:nvPr>
            <p:ph idx="1"/>
          </p:nvPr>
        </p:nvSpPr>
        <p:spPr/>
        <p:txBody>
          <a:bodyPr/>
          <a:lstStyle/>
          <a:p>
            <a:r>
              <a:rPr lang="nl-NL"/>
              <a:t>Casus intro</a:t>
            </a:r>
          </a:p>
          <a:p>
            <a:r>
              <a:rPr lang="nl-NL"/>
              <a:t>Achtergronden</a:t>
            </a:r>
          </a:p>
          <a:p>
            <a:r>
              <a:rPr lang="nl-NL"/>
              <a:t>Onderbehandeling</a:t>
            </a:r>
          </a:p>
          <a:p>
            <a:r>
              <a:rPr lang="nl-NL"/>
              <a:t>Polyfarmacie</a:t>
            </a:r>
          </a:p>
          <a:p>
            <a:r>
              <a:rPr lang="nl-NL"/>
              <a:t>Medicatiereview</a:t>
            </a:r>
          </a:p>
          <a:p>
            <a:pPr marL="0" indent="0">
              <a:buNone/>
            </a:pPr>
            <a:endParaRPr lang="nl-NL"/>
          </a:p>
        </p:txBody>
      </p:sp>
    </p:spTree>
    <p:extLst>
      <p:ext uri="{BB962C8B-B14F-4D97-AF65-F5344CB8AC3E}">
        <p14:creationId xmlns:p14="http://schemas.microsoft.com/office/powerpoint/2010/main" val="271152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Stappenplan medicatiebeoordeling</a:t>
            </a:r>
            <a:endParaRPr lang="en-US" dirty="0"/>
          </a:p>
        </p:txBody>
      </p:sp>
      <p:graphicFrame>
        <p:nvGraphicFramePr>
          <p:cNvPr id="4" name="Tijdelijke aanduiding voor inhoud 3"/>
          <p:cNvGraphicFramePr>
            <a:graphicFrameLocks noGrp="1"/>
          </p:cNvGraphicFramePr>
          <p:nvPr>
            <p:ph idx="1"/>
            <p:extLst/>
          </p:nvPr>
        </p:nvGraphicFramePr>
        <p:xfrm>
          <a:off x="1828800" y="12192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11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anose="020B0600070205080204" pitchFamily="34" charset="-128"/>
              </a:rPr>
              <a:t>Start en </a:t>
            </a:r>
            <a:r>
              <a:rPr lang="nl-NL" altLang="en-US" dirty="0" err="1">
                <a:ea typeface="ＭＳ Ｐゴシック" panose="020B0600070205080204" pitchFamily="34" charset="-128"/>
              </a:rPr>
              <a:t>Stopp</a:t>
            </a:r>
            <a:r>
              <a:rPr lang="nl-NL" altLang="en-US" dirty="0">
                <a:ea typeface="ＭＳ Ｐゴシック" panose="020B0600070205080204" pitchFamily="34" charset="-128"/>
              </a:rPr>
              <a:t> criteria</a:t>
            </a:r>
            <a:endParaRPr lang="en-US" dirty="0"/>
          </a:p>
        </p:txBody>
      </p:sp>
      <p:sp>
        <p:nvSpPr>
          <p:cNvPr id="3" name="Content Placeholder 2"/>
          <p:cNvSpPr>
            <a:spLocks noGrp="1"/>
          </p:cNvSpPr>
          <p:nvPr>
            <p:ph idx="1"/>
          </p:nvPr>
        </p:nvSpPr>
        <p:spPr/>
        <p:txBody>
          <a:bodyPr/>
          <a:lstStyle/>
          <a:p>
            <a:pPr marL="0" indent="0">
              <a:buNone/>
              <a:defRPr/>
            </a:pPr>
            <a:r>
              <a:rPr lang="nl-NL" altLang="en-US" dirty="0">
                <a:ea typeface="ＭＳ Ｐゴシック" panose="020B0600070205080204" pitchFamily="34" charset="-128"/>
              </a:rPr>
              <a:t>1. Algemeen + antistolling + respiratoir</a:t>
            </a:r>
          </a:p>
          <a:p>
            <a:pPr marL="0" indent="0">
              <a:buNone/>
              <a:defRPr/>
            </a:pPr>
            <a:r>
              <a:rPr lang="nl-NL" altLang="en-US" dirty="0">
                <a:ea typeface="ＭＳ Ｐゴシック" panose="020B0600070205080204" pitchFamily="34" charset="-128"/>
              </a:rPr>
              <a:t>2. Hart en vaatstelsel</a:t>
            </a:r>
          </a:p>
          <a:p>
            <a:pPr marL="0" indent="0">
              <a:buNone/>
              <a:defRPr/>
            </a:pPr>
            <a:r>
              <a:rPr lang="nl-NL" altLang="en-US" dirty="0">
                <a:ea typeface="ＭＳ Ｐゴシック" panose="020B0600070205080204" pitchFamily="34" charset="-128"/>
              </a:rPr>
              <a:t>3. Zenuwstelsel</a:t>
            </a:r>
          </a:p>
          <a:p>
            <a:pPr marL="0" indent="0">
              <a:buNone/>
              <a:defRPr/>
            </a:pPr>
            <a:r>
              <a:rPr lang="nl-NL" altLang="en-US" dirty="0">
                <a:ea typeface="ＭＳ Ｐゴシック" panose="020B0600070205080204" pitchFamily="34" charset="-128"/>
              </a:rPr>
              <a:t>4. Nierfunctie + Spijsverteringsorganen </a:t>
            </a:r>
          </a:p>
          <a:p>
            <a:pPr marL="0" indent="0">
              <a:buNone/>
              <a:defRPr/>
            </a:pPr>
            <a:r>
              <a:rPr lang="nl-NL" altLang="en-US" dirty="0">
                <a:ea typeface="ＭＳ Ｐゴシック" panose="020B0600070205080204" pitchFamily="34" charset="-128"/>
              </a:rPr>
              <a:t>5. Bewegingsapparaat + Endocrien</a:t>
            </a:r>
          </a:p>
          <a:p>
            <a:pPr marL="0" indent="0">
              <a:buNone/>
              <a:defRPr/>
            </a:pPr>
            <a:r>
              <a:rPr lang="nl-NL" altLang="en-US" dirty="0">
                <a:ea typeface="ＭＳ Ｐゴシック" panose="020B0600070205080204" pitchFamily="34" charset="-128"/>
              </a:rPr>
              <a:t>6. Urogenitaal + valrisico + pijn + </a:t>
            </a:r>
            <a:r>
              <a:rPr lang="nl-NL" altLang="en-US" dirty="0" err="1">
                <a:ea typeface="ＭＳ Ｐゴシック" panose="020B0600070205080204" pitchFamily="34" charset="-128"/>
              </a:rPr>
              <a:t>anticholinerge</a:t>
            </a:r>
            <a:r>
              <a:rPr lang="nl-NL" altLang="en-US" dirty="0">
                <a:ea typeface="ＭＳ Ｐゴシック" panose="020B0600070205080204" pitchFamily="34" charset="-128"/>
              </a:rPr>
              <a:t> belasting + vaccinaties</a:t>
            </a:r>
          </a:p>
          <a:p>
            <a:pPr>
              <a:defRPr/>
            </a:pPr>
            <a:endParaRPr lang="en-US" dirty="0"/>
          </a:p>
          <a:p>
            <a:pPr>
              <a:defRPr/>
            </a:pPr>
            <a:r>
              <a:rPr lang="nl-NL" altLang="en-US" sz="2400" dirty="0">
                <a:ea typeface="ＭＳ Ｐゴシック" panose="020B0600070205080204" pitchFamily="34" charset="-128"/>
              </a:rPr>
              <a:t>Dubbelmedicatie</a:t>
            </a:r>
          </a:p>
          <a:p>
            <a:endParaRPr lang="en-US" dirty="0"/>
          </a:p>
        </p:txBody>
      </p:sp>
    </p:spTree>
    <p:extLst>
      <p:ext uri="{BB962C8B-B14F-4D97-AF65-F5344CB8AC3E}">
        <p14:creationId xmlns:p14="http://schemas.microsoft.com/office/powerpoint/2010/main" val="240861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00CDCC-E5D6-49BD-8F25-08C9483742D6}"/>
              </a:ext>
            </a:extLst>
          </p:cNvPr>
          <p:cNvSpPr>
            <a:spLocks noGrp="1"/>
          </p:cNvSpPr>
          <p:nvPr>
            <p:ph type="title"/>
          </p:nvPr>
        </p:nvSpPr>
        <p:spPr/>
        <p:txBody>
          <a:bodyPr/>
          <a:lstStyle/>
          <a:p>
            <a:r>
              <a:rPr lang="nl-NL"/>
              <a:t>De stopp-criteria voor verhoogd valrisico </a:t>
            </a:r>
          </a:p>
        </p:txBody>
      </p:sp>
      <p:sp>
        <p:nvSpPr>
          <p:cNvPr id="3" name="Tijdelijke aanduiding voor inhoud 2">
            <a:extLst>
              <a:ext uri="{FF2B5EF4-FFF2-40B4-BE49-F238E27FC236}">
                <a16:creationId xmlns:a16="http://schemas.microsoft.com/office/drawing/2014/main" xmlns="" id="{D04D8F46-7BB0-464E-B453-D4E1DA4A6860}"/>
              </a:ext>
            </a:extLst>
          </p:cNvPr>
          <p:cNvSpPr>
            <a:spLocks noGrp="1"/>
          </p:cNvSpPr>
          <p:nvPr>
            <p:ph idx="1"/>
          </p:nvPr>
        </p:nvSpPr>
        <p:spPr/>
        <p:txBody>
          <a:bodyPr>
            <a:normAutofit fontScale="92500" lnSpcReduction="10000"/>
          </a:bodyPr>
          <a:lstStyle/>
          <a:p>
            <a:r>
              <a:rPr lang="nl-NL"/>
              <a:t>STOPP K1: </a:t>
            </a:r>
            <a:r>
              <a:rPr lang="nl-NL" b="1"/>
              <a:t>benzodiazepinen</a:t>
            </a:r>
            <a:r>
              <a:rPr lang="nl-NL"/>
              <a:t> bij voorgeschiedenis van val of valneiging (verhoogd risico op sedatie, bewustzijnsvermindering en balansverslechtering)</a:t>
            </a:r>
          </a:p>
          <a:p>
            <a:r>
              <a:rPr lang="nl-NL"/>
              <a:t>STOPP K2: </a:t>
            </a:r>
            <a:r>
              <a:rPr lang="nl-NL" b="1"/>
              <a:t>antipsychotica</a:t>
            </a:r>
            <a:r>
              <a:rPr lang="nl-NL"/>
              <a:t> bij voorgeschiedenis van val of valneiging (parkinsonisme, duizeligheid en orthostatische hypotensie)</a:t>
            </a:r>
          </a:p>
          <a:p>
            <a:r>
              <a:rPr lang="nl-NL"/>
              <a:t>STOPP K3: </a:t>
            </a:r>
            <a:r>
              <a:rPr lang="nl-NL" b="1"/>
              <a:t>vasodilatatoren</a:t>
            </a:r>
            <a:r>
              <a:rPr lang="nl-NL"/>
              <a:t> (alfa-1-receptorblokkers, calciumantagonisten, langwerkende nitraten, ace-remmers, angiotensine II-antagonisten) bij orthostatische hypotensie (verhoogd risico op syncope, vallen)</a:t>
            </a:r>
          </a:p>
          <a:p>
            <a:r>
              <a:rPr lang="nl-NL"/>
              <a:t>STOPP K4: aan </a:t>
            </a:r>
            <a:r>
              <a:rPr lang="nl-NL" b="1"/>
              <a:t>benzodiazepine</a:t>
            </a:r>
            <a:r>
              <a:rPr lang="nl-NL"/>
              <a:t> verwante geneesmiddelen, zopiclon en zolpidem bij voorgeschiedenis van val of valneiging (langdurige sedatie overdag en ataxie veroorzaken)</a:t>
            </a:r>
          </a:p>
        </p:txBody>
      </p:sp>
    </p:spTree>
    <p:extLst>
      <p:ext uri="{BB962C8B-B14F-4D97-AF65-F5344CB8AC3E}">
        <p14:creationId xmlns:p14="http://schemas.microsoft.com/office/powerpoint/2010/main" val="120080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B973E9-D509-4114-9880-8175F551D3B8}"/>
              </a:ext>
            </a:extLst>
          </p:cNvPr>
          <p:cNvSpPr>
            <a:spLocks noGrp="1"/>
          </p:cNvSpPr>
          <p:nvPr>
            <p:ph type="title"/>
          </p:nvPr>
        </p:nvSpPr>
        <p:spPr>
          <a:xfrm>
            <a:off x="2152651" y="1131094"/>
            <a:ext cx="3530396" cy="994172"/>
          </a:xfrm>
        </p:spPr>
        <p:txBody>
          <a:bodyPr>
            <a:normAutofit fontScale="90000"/>
          </a:bodyPr>
          <a:lstStyle/>
          <a:p>
            <a:r>
              <a:rPr lang="nl-NL"/>
              <a:t>Expertisecentrum PHarmacotherapie bij</a:t>
            </a:r>
            <a:br>
              <a:rPr lang="nl-NL"/>
            </a:br>
            <a:r>
              <a:rPr lang="nl-NL"/>
              <a:t>OudeRen (EPHOR)</a:t>
            </a:r>
          </a:p>
        </p:txBody>
      </p:sp>
      <p:sp>
        <p:nvSpPr>
          <p:cNvPr id="3" name="Tijdelijke aanduiding voor inhoud 2">
            <a:extLst>
              <a:ext uri="{FF2B5EF4-FFF2-40B4-BE49-F238E27FC236}">
                <a16:creationId xmlns:a16="http://schemas.microsoft.com/office/drawing/2014/main" xmlns="" id="{15FA057A-FB9A-4D02-AFD1-C6D570D6D1DD}"/>
              </a:ext>
            </a:extLst>
          </p:cNvPr>
          <p:cNvSpPr>
            <a:spLocks noGrp="1"/>
          </p:cNvSpPr>
          <p:nvPr>
            <p:ph idx="1"/>
          </p:nvPr>
        </p:nvSpPr>
        <p:spPr>
          <a:xfrm>
            <a:off x="2152651" y="2431256"/>
            <a:ext cx="4726427" cy="3263504"/>
          </a:xfrm>
        </p:spPr>
        <p:txBody>
          <a:bodyPr>
            <a:normAutofit fontScale="77500" lnSpcReduction="20000"/>
          </a:bodyPr>
          <a:lstStyle/>
          <a:p>
            <a:r>
              <a:rPr lang="nl-NL"/>
              <a:t>zorgen dat de oudere patiënt beter farmacotherapeutisch wordt behandeld</a:t>
            </a:r>
          </a:p>
          <a:p>
            <a:r>
              <a:rPr lang="nl-NL"/>
              <a:t>aandacht aan haalbaar geneesmiddelenonderzoek bij de kwetsbare oudere pa</a:t>
            </a:r>
          </a:p>
          <a:p>
            <a:r>
              <a:rPr lang="nl-NL"/>
              <a:t>evidence-based geneesmiddelenrapporten</a:t>
            </a:r>
          </a:p>
          <a:p>
            <a:r>
              <a:rPr lang="nl-NL"/>
              <a:t>mogelijk gemaakt door een subsidie van ZonMw</a:t>
            </a:r>
          </a:p>
          <a:p>
            <a:r>
              <a:rPr lang="nl-NL"/>
              <a:t>handige app</a:t>
            </a:r>
          </a:p>
        </p:txBody>
      </p:sp>
      <p:pic>
        <p:nvPicPr>
          <p:cNvPr id="4" name="Tijdelijke aanduiding voor inhoud 8">
            <a:extLst>
              <a:ext uri="{FF2B5EF4-FFF2-40B4-BE49-F238E27FC236}">
                <a16:creationId xmlns:a16="http://schemas.microsoft.com/office/drawing/2014/main" xmlns="" id="{C5E5978F-A0D3-4FC8-8640-2A89F57B4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047" y="1131094"/>
            <a:ext cx="1634486" cy="994172"/>
          </a:xfrm>
          <a:prstGeom prst="rect">
            <a:avLst/>
          </a:prstGeom>
        </p:spPr>
      </p:pic>
      <p:pic>
        <p:nvPicPr>
          <p:cNvPr id="6" name="Afbeelding 5">
            <a:extLst>
              <a:ext uri="{FF2B5EF4-FFF2-40B4-BE49-F238E27FC236}">
                <a16:creationId xmlns:a16="http://schemas.microsoft.com/office/drawing/2014/main" xmlns="" id="{307B1069-C65F-4496-AC05-0F3CBE5B226E}"/>
              </a:ext>
            </a:extLst>
          </p:cNvPr>
          <p:cNvPicPr>
            <a:picLocks noChangeAspect="1"/>
          </p:cNvPicPr>
          <p:nvPr/>
        </p:nvPicPr>
        <p:blipFill>
          <a:blip r:embed="rId4"/>
          <a:stretch>
            <a:fillRect/>
          </a:stretch>
        </p:blipFill>
        <p:spPr>
          <a:xfrm>
            <a:off x="7411977" y="857250"/>
            <a:ext cx="3256024" cy="5143500"/>
          </a:xfrm>
          <a:prstGeom prst="rect">
            <a:avLst/>
          </a:prstGeom>
        </p:spPr>
      </p:pic>
    </p:spTree>
    <p:extLst>
      <p:ext uri="{BB962C8B-B14F-4D97-AF65-F5344CB8AC3E}">
        <p14:creationId xmlns:p14="http://schemas.microsoft.com/office/powerpoint/2010/main" val="136831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Stap 5: Follow-up en monitoring</a:t>
            </a:r>
            <a:endParaRPr lang="en-US" dirty="0"/>
          </a:p>
        </p:txBody>
      </p:sp>
      <p:sp>
        <p:nvSpPr>
          <p:cNvPr id="3" name="Content Placeholder 2"/>
          <p:cNvSpPr>
            <a:spLocks noGrp="1"/>
          </p:cNvSpPr>
          <p:nvPr>
            <p:ph idx="1"/>
          </p:nvPr>
        </p:nvSpPr>
        <p:spPr/>
        <p:txBody>
          <a:bodyPr/>
          <a:lstStyle/>
          <a:p>
            <a:r>
              <a:rPr lang="nl-NL" altLang="en-US" dirty="0">
                <a:ea typeface="ＭＳ Ｐゴシック" pitchFamily="34" charset="-128"/>
              </a:rPr>
              <a:t>Documenteer welke controles uitgevoerd dienen te worden en op welke termijn. </a:t>
            </a:r>
          </a:p>
          <a:p>
            <a:r>
              <a:rPr lang="nl-NL" altLang="en-US" dirty="0">
                <a:ea typeface="ＭＳ Ｐゴシック" pitchFamily="34" charset="-128"/>
              </a:rPr>
              <a:t>Bedenk of het plan aangepast moet worden bij ziekte van de patiënt</a:t>
            </a:r>
          </a:p>
          <a:p>
            <a:r>
              <a:rPr lang="nl-NL" altLang="en-US" dirty="0">
                <a:ea typeface="ＭＳ Ｐゴシック" pitchFamily="34" charset="-128"/>
              </a:rPr>
              <a:t>Leg vast op welke termijn de medicatielijst opnieuw gereviseerd zal worden. </a:t>
            </a:r>
          </a:p>
          <a:p>
            <a:endParaRPr lang="en-US" dirty="0"/>
          </a:p>
        </p:txBody>
      </p:sp>
    </p:spTree>
    <p:extLst>
      <p:ext uri="{BB962C8B-B14F-4D97-AF65-F5344CB8AC3E}">
        <p14:creationId xmlns:p14="http://schemas.microsoft.com/office/powerpoint/2010/main" val="416715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8B0FD6-0F69-4EA0-9C3A-661BDF0CCCCF}"/>
              </a:ext>
            </a:extLst>
          </p:cNvPr>
          <p:cNvSpPr>
            <a:spLocks noGrp="1"/>
          </p:cNvSpPr>
          <p:nvPr>
            <p:ph type="title"/>
          </p:nvPr>
        </p:nvSpPr>
        <p:spPr/>
        <p:txBody>
          <a:bodyPr/>
          <a:lstStyle/>
          <a:p>
            <a:r>
              <a:rPr lang="nl-NL"/>
              <a:t>Terugkoppeling resultaten casus mevr V</a:t>
            </a:r>
          </a:p>
        </p:txBody>
      </p:sp>
      <p:sp>
        <p:nvSpPr>
          <p:cNvPr id="3" name="Tijdelijke aanduiding voor inhoud 2">
            <a:extLst>
              <a:ext uri="{FF2B5EF4-FFF2-40B4-BE49-F238E27FC236}">
                <a16:creationId xmlns:a16="http://schemas.microsoft.com/office/drawing/2014/main" xmlns="" id="{89C138BA-1AE7-4585-8344-2CBE41102DD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3192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Samenvattend</a:t>
            </a:r>
            <a:endParaRPr lang="en-US" dirty="0"/>
          </a:p>
        </p:txBody>
      </p:sp>
      <p:sp>
        <p:nvSpPr>
          <p:cNvPr id="3" name="Content Placeholder 2"/>
          <p:cNvSpPr>
            <a:spLocks noGrp="1"/>
          </p:cNvSpPr>
          <p:nvPr>
            <p:ph idx="1"/>
          </p:nvPr>
        </p:nvSpPr>
        <p:spPr/>
        <p:txBody>
          <a:bodyPr/>
          <a:lstStyle/>
          <a:p>
            <a:pPr marL="0" indent="0">
              <a:lnSpc>
                <a:spcPct val="80000"/>
              </a:lnSpc>
              <a:buNone/>
              <a:defRPr/>
            </a:pPr>
            <a:r>
              <a:rPr lang="nl-NL" altLang="en-US" dirty="0">
                <a:ea typeface="ＭＳ Ｐゴシック" panose="020B0600070205080204" pitchFamily="34" charset="-128"/>
              </a:rPr>
              <a:t>5 stappen voor het uitvoeren van een medicatiebeoordeling:</a:t>
            </a:r>
          </a:p>
          <a:p>
            <a:pPr marL="914400" lvl="1" indent="-457200">
              <a:lnSpc>
                <a:spcPct val="80000"/>
              </a:lnSpc>
              <a:buFontTx/>
              <a:buAutoNum type="arabicParenR"/>
              <a:defRPr/>
            </a:pPr>
            <a:r>
              <a:rPr lang="nl-NL" altLang="en-US" dirty="0">
                <a:ea typeface="ＭＳ Ｐゴシック" panose="020B0600070205080204" pitchFamily="34" charset="-128"/>
              </a:rPr>
              <a:t>Farmacotherapeutische anamnese</a:t>
            </a:r>
          </a:p>
          <a:p>
            <a:pPr marL="914400" lvl="1" indent="-457200">
              <a:lnSpc>
                <a:spcPct val="80000"/>
              </a:lnSpc>
              <a:buFontTx/>
              <a:buAutoNum type="arabicParenR"/>
              <a:defRPr/>
            </a:pPr>
            <a:r>
              <a:rPr lang="nl-NL" altLang="en-US" dirty="0">
                <a:ea typeface="ＭＳ Ｐゴシック" panose="020B0600070205080204" pitchFamily="34" charset="-128"/>
              </a:rPr>
              <a:t>Farmacotherapeutische analyse</a:t>
            </a:r>
          </a:p>
          <a:p>
            <a:pPr marL="1279525" lvl="2" indent="-457200">
              <a:lnSpc>
                <a:spcPct val="80000"/>
              </a:lnSpc>
              <a:defRPr/>
            </a:pPr>
            <a:r>
              <a:rPr lang="nl-NL" altLang="en-US" dirty="0" err="1">
                <a:ea typeface="ＭＳ Ｐゴシック" panose="020B0600070205080204" pitchFamily="34" charset="-128"/>
              </a:rPr>
              <a:t>Onderbehandeling</a:t>
            </a:r>
            <a:endParaRPr lang="nl-NL" altLang="en-US" dirty="0">
              <a:ea typeface="ＭＳ Ｐゴシック" panose="020B0600070205080204" pitchFamily="34" charset="-128"/>
            </a:endParaRPr>
          </a:p>
          <a:p>
            <a:pPr marL="1279525" lvl="2" indent="-457200">
              <a:lnSpc>
                <a:spcPct val="80000"/>
              </a:lnSpc>
              <a:defRPr/>
            </a:pPr>
            <a:r>
              <a:rPr lang="nl-NL" altLang="en-US" dirty="0">
                <a:ea typeface="ＭＳ Ｐゴシック" panose="020B0600070205080204" pitchFamily="34" charset="-128"/>
              </a:rPr>
              <a:t>Overbehandeling</a:t>
            </a:r>
          </a:p>
          <a:p>
            <a:pPr marL="1279525" lvl="2" indent="-457200">
              <a:lnSpc>
                <a:spcPct val="80000"/>
              </a:lnSpc>
              <a:defRPr/>
            </a:pPr>
            <a:r>
              <a:rPr lang="nl-NL" altLang="en-US" dirty="0">
                <a:ea typeface="ＭＳ Ｐゴシック" panose="020B0600070205080204" pitchFamily="34" charset="-128"/>
              </a:rPr>
              <a:t>Interacties, bijwerkingen en contra-indicaties</a:t>
            </a:r>
          </a:p>
          <a:p>
            <a:pPr marL="1279525" lvl="2" indent="-457200">
              <a:lnSpc>
                <a:spcPct val="80000"/>
              </a:lnSpc>
              <a:defRPr/>
            </a:pPr>
            <a:r>
              <a:rPr lang="nl-NL" altLang="en-US" dirty="0">
                <a:ea typeface="ＭＳ Ｐゴシック" panose="020B0600070205080204" pitchFamily="34" charset="-128"/>
              </a:rPr>
              <a:t>Dosiscontrole</a:t>
            </a:r>
          </a:p>
          <a:p>
            <a:pPr marL="1279525" lvl="2" indent="-457200">
              <a:lnSpc>
                <a:spcPct val="80000"/>
              </a:lnSpc>
              <a:defRPr/>
            </a:pPr>
            <a:r>
              <a:rPr lang="nl-NL" altLang="en-US" dirty="0">
                <a:ea typeface="ＭＳ Ｐゴシック" panose="020B0600070205080204" pitchFamily="34" charset="-128"/>
              </a:rPr>
              <a:t>Gebruiksgemak</a:t>
            </a:r>
          </a:p>
          <a:p>
            <a:pPr marL="914400" lvl="1" indent="-457200">
              <a:lnSpc>
                <a:spcPct val="80000"/>
              </a:lnSpc>
              <a:buFontTx/>
              <a:buAutoNum type="arabicParenR"/>
              <a:defRPr/>
            </a:pPr>
            <a:r>
              <a:rPr lang="nl-NL" altLang="en-US" dirty="0">
                <a:ea typeface="ＭＳ Ｐゴシック" panose="020B0600070205080204" pitchFamily="34" charset="-128"/>
              </a:rPr>
              <a:t>Overleg huisarts en apotheker</a:t>
            </a:r>
          </a:p>
          <a:p>
            <a:pPr marL="914400" lvl="1" indent="-457200">
              <a:lnSpc>
                <a:spcPct val="80000"/>
              </a:lnSpc>
              <a:buFontTx/>
              <a:buAutoNum type="arabicParenR"/>
              <a:defRPr/>
            </a:pPr>
            <a:r>
              <a:rPr lang="nl-NL" altLang="en-US" dirty="0">
                <a:ea typeface="ＭＳ Ｐゴシック" panose="020B0600070205080204" pitchFamily="34" charset="-128"/>
              </a:rPr>
              <a:t>Overleg met patiënt</a:t>
            </a:r>
          </a:p>
          <a:p>
            <a:pPr marL="914400" lvl="1" indent="-457200">
              <a:lnSpc>
                <a:spcPct val="80000"/>
              </a:lnSpc>
              <a:buFontTx/>
              <a:buAutoNum type="arabicParenR"/>
              <a:defRPr/>
            </a:pPr>
            <a:r>
              <a:rPr lang="nl-NL" altLang="en-US" dirty="0">
                <a:ea typeface="ＭＳ Ｐゴシック" panose="020B0600070205080204" pitchFamily="34" charset="-128"/>
              </a:rPr>
              <a:t>Follow-up en monitoring</a:t>
            </a:r>
          </a:p>
          <a:p>
            <a:endParaRPr lang="en-US" dirty="0"/>
          </a:p>
        </p:txBody>
      </p:sp>
    </p:spTree>
    <p:extLst>
      <p:ext uri="{BB962C8B-B14F-4D97-AF65-F5344CB8AC3E}">
        <p14:creationId xmlns:p14="http://schemas.microsoft.com/office/powerpoint/2010/main" val="164455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Registreren</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5255" y="2066393"/>
            <a:ext cx="7041490" cy="34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54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Casus:mevr V</a:t>
            </a:r>
            <a:endParaRPr lang="en-US" dirty="0"/>
          </a:p>
        </p:txBody>
      </p:sp>
      <p:sp>
        <p:nvSpPr>
          <p:cNvPr id="3" name="Content Placeholder 2"/>
          <p:cNvSpPr>
            <a:spLocks noGrp="1"/>
          </p:cNvSpPr>
          <p:nvPr>
            <p:ph idx="1"/>
          </p:nvPr>
        </p:nvSpPr>
        <p:spPr/>
        <p:txBody>
          <a:bodyPr>
            <a:normAutofit fontScale="92500" lnSpcReduction="10000"/>
          </a:bodyPr>
          <a:lstStyle/>
          <a:p>
            <a:r>
              <a:rPr lang="nl-NL"/>
              <a:t>Een jaar geleden is haar man overleden. Daar heeft zij het nog erg moeilijk mee. Als zij soms wakker wordt in de ochtend ziet ze hem naast haar liggen en vraagt dan: ‘ben je ook al wakker?’ Als hij dan niet terug antwoord zegt zij: ’je mag mij best wel antwoord geven hoor’. Maar ze beseft uiteindelijk wel dat hij is overleden, het maakt haar niet bang.</a:t>
            </a:r>
          </a:p>
          <a:p>
            <a:r>
              <a:rPr lang="nl-NL"/>
              <a:t>Mevrouw V mankeert het een en ander. De laatste jaren is zij vermoeider en heeft moeite met lopen. Ze kan de kracht moeilijk opbrengen en zet kleine pasjes achter de rollator. Hoewel ze met tegenzin aan de rollator ging durt ze nu niet meer te lopen zonder. Desondanks is zij de in de laatste 5 weken wel 6 keer gevallen in huis. Meerdere keren moest zij naar zikenhuis, de laatste keer wegens een scheurwond aan haar oor. Zeven jaar geleden kreeg ze een nieuwe knie ivm artrose. Na de operatie kreeg ze een delier. </a:t>
            </a:r>
          </a:p>
          <a:p>
            <a:endParaRPr lang="en-US"/>
          </a:p>
        </p:txBody>
      </p:sp>
    </p:spTree>
    <p:extLst>
      <p:ext uri="{BB962C8B-B14F-4D97-AF65-F5344CB8AC3E}">
        <p14:creationId xmlns:p14="http://schemas.microsoft.com/office/powerpoint/2010/main" val="196744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9E59EE87-6E2F-417A-B68B-056C0DB75923}"/>
              </a:ext>
            </a:extLst>
          </p:cNvPr>
          <p:cNvSpPr>
            <a:spLocks noGrp="1"/>
          </p:cNvSpPr>
          <p:nvPr>
            <p:ph idx="1"/>
          </p:nvPr>
        </p:nvSpPr>
        <p:spPr/>
        <p:txBody>
          <a:bodyPr>
            <a:normAutofit fontScale="92500" lnSpcReduction="20000"/>
          </a:bodyPr>
          <a:lstStyle/>
          <a:p>
            <a:r>
              <a:rPr lang="nl-NL"/>
              <a:t>Ze is met name in de ochtend kortademig en heeft opstartproblemen. Mevrouw V. is bekend met chronisch hartfalen, boezemfibrilleren en stabiele AP waarvoor zij nog onder controle is bij de cardioloog. Ze komt niet meer buiten. Lichamelijk en geestelijk sleept ze zich door de dag. Haar favoriete dochter is drie jaar geleden overleden. Haar andere dochter hielp haar sindsdien met boodschappen en eten maar na een ruzie wil zij niets meer met moeder te maken hebben. Haar schoonzoon helpt haar nu af en toe; daarnaast heeft zij één keer in de week hulp in het huishouden.  Mevrouw eet alleen brood, die smeert ze dan ng wel zelf. Ze heeft overigens nooit goed warm kunnen eten. Het aan- en uitkleden duurt lang en gaat steeds moeilijker. Ze heeft veel medicijnen en neemt soms haar medicijnen een dag te vroeg of ze vergeet ze in te nemen. Het geheugen gaat achteruit, ze praat wat aarzelend tegenwoordig terwijl ze vroeger altijd zoveel te vertellen had. Ze ziet slecht na een trombose in het oog 5 jaar geleden.</a:t>
            </a:r>
          </a:p>
          <a:p>
            <a:endParaRPr lang="nl-NL"/>
          </a:p>
        </p:txBody>
      </p:sp>
      <p:sp>
        <p:nvSpPr>
          <p:cNvPr id="4" name="Title 1">
            <a:extLst>
              <a:ext uri="{FF2B5EF4-FFF2-40B4-BE49-F238E27FC236}">
                <a16:creationId xmlns:a16="http://schemas.microsoft.com/office/drawing/2014/main" xmlns="" id="{21F7E435-68FB-4468-B615-6C317C322C01}"/>
              </a:ext>
            </a:extLst>
          </p:cNvPr>
          <p:cNvSpPr>
            <a:spLocks noGrp="1"/>
          </p:cNvSpPr>
          <p:nvPr>
            <p:ph type="title"/>
          </p:nvPr>
        </p:nvSpPr>
        <p:spPr>
          <a:xfrm>
            <a:off x="838200" y="365125"/>
            <a:ext cx="10515600" cy="1325563"/>
          </a:xfrm>
        </p:spPr>
        <p:txBody>
          <a:bodyPr/>
          <a:lstStyle/>
          <a:p>
            <a:r>
              <a:rPr lang="en-US"/>
              <a:t>Casus:mevr V</a:t>
            </a:r>
            <a:endParaRPr lang="en-US" dirty="0"/>
          </a:p>
        </p:txBody>
      </p:sp>
    </p:spTree>
    <p:extLst>
      <p:ext uri="{BB962C8B-B14F-4D97-AF65-F5344CB8AC3E}">
        <p14:creationId xmlns:p14="http://schemas.microsoft.com/office/powerpoint/2010/main" val="159988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31DA5FCF-7898-4EEF-BDF5-92132019EE56}"/>
              </a:ext>
            </a:extLst>
          </p:cNvPr>
          <p:cNvSpPr>
            <a:spLocks noGrp="1"/>
          </p:cNvSpPr>
          <p:nvPr>
            <p:ph idx="1"/>
          </p:nvPr>
        </p:nvSpPr>
        <p:spPr/>
        <p:txBody>
          <a:bodyPr>
            <a:normAutofit/>
          </a:bodyPr>
          <a:lstStyle/>
          <a:p>
            <a:r>
              <a:rPr lang="nl-NL"/>
              <a:t>Mevrouw V. leeft op als er iemand bij haar komt, ze heeft veel verhalen over vroeger, soms te veel voor sommige bezoekers.</a:t>
            </a:r>
          </a:p>
          <a:p>
            <a:r>
              <a:rPr lang="nl-NL"/>
              <a:t>Voorgeschiedenis: AF, decompensatio cordis, mycardinfarct, hypertensie, depressie, nierinsufficientie, intertrigo, st na trombose OS, ondervoeding, pneumonie, gordelroos, jicht, recidiverende uwi, THP, TKP, evenwichtsstoornis, doofheid, vermoeidheid, ferriprieve anemie, diverticulitis, obstipatie, paresthesie benen, vitamine B12 en D deficientie, nekklachten, </a:t>
            </a:r>
          </a:p>
          <a:p>
            <a:r>
              <a:rPr lang="nl-NL"/>
              <a:t>De GFI van mevrowu bedraagt 12/15.</a:t>
            </a:r>
          </a:p>
          <a:p>
            <a:endParaRPr lang="nl-NL"/>
          </a:p>
        </p:txBody>
      </p:sp>
      <p:sp>
        <p:nvSpPr>
          <p:cNvPr id="4" name="Title 1">
            <a:extLst>
              <a:ext uri="{FF2B5EF4-FFF2-40B4-BE49-F238E27FC236}">
                <a16:creationId xmlns:a16="http://schemas.microsoft.com/office/drawing/2014/main" xmlns="" id="{D966B5CF-E6AA-4F28-9CA9-D2A8FADE072E}"/>
              </a:ext>
            </a:extLst>
          </p:cNvPr>
          <p:cNvSpPr>
            <a:spLocks noGrp="1"/>
          </p:cNvSpPr>
          <p:nvPr>
            <p:ph type="title"/>
          </p:nvPr>
        </p:nvSpPr>
        <p:spPr>
          <a:xfrm>
            <a:off x="838200" y="365125"/>
            <a:ext cx="10515600" cy="1325563"/>
          </a:xfrm>
        </p:spPr>
        <p:txBody>
          <a:bodyPr/>
          <a:lstStyle/>
          <a:p>
            <a:r>
              <a:rPr lang="en-US"/>
              <a:t>Casus:mevr V</a:t>
            </a:r>
            <a:endParaRPr lang="en-US" dirty="0"/>
          </a:p>
        </p:txBody>
      </p:sp>
    </p:spTree>
    <p:extLst>
      <p:ext uri="{BB962C8B-B14F-4D97-AF65-F5344CB8AC3E}">
        <p14:creationId xmlns:p14="http://schemas.microsoft.com/office/powerpoint/2010/main" val="162103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487CC1B-5FAD-46B1-AD05-0BFBA76FAF6E}"/>
              </a:ext>
            </a:extLst>
          </p:cNvPr>
          <p:cNvSpPr>
            <a:spLocks noGrp="1"/>
          </p:cNvSpPr>
          <p:nvPr>
            <p:ph type="title"/>
          </p:nvPr>
        </p:nvSpPr>
        <p:spPr/>
        <p:txBody>
          <a:bodyPr/>
          <a:lstStyle/>
          <a:p>
            <a:r>
              <a:rPr lang="nl-NL"/>
              <a:t>Plenaire bespreking</a:t>
            </a:r>
          </a:p>
        </p:txBody>
      </p:sp>
      <p:sp>
        <p:nvSpPr>
          <p:cNvPr id="3" name="Tijdelijke aanduiding voor inhoud 2">
            <a:extLst>
              <a:ext uri="{FF2B5EF4-FFF2-40B4-BE49-F238E27FC236}">
                <a16:creationId xmlns:a16="http://schemas.microsoft.com/office/drawing/2014/main" xmlns="" id="{C668CB2C-9C26-4C85-A7F8-1095B525F041}"/>
              </a:ext>
            </a:extLst>
          </p:cNvPr>
          <p:cNvSpPr>
            <a:spLocks noGrp="1"/>
          </p:cNvSpPr>
          <p:nvPr>
            <p:ph idx="1"/>
          </p:nvPr>
        </p:nvSpPr>
        <p:spPr/>
        <p:txBody>
          <a:bodyPr/>
          <a:lstStyle/>
          <a:p>
            <a:r>
              <a:rPr lang="nl-NL"/>
              <a:t>Is de medicatie van mevrouw afgetsemd op haar situatie?</a:t>
            </a:r>
          </a:p>
          <a:p>
            <a:r>
              <a:rPr lang="nl-NL"/>
              <a:t>Wat zou je staken?</a:t>
            </a:r>
          </a:p>
          <a:p>
            <a:r>
              <a:rPr lang="nl-NL"/>
              <a:t>Zou je ook iets starten?</a:t>
            </a:r>
          </a:p>
        </p:txBody>
      </p:sp>
    </p:spTree>
    <p:extLst>
      <p:ext uri="{BB962C8B-B14F-4D97-AF65-F5344CB8AC3E}">
        <p14:creationId xmlns:p14="http://schemas.microsoft.com/office/powerpoint/2010/main" val="315596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08326B-FD1F-4DD2-A8C9-AA48AED4457D}"/>
              </a:ext>
            </a:extLst>
          </p:cNvPr>
          <p:cNvSpPr>
            <a:spLocks noGrp="1"/>
          </p:cNvSpPr>
          <p:nvPr>
            <p:ph type="title"/>
          </p:nvPr>
        </p:nvSpPr>
        <p:spPr/>
        <p:txBody>
          <a:bodyPr/>
          <a:lstStyle/>
          <a:p>
            <a:r>
              <a:rPr lang="nl-NL"/>
              <a:t>Casus</a:t>
            </a:r>
          </a:p>
        </p:txBody>
      </p:sp>
      <p:sp>
        <p:nvSpPr>
          <p:cNvPr id="3" name="Tijdelijke aanduiding voor inhoud 2">
            <a:extLst>
              <a:ext uri="{FF2B5EF4-FFF2-40B4-BE49-F238E27FC236}">
                <a16:creationId xmlns:a16="http://schemas.microsoft.com/office/drawing/2014/main" xmlns="" id="{B89490C5-0613-42D2-A351-6DC728193459}"/>
              </a:ext>
            </a:extLst>
          </p:cNvPr>
          <p:cNvSpPr>
            <a:spLocks noGrp="1"/>
          </p:cNvSpPr>
          <p:nvPr>
            <p:ph idx="1"/>
          </p:nvPr>
        </p:nvSpPr>
        <p:spPr/>
        <p:txBody>
          <a:bodyPr>
            <a:normAutofit fontScale="85000" lnSpcReduction="20000"/>
          </a:bodyPr>
          <a:lstStyle/>
          <a:p>
            <a:r>
              <a:rPr lang="nl-NL"/>
              <a:t>Candesartan 16 mg 1d1t</a:t>
            </a:r>
          </a:p>
          <a:p>
            <a:r>
              <a:rPr lang="nl-NL"/>
              <a:t>Atorvastatine 40 mg 1d1t</a:t>
            </a:r>
          </a:p>
          <a:p>
            <a:r>
              <a:rPr lang="nl-NL"/>
              <a:t>Metoprolol 200mg 1d1t</a:t>
            </a:r>
          </a:p>
          <a:p>
            <a:r>
              <a:rPr lang="nl-NL"/>
              <a:t>Pantoprazol 40 mg 1d1t</a:t>
            </a:r>
          </a:p>
          <a:p>
            <a:r>
              <a:rPr lang="nl-NL"/>
              <a:t>Colecalciferol 5600 1w1c</a:t>
            </a:r>
          </a:p>
          <a:p>
            <a:r>
              <a:rPr lang="nl-NL"/>
              <a:t>Clopidogrel 75 mg 1d1t</a:t>
            </a:r>
          </a:p>
          <a:p>
            <a:r>
              <a:rPr lang="nl-NL"/>
              <a:t>Monocedocard mga 50 mg 1d1t</a:t>
            </a:r>
          </a:p>
          <a:p>
            <a:r>
              <a:rPr lang="nl-NL"/>
              <a:t>Urispas 200mg 2d2t</a:t>
            </a:r>
          </a:p>
          <a:p>
            <a:r>
              <a:rPr lang="nl-NL"/>
              <a:t>Levothyroxine 75 mcg 1d1t</a:t>
            </a:r>
          </a:p>
          <a:p>
            <a:r>
              <a:rPr lang="nl-NL"/>
              <a:t>Bumetanide 1 mg 1d1t</a:t>
            </a:r>
          </a:p>
          <a:p>
            <a:r>
              <a:rPr lang="nl-NL"/>
              <a:t>Amitriptyline 10 mg 1d1t</a:t>
            </a:r>
          </a:p>
        </p:txBody>
      </p:sp>
    </p:spTree>
    <p:extLst>
      <p:ext uri="{BB962C8B-B14F-4D97-AF65-F5344CB8AC3E}">
        <p14:creationId xmlns:p14="http://schemas.microsoft.com/office/powerpoint/2010/main" val="9677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08326B-FD1F-4DD2-A8C9-AA48AED4457D}"/>
              </a:ext>
            </a:extLst>
          </p:cNvPr>
          <p:cNvSpPr>
            <a:spLocks noGrp="1"/>
          </p:cNvSpPr>
          <p:nvPr>
            <p:ph type="title"/>
          </p:nvPr>
        </p:nvSpPr>
        <p:spPr/>
        <p:txBody>
          <a:bodyPr/>
          <a:lstStyle/>
          <a:p>
            <a:r>
              <a:rPr lang="nl-NL"/>
              <a:t>Casus</a:t>
            </a:r>
          </a:p>
        </p:txBody>
      </p:sp>
      <p:sp>
        <p:nvSpPr>
          <p:cNvPr id="3" name="Tijdelijke aanduiding voor inhoud 2">
            <a:extLst>
              <a:ext uri="{FF2B5EF4-FFF2-40B4-BE49-F238E27FC236}">
                <a16:creationId xmlns:a16="http://schemas.microsoft.com/office/drawing/2014/main" xmlns="" id="{B89490C5-0613-42D2-A351-6DC728193459}"/>
              </a:ext>
            </a:extLst>
          </p:cNvPr>
          <p:cNvSpPr>
            <a:spLocks noGrp="1"/>
          </p:cNvSpPr>
          <p:nvPr>
            <p:ph idx="1"/>
          </p:nvPr>
        </p:nvSpPr>
        <p:spPr>
          <a:xfrm>
            <a:off x="1828800" y="1219200"/>
            <a:ext cx="3547120" cy="5181600"/>
          </a:xfrm>
        </p:spPr>
        <p:txBody>
          <a:bodyPr>
            <a:normAutofit fontScale="92500" lnSpcReduction="20000"/>
          </a:bodyPr>
          <a:lstStyle/>
          <a:p>
            <a:r>
              <a:rPr lang="nl-NL"/>
              <a:t>TSH 0,22 mIE/l</a:t>
            </a:r>
          </a:p>
          <a:p>
            <a:r>
              <a:rPr lang="nl-NL"/>
              <a:t>eGFR CKD-EPI 18 ml/min</a:t>
            </a:r>
          </a:p>
          <a:p>
            <a:r>
              <a:rPr lang="nl-NL"/>
              <a:t>Kreatinine 196 mcmol/l</a:t>
            </a:r>
          </a:p>
          <a:p>
            <a:r>
              <a:rPr lang="nl-NL"/>
              <a:t>Kalium 4,0 mmol/l</a:t>
            </a:r>
          </a:p>
          <a:p>
            <a:r>
              <a:rPr lang="nl-NL"/>
              <a:t>Natrium 138 mmol/l</a:t>
            </a:r>
          </a:p>
          <a:p>
            <a:r>
              <a:rPr lang="nl-NL"/>
              <a:t>Gamma-GT 11</a:t>
            </a:r>
          </a:p>
          <a:p>
            <a:r>
              <a:rPr lang="nl-NL"/>
              <a:t>Hb 7,0 mmol/l</a:t>
            </a:r>
          </a:p>
          <a:p>
            <a:r>
              <a:rPr lang="nl-NL"/>
              <a:t>MCV 79 fl</a:t>
            </a:r>
          </a:p>
          <a:p>
            <a:endParaRPr lang="nl-NL"/>
          </a:p>
          <a:p>
            <a:r>
              <a:rPr lang="nl-NL"/>
              <a:t>RR 177/86</a:t>
            </a:r>
          </a:p>
          <a:p>
            <a:r>
              <a:rPr lang="nl-NL"/>
              <a:t>P 86 irr</a:t>
            </a:r>
          </a:p>
          <a:p>
            <a:endParaRPr lang="nl-NL"/>
          </a:p>
        </p:txBody>
      </p:sp>
    </p:spTree>
    <p:extLst>
      <p:ext uri="{BB962C8B-B14F-4D97-AF65-F5344CB8AC3E}">
        <p14:creationId xmlns:p14="http://schemas.microsoft.com/office/powerpoint/2010/main" val="331995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en-US" dirty="0">
                <a:ea typeface="ＭＳ Ｐゴシック" pitchFamily="34" charset="-128"/>
              </a:rPr>
              <a:t>Polyfarmacie</a:t>
            </a:r>
            <a:endParaRPr lang="en-US" dirty="0"/>
          </a:p>
        </p:txBody>
      </p:sp>
      <p:pic>
        <p:nvPicPr>
          <p:cNvPr id="4" name="Picture 7" descr="http://www.knmp.nl/download-bestanden/nieuwsbrief-gerelateerd/20090731-cartoon-medicatiebeoordeling.jpg"/>
          <p:cNvPicPr>
            <a:picLocks noGrp="1" noChangeAspect="1" noChangeArrowheads="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513131" y="1219200"/>
            <a:ext cx="71657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1409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1691</Words>
  <Application>Microsoft Office PowerPoint</Application>
  <PresentationFormat>Breedbeeld</PresentationFormat>
  <Paragraphs>294</Paragraphs>
  <Slides>27</Slides>
  <Notes>12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27</vt:i4>
      </vt:variant>
    </vt:vector>
  </HeadingPairs>
  <TitlesOfParts>
    <vt:vector size="37" baseType="lpstr">
      <vt:lpstr>Arial Unicode MS</vt:lpstr>
      <vt:lpstr>Microsoft YaHei</vt:lpstr>
      <vt:lpstr>ＭＳ Ｐゴシック</vt:lpstr>
      <vt:lpstr>Arial</vt:lpstr>
      <vt:lpstr>Calibri</vt:lpstr>
      <vt:lpstr>Calibri Light</vt:lpstr>
      <vt:lpstr>Times New Roman</vt:lpstr>
      <vt:lpstr>Wingdings</vt:lpstr>
      <vt:lpstr>游ゴシック</vt:lpstr>
      <vt:lpstr>Kantoorthema</vt:lpstr>
      <vt:lpstr>Polyfarmacie en medicatiereview bij ouderen</vt:lpstr>
      <vt:lpstr>Introductie</vt:lpstr>
      <vt:lpstr>Casus:mevr V</vt:lpstr>
      <vt:lpstr>Casus:mevr V</vt:lpstr>
      <vt:lpstr>Casus:mevr V</vt:lpstr>
      <vt:lpstr>Plenaire bespreking</vt:lpstr>
      <vt:lpstr>Casus</vt:lpstr>
      <vt:lpstr>Casus</vt:lpstr>
      <vt:lpstr>Polyfarmacie</vt:lpstr>
      <vt:lpstr>Polyfarmacie in de praktijk</vt:lpstr>
      <vt:lpstr>PowerPoint-presentatie</vt:lpstr>
      <vt:lpstr>PowerPoint-presentatie</vt:lpstr>
      <vt:lpstr>PowerPoint-presentatie</vt:lpstr>
      <vt:lpstr>PowerPoint-presentatie</vt:lpstr>
      <vt:lpstr>Polyfarmaciecheck</vt:lpstr>
      <vt:lpstr>Bij wie medicatiebeoordeling?</vt:lpstr>
      <vt:lpstr>Richtlijn polyfarmacie bij ouderen</vt:lpstr>
      <vt:lpstr>Problemen polyfarmacie</vt:lpstr>
      <vt:lpstr>Hoe een medicatiebeoordeling?</vt:lpstr>
      <vt:lpstr>Stappenplan medicatiebeoordeling</vt:lpstr>
      <vt:lpstr>Start en Stopp criteria</vt:lpstr>
      <vt:lpstr>De stopp-criteria voor verhoogd valrisico </vt:lpstr>
      <vt:lpstr>Expertisecentrum PHarmacotherapie bij OudeRen (EPHOR)</vt:lpstr>
      <vt:lpstr>Stap 5: Follow-up en monitoring</vt:lpstr>
      <vt:lpstr>Terugkoppeling resultaten casus mevr V</vt:lpstr>
      <vt:lpstr>Samenvattend</vt:lpstr>
      <vt:lpstr>Registreren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Polyfarmacie en medicatiereview bij ouderen</dc:title>
  <dc:creator>Umit Tas</dc:creator>
  <cp:lastModifiedBy>Sophia Batenburg</cp:lastModifiedBy>
  <cp:revision>4</cp:revision>
  <dcterms:created xsi:type="dcterms:W3CDTF">2019-05-15T05:50:49Z</dcterms:created>
  <dcterms:modified xsi:type="dcterms:W3CDTF">2019-05-20T12:35:20Z</dcterms:modified>
</cp:coreProperties>
</file>