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2"/>
  </p:notesMasterIdLst>
  <p:sldIdLst>
    <p:sldId id="256" r:id="rId2"/>
    <p:sldId id="258" r:id="rId3"/>
    <p:sldId id="259" r:id="rId4"/>
    <p:sldId id="272" r:id="rId5"/>
    <p:sldId id="261" r:id="rId6"/>
    <p:sldId id="275" r:id="rId7"/>
    <p:sldId id="280" r:id="rId8"/>
    <p:sldId id="274" r:id="rId9"/>
    <p:sldId id="262" r:id="rId10"/>
    <p:sldId id="277" r:id="rId11"/>
    <p:sldId id="281" r:id="rId12"/>
    <p:sldId id="283" r:id="rId13"/>
    <p:sldId id="278" r:id="rId14"/>
    <p:sldId id="279" r:id="rId15"/>
    <p:sldId id="276" r:id="rId16"/>
    <p:sldId id="282" r:id="rId17"/>
    <p:sldId id="260" r:id="rId18"/>
    <p:sldId id="263" r:id="rId19"/>
    <p:sldId id="264" r:id="rId20"/>
    <p:sldId id="265" r:id="rId21"/>
    <p:sldId id="266" r:id="rId22"/>
    <p:sldId id="267" r:id="rId23"/>
    <p:sldId id="268" r:id="rId24"/>
    <p:sldId id="269" r:id="rId25"/>
    <p:sldId id="270" r:id="rId26"/>
    <p:sldId id="271" r:id="rId27"/>
    <p:sldId id="284" r:id="rId28"/>
    <p:sldId id="285" r:id="rId29"/>
    <p:sldId id="287" r:id="rId30"/>
    <p:sldId id="286" r:id="rId31"/>
  </p:sldIdLst>
  <p:sldSz cx="9144000" cy="6858000" type="screen4x3"/>
  <p:notesSz cx="6797675" cy="9926638"/>
  <p:embeddedFontLst>
    <p:embeddedFont>
      <p:font typeface="Neris Thin" panose="00000300000000000000" pitchFamily="50" charset="0"/>
      <p:regular r:id="rId33"/>
      <p:italic r:id="rId34"/>
    </p:embeddedFont>
    <p:embeddedFont>
      <p:font typeface="Calibri" panose="020F0502020204030204" pitchFamily="34" charset="0"/>
      <p:regular r:id="rId35"/>
      <p:bold r:id="rId36"/>
      <p:italic r:id="rId37"/>
      <p:boldItalic r:id="rId38"/>
    </p:embeddedFont>
    <p:embeddedFont>
      <p:font typeface="Lucida Sans Unicode" panose="020B0602030504020204" pitchFamily="34" charset="0"/>
      <p:regular r:id="rId39"/>
    </p:embeddedFont>
    <p:embeddedFont>
      <p:font typeface="Century Gothic" panose="020B0502020202020204" pitchFamily="34" charset="0"/>
      <p:regular r:id="rId40"/>
      <p:bold r:id="rId41"/>
      <p:italic r:id="rId42"/>
      <p:boldItalic r:id="rId43"/>
    </p:embeddedFont>
    <p:embeddedFont>
      <p:font typeface="Georgia" panose="02040502050405020303" pitchFamily="18" charset="0"/>
      <p:regular r:id="rId44"/>
      <p:bold r:id="rId45"/>
      <p:italic r:id="rId46"/>
      <p:boldItalic r:id="rId47"/>
    </p:embeddedFont>
    <p:embeddedFont>
      <p:font typeface="Leelawadee" panose="020B0502040204020203" pitchFamily="34" charset="-34"/>
      <p:regular r:id="rId48"/>
      <p:bold r:id="rId49"/>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800" autoAdjust="0"/>
    <p:restoredTop sz="86437" autoAdjust="0"/>
  </p:normalViewPr>
  <p:slideViewPr>
    <p:cSldViewPr>
      <p:cViewPr varScale="1">
        <p:scale>
          <a:sx n="64" d="100"/>
          <a:sy n="64" d="100"/>
        </p:scale>
        <p:origin x="9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56F4A97A-1607-46C1-ABEE-6535C981C4B7}" type="datetimeFigureOut">
              <a:rPr lang="nl-NL" smtClean="0"/>
              <a:pPr/>
              <a:t>30-11-2018</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A6892360-3E92-4405-82AE-47410BB9EAFB}" type="slidenum">
              <a:rPr lang="nl-NL" smtClean="0"/>
              <a:pPr/>
              <a:t>‹nr.›</a:t>
            </a:fld>
            <a:endParaRPr lang="nl-NL"/>
          </a:p>
        </p:txBody>
      </p:sp>
    </p:spTree>
    <p:extLst>
      <p:ext uri="{BB962C8B-B14F-4D97-AF65-F5344CB8AC3E}">
        <p14:creationId xmlns:p14="http://schemas.microsoft.com/office/powerpoint/2010/main" val="308833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ncoline.nl/richtlijn/referentie.php?ref_id=16&amp;check=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1</a:t>
            </a:fld>
            <a:endParaRPr lang="nl-NL"/>
          </a:p>
        </p:txBody>
      </p:sp>
    </p:spTree>
    <p:extLst>
      <p:ext uri="{BB962C8B-B14F-4D97-AF65-F5344CB8AC3E}">
        <p14:creationId xmlns:p14="http://schemas.microsoft.com/office/powerpoint/2010/main" val="785658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10</a:t>
            </a:fld>
            <a:endParaRPr lang="nl-NL"/>
          </a:p>
        </p:txBody>
      </p:sp>
    </p:spTree>
    <p:extLst>
      <p:ext uri="{BB962C8B-B14F-4D97-AF65-F5344CB8AC3E}">
        <p14:creationId xmlns:p14="http://schemas.microsoft.com/office/powerpoint/2010/main" val="939834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fld id="{B8F348A9-B79B-45F9-9716-773166748B31}" type="slidenum">
              <a:rPr lang="en-GB" altLang="nl-NL" sz="1200" b="0">
                <a:solidFill>
                  <a:srgbClr val="000000"/>
                </a:solidFill>
                <a:latin typeface="Times New Roman" panose="02020603050405020304" pitchFamily="18" charset="0"/>
              </a:rPr>
              <a:pPr/>
              <a:t>11</a:t>
            </a:fld>
            <a:endParaRPr lang="en-GB" altLang="nl-NL" sz="1200" b="0">
              <a:solidFill>
                <a:srgbClr val="000000"/>
              </a:solidFill>
              <a:latin typeface="Times New Roman" panose="02020603050405020304" pitchFamily="18" charset="0"/>
            </a:endParaRPr>
          </a:p>
        </p:txBody>
      </p:sp>
      <p:sp>
        <p:nvSpPr>
          <p:cNvPr id="25603" name="Rectangle 1"/>
          <p:cNvSpPr txBox="1">
            <a:spLocks noGrp="1" noRot="1" noChangeAspect="1" noChangeArrowheads="1" noTextEdit="1"/>
          </p:cNvSpPr>
          <p:nvPr>
            <p:ph type="sldImg"/>
          </p:nvPr>
        </p:nvSpPr>
        <p:spPr>
          <a:xfrm>
            <a:off x="917575" y="744538"/>
            <a:ext cx="4962525"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txBox="1">
            <a:spLocks noGrp="1" noChangeArrowheads="1"/>
          </p:cNvSpPr>
          <p:nvPr>
            <p:ph type="body" idx="1"/>
          </p:nvPr>
        </p:nvSpPr>
        <p:spPr>
          <a:xfrm>
            <a:off x="906357" y="4715153"/>
            <a:ext cx="4984962" cy="44687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extLst>
      <p:ext uri="{BB962C8B-B14F-4D97-AF65-F5344CB8AC3E}">
        <p14:creationId xmlns:p14="http://schemas.microsoft.com/office/powerpoint/2010/main" val="1506480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Coping: omgaan met/evenwicht vinden, kan zijn via: vechten, vluchten, verstandelijk of juist emotioneel via alle fases van verwerking gaan deze fases vaak op en neer.</a:t>
            </a:r>
          </a:p>
          <a:p>
            <a:endParaRPr lang="en-US" dirty="0"/>
          </a:p>
        </p:txBody>
      </p:sp>
      <p:sp>
        <p:nvSpPr>
          <p:cNvPr id="4" name="Tijdelijke aanduiding voor dianummer 3"/>
          <p:cNvSpPr>
            <a:spLocks noGrp="1"/>
          </p:cNvSpPr>
          <p:nvPr>
            <p:ph type="sldNum" sz="quarter" idx="10"/>
          </p:nvPr>
        </p:nvSpPr>
        <p:spPr/>
        <p:txBody>
          <a:bodyPr/>
          <a:lstStyle/>
          <a:p>
            <a:pPr>
              <a:defRPr/>
            </a:pPr>
            <a:fld id="{A9298F7C-C524-423D-AE4B-D21EE841ADB7}" type="slidenum">
              <a:rPr lang="nl-NL" smtClean="0"/>
              <a:pPr>
                <a:defRPr/>
              </a:pPr>
              <a:t>12</a:t>
            </a:fld>
            <a:endParaRPr lang="nl-NL"/>
          </a:p>
        </p:txBody>
      </p:sp>
    </p:spTree>
    <p:extLst>
      <p:ext uri="{BB962C8B-B14F-4D97-AF65-F5344CB8AC3E}">
        <p14:creationId xmlns:p14="http://schemas.microsoft.com/office/powerpoint/2010/main" val="1221790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13</a:t>
            </a:fld>
            <a:endParaRPr lang="nl-NL"/>
          </a:p>
        </p:txBody>
      </p:sp>
    </p:spTree>
    <p:extLst>
      <p:ext uri="{BB962C8B-B14F-4D97-AF65-F5344CB8AC3E}">
        <p14:creationId xmlns:p14="http://schemas.microsoft.com/office/powerpoint/2010/main" val="127939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Vaardigheden die nodig zijn:</a:t>
            </a:r>
            <a:br>
              <a:rPr lang="nl-NL" dirty="0" smtClean="0"/>
            </a:br>
            <a:r>
              <a:rPr lang="nl-NL" dirty="0" smtClean="0"/>
              <a:t>- Uitleggen hoe de ziekte het leven kan beïnvloeden</a:t>
            </a:r>
            <a:br>
              <a:rPr lang="nl-NL" dirty="0" smtClean="0"/>
            </a:br>
            <a:r>
              <a:rPr lang="nl-NL" dirty="0" smtClean="0"/>
              <a:t>-</a:t>
            </a:r>
            <a:r>
              <a:rPr lang="nl-NL" baseline="0" dirty="0" smtClean="0"/>
              <a:t> Genoeg informatie geven zodat de patiënten hun ziekte en behandeling begrijpen</a:t>
            </a:r>
            <a:br>
              <a:rPr lang="nl-NL" baseline="0" dirty="0" smtClean="0"/>
            </a:br>
            <a:r>
              <a:rPr lang="nl-NL" baseline="0" dirty="0" smtClean="0"/>
              <a:t>- Praten met patiënten over hoe doodgaan kan gaan</a:t>
            </a:r>
            <a:br>
              <a:rPr lang="nl-NL" baseline="0" dirty="0" smtClean="0"/>
            </a:br>
            <a:r>
              <a:rPr lang="nl-NL" baseline="0" dirty="0" smtClean="0"/>
              <a:t>- Helpen familie te begrijpen hoe doodgaan kan gaan</a:t>
            </a:r>
            <a:br>
              <a:rPr lang="nl-NL" baseline="0" dirty="0" smtClean="0"/>
            </a:br>
            <a:r>
              <a:rPr lang="nl-NL" baseline="0" dirty="0" smtClean="0"/>
              <a:t>- Eerlijk en open met patiënten praten</a:t>
            </a:r>
            <a:br>
              <a:rPr lang="nl-NL" baseline="0" dirty="0" smtClean="0"/>
            </a:br>
            <a:r>
              <a:rPr lang="nl-NL" baseline="0" dirty="0" smtClean="0"/>
              <a:t>- Slechtnieuws sensitief geven</a:t>
            </a:r>
            <a:br>
              <a:rPr lang="nl-NL" baseline="0" dirty="0" smtClean="0"/>
            </a:br>
            <a:r>
              <a:rPr lang="nl-NL" baseline="0" dirty="0" smtClean="0"/>
              <a:t>- Bereid zijn over doodgaan te praten</a:t>
            </a:r>
            <a:br>
              <a:rPr lang="nl-NL" baseline="0" dirty="0" smtClean="0"/>
            </a:br>
            <a:r>
              <a:rPr lang="nl-NL" baseline="0" dirty="0" smtClean="0"/>
              <a:t>- Aanvoelen wanneer de patiënten klaar zijn om over doodgaan te praten.</a:t>
            </a:r>
            <a:endParaRPr lang="nl-NL" dirty="0"/>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14</a:t>
            </a:fld>
            <a:endParaRPr lang="nl-NL"/>
          </a:p>
        </p:txBody>
      </p:sp>
    </p:spTree>
    <p:extLst>
      <p:ext uri="{BB962C8B-B14F-4D97-AF65-F5344CB8AC3E}">
        <p14:creationId xmlns:p14="http://schemas.microsoft.com/office/powerpoint/2010/main" val="1642419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15</a:t>
            </a:fld>
            <a:endParaRPr lang="nl-NL"/>
          </a:p>
        </p:txBody>
      </p:sp>
    </p:spTree>
    <p:extLst>
      <p:ext uri="{BB962C8B-B14F-4D97-AF65-F5344CB8AC3E}">
        <p14:creationId xmlns:p14="http://schemas.microsoft.com/office/powerpoint/2010/main" val="4292010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fld id="{DB9D5382-8BDA-4349-908B-5D1FA37343B6}" type="slidenum">
              <a:rPr lang="en-GB" altLang="nl-NL" sz="1200" b="0">
                <a:solidFill>
                  <a:srgbClr val="000000"/>
                </a:solidFill>
                <a:latin typeface="Times New Roman" panose="02020603050405020304" pitchFamily="18" charset="0"/>
              </a:rPr>
              <a:pPr/>
              <a:t>16</a:t>
            </a:fld>
            <a:endParaRPr lang="en-GB" altLang="nl-NL" sz="1200" b="0">
              <a:solidFill>
                <a:srgbClr val="000000"/>
              </a:solidFill>
              <a:latin typeface="Times New Roman" panose="02020603050405020304" pitchFamily="18" charset="0"/>
            </a:endParaRPr>
          </a:p>
        </p:txBody>
      </p:sp>
      <p:sp>
        <p:nvSpPr>
          <p:cNvPr id="29699" name="Rectangle 1"/>
          <p:cNvSpPr txBox="1">
            <a:spLocks noGrp="1" noRot="1" noChangeAspect="1" noChangeArrowheads="1" noTextEdit="1"/>
          </p:cNvSpPr>
          <p:nvPr>
            <p:ph type="sldImg"/>
          </p:nvPr>
        </p:nvSpPr>
        <p:spPr>
          <a:xfrm>
            <a:off x="917575" y="744538"/>
            <a:ext cx="4962525"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txBox="1">
            <a:spLocks noGrp="1" noChangeArrowheads="1"/>
          </p:cNvSpPr>
          <p:nvPr>
            <p:ph type="body" idx="1"/>
          </p:nvPr>
        </p:nvSpPr>
        <p:spPr>
          <a:xfrm>
            <a:off x="906357" y="4715153"/>
            <a:ext cx="4984962" cy="44687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extLst>
      <p:ext uri="{BB962C8B-B14F-4D97-AF65-F5344CB8AC3E}">
        <p14:creationId xmlns:p14="http://schemas.microsoft.com/office/powerpoint/2010/main" val="674141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17</a:t>
            </a:fld>
            <a:endParaRPr lang="nl-NL"/>
          </a:p>
        </p:txBody>
      </p:sp>
    </p:spTree>
    <p:extLst>
      <p:ext uri="{BB962C8B-B14F-4D97-AF65-F5344CB8AC3E}">
        <p14:creationId xmlns:p14="http://schemas.microsoft.com/office/powerpoint/2010/main" val="2846300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18</a:t>
            </a:fld>
            <a:endParaRPr lang="nl-NL"/>
          </a:p>
        </p:txBody>
      </p:sp>
    </p:spTree>
    <p:extLst>
      <p:ext uri="{BB962C8B-B14F-4D97-AF65-F5344CB8AC3E}">
        <p14:creationId xmlns:p14="http://schemas.microsoft.com/office/powerpoint/2010/main" val="3961411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19</a:t>
            </a:fld>
            <a:endParaRPr lang="nl-NL"/>
          </a:p>
        </p:txBody>
      </p:sp>
    </p:spTree>
    <p:extLst>
      <p:ext uri="{BB962C8B-B14F-4D97-AF65-F5344CB8AC3E}">
        <p14:creationId xmlns:p14="http://schemas.microsoft.com/office/powerpoint/2010/main" val="165061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a:t>
            </a:fld>
            <a:endParaRPr lang="nl-NL"/>
          </a:p>
        </p:txBody>
      </p:sp>
    </p:spTree>
    <p:extLst>
      <p:ext uri="{BB962C8B-B14F-4D97-AF65-F5344CB8AC3E}">
        <p14:creationId xmlns:p14="http://schemas.microsoft.com/office/powerpoint/2010/main" val="2596637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Overlevingskans</a:t>
            </a:r>
            <a:r>
              <a:rPr lang="nl-NL" baseline="0" dirty="0" smtClean="0"/>
              <a:t> bij COPD na een opname is 1 tot 4 jaar.</a:t>
            </a:r>
            <a:br>
              <a:rPr lang="nl-NL" baseline="0" dirty="0" smtClean="0"/>
            </a:br>
            <a:r>
              <a:rPr lang="nl-NL" baseline="0" dirty="0" smtClean="0"/>
              <a:t>Bij hartfalen ligt dit nog lager </a:t>
            </a:r>
            <a:r>
              <a:rPr lang="nl-NL" baseline="0" dirty="0" err="1" smtClean="0"/>
              <a:t>ivm</a:t>
            </a:r>
            <a:r>
              <a:rPr lang="nl-NL" baseline="0" dirty="0" smtClean="0"/>
              <a:t>. een hoge ziektelast en meerdere factoren die meespelen rondom het hart </a:t>
            </a:r>
            <a:endParaRPr lang="nl-NL" dirty="0"/>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20</a:t>
            </a:fld>
            <a:endParaRPr lang="nl-NL"/>
          </a:p>
        </p:txBody>
      </p:sp>
    </p:spTree>
    <p:extLst>
      <p:ext uri="{BB962C8B-B14F-4D97-AF65-F5344CB8AC3E}">
        <p14:creationId xmlns:p14="http://schemas.microsoft.com/office/powerpoint/2010/main" val="2147543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21</a:t>
            </a:fld>
            <a:endParaRPr lang="nl-NL"/>
          </a:p>
        </p:txBody>
      </p:sp>
    </p:spTree>
    <p:extLst>
      <p:ext uri="{BB962C8B-B14F-4D97-AF65-F5344CB8AC3E}">
        <p14:creationId xmlns:p14="http://schemas.microsoft.com/office/powerpoint/2010/main" val="17529892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22</a:t>
            </a:fld>
            <a:endParaRPr lang="nl-NL"/>
          </a:p>
        </p:txBody>
      </p:sp>
    </p:spTree>
    <p:extLst>
      <p:ext uri="{BB962C8B-B14F-4D97-AF65-F5344CB8AC3E}">
        <p14:creationId xmlns:p14="http://schemas.microsoft.com/office/powerpoint/2010/main" val="328697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 hadden de niet-reanimeerverklaring. Maar dat was maar een van de vele besluiten die we moesten nemen. Het eerste besluit was hem op te laten nemen in het verpleeghuis. We waren 30 jaar getrouwd en ik kon niet langer voor hem zorgen. De tweede beslissing</a:t>
            </a:r>
            <a:r>
              <a:rPr lang="nl-NL" baseline="0" dirty="0" smtClean="0"/>
              <a:t> was hem sondevoeding te geven, want hij was gestopt met eten en ik was er niet klaar voor om hem te laten gaan.</a:t>
            </a:r>
            <a:endParaRPr lang="nl-NL" dirty="0"/>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23</a:t>
            </a:fld>
            <a:endParaRPr lang="nl-NL"/>
          </a:p>
        </p:txBody>
      </p:sp>
    </p:spTree>
    <p:extLst>
      <p:ext uri="{BB962C8B-B14F-4D97-AF65-F5344CB8AC3E}">
        <p14:creationId xmlns:p14="http://schemas.microsoft.com/office/powerpoint/2010/main" val="935118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24</a:t>
            </a:fld>
            <a:endParaRPr lang="nl-NL"/>
          </a:p>
        </p:txBody>
      </p:sp>
    </p:spTree>
    <p:extLst>
      <p:ext uri="{BB962C8B-B14F-4D97-AF65-F5344CB8AC3E}">
        <p14:creationId xmlns:p14="http://schemas.microsoft.com/office/powerpoint/2010/main" val="1121175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25</a:t>
            </a:fld>
            <a:endParaRPr lang="nl-NL"/>
          </a:p>
        </p:txBody>
      </p:sp>
    </p:spTree>
    <p:extLst>
      <p:ext uri="{BB962C8B-B14F-4D97-AF65-F5344CB8AC3E}">
        <p14:creationId xmlns:p14="http://schemas.microsoft.com/office/powerpoint/2010/main" val="1749934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26</a:t>
            </a:fld>
            <a:endParaRPr lang="nl-NL"/>
          </a:p>
        </p:txBody>
      </p:sp>
    </p:spTree>
    <p:extLst>
      <p:ext uri="{BB962C8B-B14F-4D97-AF65-F5344CB8AC3E}">
        <p14:creationId xmlns:p14="http://schemas.microsoft.com/office/powerpoint/2010/main" val="1477572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27</a:t>
            </a:fld>
            <a:endParaRPr lang="nl-NL"/>
          </a:p>
        </p:txBody>
      </p:sp>
    </p:spTree>
    <p:extLst>
      <p:ext uri="{BB962C8B-B14F-4D97-AF65-F5344CB8AC3E}">
        <p14:creationId xmlns:p14="http://schemas.microsoft.com/office/powerpoint/2010/main" val="801002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28</a:t>
            </a:fld>
            <a:endParaRPr lang="nl-NL"/>
          </a:p>
        </p:txBody>
      </p:sp>
    </p:spTree>
    <p:extLst>
      <p:ext uri="{BB962C8B-B14F-4D97-AF65-F5344CB8AC3E}">
        <p14:creationId xmlns:p14="http://schemas.microsoft.com/office/powerpoint/2010/main" val="17377539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30</a:t>
            </a:fld>
            <a:endParaRPr lang="nl-NL"/>
          </a:p>
        </p:txBody>
      </p:sp>
    </p:spTree>
    <p:extLst>
      <p:ext uri="{BB962C8B-B14F-4D97-AF65-F5344CB8AC3E}">
        <p14:creationId xmlns:p14="http://schemas.microsoft.com/office/powerpoint/2010/main" val="3248874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NL" dirty="0" smtClean="0"/>
              <a:t>Dit is de kamer van papa in het ziekenhuis. Papa lag altijd in bed. Ik zat op de stoel. Ze hadden zijn baard eraf gehaald. Er was een apparaat om zijn bloed op te nemen om te kijken of zijn hart goed ging. Daar zaten ook vakjes met eten in en dat werd met allemaal draden</a:t>
            </a:r>
            <a:r>
              <a:rPr lang="nl-NL" baseline="0" dirty="0" smtClean="0"/>
              <a:t> naar zijn maag gebracht. Dat moest, omdat hij niet goed kon slikken door een bult in zijn nek. Er zaten allemaal naalden in zijn buit en rug. Eng… het was de eerste keer dat mijn vader ziek was. Hij was nooit ziek. Hij ging nooit naar de dokter en dan in een keer heeft hij keelkanker en moet hij naar het ziekenhuis. En dan was hij meteen in een keer dood. Dat vind ik eng. Ik praatte nooit met papa dat hij ziek was. Hij sliep de meeste tijd. Ik wist dat hij doodsbang was, maar dat wo hij nooit laten zien. Hij dacht dat wij allemaal wisten dat hij dood zou gaan, maar ij praatte met niemand. Dat deed hij altijd als hij bang was. Ik keek altijd door het raam naar buiten. Naar de bomen. En naar kinderen die aan het spelen waren. Als papa een operatie had dan mochten wij niet in de kamer staan. Of als hij met de dokter praatte dan mochten we er niet bij zijn. Alleen mama en papa dan moesten wij wachten op de gang. Het was de eerste keer dat ik in een ziekenhuis was, en dat was al eng genoeg. Al die rare geluiden `</a:t>
            </a:r>
            <a:r>
              <a:rPr lang="nl-NL" baseline="0" dirty="0" err="1" smtClean="0"/>
              <a:t>snachts</a:t>
            </a:r>
            <a:r>
              <a:rPr lang="nl-NL" baseline="0" dirty="0" smtClean="0"/>
              <a:t>. Soms moesten we daar ook heel lang blijven, dan bleven wij soms tot tien uur `s nachts en toen was ik pas acht en ik was bang in het donker. En soms waren er geen lichten aan en dan hoorde je van die rare geluiden. Ik vond het best wel eng daar. Maar ik vond het fijn dat ik papa en mama dan kon zien. Want het </a:t>
            </a:r>
            <a:r>
              <a:rPr lang="nl-NL" baseline="0" dirty="0" err="1" smtClean="0"/>
              <a:t>allerengste</a:t>
            </a:r>
            <a:r>
              <a:rPr lang="nl-NL" baseline="0" dirty="0" smtClean="0"/>
              <a:t> was, dat hij ziek was en ik hem niet kon zien. Er kwam ook altijd een mevrouw langs en die gaf on s taart en chocolademelk als wij aan het wachten waren. Boeken bracht zij ook. Wachten en heel veel boeken lezen. Wij dachten dast hij beter zou worden. Dat hadden de dokters gezegd. Maar de dokters hebben hem alleen maar zieker gemaakt.</a:t>
            </a:r>
            <a:endParaRPr lang="nl-NL" dirty="0"/>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3</a:t>
            </a:fld>
            <a:endParaRPr lang="nl-NL"/>
          </a:p>
        </p:txBody>
      </p:sp>
    </p:spTree>
    <p:extLst>
      <p:ext uri="{BB962C8B-B14F-4D97-AF65-F5344CB8AC3E}">
        <p14:creationId xmlns:p14="http://schemas.microsoft.com/office/powerpoint/2010/main" val="145857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4</a:t>
            </a:fld>
            <a:endParaRPr lang="nl-NL"/>
          </a:p>
        </p:txBody>
      </p:sp>
    </p:spTree>
    <p:extLst>
      <p:ext uri="{BB962C8B-B14F-4D97-AF65-F5344CB8AC3E}">
        <p14:creationId xmlns:p14="http://schemas.microsoft.com/office/powerpoint/2010/main" val="3935420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smtClean="0">
                <a:solidFill>
                  <a:schemeClr val="tx1"/>
                </a:solidFill>
                <a:effectLst/>
                <a:latin typeface="+mn-lt"/>
                <a:ea typeface="+mn-ea"/>
                <a:cs typeface="+mn-cs"/>
              </a:rPr>
              <a:t>Ziektetrajecten</a:t>
            </a:r>
            <a:br>
              <a:rPr lang="nl-NL" sz="1200" b="1"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Iedere ziekte heeft globaal zijn eigen traject voorafgaande aan het overlijden. Daarbij kunnen drie hoofdgroepen onderscheiden worden (zie figuur 2): (Murray 2005)</a:t>
            </a:r>
            <a:r>
              <a:rPr lang="nl-NL" sz="1200" kern="1200" baseline="30000" dirty="0" smtClean="0">
                <a:solidFill>
                  <a:schemeClr val="tx1"/>
                </a:solidFill>
                <a:effectLst/>
                <a:latin typeface="+mn-lt"/>
                <a:ea typeface="+mn-ea"/>
                <a:cs typeface="+mn-cs"/>
                <a:hlinkClick r:id="rId3"/>
              </a:rPr>
              <a:t>16</a:t>
            </a:r>
            <a:r>
              <a:rPr lang="nl-NL" sz="1200" kern="1200" dirty="0" smtClean="0">
                <a:solidFill>
                  <a:schemeClr val="tx1"/>
                </a:solidFill>
                <a:effectLst/>
                <a:latin typeface="+mn-lt"/>
                <a:ea typeface="+mn-ea"/>
                <a:cs typeface="+mn-cs"/>
              </a:rPr>
              <a:t> </a:t>
            </a:r>
          </a:p>
          <a:p>
            <a:pPr lvl="0"/>
            <a:r>
              <a:rPr lang="nl-NL" sz="1200" kern="1200" dirty="0" smtClean="0">
                <a:solidFill>
                  <a:schemeClr val="tx1"/>
                </a:solidFill>
                <a:effectLst/>
                <a:latin typeface="+mn-lt"/>
                <a:ea typeface="+mn-ea"/>
                <a:cs typeface="+mn-cs"/>
              </a:rPr>
              <a:t>Een traject met een min of meer stabiele fase, gevolgd door een relatief korte periode van plotselinge en snelle achteruitgang. Dit traject is vrij specifiek voor het verloop van de ziekteperiode bij kanker.</a:t>
            </a:r>
          </a:p>
          <a:p>
            <a:pPr lvl="0"/>
            <a:r>
              <a:rPr lang="nl-NL" sz="1200" kern="1200" dirty="0" smtClean="0">
                <a:solidFill>
                  <a:schemeClr val="tx1"/>
                </a:solidFill>
                <a:effectLst/>
                <a:latin typeface="+mn-lt"/>
                <a:ea typeface="+mn-ea"/>
                <a:cs typeface="+mn-cs"/>
              </a:rPr>
              <a:t>Een traject met een geleidelijke, maar progressieve achteruitgang, met tussentijdse ernstige episodes van acuut ziek zijn (exacerbaties), zoals bij COPD en hartfalen.</a:t>
            </a:r>
          </a:p>
          <a:p>
            <a:pPr lvl="0"/>
            <a:r>
              <a:rPr lang="nl-NL" sz="1200" kern="1200" dirty="0" smtClean="0">
                <a:solidFill>
                  <a:schemeClr val="tx1"/>
                </a:solidFill>
                <a:effectLst/>
                <a:latin typeface="+mn-lt"/>
                <a:ea typeface="+mn-ea"/>
                <a:cs typeface="+mn-cs"/>
              </a:rPr>
              <a:t>Een traject met in tijd moeilijk voorspelbare en langdurige achteruitgang zoals bij hoge ouderdom (</a:t>
            </a:r>
            <a:r>
              <a:rPr lang="nl-NL" sz="1200" kern="1200" dirty="0" err="1" smtClean="0">
                <a:solidFill>
                  <a:schemeClr val="tx1"/>
                </a:solidFill>
                <a:effectLst/>
                <a:latin typeface="+mn-lt"/>
                <a:ea typeface="+mn-ea"/>
                <a:cs typeface="+mn-cs"/>
              </a:rPr>
              <a:t>frailty</a:t>
            </a:r>
            <a:r>
              <a:rPr lang="nl-NL" sz="1200" kern="1200" dirty="0" smtClean="0">
                <a:solidFill>
                  <a:schemeClr val="tx1"/>
                </a:solidFill>
                <a:effectLst/>
                <a:latin typeface="+mn-lt"/>
                <a:ea typeface="+mn-ea"/>
                <a:cs typeface="+mn-cs"/>
              </a:rPr>
              <a:t> of kwetsbaarheid) of bij dementie.</a:t>
            </a:r>
          </a:p>
          <a:p>
            <a:r>
              <a:rPr lang="nl-NL" sz="1200" kern="1200" dirty="0" smtClean="0">
                <a:solidFill>
                  <a:schemeClr val="tx1"/>
                </a:solidFill>
                <a:effectLst/>
                <a:latin typeface="+mn-lt"/>
                <a:ea typeface="+mn-ea"/>
                <a:cs typeface="+mn-cs"/>
              </a:rPr>
              <a:t>Uiteraard kent dit model beperkingen. Er is een grote variatie voor wat betreft leeftijd en co-morbiditeit. Daarbij kan de progressie van de ziekte voor iedereen verschillend zijn en kunnen trajecten per individu verschillend verlopen.</a:t>
            </a:r>
            <a:br>
              <a:rPr lang="nl-NL" sz="1200" kern="1200" dirty="0" smtClean="0">
                <a:solidFill>
                  <a:schemeClr val="tx1"/>
                </a:solidFill>
                <a:effectLst/>
                <a:latin typeface="+mn-lt"/>
                <a:ea typeface="+mn-ea"/>
                <a:cs typeface="+mn-cs"/>
              </a:rPr>
            </a:br>
            <a:endParaRPr lang="nl-NL" dirty="0"/>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5</a:t>
            </a:fld>
            <a:endParaRPr lang="nl-NL"/>
          </a:p>
        </p:txBody>
      </p:sp>
    </p:spTree>
    <p:extLst>
      <p:ext uri="{BB962C8B-B14F-4D97-AF65-F5344CB8AC3E}">
        <p14:creationId xmlns:p14="http://schemas.microsoft.com/office/powerpoint/2010/main" val="75980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Het woord palliatie is afgeleid van het woord</a:t>
            </a:r>
            <a:r>
              <a:rPr lang="nl-NL" baseline="0" dirty="0" smtClean="0"/>
              <a:t> pallium wat betekend mantel, en staat symbool voor bescherming, verwarming en koestering van patiënten in hun laatste levensfase </a:t>
            </a:r>
            <a:endParaRPr lang="nl-NL" dirty="0"/>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6</a:t>
            </a:fld>
            <a:endParaRPr lang="nl-NL"/>
          </a:p>
        </p:txBody>
      </p:sp>
    </p:spTree>
    <p:extLst>
      <p:ext uri="{BB962C8B-B14F-4D97-AF65-F5344CB8AC3E}">
        <p14:creationId xmlns:p14="http://schemas.microsoft.com/office/powerpoint/2010/main" val="51559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lvl1pPr>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1pPr>
            <a:lvl2pPr marL="742950" indent="-28575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2pPr>
            <a:lvl3pPr marL="1143000" indent="-22860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3pPr>
            <a:lvl4pPr marL="1600200" indent="-22860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4pPr>
            <a:lvl5pPr marL="2057400" indent="-22860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5pPr>
            <a:lvl6pPr marL="25146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6pPr>
            <a:lvl7pPr marL="29718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7pPr>
            <a:lvl8pPr marL="34290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8pPr>
            <a:lvl9pPr marL="3886200" indent="-228600" defTabSz="449263" eaLnBrk="0" fontAlgn="base" hangingPunct="0">
              <a:lnSpc>
                <a:spcPct val="95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2800" b="1">
                <a:solidFill>
                  <a:schemeClr val="bg1"/>
                </a:solidFill>
                <a:latin typeface="Arial" panose="020B0604020202020204" pitchFamily="34" charset="0"/>
                <a:ea typeface="Lucida Sans Unicode" panose="020B0602030504020204" pitchFamily="34" charset="0"/>
                <a:cs typeface="Lucida Sans Unicode" panose="020B0602030504020204" pitchFamily="34" charset="0"/>
              </a:defRPr>
            </a:lvl9pPr>
          </a:lstStyle>
          <a:p>
            <a:fld id="{FF9C13D7-177B-46FE-861B-7FC3B9D47F79}" type="slidenum">
              <a:rPr lang="en-GB" altLang="nl-NL" sz="1200" b="0">
                <a:solidFill>
                  <a:srgbClr val="000000"/>
                </a:solidFill>
                <a:latin typeface="Times New Roman" panose="02020603050405020304" pitchFamily="18" charset="0"/>
              </a:rPr>
              <a:pPr/>
              <a:t>7</a:t>
            </a:fld>
            <a:endParaRPr lang="en-GB" altLang="nl-NL" sz="1200" b="0">
              <a:solidFill>
                <a:srgbClr val="000000"/>
              </a:solidFill>
              <a:latin typeface="Times New Roman" panose="02020603050405020304" pitchFamily="18" charset="0"/>
            </a:endParaRPr>
          </a:p>
        </p:txBody>
      </p:sp>
      <p:sp>
        <p:nvSpPr>
          <p:cNvPr id="24579" name="Rectangle 1"/>
          <p:cNvSpPr txBox="1">
            <a:spLocks noGrp="1" noRot="1" noChangeAspect="1" noChangeArrowheads="1" noTextEdit="1"/>
          </p:cNvSpPr>
          <p:nvPr>
            <p:ph type="sldImg"/>
          </p:nvPr>
        </p:nvSpPr>
        <p:spPr>
          <a:xfrm>
            <a:off x="917575" y="744538"/>
            <a:ext cx="4962525" cy="3722687"/>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p:cNvSpPr txBox="1">
            <a:spLocks noGrp="1" noChangeArrowheads="1"/>
          </p:cNvSpPr>
          <p:nvPr>
            <p:ph type="body" idx="1"/>
          </p:nvPr>
        </p:nvSpPr>
        <p:spPr>
          <a:xfrm>
            <a:off x="906357" y="4715153"/>
            <a:ext cx="4984962" cy="4468711"/>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nl-NL" altLang="nl-NL" smtClean="0"/>
          </a:p>
        </p:txBody>
      </p:sp>
    </p:spTree>
    <p:extLst>
      <p:ext uri="{BB962C8B-B14F-4D97-AF65-F5344CB8AC3E}">
        <p14:creationId xmlns:p14="http://schemas.microsoft.com/office/powerpoint/2010/main" val="3894053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smtClean="0"/>
              <a:t>Een benadering</a:t>
            </a:r>
            <a:r>
              <a:rPr lang="nl-NL" baseline="0" dirty="0" smtClean="0"/>
              <a:t> gericht op het verbeteren van de kwaliteit van leven van patiënten en hun naasten, die geconfronteerd worden met de problemen van een levensbedreigende ziekte.</a:t>
            </a:r>
          </a:p>
          <a:p>
            <a:pPr marL="228600" indent="-228600">
              <a:buAutoNum type="arabicPeriod"/>
            </a:pPr>
            <a:r>
              <a:rPr lang="nl-NL" baseline="0" dirty="0" smtClean="0"/>
              <a:t>door preventie en vermindering van pijn</a:t>
            </a:r>
          </a:p>
          <a:p>
            <a:pPr marL="228600" indent="-228600">
              <a:buAutoNum type="arabicPeriod"/>
            </a:pPr>
            <a:r>
              <a:rPr lang="nl-NL" baseline="0" dirty="0" smtClean="0"/>
              <a:t>Middels vroegtijdige onderkenning en behandeling van pijn en andere problemen, lichamelijk, psychosociaal en spiritueel</a:t>
            </a:r>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8</a:t>
            </a:fld>
            <a:endParaRPr lang="nl-NL"/>
          </a:p>
        </p:txBody>
      </p:sp>
    </p:spTree>
    <p:extLst>
      <p:ext uri="{BB962C8B-B14F-4D97-AF65-F5344CB8AC3E}">
        <p14:creationId xmlns:p14="http://schemas.microsoft.com/office/powerpoint/2010/main" val="3633804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4 fasen:</a:t>
            </a:r>
            <a:br>
              <a:rPr lang="nl-NL" dirty="0" smtClean="0"/>
            </a:br>
            <a:r>
              <a:rPr lang="nl-NL" dirty="0" smtClean="0"/>
              <a:t>1. ziektegericht, gericht op genezing of levensverlening </a:t>
            </a:r>
            <a:br>
              <a:rPr lang="nl-NL" dirty="0" smtClean="0"/>
            </a:br>
            <a:r>
              <a:rPr lang="nl-NL" dirty="0" smtClean="0"/>
              <a:t>2. symptoom gericht, geen</a:t>
            </a:r>
            <a:r>
              <a:rPr lang="nl-NL" baseline="0" dirty="0" smtClean="0"/>
              <a:t> of minder behandeling meer mogelijk</a:t>
            </a:r>
            <a:r>
              <a:rPr lang="nl-NL" dirty="0" smtClean="0"/>
              <a:t/>
            </a:r>
            <a:br>
              <a:rPr lang="nl-NL" dirty="0" smtClean="0"/>
            </a:br>
            <a:r>
              <a:rPr lang="nl-NL" dirty="0" smtClean="0"/>
              <a:t>3. palliatie</a:t>
            </a:r>
            <a:br>
              <a:rPr lang="nl-NL" dirty="0" smtClean="0"/>
            </a:br>
            <a:r>
              <a:rPr lang="nl-NL" dirty="0" smtClean="0"/>
              <a:t>4 nazorg</a:t>
            </a:r>
            <a:endParaRPr lang="nl-NL" dirty="0"/>
          </a:p>
        </p:txBody>
      </p:sp>
      <p:sp>
        <p:nvSpPr>
          <p:cNvPr id="4" name="Tijdelijke aanduiding voor dianummer 3"/>
          <p:cNvSpPr>
            <a:spLocks noGrp="1"/>
          </p:cNvSpPr>
          <p:nvPr>
            <p:ph type="sldNum" sz="quarter" idx="10"/>
          </p:nvPr>
        </p:nvSpPr>
        <p:spPr/>
        <p:txBody>
          <a:bodyPr/>
          <a:lstStyle/>
          <a:p>
            <a:fld id="{A6892360-3E92-4405-82AE-47410BB9EAFB}" type="slidenum">
              <a:rPr lang="nl-NL" smtClean="0"/>
              <a:pPr/>
              <a:t>9</a:t>
            </a:fld>
            <a:endParaRPr lang="nl-NL"/>
          </a:p>
        </p:txBody>
      </p:sp>
    </p:spTree>
    <p:extLst>
      <p:ext uri="{BB962C8B-B14F-4D97-AF65-F5344CB8AC3E}">
        <p14:creationId xmlns:p14="http://schemas.microsoft.com/office/powerpoint/2010/main" val="3712589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Autofit/>
          </a:bodyPr>
          <a:lstStyle>
            <a:lvl1pPr algn="ctr">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886200"/>
            <a:ext cx="6400800" cy="1631032"/>
          </a:xfrm>
        </p:spPr>
        <p:txBody>
          <a:bodyPr/>
          <a:lstStyle>
            <a:lvl1pPr marL="0" indent="0" algn="ctr">
              <a:buNone/>
              <a:defRPr>
                <a:solidFill>
                  <a:srgbClr val="00528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
        <p:nvSpPr>
          <p:cNvPr id="6" name="Tijdelijke aanduiding voor dianummer 5"/>
          <p:cNvSpPr>
            <a:spLocks noGrp="1"/>
          </p:cNvSpPr>
          <p:nvPr>
            <p:ph type="sldNum" sz="quarter" idx="12"/>
          </p:nvPr>
        </p:nvSpPr>
        <p:spPr>
          <a:xfrm>
            <a:off x="3500347" y="6223760"/>
            <a:ext cx="2133600" cy="365125"/>
          </a:xfrm>
          <a:prstGeom prst="rect">
            <a:avLst/>
          </a:prstGeom>
        </p:spPr>
        <p:txBody>
          <a:bodyPr/>
          <a:lstStyle>
            <a:lvl1pPr algn="ctr">
              <a:defRPr sz="1200">
                <a:latin typeface="Leelawadee" pitchFamily="34" charset="-34"/>
                <a:cs typeface="Leelawadee" pitchFamily="34" charset="-34"/>
              </a:defRPr>
            </a:lvl1pPr>
          </a:lstStyle>
          <a:p>
            <a:fld id="{3E92DA34-F0C4-41DB-A98D-7ABD445129CA}" type="slidenum">
              <a:rPr lang="nl-NL" smtClean="0"/>
              <a:pPr/>
              <a:t>‹nr.›</a:t>
            </a:fld>
            <a:endParaRPr lang="nl-NL"/>
          </a:p>
        </p:txBody>
      </p:sp>
      <p:sp>
        <p:nvSpPr>
          <p:cNvPr id="8" name="Tijdelijke aanduiding voor voettekst 4"/>
          <p:cNvSpPr>
            <a:spLocks noGrp="1"/>
          </p:cNvSpPr>
          <p:nvPr>
            <p:ph type="ftr" sz="quarter" idx="3"/>
          </p:nvPr>
        </p:nvSpPr>
        <p:spPr>
          <a:xfrm>
            <a:off x="289660" y="476673"/>
            <a:ext cx="6480720" cy="288032"/>
          </a:xfrm>
          <a:prstGeom prst="rect">
            <a:avLst/>
          </a:prstGeom>
        </p:spPr>
        <p:txBody>
          <a:bodyPr vert="horz" lIns="91440" tIns="45720" rIns="91440" bIns="45720" rtlCol="0" anchor="ctr"/>
          <a:lstStyle>
            <a:lvl1pPr algn="ctr">
              <a:defRPr sz="1400">
                <a:solidFill>
                  <a:srgbClr val="005288"/>
                </a:solidFill>
                <a:latin typeface="Leelawadee" pitchFamily="34" charset="-34"/>
                <a:cs typeface="Leelawadee" pitchFamily="34" charset="-34"/>
              </a:defRPr>
            </a:lvl1pPr>
          </a:lstStyle>
          <a:p>
            <a:pPr algn="l"/>
            <a:r>
              <a:rPr lang="nl-NL" smtClean="0"/>
              <a:t>Naam, functie, afdeling</a:t>
            </a:r>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3510053" y="6177966"/>
            <a:ext cx="2133600" cy="365125"/>
          </a:xfrm>
          <a:prstGeom prst="rect">
            <a:avLst/>
          </a:prstGeom>
        </p:spPr>
        <p:txBody>
          <a:bodyPr/>
          <a:lstStyle>
            <a:lvl1pPr algn="ctr">
              <a:defRPr sz="1200">
                <a:latin typeface="Leelawadee" pitchFamily="34" charset="-34"/>
                <a:cs typeface="Leelawadee" pitchFamily="34" charset="-34"/>
              </a:defRPr>
            </a:lvl1pPr>
          </a:lstStyle>
          <a:p>
            <a:fld id="{91FA8375-7A8B-496A-9ABF-4A511BA3C3DE}" type="slidenum">
              <a:rPr lang="nl-NL" smtClean="0"/>
              <a:pPr/>
              <a:t>‹nr.›</a:t>
            </a:fld>
            <a:endParaRPr lang="nl-NL"/>
          </a:p>
        </p:txBody>
      </p:sp>
      <p:sp>
        <p:nvSpPr>
          <p:cNvPr id="8" name="Tijdelijke aanduiding voor media 7"/>
          <p:cNvSpPr>
            <a:spLocks noGrp="1"/>
          </p:cNvSpPr>
          <p:nvPr>
            <p:ph type="media" sz="quarter" idx="16"/>
          </p:nvPr>
        </p:nvSpPr>
        <p:spPr>
          <a:xfrm>
            <a:off x="467544" y="1340768"/>
            <a:ext cx="8207375" cy="4176464"/>
          </a:xfrm>
        </p:spPr>
        <p:txBody>
          <a:bodyPr/>
          <a:lstStyle/>
          <a:p>
            <a:r>
              <a:rPr lang="nl-NL" smtClean="0"/>
              <a:t>Klik op het pictogram als u media wilt toevoegen</a:t>
            </a:r>
            <a:endParaRPr lang="nl-NL"/>
          </a:p>
        </p:txBody>
      </p:sp>
      <p:sp>
        <p:nvSpPr>
          <p:cNvPr id="4" name="Titel 1"/>
          <p:cNvSpPr>
            <a:spLocks noGrp="1"/>
          </p:cNvSpPr>
          <p:nvPr>
            <p:ph type="title"/>
          </p:nvPr>
        </p:nvSpPr>
        <p:spPr>
          <a:xfrm>
            <a:off x="457200" y="274638"/>
            <a:ext cx="8229600" cy="706090"/>
          </a:xfrm>
        </p:spPr>
        <p:txBody>
          <a:bodyPr>
            <a:noAutofit/>
          </a:bodyPr>
          <a:lstStyle/>
          <a:p>
            <a:r>
              <a:rPr lang="nl-NL" smtClean="0"/>
              <a:t>Klik om de stijl te bewerken</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nhoud van twee">
    <p:spTree>
      <p:nvGrpSpPr>
        <p:cNvPr id="1" name=""/>
        <p:cNvGrpSpPr/>
        <p:nvPr/>
      </p:nvGrpSpPr>
      <p:grpSpPr>
        <a:xfrm>
          <a:off x="0" y="0"/>
          <a:ext cx="0" cy="0"/>
          <a:chOff x="0" y="0"/>
          <a:chExt cx="0" cy="0"/>
        </a:xfrm>
      </p:grpSpPr>
      <p:sp>
        <p:nvSpPr>
          <p:cNvPr id="8" name="Titel 1"/>
          <p:cNvSpPr>
            <a:spLocks noGrp="1"/>
          </p:cNvSpPr>
          <p:nvPr>
            <p:ph type="title"/>
          </p:nvPr>
        </p:nvSpPr>
        <p:spPr>
          <a:xfrm>
            <a:off x="662880" y="341784"/>
            <a:ext cx="8229600" cy="1143000"/>
          </a:xfrm>
          <a:prstGeom prst="rect">
            <a:avLst/>
          </a:prstGeom>
        </p:spPr>
        <p:txBody>
          <a:bodyPr>
            <a:normAutofit/>
          </a:bodyPr>
          <a:lstStyle>
            <a:lvl1pPr algn="l">
              <a:defRPr sz="4000">
                <a:solidFill>
                  <a:schemeClr val="bg1"/>
                </a:solidFill>
                <a:latin typeface="Century Gothic" pitchFamily="34" charset="0"/>
              </a:defRPr>
            </a:lvl1pPr>
          </a:lstStyle>
          <a:p>
            <a:r>
              <a:rPr lang="nl-NL" smtClean="0"/>
              <a:t>Klik om de stijl te bewerken</a:t>
            </a:r>
            <a:endParaRPr lang="nl-NL" dirty="0"/>
          </a:p>
        </p:txBody>
      </p:sp>
      <p:sp>
        <p:nvSpPr>
          <p:cNvPr id="9" name="Tijdelijke aanduiding voor inhoud 2"/>
          <p:cNvSpPr>
            <a:spLocks noGrp="1"/>
          </p:cNvSpPr>
          <p:nvPr>
            <p:ph idx="1"/>
          </p:nvPr>
        </p:nvSpPr>
        <p:spPr>
          <a:xfrm>
            <a:off x="683568" y="1711349"/>
            <a:ext cx="8229600" cy="4525963"/>
          </a:xfrm>
          <a:prstGeom prst="rect">
            <a:avLst/>
          </a:prstGeom>
        </p:spPr>
        <p:txBody>
          <a:bodyPr>
            <a:normAutofit/>
          </a:bodyPr>
          <a:lstStyle>
            <a:lvl1pPr>
              <a:defRPr sz="2000">
                <a:solidFill>
                  <a:schemeClr val="bg1"/>
                </a:solidFill>
                <a:latin typeface="Georgia" pitchFamily="18" charset="0"/>
              </a:defRPr>
            </a:lvl1pPr>
            <a:lvl2pPr>
              <a:defRPr sz="2000">
                <a:solidFill>
                  <a:schemeClr val="bg1"/>
                </a:solidFill>
                <a:latin typeface="Georgia" pitchFamily="18" charset="0"/>
              </a:defRPr>
            </a:lvl2pPr>
            <a:lvl3pPr>
              <a:defRPr sz="2000">
                <a:solidFill>
                  <a:schemeClr val="bg1"/>
                </a:solidFill>
                <a:latin typeface="Georgia" pitchFamily="18" charset="0"/>
              </a:defRPr>
            </a:lvl3pPr>
            <a:lvl4pPr>
              <a:defRPr sz="2000">
                <a:solidFill>
                  <a:schemeClr val="bg1"/>
                </a:solidFill>
                <a:latin typeface="Georgia" pitchFamily="18" charset="0"/>
              </a:defRPr>
            </a:lvl4pPr>
            <a:lvl5pPr>
              <a:defRPr sz="2000">
                <a:solidFill>
                  <a:schemeClr val="bg1"/>
                </a:solidFill>
                <a:latin typeface="Georgia" pitchFamily="18"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atum 3"/>
          <p:cNvSpPr>
            <a:spLocks noGrp="1"/>
          </p:cNvSpPr>
          <p:nvPr>
            <p:ph type="dt" sz="half" idx="10"/>
          </p:nvPr>
        </p:nvSpPr>
        <p:spPr>
          <a:xfrm>
            <a:off x="673100" y="6356350"/>
            <a:ext cx="5267325" cy="365125"/>
          </a:xfrm>
          <a:prstGeom prst="rect">
            <a:avLst/>
          </a:prstGeom>
        </p:spPr>
        <p:txBody>
          <a:bodyPr/>
          <a:lstStyle>
            <a:lvl1pPr eaLnBrk="1" fontAlgn="auto" hangingPunct="1">
              <a:spcBef>
                <a:spcPts val="0"/>
              </a:spcBef>
              <a:spcAft>
                <a:spcPts val="0"/>
              </a:spcAft>
              <a:buFontTx/>
              <a:buNone/>
              <a:defRPr sz="1200" i="1">
                <a:solidFill>
                  <a:schemeClr val="bg1"/>
                </a:solidFill>
                <a:latin typeface="Georgia" pitchFamily="18" charset="0"/>
                <a:cs typeface="+mn-cs"/>
              </a:defRPr>
            </a:lvl1pPr>
          </a:lstStyle>
          <a:p>
            <a:pPr>
              <a:defRPr/>
            </a:pPr>
            <a:fld id="{3D77BD1B-17A4-42A2-9FDA-C64F11AA7A16}" type="datetime2">
              <a:rPr lang="nl-NL"/>
              <a:pPr>
                <a:defRPr/>
              </a:pPr>
              <a:t>vrijdag 30 november 2018</a:t>
            </a:fld>
            <a:r>
              <a:rPr lang="nl-NL"/>
              <a:t> - voettekst</a:t>
            </a:r>
            <a:endParaRPr lang="nl-NL" dirty="0"/>
          </a:p>
        </p:txBody>
      </p:sp>
    </p:spTree>
    <p:extLst>
      <p:ext uri="{BB962C8B-B14F-4D97-AF65-F5344CB8AC3E}">
        <p14:creationId xmlns:p14="http://schemas.microsoft.com/office/powerpoint/2010/main" val="3873472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340769"/>
            <a:ext cx="8229600" cy="4176464"/>
          </a:xfrm>
        </p:spPr>
        <p:txBody>
          <a:bodyPr/>
          <a:lstStyle/>
          <a:p>
            <a:pPr lvl="0"/>
            <a:r>
              <a:rPr lang="nl-NL" smtClean="0"/>
              <a:t>Klik om de modelstijlen te bewerken</a:t>
            </a:r>
          </a:p>
        </p:txBody>
      </p:sp>
      <p:sp>
        <p:nvSpPr>
          <p:cNvPr id="6" name="Tijdelijke aanduiding voor dianummer 5"/>
          <p:cNvSpPr>
            <a:spLocks noGrp="1"/>
          </p:cNvSpPr>
          <p:nvPr>
            <p:ph type="sldNum" sz="quarter" idx="12"/>
          </p:nvPr>
        </p:nvSpPr>
        <p:spPr>
          <a:xfrm>
            <a:off x="3510053" y="6177966"/>
            <a:ext cx="2133600" cy="365125"/>
          </a:xfrm>
          <a:prstGeom prst="rect">
            <a:avLst/>
          </a:prstGeom>
        </p:spPr>
        <p:txBody>
          <a:bodyPr/>
          <a:lstStyle>
            <a:lvl1pPr algn="ctr">
              <a:defRPr sz="1200">
                <a:latin typeface="Leelawadee" pitchFamily="34" charset="-34"/>
                <a:cs typeface="Leelawadee" pitchFamily="34" charset="-34"/>
              </a:defRPr>
            </a:lvl1pPr>
          </a:lstStyle>
          <a:p>
            <a:fld id="{91FA8375-7A8B-496A-9ABF-4A511BA3C3DE}"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457200" y="1340769"/>
            <a:ext cx="4038600" cy="4176464"/>
          </a:xfrm>
        </p:spPr>
        <p:txBody>
          <a:bodyPr/>
          <a:lstStyle>
            <a:lvl1pPr marL="0" indent="0">
              <a:tabLst>
                <a:tab pos="0" algn="l"/>
              </a:tabLst>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p:txBody>
      </p:sp>
      <p:sp>
        <p:nvSpPr>
          <p:cNvPr id="4" name="Tijdelijke aanduiding voor inhoud 3"/>
          <p:cNvSpPr>
            <a:spLocks noGrp="1"/>
          </p:cNvSpPr>
          <p:nvPr>
            <p:ph sz="half" idx="2"/>
          </p:nvPr>
        </p:nvSpPr>
        <p:spPr>
          <a:xfrm>
            <a:off x="4648200" y="1340768"/>
            <a:ext cx="4038600" cy="4176465"/>
          </a:xfrm>
        </p:spPr>
        <p:txBody>
          <a:bodyPr/>
          <a:lstStyle>
            <a:lvl1pPr marL="0" indent="0">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p:txBody>
      </p:sp>
      <p:sp>
        <p:nvSpPr>
          <p:cNvPr id="7" name="Tijdelijke aanduiding voor dianummer 6"/>
          <p:cNvSpPr>
            <a:spLocks noGrp="1"/>
          </p:cNvSpPr>
          <p:nvPr>
            <p:ph type="sldNum" sz="quarter" idx="12"/>
          </p:nvPr>
        </p:nvSpPr>
        <p:spPr>
          <a:xfrm>
            <a:off x="3510053" y="6177966"/>
            <a:ext cx="2133600" cy="365125"/>
          </a:xfrm>
          <a:prstGeom prst="rect">
            <a:avLst/>
          </a:prstGeom>
        </p:spPr>
        <p:txBody>
          <a:bodyPr/>
          <a:lstStyle>
            <a:lvl1pPr algn="ctr">
              <a:defRPr sz="1200">
                <a:latin typeface="Leelawadee" pitchFamily="34" charset="-34"/>
                <a:cs typeface="Leelawadee" pitchFamily="34" charset="-34"/>
              </a:defRPr>
            </a:lvl1pPr>
          </a:lstStyle>
          <a:p>
            <a:fld id="{91FA8375-7A8B-496A-9ABF-4A511BA3C3DE}"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306900"/>
            <a:ext cx="4040188" cy="639762"/>
          </a:xfrm>
        </p:spPr>
        <p:txBody>
          <a:bodyPr anchor="b"/>
          <a:lstStyle>
            <a:lvl1pPr marL="0" indent="0">
              <a:buNone/>
              <a:defRPr sz="2400" b="1">
                <a:latin typeface="Leelawadee" pitchFamily="34" charset="-34"/>
                <a:cs typeface="Leelawadee" pitchFamily="34" charset="-3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457200" y="1988841"/>
            <a:ext cx="4040188" cy="3528392"/>
          </a:xfrm>
        </p:spPr>
        <p:txBody>
          <a:bodyPr/>
          <a:lstStyle>
            <a:lvl1pPr marL="0" indent="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p:txBody>
      </p:sp>
      <p:sp>
        <p:nvSpPr>
          <p:cNvPr id="5" name="Tijdelijke aanduiding voor tekst 4"/>
          <p:cNvSpPr>
            <a:spLocks noGrp="1"/>
          </p:cNvSpPr>
          <p:nvPr>
            <p:ph type="body" sz="quarter" idx="3"/>
          </p:nvPr>
        </p:nvSpPr>
        <p:spPr>
          <a:xfrm>
            <a:off x="4645025" y="1306900"/>
            <a:ext cx="4041775" cy="639762"/>
          </a:xfrm>
        </p:spPr>
        <p:txBody>
          <a:bodyPr anchor="b"/>
          <a:lstStyle>
            <a:lvl1pPr marL="0" indent="0">
              <a:buNone/>
              <a:defRPr sz="2400" b="1">
                <a:latin typeface="Leelawadee" pitchFamily="34" charset="-34"/>
                <a:cs typeface="Leelawadee" pitchFamily="34" charset="-34"/>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1988841"/>
            <a:ext cx="4041775" cy="3528392"/>
          </a:xfrm>
        </p:spPr>
        <p:txBody>
          <a:bodyPr/>
          <a:lstStyle>
            <a:lvl1pPr marL="0" indent="0">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smtClean="0"/>
              <a:t>Klik om de modelstijlen te bewerken</a:t>
            </a:r>
          </a:p>
        </p:txBody>
      </p:sp>
      <p:sp>
        <p:nvSpPr>
          <p:cNvPr id="9" name="Tijdelijke aanduiding voor dianummer 8"/>
          <p:cNvSpPr>
            <a:spLocks noGrp="1"/>
          </p:cNvSpPr>
          <p:nvPr>
            <p:ph type="sldNum" sz="quarter" idx="12"/>
          </p:nvPr>
        </p:nvSpPr>
        <p:spPr>
          <a:xfrm>
            <a:off x="3510053" y="6177966"/>
            <a:ext cx="2133600" cy="365125"/>
          </a:xfrm>
          <a:prstGeom prst="rect">
            <a:avLst/>
          </a:prstGeom>
        </p:spPr>
        <p:txBody>
          <a:bodyPr/>
          <a:lstStyle>
            <a:lvl1pPr algn="ctr">
              <a:defRPr sz="1200">
                <a:latin typeface="Leelawadee" pitchFamily="34" charset="-34"/>
                <a:cs typeface="Leelawadee" pitchFamily="34" charset="-34"/>
              </a:defRPr>
            </a:lvl1pPr>
          </a:lstStyle>
          <a:p>
            <a:fld id="{91FA8375-7A8B-496A-9ABF-4A511BA3C3DE}"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dirty="0" smtClean="0"/>
              <a:t>Klik om de stijl te bewerken</a:t>
            </a:r>
            <a:endParaRPr lang="nl-NL" dirty="0"/>
          </a:p>
        </p:txBody>
      </p:sp>
      <p:sp>
        <p:nvSpPr>
          <p:cNvPr id="5" name="Tijdelijke aanduiding voor dianummer 4"/>
          <p:cNvSpPr>
            <a:spLocks noGrp="1"/>
          </p:cNvSpPr>
          <p:nvPr>
            <p:ph type="sldNum" sz="quarter" idx="12"/>
          </p:nvPr>
        </p:nvSpPr>
        <p:spPr>
          <a:xfrm>
            <a:off x="3510053" y="6177966"/>
            <a:ext cx="2133600" cy="365125"/>
          </a:xfrm>
          <a:prstGeom prst="rect">
            <a:avLst/>
          </a:prstGeom>
        </p:spPr>
        <p:txBody>
          <a:bodyPr/>
          <a:lstStyle>
            <a:lvl1pPr algn="ctr">
              <a:defRPr sz="1200">
                <a:latin typeface="Leelawadee" pitchFamily="34" charset="-34"/>
                <a:cs typeface="Leelawadee" pitchFamily="34" charset="-34"/>
              </a:defRPr>
            </a:lvl1pPr>
          </a:lstStyle>
          <a:p>
            <a:fld id="{91FA8375-7A8B-496A-9ABF-4A511BA3C3DE}"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a:xfrm>
            <a:off x="3510053" y="6177966"/>
            <a:ext cx="2133600" cy="365125"/>
          </a:xfrm>
          <a:prstGeom prst="rect">
            <a:avLst/>
          </a:prstGeom>
        </p:spPr>
        <p:txBody>
          <a:bodyPr/>
          <a:lstStyle>
            <a:lvl1pPr algn="ctr">
              <a:defRPr sz="1200">
                <a:latin typeface="Leelawadee" pitchFamily="34" charset="-34"/>
                <a:cs typeface="Leelawadee" pitchFamily="34" charset="-34"/>
              </a:defRPr>
            </a:lvl1pPr>
          </a:lstStyle>
          <a:p>
            <a:fld id="{91FA8375-7A8B-496A-9ABF-4A511BA3C3DE}"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mart_Art">
    <p:spTree>
      <p:nvGrpSpPr>
        <p:cNvPr id="1" name=""/>
        <p:cNvGrpSpPr/>
        <p:nvPr/>
      </p:nvGrpSpPr>
      <p:grpSpPr>
        <a:xfrm>
          <a:off x="0" y="0"/>
          <a:ext cx="0" cy="0"/>
          <a:chOff x="0" y="0"/>
          <a:chExt cx="0" cy="0"/>
        </a:xfrm>
      </p:grpSpPr>
      <p:sp>
        <p:nvSpPr>
          <p:cNvPr id="2" name="Titel 1"/>
          <p:cNvSpPr>
            <a:spLocks noGrp="1"/>
          </p:cNvSpPr>
          <p:nvPr>
            <p:ph type="title"/>
          </p:nvPr>
        </p:nvSpPr>
        <p:spPr>
          <a:xfrm>
            <a:off x="457200" y="300039"/>
            <a:ext cx="8229600" cy="706090"/>
          </a:xfrm>
        </p:spPr>
        <p:txBody>
          <a:bodyPr>
            <a:noAutofit/>
          </a:bodyPr>
          <a:lstStyle/>
          <a:p>
            <a:r>
              <a:rPr lang="nl-NL" smtClean="0"/>
              <a:t>Klik om de stijl te bewerken</a:t>
            </a:r>
            <a:endParaRPr lang="nl-NL"/>
          </a:p>
        </p:txBody>
      </p:sp>
      <p:sp>
        <p:nvSpPr>
          <p:cNvPr id="5" name="Tijdelijke aanduiding voor dianummer 4"/>
          <p:cNvSpPr>
            <a:spLocks noGrp="1"/>
          </p:cNvSpPr>
          <p:nvPr>
            <p:ph type="sldNum" sz="quarter" idx="12"/>
          </p:nvPr>
        </p:nvSpPr>
        <p:spPr>
          <a:xfrm>
            <a:off x="3510053" y="6177966"/>
            <a:ext cx="2133600" cy="365125"/>
          </a:xfrm>
          <a:prstGeom prst="rect">
            <a:avLst/>
          </a:prstGeom>
        </p:spPr>
        <p:txBody>
          <a:bodyPr/>
          <a:lstStyle>
            <a:lvl1pPr algn="ctr">
              <a:defRPr sz="1200">
                <a:latin typeface="Leelawadee" pitchFamily="34" charset="-34"/>
                <a:cs typeface="Leelawadee" pitchFamily="34" charset="-34"/>
              </a:defRPr>
            </a:lvl1pPr>
          </a:lstStyle>
          <a:p>
            <a:fld id="{91FA8375-7A8B-496A-9ABF-4A511BA3C3DE}" type="slidenum">
              <a:rPr lang="nl-NL" smtClean="0"/>
              <a:pPr/>
              <a:t>‹nr.›</a:t>
            </a:fld>
            <a:endParaRPr lang="nl-NL"/>
          </a:p>
        </p:txBody>
      </p:sp>
      <p:sp>
        <p:nvSpPr>
          <p:cNvPr id="7" name="Tijdelijke aanduiding voor SmartArt 6"/>
          <p:cNvSpPr>
            <a:spLocks noGrp="1"/>
          </p:cNvSpPr>
          <p:nvPr>
            <p:ph type="dgm" sz="quarter" idx="13"/>
          </p:nvPr>
        </p:nvSpPr>
        <p:spPr>
          <a:xfrm>
            <a:off x="459846" y="1340768"/>
            <a:ext cx="8216610" cy="4176464"/>
          </a:xfrm>
        </p:spPr>
        <p:txBody>
          <a:bodyPr/>
          <a:lstStyle>
            <a:lvl1pPr marL="0" indent="0">
              <a:defRPr/>
            </a:lvl1pPr>
          </a:lstStyle>
          <a:p>
            <a:r>
              <a:rPr lang="nl-NL" dirty="0" smtClean="0"/>
              <a:t>Klik op het pictogram als u een </a:t>
            </a:r>
            <a:r>
              <a:rPr lang="nl-NL" dirty="0" err="1" smtClean="0"/>
              <a:t>SmartArt-afbeelding</a:t>
            </a:r>
            <a:r>
              <a:rPr lang="nl-NL" dirty="0" smtClean="0"/>
              <a:t> wilt toevoegen</a:t>
            </a:r>
            <a:endParaRPr lang="nl-N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afiek">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3510053" y="6177966"/>
            <a:ext cx="2133600" cy="365125"/>
          </a:xfrm>
          <a:prstGeom prst="rect">
            <a:avLst/>
          </a:prstGeom>
        </p:spPr>
        <p:txBody>
          <a:bodyPr/>
          <a:lstStyle>
            <a:lvl1pPr algn="ctr">
              <a:defRPr sz="1200">
                <a:latin typeface="Leelawadee" pitchFamily="34" charset="-34"/>
                <a:cs typeface="Leelawadee" pitchFamily="34" charset="-34"/>
              </a:defRPr>
            </a:lvl1pPr>
          </a:lstStyle>
          <a:p>
            <a:fld id="{91FA8375-7A8B-496A-9ABF-4A511BA3C3DE}" type="slidenum">
              <a:rPr lang="nl-NL" smtClean="0"/>
              <a:pPr/>
              <a:t>‹nr.›</a:t>
            </a:fld>
            <a:endParaRPr lang="nl-NL"/>
          </a:p>
        </p:txBody>
      </p:sp>
      <p:sp>
        <p:nvSpPr>
          <p:cNvPr id="8" name="Tijdelijke aanduiding voor grafiek 7"/>
          <p:cNvSpPr>
            <a:spLocks noGrp="1"/>
          </p:cNvSpPr>
          <p:nvPr>
            <p:ph type="chart" sz="quarter" idx="14"/>
          </p:nvPr>
        </p:nvSpPr>
        <p:spPr>
          <a:xfrm>
            <a:off x="467544" y="1340768"/>
            <a:ext cx="8207375" cy="4176465"/>
          </a:xfrm>
        </p:spPr>
        <p:txBody>
          <a:bodyPr/>
          <a:lstStyle/>
          <a:p>
            <a:r>
              <a:rPr lang="nl-NL" smtClean="0"/>
              <a:t>Klik op het pictogram als u een grafiek wilt toevoegen</a:t>
            </a:r>
            <a:endParaRPr lang="nl-NL"/>
          </a:p>
        </p:txBody>
      </p:sp>
      <p:sp>
        <p:nvSpPr>
          <p:cNvPr id="4" name="Titel 1"/>
          <p:cNvSpPr>
            <a:spLocks noGrp="1"/>
          </p:cNvSpPr>
          <p:nvPr>
            <p:ph type="title"/>
          </p:nvPr>
        </p:nvSpPr>
        <p:spPr>
          <a:xfrm>
            <a:off x="457200" y="274638"/>
            <a:ext cx="8229600" cy="706090"/>
          </a:xfrm>
        </p:spPr>
        <p:txBody>
          <a:bodyPr>
            <a:noAutofit/>
          </a:bodyPr>
          <a:lstStyle/>
          <a:p>
            <a:r>
              <a:rPr lang="nl-NL" smtClean="0"/>
              <a:t>Klik om de stijl te bewerken</a:t>
            </a:r>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abel">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a:xfrm>
            <a:off x="3510053" y="6177966"/>
            <a:ext cx="2133600" cy="365125"/>
          </a:xfrm>
          <a:prstGeom prst="rect">
            <a:avLst/>
          </a:prstGeom>
        </p:spPr>
        <p:txBody>
          <a:bodyPr/>
          <a:lstStyle>
            <a:lvl1pPr algn="ctr">
              <a:defRPr sz="1200">
                <a:latin typeface="Leelawadee" pitchFamily="34" charset="-34"/>
                <a:cs typeface="Leelawadee" pitchFamily="34" charset="-34"/>
              </a:defRPr>
            </a:lvl1pPr>
          </a:lstStyle>
          <a:p>
            <a:fld id="{91FA8375-7A8B-496A-9ABF-4A511BA3C3DE}" type="slidenum">
              <a:rPr lang="nl-NL" smtClean="0"/>
              <a:pPr/>
              <a:t>‹nr.›</a:t>
            </a:fld>
            <a:endParaRPr lang="nl-NL"/>
          </a:p>
        </p:txBody>
      </p:sp>
      <p:sp>
        <p:nvSpPr>
          <p:cNvPr id="7" name="Tijdelijke aanduiding voor tabel 6"/>
          <p:cNvSpPr>
            <a:spLocks noGrp="1"/>
          </p:cNvSpPr>
          <p:nvPr>
            <p:ph type="tbl" sz="quarter" idx="15"/>
          </p:nvPr>
        </p:nvSpPr>
        <p:spPr>
          <a:xfrm>
            <a:off x="467544" y="1340767"/>
            <a:ext cx="8207375" cy="4176465"/>
          </a:xfrm>
        </p:spPr>
        <p:txBody>
          <a:bodyPr/>
          <a:lstStyle/>
          <a:p>
            <a:r>
              <a:rPr lang="nl-NL" smtClean="0"/>
              <a:t>Klik op het pictogram als u een tabel wilt toevoegen</a:t>
            </a:r>
            <a:endParaRPr lang="nl-NL"/>
          </a:p>
        </p:txBody>
      </p:sp>
      <p:sp>
        <p:nvSpPr>
          <p:cNvPr id="4" name="Titel 1"/>
          <p:cNvSpPr>
            <a:spLocks noGrp="1"/>
          </p:cNvSpPr>
          <p:nvPr>
            <p:ph type="title"/>
          </p:nvPr>
        </p:nvSpPr>
        <p:spPr>
          <a:xfrm>
            <a:off x="457200" y="274638"/>
            <a:ext cx="8229600" cy="706090"/>
          </a:xfrm>
        </p:spPr>
        <p:txBody>
          <a:bodyPr>
            <a:noAutofit/>
          </a:bodyPr>
          <a:lstStyle/>
          <a:p>
            <a:r>
              <a:rPr lang="nl-NL" dirty="0" smtClean="0"/>
              <a:t>Klik om de stijl te bewerken</a:t>
            </a:r>
            <a:endParaRPr lang="nl-N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49237"/>
            <a:ext cx="8229600" cy="659483"/>
          </a:xfrm>
          <a:prstGeom prst="rect">
            <a:avLst/>
          </a:prstGeom>
        </p:spPr>
        <p:txBody>
          <a:bodyPr vert="horz" lIns="91440" tIns="45720" rIns="91440" bIns="45720" rtlCol="0" anchor="ctr">
            <a:no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600201"/>
            <a:ext cx="8229600" cy="3917031"/>
          </a:xfrm>
          <a:prstGeom prst="rect">
            <a:avLst/>
          </a:prstGeom>
        </p:spPr>
        <p:txBody>
          <a:bodyPr vert="horz" lIns="91440" tIns="45720" rIns="91440" bIns="45720" rtlCol="0">
            <a:noAutofit/>
          </a:bodyPr>
          <a:lstStyle/>
          <a:p>
            <a:pPr lvl="0"/>
            <a:endParaRPr lang="nl-NL" dirty="0" smtClean="0"/>
          </a:p>
        </p:txBody>
      </p:sp>
      <p:sp>
        <p:nvSpPr>
          <p:cNvPr id="5" name="Tijdelijke aanduiding voor voettekst 4"/>
          <p:cNvSpPr>
            <a:spLocks noGrp="1"/>
          </p:cNvSpPr>
          <p:nvPr>
            <p:ph type="ftr" sz="quarter" idx="3"/>
          </p:nvPr>
        </p:nvSpPr>
        <p:spPr>
          <a:xfrm>
            <a:off x="3123373" y="6182238"/>
            <a:ext cx="2895600" cy="365125"/>
          </a:xfrm>
          <a:prstGeom prst="rect">
            <a:avLst/>
          </a:prstGeom>
        </p:spPr>
        <p:txBody>
          <a:bodyPr vert="horz" lIns="91440" tIns="45720" rIns="91440" bIns="45720" rtlCol="0" anchor="ctr"/>
          <a:lstStyle>
            <a:lvl1pPr algn="ctr">
              <a:defRPr sz="1200">
                <a:solidFill>
                  <a:schemeClr val="tx1">
                    <a:tint val="75000"/>
                  </a:schemeClr>
                </a:solidFill>
                <a:latin typeface="Leelawadee" pitchFamily="34" charset="-34"/>
                <a:cs typeface="Leelawadee" pitchFamily="34" charset="-34"/>
              </a:defRPr>
            </a:lvl1pPr>
          </a:lstStyle>
          <a:p>
            <a:fld id="{8DB19B0B-0A99-460C-B05C-289A7F820707}"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76" r:id="rId7"/>
    <p:sldLayoutId id="2147483677" r:id="rId8"/>
    <p:sldLayoutId id="2147483678" r:id="rId9"/>
    <p:sldLayoutId id="2147483679" r:id="rId10"/>
    <p:sldLayoutId id="2147483680" r:id="rId11"/>
  </p:sldLayoutIdLst>
  <p:hf sldNum="0" hdr="0" dt="0"/>
  <p:txStyles>
    <p:titleStyle>
      <a:lvl1pPr algn="l" defTabSz="914400" rtl="0" eaLnBrk="1" latinLnBrk="0" hangingPunct="1">
        <a:spcBef>
          <a:spcPct val="0"/>
        </a:spcBef>
        <a:buNone/>
        <a:defRPr sz="3600" b="1" kern="1200">
          <a:solidFill>
            <a:schemeClr val="tx1"/>
          </a:solidFill>
          <a:latin typeface="Leelawadee" pitchFamily="34" charset="-34"/>
          <a:ea typeface="+mj-ea"/>
          <a:cs typeface="Leelawadee" pitchFamily="34" charset="-34"/>
        </a:defRPr>
      </a:lvl1pPr>
    </p:titleStyle>
    <p:bodyStyle>
      <a:lvl1pPr marL="0" indent="0" algn="l" defTabSz="914400" rtl="0" eaLnBrk="1" latinLnBrk="0" hangingPunct="1">
        <a:spcBef>
          <a:spcPct val="20000"/>
        </a:spcBef>
        <a:buFont typeface="Arial" pitchFamily="34" charset="0"/>
        <a:buNone/>
        <a:defRPr sz="2800" kern="1200">
          <a:solidFill>
            <a:schemeClr val="tx1"/>
          </a:solidFill>
          <a:latin typeface="Leelawadee" pitchFamily="34" charset="-34"/>
          <a:ea typeface="+mn-ea"/>
          <a:cs typeface="Leelawadee" pitchFamily="34" charset="-34"/>
        </a:defRPr>
      </a:lvl1pPr>
      <a:lvl2pPr marL="742950" indent="-285750" algn="l" defTabSz="914400" rtl="0" eaLnBrk="1" latinLnBrk="0" hangingPunct="1">
        <a:spcBef>
          <a:spcPct val="20000"/>
        </a:spcBef>
        <a:buFont typeface="Arial" pitchFamily="34" charset="0"/>
        <a:buNone/>
        <a:defRPr sz="2800" kern="1200">
          <a:solidFill>
            <a:schemeClr val="tx1"/>
          </a:solidFill>
          <a:latin typeface="Neris Thin" pitchFamily="50" charset="0"/>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Neris Thin" pitchFamily="50" charset="0"/>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Neris Thin" pitchFamily="50" charset="0"/>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Neris Thin"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amesthatmatter.nl/winkel/kaartjes-van-betekeni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bhTeZySVAt8"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s://www.google.nl/url?sa=i&amp;rct=j&amp;q=&amp;esrc=s&amp;source=images&amp;cd=&amp;ved=2ahUKEwjewd6XyuDeAhVNlIsKHRmBB9YQjRx6BAgBEAU&amp;url=https://slideplayer.nl/slide/2257008/&amp;psig=AOvVaw1LEcCstfi-i8zhBrU8ryMb&amp;ust=154272103952973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De Chronisch palliatieve patiënt</a:t>
            </a:r>
            <a:endParaRPr lang="nl-NL" dirty="0"/>
          </a:p>
        </p:txBody>
      </p:sp>
      <p:sp>
        <p:nvSpPr>
          <p:cNvPr id="3" name="Ondertitel 2"/>
          <p:cNvSpPr>
            <a:spLocks noGrp="1"/>
          </p:cNvSpPr>
          <p:nvPr>
            <p:ph type="subTitle" idx="1"/>
          </p:nvPr>
        </p:nvSpPr>
        <p:spPr>
          <a:xfrm>
            <a:off x="685800" y="3886200"/>
            <a:ext cx="8458200" cy="1631032"/>
          </a:xfrm>
        </p:spPr>
        <p:txBody>
          <a:bodyPr/>
          <a:lstStyle/>
          <a:p>
            <a:r>
              <a:rPr lang="nl-NL" sz="2400" b="1" dirty="0" smtClean="0"/>
              <a:t>15-01-2019</a:t>
            </a:r>
          </a:p>
          <a:p>
            <a:r>
              <a:rPr lang="nl-NL" dirty="0" smtClean="0"/>
              <a:t/>
            </a:r>
            <a:br>
              <a:rPr lang="nl-NL" dirty="0" smtClean="0"/>
            </a:br>
            <a:r>
              <a:rPr lang="nl-NL" sz="2000" dirty="0" smtClean="0"/>
              <a:t>Eveline Benjert Long/palliatief verpleegkundige </a:t>
            </a:r>
            <a:r>
              <a:rPr lang="nl-NL" sz="2000" dirty="0" err="1" smtClean="0"/>
              <a:t>Ikazia</a:t>
            </a:r>
            <a:r>
              <a:rPr lang="nl-NL" sz="2000" dirty="0" smtClean="0"/>
              <a:t/>
            </a:r>
            <a:br>
              <a:rPr lang="nl-NL" sz="2000" dirty="0" smtClean="0"/>
            </a:br>
            <a:r>
              <a:rPr lang="nl-NL" sz="2000" dirty="0" err="1" smtClean="0"/>
              <a:t>Levina</a:t>
            </a:r>
            <a:r>
              <a:rPr lang="nl-NL" sz="2000" dirty="0" smtClean="0"/>
              <a:t> Oosterom Long/Palliatief verpleegkundige Aafje</a:t>
            </a:r>
            <a:endParaRPr lang="nl-NL"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Symptomen:</a:t>
            </a:r>
            <a:endParaRPr lang="nl-NL" dirty="0"/>
          </a:p>
        </p:txBody>
      </p:sp>
      <p:sp>
        <p:nvSpPr>
          <p:cNvPr id="3" name="Tijdelijke aanduiding voor inhoud 2"/>
          <p:cNvSpPr>
            <a:spLocks noGrp="1"/>
          </p:cNvSpPr>
          <p:nvPr>
            <p:ph idx="1"/>
          </p:nvPr>
        </p:nvSpPr>
        <p:spPr/>
        <p:txBody>
          <a:bodyPr/>
          <a:lstStyle/>
          <a:p>
            <a:r>
              <a:rPr lang="nl-NL" dirty="0"/>
              <a:t>	</a:t>
            </a:r>
            <a:r>
              <a:rPr lang="nl-NL" dirty="0" smtClean="0"/>
              <a:t>			Hartfalen		COPD</a:t>
            </a:r>
          </a:p>
          <a:p>
            <a:r>
              <a:rPr lang="nl-NL" dirty="0" smtClean="0"/>
              <a:t>* Vermoeidheid		78%			80%</a:t>
            </a:r>
            <a:br>
              <a:rPr lang="nl-NL" dirty="0" smtClean="0"/>
            </a:br>
            <a:r>
              <a:rPr lang="nl-NL" dirty="0" smtClean="0"/>
              <a:t>* Pijn				42%			49%</a:t>
            </a:r>
            <a:br>
              <a:rPr lang="nl-NL" dirty="0" smtClean="0"/>
            </a:br>
            <a:r>
              <a:rPr lang="nl-NL" dirty="0" smtClean="0"/>
              <a:t>* Kortademigheid	62%			90%</a:t>
            </a:r>
            <a:br>
              <a:rPr lang="nl-NL" dirty="0" smtClean="0"/>
            </a:br>
            <a:r>
              <a:rPr lang="nl-NL" dirty="0" smtClean="0"/>
              <a:t>* Gebrek aan eetlust				64%</a:t>
            </a:r>
            <a:br>
              <a:rPr lang="nl-NL" dirty="0" smtClean="0"/>
            </a:br>
            <a:r>
              <a:rPr lang="nl-NL" dirty="0" smtClean="0"/>
              <a:t>* Somberheid					55%</a:t>
            </a:r>
            <a:endParaRPr lang="nl-NL" dirty="0"/>
          </a:p>
        </p:txBody>
      </p:sp>
    </p:spTree>
    <p:extLst>
      <p:ext uri="{BB962C8B-B14F-4D97-AF65-F5344CB8AC3E}">
        <p14:creationId xmlns:p14="http://schemas.microsoft.com/office/powerpoint/2010/main" val="1819508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idx="4294967295"/>
          </p:nvPr>
        </p:nvSpPr>
        <p:spPr>
          <a:xfrm>
            <a:off x="251520" y="-99392"/>
            <a:ext cx="8784976" cy="1282477"/>
          </a:xfrm>
        </p:spPr>
        <p:txBody>
          <a:bodyPr/>
          <a:lstStyle/>
          <a:p>
            <a:pPr algn="l"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dirty="0" smtClean="0"/>
              <a:t/>
            </a:r>
            <a:br>
              <a:rPr lang="en-GB" altLang="nl-NL" dirty="0" smtClean="0"/>
            </a:br>
            <a:r>
              <a:rPr lang="en-GB" altLang="nl-NL" sz="3200" b="1" dirty="0" err="1" smtClean="0"/>
              <a:t>Waarom</a:t>
            </a:r>
            <a:r>
              <a:rPr lang="en-GB" altLang="nl-NL" sz="3200" b="1" dirty="0" smtClean="0"/>
              <a:t> </a:t>
            </a:r>
            <a:r>
              <a:rPr lang="en-GB" altLang="nl-NL" sz="3200" b="1" dirty="0" err="1" smtClean="0"/>
              <a:t>palliatieve</a:t>
            </a:r>
            <a:r>
              <a:rPr lang="en-GB" altLang="nl-NL" sz="3200" b="1" dirty="0" smtClean="0"/>
              <a:t> </a:t>
            </a:r>
            <a:r>
              <a:rPr lang="en-GB" altLang="nl-NL" sz="3200" b="1" dirty="0" err="1" smtClean="0"/>
              <a:t>zorg</a:t>
            </a:r>
            <a:r>
              <a:rPr lang="en-GB" altLang="nl-NL" sz="3200" b="1" dirty="0" smtClean="0"/>
              <a:t> </a:t>
            </a:r>
            <a:r>
              <a:rPr lang="en-GB" altLang="nl-NL" sz="3200" b="1" dirty="0" err="1" smtClean="0"/>
              <a:t>bij</a:t>
            </a:r>
            <a:r>
              <a:rPr lang="en-GB" altLang="nl-NL" sz="3200" b="1" dirty="0" smtClean="0"/>
              <a:t> </a:t>
            </a:r>
            <a:r>
              <a:rPr lang="en-GB" altLang="nl-NL" sz="3200" b="1" dirty="0" err="1" smtClean="0"/>
              <a:t>chronisch</a:t>
            </a:r>
            <a:r>
              <a:rPr lang="en-GB" altLang="nl-NL" sz="3200" b="1" dirty="0" smtClean="0"/>
              <a:t> </a:t>
            </a:r>
            <a:r>
              <a:rPr lang="en-GB" altLang="nl-NL" sz="3200" b="1" dirty="0" err="1" smtClean="0"/>
              <a:t>ziekte</a:t>
            </a:r>
            <a:r>
              <a:rPr lang="en-GB" altLang="nl-NL" b="1" dirty="0" smtClean="0"/>
              <a:t/>
            </a:r>
            <a:br>
              <a:rPr lang="en-GB" altLang="nl-NL" b="1" dirty="0" smtClean="0"/>
            </a:br>
            <a:endParaRPr lang="en-GB" altLang="nl-NL" b="1" dirty="0" smtClean="0"/>
          </a:p>
        </p:txBody>
      </p:sp>
      <p:sp>
        <p:nvSpPr>
          <p:cNvPr id="11267" name="Rectangle 2"/>
          <p:cNvSpPr>
            <a:spLocks noGrp="1" noChangeArrowheads="1"/>
          </p:cNvSpPr>
          <p:nvPr>
            <p:ph type="body" idx="4294967295"/>
          </p:nvPr>
        </p:nvSpPr>
        <p:spPr>
          <a:xfrm>
            <a:off x="323528" y="1412776"/>
            <a:ext cx="8305800" cy="5108575"/>
          </a:xfrm>
        </p:spPr>
        <p:txBody>
          <a:bodyPr/>
          <a:lstStyle/>
          <a:p>
            <a:pPr eaLnBrk="1" hangingPunct="1">
              <a:lnSpc>
                <a:spcPct val="90000"/>
              </a:lnSpc>
              <a:spcBef>
                <a:spcPts val="600"/>
              </a:spcBef>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nl-NL" sz="2400" dirty="0" smtClean="0"/>
          </a:p>
          <a:p>
            <a:pPr marL="342900" indent="-34290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nl-NL" sz="2400" b="1" dirty="0" smtClean="0"/>
              <a:t>(pre)</a:t>
            </a:r>
            <a:r>
              <a:rPr lang="en-GB" altLang="nl-NL" sz="2400" b="1" dirty="0" err="1" smtClean="0"/>
              <a:t>terminaal</a:t>
            </a:r>
            <a:r>
              <a:rPr lang="en-GB" altLang="nl-NL" sz="2400" b="1" dirty="0" smtClean="0"/>
              <a:t>: </a:t>
            </a:r>
            <a:r>
              <a:rPr lang="en-GB" altLang="nl-NL" sz="2400" dirty="0" err="1" smtClean="0"/>
              <a:t>patiënt</a:t>
            </a:r>
            <a:r>
              <a:rPr lang="en-GB" altLang="nl-NL" sz="2400" dirty="0" smtClean="0"/>
              <a:t> </a:t>
            </a:r>
            <a:r>
              <a:rPr lang="en-GB" altLang="nl-NL" sz="2400" dirty="0" err="1" smtClean="0"/>
              <a:t>komt</a:t>
            </a:r>
            <a:r>
              <a:rPr lang="en-GB" altLang="nl-NL" sz="2400" dirty="0" smtClean="0"/>
              <a:t> in </a:t>
            </a:r>
            <a:r>
              <a:rPr lang="en-GB" altLang="nl-NL" sz="2400" dirty="0" err="1" smtClean="0"/>
              <a:t>een</a:t>
            </a:r>
            <a:r>
              <a:rPr lang="en-GB" altLang="nl-NL" sz="2400" dirty="0" smtClean="0"/>
              <a:t> </a:t>
            </a:r>
            <a:r>
              <a:rPr lang="en-GB" altLang="nl-NL" sz="2400" dirty="0" err="1" smtClean="0"/>
              <a:t>ernstige</a:t>
            </a:r>
            <a:r>
              <a:rPr lang="en-GB" altLang="nl-NL" sz="2400" dirty="0" smtClean="0"/>
              <a:t> </a:t>
            </a:r>
            <a:r>
              <a:rPr lang="en-GB" altLang="nl-NL" sz="2400" dirty="0" err="1" smtClean="0"/>
              <a:t>fase</a:t>
            </a:r>
            <a:r>
              <a:rPr lang="en-GB" altLang="nl-NL" sz="2400" dirty="0" smtClean="0"/>
              <a:t> van de </a:t>
            </a:r>
            <a:r>
              <a:rPr lang="en-GB" altLang="nl-NL" sz="2400" dirty="0" err="1" smtClean="0"/>
              <a:t>ziekte</a:t>
            </a:r>
            <a:r>
              <a:rPr lang="en-GB" altLang="nl-NL" sz="2400" dirty="0" smtClean="0"/>
              <a:t> </a:t>
            </a:r>
            <a:r>
              <a:rPr lang="en-GB" altLang="nl-NL" sz="2400" dirty="0" err="1" smtClean="0"/>
              <a:t>en</a:t>
            </a:r>
            <a:r>
              <a:rPr lang="en-GB" altLang="nl-NL" sz="2400" dirty="0" smtClean="0"/>
              <a:t> is per </a:t>
            </a:r>
            <a:r>
              <a:rPr lang="en-GB" altLang="nl-NL" sz="2400" dirty="0" err="1" smtClean="0"/>
              <a:t>definitie</a:t>
            </a:r>
            <a:r>
              <a:rPr lang="en-GB" altLang="nl-NL" sz="2400" dirty="0" smtClean="0"/>
              <a:t> </a:t>
            </a:r>
            <a:r>
              <a:rPr lang="en-GB" altLang="nl-NL" sz="2400" dirty="0" err="1" smtClean="0"/>
              <a:t>niet</a:t>
            </a:r>
            <a:r>
              <a:rPr lang="en-GB" altLang="nl-NL" sz="2400" dirty="0" smtClean="0"/>
              <a:t> </a:t>
            </a:r>
            <a:r>
              <a:rPr lang="en-GB" altLang="nl-NL" sz="2400" dirty="0" err="1" smtClean="0"/>
              <a:t>te</a:t>
            </a:r>
            <a:r>
              <a:rPr lang="en-GB" altLang="nl-NL" sz="2400" dirty="0" smtClean="0"/>
              <a:t> </a:t>
            </a:r>
            <a:r>
              <a:rPr lang="en-GB" altLang="nl-NL" sz="2400" dirty="0" err="1" smtClean="0"/>
              <a:t>genezen</a:t>
            </a:r>
            <a:r>
              <a:rPr lang="en-GB" altLang="nl-NL" sz="2400" dirty="0" smtClean="0"/>
              <a:t>.</a:t>
            </a:r>
          </a:p>
          <a:p>
            <a:pPr marL="342900" indent="-34290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nl-NL" sz="2400" dirty="0" smtClean="0"/>
          </a:p>
          <a:p>
            <a:pPr marL="342900" indent="-34290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nl-NL" sz="2400" dirty="0" err="1" smtClean="0"/>
              <a:t>periode</a:t>
            </a:r>
            <a:r>
              <a:rPr lang="en-GB" altLang="nl-NL" sz="2400" dirty="0" smtClean="0"/>
              <a:t> van </a:t>
            </a:r>
            <a:r>
              <a:rPr lang="en-GB" altLang="nl-NL" sz="2400" dirty="0" err="1" smtClean="0"/>
              <a:t>terminaal</a:t>
            </a:r>
            <a:r>
              <a:rPr lang="en-GB" altLang="nl-NL" sz="2400" dirty="0" smtClean="0"/>
              <a:t> </a:t>
            </a:r>
            <a:r>
              <a:rPr lang="en-GB" altLang="nl-NL" sz="2400" dirty="0" err="1" smtClean="0"/>
              <a:t>lijden</a:t>
            </a:r>
            <a:r>
              <a:rPr lang="en-GB" altLang="nl-NL" sz="2400" dirty="0" smtClean="0"/>
              <a:t> </a:t>
            </a:r>
            <a:r>
              <a:rPr lang="en-GB" altLang="nl-NL" sz="2400" dirty="0" err="1" smtClean="0"/>
              <a:t>kan</a:t>
            </a:r>
            <a:r>
              <a:rPr lang="en-GB" altLang="nl-NL" sz="2400" dirty="0" smtClean="0"/>
              <a:t> erg </a:t>
            </a:r>
            <a:r>
              <a:rPr lang="en-GB" altLang="nl-NL" sz="2400" dirty="0" err="1" smtClean="0"/>
              <a:t>lang</a:t>
            </a:r>
            <a:r>
              <a:rPr lang="en-GB" altLang="nl-NL" sz="2400" dirty="0" smtClean="0"/>
              <a:t> </a:t>
            </a:r>
            <a:r>
              <a:rPr lang="en-GB" altLang="nl-NL" sz="2400" dirty="0" err="1" smtClean="0"/>
              <a:t>duren</a:t>
            </a:r>
            <a:r>
              <a:rPr lang="en-GB" altLang="nl-NL" sz="2400" dirty="0" smtClean="0"/>
              <a:t>, </a:t>
            </a:r>
            <a:r>
              <a:rPr lang="en-GB" altLang="nl-NL" sz="2400" dirty="0" err="1" smtClean="0"/>
              <a:t>soms</a:t>
            </a:r>
            <a:r>
              <a:rPr lang="en-GB" altLang="nl-NL" sz="2400" dirty="0" smtClean="0"/>
              <a:t> </a:t>
            </a:r>
            <a:r>
              <a:rPr lang="en-GB" altLang="nl-NL" sz="2400" dirty="0" err="1" smtClean="0"/>
              <a:t>wel</a:t>
            </a:r>
            <a:r>
              <a:rPr lang="en-GB" altLang="nl-NL" sz="2400" dirty="0" smtClean="0"/>
              <a:t> </a:t>
            </a:r>
            <a:r>
              <a:rPr lang="en-GB" altLang="nl-NL" sz="2400" dirty="0" err="1" smtClean="0"/>
              <a:t>jaren</a:t>
            </a:r>
            <a:r>
              <a:rPr lang="en-GB" altLang="nl-NL" sz="2400" dirty="0" smtClean="0"/>
              <a:t>. </a:t>
            </a:r>
          </a:p>
          <a:p>
            <a:pPr marL="342900" indent="-34290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nl-NL" sz="2400" dirty="0" smtClean="0"/>
          </a:p>
          <a:p>
            <a:pPr marL="342900" indent="-34290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nl-NL" sz="2400" dirty="0" err="1" smtClean="0"/>
              <a:t>Dit</a:t>
            </a:r>
            <a:r>
              <a:rPr lang="en-GB" altLang="nl-NL" sz="2400" dirty="0" smtClean="0"/>
              <a:t> </a:t>
            </a:r>
            <a:r>
              <a:rPr lang="en-GB" altLang="nl-NL" sz="2400" dirty="0" err="1" smtClean="0"/>
              <a:t>heeft</a:t>
            </a:r>
            <a:r>
              <a:rPr lang="en-GB" altLang="nl-NL" sz="2400" dirty="0" smtClean="0"/>
              <a:t> </a:t>
            </a:r>
            <a:r>
              <a:rPr lang="en-GB" altLang="nl-NL" sz="2400" dirty="0" err="1" smtClean="0"/>
              <a:t>voor</a:t>
            </a:r>
            <a:r>
              <a:rPr lang="en-GB" altLang="nl-NL" sz="2400" dirty="0" smtClean="0"/>
              <a:t> </a:t>
            </a:r>
            <a:r>
              <a:rPr lang="en-GB" altLang="nl-NL" sz="2400" dirty="0" err="1" smtClean="0"/>
              <a:t>patiënt</a:t>
            </a:r>
            <a:r>
              <a:rPr lang="en-GB" altLang="nl-NL" sz="2400" dirty="0" smtClean="0"/>
              <a:t>, partner </a:t>
            </a:r>
            <a:r>
              <a:rPr lang="en-GB" altLang="nl-NL" sz="2400" dirty="0" err="1" smtClean="0"/>
              <a:t>en</a:t>
            </a:r>
            <a:r>
              <a:rPr lang="en-GB" altLang="nl-NL" sz="2400" dirty="0" smtClean="0"/>
              <a:t> </a:t>
            </a:r>
            <a:r>
              <a:rPr lang="en-GB" altLang="nl-NL" sz="2400" dirty="0" err="1" smtClean="0"/>
              <a:t>omgeving</a:t>
            </a:r>
            <a:r>
              <a:rPr lang="en-GB" altLang="nl-NL" sz="2400" dirty="0" smtClean="0"/>
              <a:t> </a:t>
            </a:r>
            <a:r>
              <a:rPr lang="en-GB" altLang="nl-NL" sz="2400" dirty="0" err="1" smtClean="0"/>
              <a:t>een</a:t>
            </a:r>
            <a:r>
              <a:rPr lang="en-GB" altLang="nl-NL" sz="2400" dirty="0" smtClean="0"/>
              <a:t> </a:t>
            </a:r>
            <a:r>
              <a:rPr lang="en-GB" altLang="nl-NL" sz="2400" dirty="0" err="1" smtClean="0"/>
              <a:t>enorme</a:t>
            </a:r>
            <a:r>
              <a:rPr lang="en-GB" altLang="nl-NL" sz="2400" dirty="0" smtClean="0"/>
              <a:t> impact op de </a:t>
            </a:r>
            <a:r>
              <a:rPr lang="en-GB" altLang="nl-NL" sz="2400" dirty="0" err="1" smtClean="0"/>
              <a:t>kwaliteit</a:t>
            </a:r>
            <a:r>
              <a:rPr lang="en-GB" altLang="nl-NL" sz="2400" dirty="0" smtClean="0"/>
              <a:t> van </a:t>
            </a:r>
            <a:r>
              <a:rPr lang="en-GB" altLang="nl-NL" sz="2400" dirty="0" err="1" smtClean="0"/>
              <a:t>leven</a:t>
            </a:r>
            <a:r>
              <a:rPr lang="en-GB" altLang="nl-NL" sz="2400" dirty="0" smtClean="0"/>
              <a:t>. </a:t>
            </a:r>
          </a:p>
          <a:p>
            <a:pPr marL="342900" indent="-34290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nl-NL" sz="2400" dirty="0" smtClean="0"/>
          </a:p>
          <a:p>
            <a:pPr marL="342900" indent="-34290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nl-NL" sz="2400" dirty="0" smtClean="0"/>
              <a:t>In de </a:t>
            </a:r>
            <a:r>
              <a:rPr lang="en-GB" altLang="nl-NL" sz="2400" dirty="0" err="1" smtClean="0"/>
              <a:t>reguliere</a:t>
            </a:r>
            <a:r>
              <a:rPr lang="en-GB" altLang="nl-NL" sz="2400" dirty="0" smtClean="0"/>
              <a:t> </a:t>
            </a:r>
            <a:r>
              <a:rPr lang="en-GB" altLang="nl-NL" sz="2400" dirty="0" err="1" smtClean="0"/>
              <a:t>zorg</a:t>
            </a:r>
            <a:r>
              <a:rPr lang="en-GB" altLang="nl-NL" sz="2400" dirty="0" smtClean="0"/>
              <a:t> is nog </a:t>
            </a:r>
            <a:r>
              <a:rPr lang="en-GB" altLang="nl-NL" sz="2400" dirty="0" err="1" smtClean="0"/>
              <a:t>weinig</a:t>
            </a:r>
            <a:r>
              <a:rPr lang="en-GB" altLang="nl-NL" sz="2400" dirty="0" smtClean="0"/>
              <a:t> </a:t>
            </a:r>
            <a:r>
              <a:rPr lang="en-GB" altLang="nl-NL" sz="2400" dirty="0" err="1" smtClean="0"/>
              <a:t>aandacht</a:t>
            </a:r>
            <a:r>
              <a:rPr lang="en-GB" altLang="nl-NL" sz="2400" dirty="0" smtClean="0"/>
              <a:t> </a:t>
            </a:r>
            <a:r>
              <a:rPr lang="en-GB" altLang="nl-NL" sz="2400" dirty="0" err="1" smtClean="0"/>
              <a:t>voor</a:t>
            </a:r>
            <a:r>
              <a:rPr lang="en-GB" altLang="nl-NL" sz="2400" dirty="0" smtClean="0"/>
              <a:t> </a:t>
            </a:r>
            <a:r>
              <a:rPr lang="en-GB" altLang="nl-NL" sz="2400" dirty="0" err="1" smtClean="0"/>
              <a:t>deze</a:t>
            </a:r>
            <a:r>
              <a:rPr lang="en-GB" altLang="nl-NL" sz="2400" dirty="0" smtClean="0"/>
              <a:t>, </a:t>
            </a:r>
            <a:r>
              <a:rPr lang="en-GB" altLang="nl-NL" sz="2400" dirty="0" err="1" smtClean="0"/>
              <a:t>vaak</a:t>
            </a:r>
            <a:r>
              <a:rPr lang="en-GB" altLang="nl-NL" sz="2400" dirty="0" smtClean="0"/>
              <a:t> </a:t>
            </a:r>
            <a:r>
              <a:rPr lang="en-GB" altLang="nl-NL" sz="2400" dirty="0" err="1" smtClean="0"/>
              <a:t>onzichtbare</a:t>
            </a:r>
            <a:r>
              <a:rPr lang="en-GB" altLang="nl-NL" sz="2400" dirty="0" smtClean="0"/>
              <a:t>, </a:t>
            </a:r>
            <a:r>
              <a:rPr lang="en-GB" altLang="nl-NL" sz="2400" dirty="0" err="1" smtClean="0"/>
              <a:t>groeiende</a:t>
            </a:r>
            <a:r>
              <a:rPr lang="en-GB" altLang="nl-NL" sz="2400" dirty="0" smtClean="0"/>
              <a:t> </a:t>
            </a:r>
            <a:r>
              <a:rPr lang="en-GB" altLang="nl-NL" sz="2400" dirty="0" err="1" smtClean="0"/>
              <a:t>groep</a:t>
            </a:r>
            <a:r>
              <a:rPr lang="en-GB" altLang="nl-NL" sz="2400" dirty="0" smtClean="0"/>
              <a:t> </a:t>
            </a:r>
            <a:r>
              <a:rPr lang="en-GB" altLang="nl-NL" sz="2400" dirty="0" err="1" smtClean="0"/>
              <a:t>patiënten</a:t>
            </a:r>
            <a:r>
              <a:rPr lang="en-GB" altLang="nl-NL" sz="2400" dirty="0" smtClean="0"/>
              <a:t>. </a:t>
            </a:r>
          </a:p>
          <a:p>
            <a:pPr marL="342900" indent="-342900" eaLnBrk="1" hangingPunct="1">
              <a:lnSpc>
                <a:spcPct val="9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nl-NL" sz="2400" dirty="0" smtClean="0"/>
          </a:p>
          <a:p>
            <a:pPr marL="342900" indent="-342900" eaLnBrk="1" hangingPunct="1">
              <a:lnSpc>
                <a:spcPct val="90000"/>
              </a:lnSpc>
              <a:spcBef>
                <a:spcPts val="5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nl-NL" sz="2400" dirty="0" smtClean="0"/>
          </a:p>
        </p:txBody>
      </p:sp>
    </p:spTree>
    <p:extLst>
      <p:ext uri="{BB962C8B-B14F-4D97-AF65-F5344CB8AC3E}">
        <p14:creationId xmlns:p14="http://schemas.microsoft.com/office/powerpoint/2010/main" val="1884050639"/>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smtClean="0"/>
              <a:t>Problemen in de palliatieve fase</a:t>
            </a:r>
            <a:endParaRPr lang="nl-NL" dirty="0"/>
          </a:p>
        </p:txBody>
      </p:sp>
      <p:sp>
        <p:nvSpPr>
          <p:cNvPr id="3" name="Tijdelijke aanduiding voor inhoud 2"/>
          <p:cNvSpPr>
            <a:spLocks noGrp="1"/>
          </p:cNvSpPr>
          <p:nvPr>
            <p:ph idx="1"/>
          </p:nvPr>
        </p:nvSpPr>
        <p:spPr>
          <a:xfrm>
            <a:off x="457200" y="1340769"/>
            <a:ext cx="8229600" cy="3888431"/>
          </a:xfrm>
        </p:spPr>
        <p:txBody>
          <a:bodyPr>
            <a:normAutofit/>
          </a:bodyPr>
          <a:lstStyle/>
          <a:p>
            <a:pPr lvl="0" eaLnBrk="0" hangingPunct="0">
              <a:buFontTx/>
              <a:buChar char="•"/>
            </a:pPr>
            <a:r>
              <a:rPr lang="nl-NL" sz="2400" kern="0" dirty="0" smtClean="0">
                <a:solidFill>
                  <a:schemeClr val="tx1">
                    <a:lumMod val="75000"/>
                  </a:schemeClr>
                </a:solidFill>
              </a:rPr>
              <a:t> Coping/omgaan </a:t>
            </a:r>
            <a:r>
              <a:rPr lang="nl-NL" sz="2400" kern="0" dirty="0">
                <a:solidFill>
                  <a:schemeClr val="tx1">
                    <a:lumMod val="75000"/>
                  </a:schemeClr>
                </a:solidFill>
              </a:rPr>
              <a:t>met </a:t>
            </a:r>
          </a:p>
          <a:p>
            <a:pPr lvl="0" eaLnBrk="0" hangingPunct="0">
              <a:buFontTx/>
              <a:buChar char="•"/>
            </a:pPr>
            <a:r>
              <a:rPr lang="nl-NL" sz="2400" kern="0" dirty="0" smtClean="0">
                <a:solidFill>
                  <a:schemeClr val="tx1">
                    <a:lumMod val="75000"/>
                  </a:schemeClr>
                </a:solidFill>
              </a:rPr>
              <a:t> Aanpassen </a:t>
            </a:r>
            <a:r>
              <a:rPr lang="nl-NL" sz="2400" kern="0" dirty="0">
                <a:solidFill>
                  <a:schemeClr val="tx1">
                    <a:lumMod val="75000"/>
                  </a:schemeClr>
                </a:solidFill>
              </a:rPr>
              <a:t>leefstijl</a:t>
            </a:r>
          </a:p>
          <a:p>
            <a:pPr lvl="0" eaLnBrk="0" hangingPunct="0">
              <a:buFontTx/>
              <a:buChar char="•"/>
            </a:pPr>
            <a:r>
              <a:rPr lang="nl-NL" sz="2400" kern="0" dirty="0" smtClean="0">
                <a:solidFill>
                  <a:schemeClr val="tx1">
                    <a:lumMod val="75000"/>
                  </a:schemeClr>
                </a:solidFill>
              </a:rPr>
              <a:t> Overbelaste </a:t>
            </a:r>
            <a:r>
              <a:rPr lang="nl-NL" sz="2400" kern="0" dirty="0">
                <a:solidFill>
                  <a:schemeClr val="tx1">
                    <a:lumMod val="75000"/>
                  </a:schemeClr>
                </a:solidFill>
              </a:rPr>
              <a:t>mantelzorg</a:t>
            </a:r>
          </a:p>
          <a:p>
            <a:pPr lvl="0" eaLnBrk="0" hangingPunct="0">
              <a:buFontTx/>
              <a:buChar char="•"/>
            </a:pPr>
            <a:r>
              <a:rPr lang="nl-NL" sz="2400" kern="0" dirty="0" smtClean="0">
                <a:solidFill>
                  <a:schemeClr val="tx1">
                    <a:lumMod val="75000"/>
                  </a:schemeClr>
                </a:solidFill>
              </a:rPr>
              <a:t> Verstoorde </a:t>
            </a:r>
            <a:r>
              <a:rPr lang="nl-NL" sz="2400" kern="0" dirty="0">
                <a:solidFill>
                  <a:schemeClr val="tx1">
                    <a:lumMod val="75000"/>
                  </a:schemeClr>
                </a:solidFill>
              </a:rPr>
              <a:t>seksualiteit</a:t>
            </a:r>
          </a:p>
          <a:p>
            <a:pPr lvl="0" eaLnBrk="0" hangingPunct="0">
              <a:buFontTx/>
              <a:buChar char="•"/>
            </a:pPr>
            <a:r>
              <a:rPr lang="nl-NL" sz="2400" kern="0" dirty="0" smtClean="0">
                <a:solidFill>
                  <a:schemeClr val="tx1">
                    <a:lumMod val="75000"/>
                  </a:schemeClr>
                </a:solidFill>
              </a:rPr>
              <a:t> Slechte </a:t>
            </a:r>
            <a:r>
              <a:rPr lang="nl-NL" sz="2400" kern="0" dirty="0">
                <a:solidFill>
                  <a:schemeClr val="tx1">
                    <a:lumMod val="75000"/>
                  </a:schemeClr>
                </a:solidFill>
              </a:rPr>
              <a:t>concentratie</a:t>
            </a:r>
          </a:p>
          <a:p>
            <a:pPr lvl="0" eaLnBrk="0" hangingPunct="0">
              <a:buFontTx/>
              <a:buChar char="•"/>
            </a:pPr>
            <a:r>
              <a:rPr lang="nl-NL" sz="2400" kern="0" dirty="0" smtClean="0">
                <a:solidFill>
                  <a:schemeClr val="tx1">
                    <a:lumMod val="75000"/>
                  </a:schemeClr>
                </a:solidFill>
              </a:rPr>
              <a:t> Veelheid </a:t>
            </a:r>
            <a:r>
              <a:rPr lang="nl-NL" sz="2400" kern="0" dirty="0">
                <a:solidFill>
                  <a:schemeClr val="tx1">
                    <a:lumMod val="75000"/>
                  </a:schemeClr>
                </a:solidFill>
              </a:rPr>
              <a:t>aan hulpverleners</a:t>
            </a:r>
          </a:p>
          <a:p>
            <a:pPr lvl="0" eaLnBrk="0" hangingPunct="0">
              <a:buFontTx/>
              <a:buChar char="•"/>
            </a:pPr>
            <a:r>
              <a:rPr lang="nl-NL" sz="2400" kern="0" dirty="0" smtClean="0">
                <a:solidFill>
                  <a:schemeClr val="tx1">
                    <a:lumMod val="75000"/>
                  </a:schemeClr>
                </a:solidFill>
              </a:rPr>
              <a:t> Isolatie</a:t>
            </a:r>
            <a:endParaRPr lang="nl-NL" sz="2400" kern="0" dirty="0">
              <a:solidFill>
                <a:schemeClr val="tx1">
                  <a:lumMod val="75000"/>
                </a:schemeClr>
              </a:solidFill>
            </a:endParaRPr>
          </a:p>
          <a:p>
            <a:endParaRPr lang="en-US" dirty="0"/>
          </a:p>
        </p:txBody>
      </p:sp>
      <p:sp>
        <p:nvSpPr>
          <p:cNvPr id="5" name="Rectangle 9"/>
          <p:cNvSpPr>
            <a:spLocks noChangeArrowheads="1"/>
          </p:cNvSpPr>
          <p:nvPr/>
        </p:nvSpPr>
        <p:spPr bwMode="auto">
          <a:xfrm>
            <a:off x="0" y="6629400"/>
            <a:ext cx="9144000" cy="228600"/>
          </a:xfrm>
          <a:prstGeom prst="rect">
            <a:avLst/>
          </a:prstGeom>
          <a:solidFill>
            <a:srgbClr val="D6503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Tree>
    <p:extLst>
      <p:ext uri="{BB962C8B-B14F-4D97-AF65-F5344CB8AC3E}">
        <p14:creationId xmlns:p14="http://schemas.microsoft.com/office/powerpoint/2010/main" val="2227122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Zorgen rondom het levenseinde:</a:t>
            </a:r>
            <a:endParaRPr lang="nl-NL" dirty="0"/>
          </a:p>
        </p:txBody>
      </p:sp>
      <p:sp>
        <p:nvSpPr>
          <p:cNvPr id="3" name="Tijdelijke aanduiding voor inhoud 2"/>
          <p:cNvSpPr>
            <a:spLocks noGrp="1"/>
          </p:cNvSpPr>
          <p:nvPr>
            <p:ph idx="1"/>
          </p:nvPr>
        </p:nvSpPr>
        <p:spPr/>
        <p:txBody>
          <a:bodyPr/>
          <a:lstStyle/>
          <a:p>
            <a:pPr marL="457200" indent="-457200">
              <a:buFont typeface="Arial" panose="020B0604020202020204" pitchFamily="34" charset="0"/>
              <a:buChar char="•"/>
            </a:pPr>
            <a:r>
              <a:rPr lang="nl-NL" sz="2000" dirty="0" smtClean="0"/>
              <a:t>Begrip van de ziekte is beperkt</a:t>
            </a:r>
          </a:p>
          <a:p>
            <a:pPr marL="457200" indent="-457200">
              <a:buFont typeface="Arial" panose="020B0604020202020204" pitchFamily="34" charset="0"/>
              <a:buChar char="•"/>
            </a:pPr>
            <a:r>
              <a:rPr lang="nl-NL" sz="2000" dirty="0" smtClean="0"/>
              <a:t>Niet op de hoogte zijn van progressief verloop</a:t>
            </a:r>
          </a:p>
          <a:p>
            <a:pPr marL="457200" indent="-457200">
              <a:buFont typeface="Arial" panose="020B0604020202020204" pitchFamily="34" charset="0"/>
              <a:buChar char="•"/>
            </a:pPr>
            <a:r>
              <a:rPr lang="nl-NL" sz="2000" dirty="0" smtClean="0"/>
              <a:t>Zelden bewust van mogelijk overlijden</a:t>
            </a:r>
          </a:p>
          <a:p>
            <a:pPr marL="457200" indent="-457200">
              <a:buFont typeface="Arial" panose="020B0604020202020204" pitchFamily="34" charset="0"/>
              <a:buChar char="•"/>
            </a:pPr>
            <a:r>
              <a:rPr lang="nl-NL" sz="2000" dirty="0" smtClean="0"/>
              <a:t>Zorgen over achteruitgang</a:t>
            </a:r>
          </a:p>
          <a:p>
            <a:pPr marL="457200" indent="-457200">
              <a:buFont typeface="Arial" panose="020B0604020202020204" pitchFamily="34" charset="0"/>
              <a:buChar char="•"/>
            </a:pPr>
            <a:r>
              <a:rPr lang="nl-NL" sz="2000" dirty="0" smtClean="0"/>
              <a:t>Zorgen over wijze van doodgaan</a:t>
            </a:r>
          </a:p>
          <a:p>
            <a:pPr marL="457200" indent="-457200">
              <a:buFont typeface="Arial" panose="020B0604020202020204" pitchFamily="34" charset="0"/>
              <a:buChar char="•"/>
            </a:pPr>
            <a:r>
              <a:rPr lang="nl-NL" sz="2000" dirty="0" smtClean="0"/>
              <a:t>Zorgen voor ongewenst verlengen van het leven</a:t>
            </a:r>
          </a:p>
          <a:p>
            <a:pPr marL="457200" indent="-457200">
              <a:buFont typeface="Arial" panose="020B0604020202020204" pitchFamily="34" charset="0"/>
              <a:buChar char="•"/>
            </a:pPr>
            <a:r>
              <a:rPr lang="nl-NL" sz="2000" dirty="0" smtClean="0"/>
              <a:t>Behoud van zelfcontrole</a:t>
            </a:r>
          </a:p>
          <a:p>
            <a:pPr marL="457200" indent="-457200">
              <a:buFont typeface="Arial" panose="020B0604020202020204" pitchFamily="34" charset="0"/>
              <a:buChar char="•"/>
            </a:pPr>
            <a:r>
              <a:rPr lang="nl-NL" sz="2000" dirty="0" smtClean="0"/>
              <a:t>Verminderen van de belasting van de naasten</a:t>
            </a:r>
          </a:p>
          <a:p>
            <a:pPr marL="457200" indent="-457200">
              <a:buFont typeface="Arial" panose="020B0604020202020204" pitchFamily="34" charset="0"/>
              <a:buChar char="•"/>
            </a:pPr>
            <a:r>
              <a:rPr lang="nl-NL" sz="2000" dirty="0" smtClean="0"/>
              <a:t>Verbeteren van de relatie met de naasten</a:t>
            </a:r>
          </a:p>
          <a:p>
            <a:pPr marL="457200" indent="-457200">
              <a:buFont typeface="Arial" panose="020B0604020202020204" pitchFamily="34" charset="0"/>
              <a:buChar char="•"/>
            </a:pPr>
            <a:r>
              <a:rPr lang="nl-NL" sz="2000" dirty="0" smtClean="0"/>
              <a:t>Controle over de klachten (dyspneu, pijn enz.)</a:t>
            </a:r>
            <a:endParaRPr lang="nl-NL" sz="2000" dirty="0"/>
          </a:p>
        </p:txBody>
      </p:sp>
    </p:spTree>
    <p:extLst>
      <p:ext uri="{BB962C8B-B14F-4D97-AF65-F5344CB8AC3E}">
        <p14:creationId xmlns:p14="http://schemas.microsoft.com/office/powerpoint/2010/main" val="4014350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Rol van de verpleegkundige:	</a:t>
            </a:r>
            <a:endParaRPr lang="nl-NL" dirty="0"/>
          </a:p>
        </p:txBody>
      </p:sp>
      <p:sp>
        <p:nvSpPr>
          <p:cNvPr id="3" name="Tijdelijke aanduiding voor inhoud 2"/>
          <p:cNvSpPr>
            <a:spLocks noGrp="1"/>
          </p:cNvSpPr>
          <p:nvPr>
            <p:ph idx="1"/>
          </p:nvPr>
        </p:nvSpPr>
        <p:spPr/>
        <p:txBody>
          <a:bodyPr/>
          <a:lstStyle/>
          <a:p>
            <a:r>
              <a:rPr lang="nl-NL" dirty="0" smtClean="0"/>
              <a:t>Verpleegkundigen ondersteunen de hoop van patiënten door het begrijpen van de individuele aspecten van de hoop, focus op kwaliteiten van leven en vertrouwen dat ze opgebouwd hebben bij patiënten.</a:t>
            </a:r>
            <a:endParaRPr lang="nl-NL" dirty="0"/>
          </a:p>
        </p:txBody>
      </p:sp>
    </p:spTree>
    <p:extLst>
      <p:ext uri="{BB962C8B-B14F-4D97-AF65-F5344CB8AC3E}">
        <p14:creationId xmlns:p14="http://schemas.microsoft.com/office/powerpoint/2010/main" val="121397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Aandacht voor de naasten:</a:t>
            </a:r>
            <a:endParaRPr lang="nl-NL" dirty="0"/>
          </a:p>
        </p:txBody>
      </p:sp>
      <p:sp>
        <p:nvSpPr>
          <p:cNvPr id="3" name="Tekstvak 2"/>
          <p:cNvSpPr txBox="1"/>
          <p:nvPr/>
        </p:nvSpPr>
        <p:spPr>
          <a:xfrm>
            <a:off x="457200" y="1484784"/>
            <a:ext cx="5832648" cy="923330"/>
          </a:xfrm>
          <a:prstGeom prst="rect">
            <a:avLst/>
          </a:prstGeom>
          <a:noFill/>
        </p:spPr>
        <p:txBody>
          <a:bodyPr wrap="square" rtlCol="0">
            <a:spAutoFit/>
          </a:bodyPr>
          <a:lstStyle/>
          <a:p>
            <a:r>
              <a:rPr lang="nl-NL" dirty="0" smtClean="0"/>
              <a:t>* Rouw en verlies</a:t>
            </a:r>
            <a:br>
              <a:rPr lang="nl-NL" dirty="0" smtClean="0"/>
            </a:br>
            <a:r>
              <a:rPr lang="nl-NL" dirty="0" smtClean="0"/>
              <a:t>* Belastbaarheid van de naasten</a:t>
            </a:r>
            <a:br>
              <a:rPr lang="nl-NL" dirty="0" smtClean="0"/>
            </a:br>
            <a:r>
              <a:rPr lang="nl-NL" dirty="0" smtClean="0"/>
              <a:t>* Inzetten vrijwillige thuiszorg</a:t>
            </a:r>
            <a:endParaRPr lang="nl-NL" dirty="0"/>
          </a:p>
        </p:txBody>
      </p:sp>
    </p:spTree>
    <p:extLst>
      <p:ext uri="{BB962C8B-B14F-4D97-AF65-F5344CB8AC3E}">
        <p14:creationId xmlns:p14="http://schemas.microsoft.com/office/powerpoint/2010/main" val="252625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539552" y="-30160"/>
            <a:ext cx="49530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dirty="0" err="1" smtClean="0"/>
              <a:t>Autonomie</a:t>
            </a:r>
            <a:endParaRPr lang="en-GB" altLang="nl-NL" dirty="0" smtClean="0"/>
          </a:p>
        </p:txBody>
      </p:sp>
      <p:sp>
        <p:nvSpPr>
          <p:cNvPr id="18435" name="Rectangle 2"/>
          <p:cNvSpPr>
            <a:spLocks noGrp="1" noChangeArrowheads="1"/>
          </p:cNvSpPr>
          <p:nvPr>
            <p:ph type="body" idx="1"/>
          </p:nvPr>
        </p:nvSpPr>
        <p:spPr>
          <a:xfrm>
            <a:off x="395536" y="1484784"/>
            <a:ext cx="8305800" cy="41148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eaLnBrk="1" hangingPunct="1">
              <a:lnSpc>
                <a:spcPct val="100000"/>
              </a:lnSpc>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nl-NL" b="1" dirty="0" smtClean="0"/>
              <a:t>   </a:t>
            </a:r>
            <a:r>
              <a:rPr lang="en-GB" altLang="nl-NL" b="1" dirty="0" err="1" smtClean="0"/>
              <a:t>Kom</a:t>
            </a:r>
            <a:r>
              <a:rPr lang="en-GB" altLang="nl-NL" b="1" dirty="0" smtClean="0"/>
              <a:t> </a:t>
            </a:r>
            <a:r>
              <a:rPr lang="en-GB" altLang="nl-NL" b="1" dirty="0" err="1" smtClean="0"/>
              <a:t>niet</a:t>
            </a:r>
            <a:r>
              <a:rPr lang="en-GB" altLang="nl-NL" b="1" dirty="0" smtClean="0"/>
              <a:t> </a:t>
            </a:r>
            <a:r>
              <a:rPr lang="en-GB" altLang="nl-NL" b="1" dirty="0" err="1" smtClean="0"/>
              <a:t>te</a:t>
            </a:r>
            <a:r>
              <a:rPr lang="en-GB" altLang="nl-NL" b="1" dirty="0" smtClean="0"/>
              <a:t> </a:t>
            </a:r>
            <a:r>
              <a:rPr lang="en-GB" altLang="nl-NL" b="1" dirty="0" err="1" smtClean="0"/>
              <a:t>dichtbij</a:t>
            </a:r>
            <a:r>
              <a:rPr lang="en-GB" altLang="nl-NL" b="1" dirty="0" smtClean="0"/>
              <a:t/>
            </a:r>
            <a:br>
              <a:rPr lang="en-GB" altLang="nl-NL" b="1" dirty="0" smtClean="0"/>
            </a:br>
            <a:endParaRPr lang="en-GB" altLang="nl-NL" b="1" dirty="0" smtClean="0"/>
          </a:p>
          <a:p>
            <a:pPr algn="ctr" eaLnBrk="1" hangingPunct="1">
              <a:lnSpc>
                <a:spcPct val="100000"/>
              </a:lnSpc>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nl-NL" dirty="0" smtClean="0"/>
              <a:t>Ik </a:t>
            </a:r>
            <a:r>
              <a:rPr lang="en-GB" altLang="nl-NL" dirty="0" err="1" smtClean="0"/>
              <a:t>wil</a:t>
            </a:r>
            <a:r>
              <a:rPr lang="en-GB" altLang="nl-NL" dirty="0" smtClean="0"/>
              <a:t> </a:t>
            </a:r>
            <a:r>
              <a:rPr lang="en-GB" altLang="nl-NL" dirty="0" err="1" smtClean="0"/>
              <a:t>ruimte</a:t>
            </a:r>
            <a:r>
              <a:rPr lang="en-GB" altLang="nl-NL" dirty="0" smtClean="0"/>
              <a:t/>
            </a:r>
            <a:br>
              <a:rPr lang="en-GB" altLang="nl-NL" dirty="0" smtClean="0"/>
            </a:br>
            <a:r>
              <a:rPr lang="en-GB" altLang="nl-NL" dirty="0" smtClean="0"/>
              <a:t>om </a:t>
            </a:r>
            <a:r>
              <a:rPr lang="en-GB" altLang="nl-NL" dirty="0" err="1" smtClean="0"/>
              <a:t>te</a:t>
            </a:r>
            <a:r>
              <a:rPr lang="en-GB" altLang="nl-NL" dirty="0" smtClean="0"/>
              <a:t> </a:t>
            </a:r>
            <a:r>
              <a:rPr lang="en-GB" altLang="nl-NL" dirty="0" err="1" smtClean="0"/>
              <a:t>voelen</a:t>
            </a:r>
            <a:r>
              <a:rPr lang="en-GB" altLang="nl-NL" dirty="0" smtClean="0"/>
              <a:t/>
            </a:r>
            <a:br>
              <a:rPr lang="en-GB" altLang="nl-NL" dirty="0" smtClean="0"/>
            </a:br>
            <a:r>
              <a:rPr lang="en-GB" altLang="nl-NL" dirty="0" smtClean="0"/>
              <a:t>om </a:t>
            </a:r>
            <a:r>
              <a:rPr lang="en-GB" altLang="nl-NL" dirty="0" err="1" smtClean="0"/>
              <a:t>te</a:t>
            </a:r>
            <a:r>
              <a:rPr lang="en-GB" altLang="nl-NL" dirty="0" smtClean="0"/>
              <a:t> </a:t>
            </a:r>
            <a:r>
              <a:rPr lang="en-GB" altLang="nl-NL" dirty="0" err="1" smtClean="0"/>
              <a:t>denken</a:t>
            </a:r>
            <a:r>
              <a:rPr lang="en-GB" altLang="nl-NL" dirty="0" smtClean="0"/>
              <a:t/>
            </a:r>
            <a:br>
              <a:rPr lang="en-GB" altLang="nl-NL" dirty="0" smtClean="0"/>
            </a:br>
            <a:r>
              <a:rPr lang="en-GB" altLang="nl-NL" dirty="0" err="1" smtClean="0"/>
              <a:t>Geef</a:t>
            </a:r>
            <a:r>
              <a:rPr lang="en-GB" altLang="nl-NL" dirty="0" smtClean="0"/>
              <a:t> me de </a:t>
            </a:r>
            <a:r>
              <a:rPr lang="en-GB" altLang="nl-NL" dirty="0" err="1" smtClean="0"/>
              <a:t>ruimte</a:t>
            </a:r>
            <a:r>
              <a:rPr lang="en-GB" altLang="nl-NL" dirty="0" smtClean="0"/>
              <a:t> maar </a:t>
            </a:r>
            <a:r>
              <a:rPr lang="en-GB" altLang="nl-NL" dirty="0" err="1" smtClean="0"/>
              <a:t>blijf</a:t>
            </a:r>
            <a:r>
              <a:rPr lang="en-GB" altLang="nl-NL" dirty="0" smtClean="0"/>
              <a:t> </a:t>
            </a:r>
            <a:r>
              <a:rPr lang="en-GB" altLang="nl-NL" dirty="0" err="1" smtClean="0"/>
              <a:t>toch</a:t>
            </a:r>
            <a:r>
              <a:rPr lang="en-GB" altLang="nl-NL" dirty="0" smtClean="0"/>
              <a:t> </a:t>
            </a:r>
            <a:r>
              <a:rPr lang="en-GB" altLang="nl-NL" dirty="0" err="1" smtClean="0"/>
              <a:t>dichtbij</a:t>
            </a:r>
            <a:r>
              <a:rPr lang="en-GB" altLang="nl-NL" dirty="0" smtClean="0"/>
              <a:t> </a:t>
            </a:r>
          </a:p>
          <a:p>
            <a:pPr algn="ctr" eaLnBrk="1" hangingPunct="1">
              <a:lnSpc>
                <a:spcPct val="100000"/>
              </a:lnSpc>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nl-NL" dirty="0" smtClean="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4509120"/>
            <a:ext cx="2880320" cy="164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713890"/>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Vroegtijdige zorgplanning</a:t>
            </a:r>
            <a:endParaRPr lang="nl-NL"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816" y="1916832"/>
            <a:ext cx="3168352" cy="3168352"/>
          </a:xfrm>
          <a:prstGeom prst="rect">
            <a:avLst/>
          </a:prstGeom>
        </p:spPr>
      </p:pic>
    </p:spTree>
    <p:extLst>
      <p:ext uri="{BB962C8B-B14F-4D97-AF65-F5344CB8AC3E}">
        <p14:creationId xmlns:p14="http://schemas.microsoft.com/office/powerpoint/2010/main" val="3447353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Waarom?	</a:t>
            </a:r>
            <a:endParaRPr lang="nl-NL" dirty="0"/>
          </a:p>
        </p:txBody>
      </p:sp>
      <p:sp>
        <p:nvSpPr>
          <p:cNvPr id="3" name="Tijdelijke aanduiding voor inhoud 2"/>
          <p:cNvSpPr>
            <a:spLocks noGrp="1"/>
          </p:cNvSpPr>
          <p:nvPr>
            <p:ph idx="1"/>
          </p:nvPr>
        </p:nvSpPr>
        <p:spPr/>
        <p:txBody>
          <a:bodyPr/>
          <a:lstStyle/>
          <a:p>
            <a:pPr marL="342900" indent="-342900">
              <a:buFont typeface="Arial" panose="020B0604020202020204" pitchFamily="34" charset="0"/>
              <a:buChar char="•"/>
            </a:pPr>
            <a:r>
              <a:rPr lang="nl-NL" dirty="0" smtClean="0"/>
              <a:t>Doelen en voorkeuren bespreken</a:t>
            </a:r>
          </a:p>
          <a:p>
            <a:pPr marL="342900" indent="-342900">
              <a:buFont typeface="Arial" panose="020B0604020202020204" pitchFamily="34" charset="0"/>
              <a:buChar char="•"/>
            </a:pPr>
            <a:r>
              <a:rPr lang="nl-NL" dirty="0" smtClean="0"/>
              <a:t>Zorgbehandeling vast stellen</a:t>
            </a:r>
          </a:p>
          <a:p>
            <a:pPr marL="342900" indent="-342900">
              <a:buFont typeface="Arial" panose="020B0604020202020204" pitchFamily="34" charset="0"/>
              <a:buChar char="•"/>
            </a:pPr>
            <a:r>
              <a:rPr lang="nl-NL" dirty="0" smtClean="0"/>
              <a:t>Gesprek samen met patiënt en naasten</a:t>
            </a:r>
          </a:p>
          <a:p>
            <a:endParaRPr lang="nl-NL" dirty="0"/>
          </a:p>
          <a:p>
            <a:r>
              <a:rPr lang="nl-NL" dirty="0" smtClean="0"/>
              <a:t>- Minder gecompliceerde rouw na overlijden</a:t>
            </a:r>
            <a:endParaRPr lang="nl-NL" dirty="0"/>
          </a:p>
        </p:txBody>
      </p:sp>
    </p:spTree>
    <p:extLst>
      <p:ext uri="{BB962C8B-B14F-4D97-AF65-F5344CB8AC3E}">
        <p14:creationId xmlns:p14="http://schemas.microsoft.com/office/powerpoint/2010/main" val="271297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Behandelwens	</a:t>
            </a:r>
            <a:endParaRPr lang="nl-NL" dirty="0"/>
          </a:p>
        </p:txBody>
      </p:sp>
      <p:sp>
        <p:nvSpPr>
          <p:cNvPr id="3" name="Tijdelijke aanduiding voor inhoud 2"/>
          <p:cNvSpPr>
            <a:spLocks noGrp="1"/>
          </p:cNvSpPr>
          <p:nvPr>
            <p:ph idx="1"/>
          </p:nvPr>
        </p:nvSpPr>
        <p:spPr/>
        <p:txBody>
          <a:bodyPr/>
          <a:lstStyle/>
          <a:p>
            <a:r>
              <a:rPr lang="nl-NL" dirty="0" smtClean="0"/>
              <a:t>Mensen met een chronische ziekte hebben een hoge wens tot reanimatie/behandeling</a:t>
            </a:r>
            <a:br>
              <a:rPr lang="nl-NL" dirty="0" smtClean="0"/>
            </a:br>
            <a:r>
              <a:rPr lang="nl-NL" dirty="0"/>
              <a:t/>
            </a:r>
            <a:br>
              <a:rPr lang="nl-NL" dirty="0"/>
            </a:br>
            <a:r>
              <a:rPr lang="nl-NL" b="1" u="sng" dirty="0" smtClean="0"/>
              <a:t>Besluitvorming:</a:t>
            </a:r>
            <a:br>
              <a:rPr lang="nl-NL" b="1" u="sng" dirty="0" smtClean="0"/>
            </a:br>
            <a:r>
              <a:rPr lang="nl-NL" dirty="0" smtClean="0"/>
              <a:t>* goede uitleg belastbaarheid</a:t>
            </a:r>
            <a:br>
              <a:rPr lang="nl-NL" dirty="0" smtClean="0"/>
            </a:br>
            <a:r>
              <a:rPr lang="nl-NL" dirty="0" smtClean="0"/>
              <a:t>* negatieve uitkomst</a:t>
            </a:r>
            <a:br>
              <a:rPr lang="nl-NL" dirty="0" smtClean="0"/>
            </a:br>
            <a:r>
              <a:rPr lang="nl-NL" dirty="0" smtClean="0"/>
              <a:t/>
            </a:r>
            <a:br>
              <a:rPr lang="nl-NL" dirty="0" smtClean="0"/>
            </a:br>
            <a:r>
              <a:rPr lang="nl-NL" dirty="0" smtClean="0"/>
              <a:t>Overlevingskansen na reanimatie, ic opname, opname uitleggen</a:t>
            </a:r>
            <a:endParaRPr lang="nl-NL" dirty="0"/>
          </a:p>
        </p:txBody>
      </p:sp>
    </p:spTree>
    <p:extLst>
      <p:ext uri="{BB962C8B-B14F-4D97-AF65-F5344CB8AC3E}">
        <p14:creationId xmlns:p14="http://schemas.microsoft.com/office/powerpoint/2010/main" val="3297496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a:t>
            </a:r>
            <a:endParaRPr lang="nl-NL" dirty="0"/>
          </a:p>
        </p:txBody>
      </p:sp>
      <p:sp>
        <p:nvSpPr>
          <p:cNvPr id="3" name="Tijdelijke aanduiding voor inhoud 2"/>
          <p:cNvSpPr>
            <a:spLocks noGrp="1"/>
          </p:cNvSpPr>
          <p:nvPr>
            <p:ph idx="1"/>
          </p:nvPr>
        </p:nvSpPr>
        <p:spPr/>
        <p:txBody>
          <a:bodyPr/>
          <a:lstStyle/>
          <a:p>
            <a:r>
              <a:rPr lang="nl-NL" dirty="0" smtClean="0"/>
              <a:t>18.00 uur Start</a:t>
            </a:r>
            <a:br>
              <a:rPr lang="nl-NL" dirty="0" smtClean="0"/>
            </a:br>
            <a:r>
              <a:rPr lang="nl-NL" dirty="0" smtClean="0"/>
              <a:t>18.15 uur Presentatie chronisch palliatieve patiënt</a:t>
            </a:r>
            <a:br>
              <a:rPr lang="nl-NL" dirty="0" smtClean="0"/>
            </a:br>
            <a:r>
              <a:rPr lang="nl-NL" dirty="0" smtClean="0"/>
              <a:t>19.00 uur Vroegtijdige zorgplanning</a:t>
            </a:r>
            <a:br>
              <a:rPr lang="nl-NL" dirty="0" smtClean="0"/>
            </a:br>
            <a:r>
              <a:rPr lang="nl-NL" dirty="0" smtClean="0"/>
              <a:t>19.30 uur Koffie en </a:t>
            </a:r>
            <a:r>
              <a:rPr lang="nl-NL" dirty="0" err="1" smtClean="0"/>
              <a:t>conversation</a:t>
            </a:r>
            <a:r>
              <a:rPr lang="nl-NL" dirty="0" smtClean="0"/>
              <a:t> game</a:t>
            </a:r>
            <a:br>
              <a:rPr lang="nl-NL" dirty="0" smtClean="0"/>
            </a:br>
            <a:r>
              <a:rPr lang="nl-NL" dirty="0" smtClean="0"/>
              <a:t>20.30/21.00 </a:t>
            </a:r>
            <a:r>
              <a:rPr lang="nl-NL" dirty="0" smtClean="0"/>
              <a:t>uur Afronden</a:t>
            </a: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Vanuit de richtlijn:	</a:t>
            </a:r>
            <a:endParaRPr lang="nl-NL" dirty="0"/>
          </a:p>
        </p:txBody>
      </p:sp>
      <p:sp>
        <p:nvSpPr>
          <p:cNvPr id="3" name="Tijdelijke aanduiding voor inhoud 2"/>
          <p:cNvSpPr>
            <a:spLocks noGrp="1"/>
          </p:cNvSpPr>
          <p:nvPr>
            <p:ph idx="1"/>
          </p:nvPr>
        </p:nvSpPr>
        <p:spPr>
          <a:xfrm>
            <a:off x="457200" y="1862827"/>
            <a:ext cx="8303654" cy="3611499"/>
          </a:xfrm>
        </p:spPr>
        <p:txBody>
          <a:bodyPr/>
          <a:lstStyle/>
          <a:p>
            <a:r>
              <a:rPr lang="nl-NL" sz="1050" b="1" dirty="0"/>
              <a:t>Het uitgangspunt van een gesprek uit het kwaliteitskader en richtlijn Palliatief COPD.</a:t>
            </a:r>
            <a:br>
              <a:rPr lang="nl-NL" sz="1050" b="1" dirty="0"/>
            </a:br>
            <a:r>
              <a:rPr lang="nl-NL" sz="1050" b="1" dirty="0"/>
              <a:t/>
            </a:r>
            <a:br>
              <a:rPr lang="nl-NL" sz="1050" b="1" dirty="0"/>
            </a:br>
            <a:r>
              <a:rPr lang="nl-NL" sz="1050" dirty="0"/>
              <a:t>1. Klinisch beeld (eventueel verslechtering hierin)</a:t>
            </a:r>
            <a:br>
              <a:rPr lang="nl-NL" sz="1050" dirty="0"/>
            </a:br>
            <a:r>
              <a:rPr lang="nl-NL" sz="1050" dirty="0"/>
              <a:t>2. Behandeling heeft geen meerwaarde of de uitwerking hiervan blijft uit</a:t>
            </a:r>
            <a:br>
              <a:rPr lang="nl-NL" sz="1050" dirty="0"/>
            </a:br>
            <a:r>
              <a:rPr lang="nl-NL" sz="1050" dirty="0"/>
              <a:t>3. Inschatting van de zorgverlener (surprise question) en/of wensen van de patiënt </a:t>
            </a:r>
            <a:br>
              <a:rPr lang="nl-NL" sz="1050" dirty="0"/>
            </a:br>
            <a:r>
              <a:rPr lang="nl-NL" sz="1050" dirty="0"/>
              <a:t/>
            </a:r>
            <a:br>
              <a:rPr lang="nl-NL" sz="1050" dirty="0"/>
            </a:br>
            <a:r>
              <a:rPr lang="nl-NL" sz="1050" dirty="0"/>
              <a:t>Hulpmiddelen bij het bepalen van de klinische ernst van de ziekte:</a:t>
            </a:r>
            <a:br>
              <a:rPr lang="nl-NL" sz="1050" dirty="0"/>
            </a:br>
            <a:r>
              <a:rPr lang="nl-NL" sz="1050" dirty="0"/>
              <a:t>* FEV1 &lt; 30% van voorspeld</a:t>
            </a:r>
            <a:br>
              <a:rPr lang="nl-NL" sz="1050" dirty="0"/>
            </a:br>
            <a:r>
              <a:rPr lang="nl-NL" sz="1050" dirty="0"/>
              <a:t>* slechte bloedgassen</a:t>
            </a:r>
            <a:br>
              <a:rPr lang="nl-NL" sz="1050" dirty="0"/>
            </a:br>
            <a:r>
              <a:rPr lang="nl-NL" sz="1050" dirty="0"/>
              <a:t>* cor pulmonale (met pulmonale hypertensie)</a:t>
            </a:r>
            <a:br>
              <a:rPr lang="nl-NL" sz="1050" dirty="0"/>
            </a:br>
            <a:r>
              <a:rPr lang="nl-NL" sz="1050" dirty="0"/>
              <a:t>* MRC dyspnoe schaal score van 5</a:t>
            </a:r>
            <a:br>
              <a:rPr lang="nl-NL" sz="1050" dirty="0"/>
            </a:br>
            <a:r>
              <a:rPr lang="nl-NL" sz="1050" dirty="0"/>
              <a:t>* ondergewicht (BMI &lt;21 kg/m2) of spiermassaverlies</a:t>
            </a:r>
            <a:br>
              <a:rPr lang="nl-NL" sz="1050" dirty="0"/>
            </a:br>
            <a:r>
              <a:rPr lang="nl-NL" sz="1050" dirty="0"/>
              <a:t>* slechte kwaliteit van leven score (CCQ of SGRQ)</a:t>
            </a:r>
            <a:br>
              <a:rPr lang="nl-NL" sz="1050" dirty="0"/>
            </a:br>
            <a:r>
              <a:rPr lang="nl-NL" sz="1050" dirty="0"/>
              <a:t>* relevante co morbiditeit (bijvoorbeeld hartfalen)</a:t>
            </a:r>
            <a:br>
              <a:rPr lang="nl-NL" sz="1050" dirty="0"/>
            </a:br>
            <a:r>
              <a:rPr lang="nl-NL" sz="1050" dirty="0"/>
              <a:t>* frequente ziekenhuisopnames voor een acute exacerbatie</a:t>
            </a:r>
            <a:br>
              <a:rPr lang="nl-NL" sz="1050" dirty="0"/>
            </a:br>
            <a:r>
              <a:rPr lang="nl-NL" sz="1050" dirty="0"/>
              <a:t>* steeds kortere intervallen tussen </a:t>
            </a:r>
          </a:p>
          <a:p>
            <a:endParaRPr lang="nl-NL" sz="1050" dirty="0"/>
          </a:p>
          <a:p>
            <a:endParaRPr lang="nl-NL" sz="1050" dirty="0"/>
          </a:p>
          <a:p>
            <a:r>
              <a:rPr lang="nl-NL" sz="1050" b="1" dirty="0"/>
              <a:t>Gesprek aangaan na opname (4 weken na ontslag) </a:t>
            </a:r>
            <a:br>
              <a:rPr lang="nl-NL" sz="1050" b="1" dirty="0"/>
            </a:br>
            <a:r>
              <a:rPr lang="nl-NL" sz="1050" b="1" dirty="0"/>
              <a:t>- Wat wilt u met een eventuele volgende opname? </a:t>
            </a:r>
            <a:br>
              <a:rPr lang="nl-NL" sz="1050" b="1" dirty="0"/>
            </a:br>
            <a:endParaRPr lang="nl-NL" sz="1050" b="1" dirty="0"/>
          </a:p>
        </p:txBody>
      </p:sp>
    </p:spTree>
    <p:extLst>
      <p:ext uri="{BB962C8B-B14F-4D97-AF65-F5344CB8AC3E}">
        <p14:creationId xmlns:p14="http://schemas.microsoft.com/office/powerpoint/2010/main" val="3035114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 van het gesprek:	</a:t>
            </a:r>
            <a:endParaRPr lang="nl-NL" dirty="0"/>
          </a:p>
        </p:txBody>
      </p:sp>
      <p:sp>
        <p:nvSpPr>
          <p:cNvPr id="3" name="Tijdelijke aanduiding voor inhoud 2"/>
          <p:cNvSpPr>
            <a:spLocks noGrp="1"/>
          </p:cNvSpPr>
          <p:nvPr>
            <p:ph idx="1"/>
          </p:nvPr>
        </p:nvSpPr>
        <p:spPr/>
        <p:txBody>
          <a:bodyPr/>
          <a:lstStyle/>
          <a:p>
            <a:r>
              <a:rPr lang="nl-NL" dirty="0" smtClean="0"/>
              <a:t>1.	 Diagnose = kennis check </a:t>
            </a:r>
            <a:br>
              <a:rPr lang="nl-NL" dirty="0" smtClean="0"/>
            </a:br>
            <a:r>
              <a:rPr lang="nl-NL" dirty="0" smtClean="0"/>
              <a:t>	 Prognose = wilt u dat weten?</a:t>
            </a:r>
            <a:br>
              <a:rPr lang="nl-NL" dirty="0" smtClean="0"/>
            </a:br>
            <a:r>
              <a:rPr lang="nl-NL" dirty="0" smtClean="0"/>
              <a:t>                              - chronisch </a:t>
            </a:r>
            <a:br>
              <a:rPr lang="nl-NL" dirty="0" smtClean="0"/>
            </a:br>
            <a:r>
              <a:rPr lang="nl-NL" dirty="0" smtClean="0"/>
              <a:t>                              - niet te genezen</a:t>
            </a:r>
            <a:br>
              <a:rPr lang="nl-NL" dirty="0" smtClean="0"/>
            </a:br>
            <a:r>
              <a:rPr lang="nl-NL" dirty="0" smtClean="0"/>
              <a:t>                              - voordelen/risico`s van 				    behandelingen</a:t>
            </a:r>
            <a:br>
              <a:rPr lang="nl-NL" dirty="0" smtClean="0"/>
            </a:br>
            <a:r>
              <a:rPr lang="nl-NL" dirty="0" smtClean="0"/>
              <a:t>                              - Overlevingskans</a:t>
            </a:r>
            <a:br>
              <a:rPr lang="nl-NL" dirty="0" smtClean="0"/>
            </a:br>
            <a:r>
              <a:rPr lang="nl-NL" dirty="0" smtClean="0"/>
              <a:t>	  Hoop	= waar hoopt u op?</a:t>
            </a:r>
            <a:br>
              <a:rPr lang="nl-NL" dirty="0" smtClean="0"/>
            </a:br>
            <a:r>
              <a:rPr lang="nl-NL" dirty="0" smtClean="0"/>
              <a:t>                                waar bent u bang voor?</a:t>
            </a:r>
          </a:p>
          <a:p>
            <a:endParaRPr lang="nl-NL" dirty="0"/>
          </a:p>
        </p:txBody>
      </p:sp>
    </p:spTree>
    <p:extLst>
      <p:ext uri="{BB962C8B-B14F-4D97-AF65-F5344CB8AC3E}">
        <p14:creationId xmlns:p14="http://schemas.microsoft.com/office/powerpoint/2010/main" val="2666897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sz="2400" dirty="0" smtClean="0"/>
              <a:t>2. Wat maakt voor u het leven waardevol?</a:t>
            </a:r>
          </a:p>
          <a:p>
            <a:r>
              <a:rPr lang="nl-NL" sz="2400" dirty="0"/>
              <a:t> </a:t>
            </a:r>
            <a:r>
              <a:rPr lang="nl-NL" sz="2400" dirty="0" smtClean="0"/>
              <a:t>   Wat is belangrijk?</a:t>
            </a:r>
            <a:br>
              <a:rPr lang="nl-NL" sz="2400" dirty="0" smtClean="0"/>
            </a:br>
            <a:r>
              <a:rPr lang="nl-NL" sz="2400" dirty="0" smtClean="0"/>
              <a:t>    Wat betekent voor u kwaliteit van leven?</a:t>
            </a:r>
            <a:br>
              <a:rPr lang="nl-NL" sz="2400" dirty="0" smtClean="0"/>
            </a:br>
            <a:r>
              <a:rPr lang="nl-NL" sz="2400" dirty="0" smtClean="0"/>
              <a:t>    Wat zijn voor u belangrijke dingen in het leven?</a:t>
            </a:r>
            <a:br>
              <a:rPr lang="nl-NL" sz="2400" dirty="0" smtClean="0"/>
            </a:br>
            <a:r>
              <a:rPr lang="nl-NL" sz="2400" dirty="0" smtClean="0"/>
              <a:t>    Hoe ziet u de toekomst met COPD?</a:t>
            </a:r>
            <a:br>
              <a:rPr lang="nl-NL" sz="2400" dirty="0" smtClean="0"/>
            </a:br>
            <a:endParaRPr lang="nl-NL" sz="2400" dirty="0" smtClean="0"/>
          </a:p>
          <a:p>
            <a:r>
              <a:rPr lang="nl-NL" sz="2400" dirty="0" smtClean="0"/>
              <a:t>3. Welke wensen heeft de patiënt?</a:t>
            </a:r>
            <a:r>
              <a:rPr lang="nl-NL" dirty="0" smtClean="0"/>
              <a:t/>
            </a:r>
            <a:br>
              <a:rPr lang="nl-NL" dirty="0" smtClean="0"/>
            </a:br>
            <a:r>
              <a:rPr lang="nl-NL" dirty="0" smtClean="0"/>
              <a:t/>
            </a:r>
            <a:br>
              <a:rPr lang="nl-NL" dirty="0" smtClean="0"/>
            </a:br>
            <a:endParaRPr lang="nl-NL" dirty="0"/>
          </a:p>
        </p:txBody>
      </p:sp>
    </p:spTree>
    <p:extLst>
      <p:ext uri="{BB962C8B-B14F-4D97-AF65-F5344CB8AC3E}">
        <p14:creationId xmlns:p14="http://schemas.microsoft.com/office/powerpoint/2010/main" val="3802764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23528" y="1340768"/>
            <a:ext cx="9011344" cy="5040561"/>
          </a:xfrm>
        </p:spPr>
        <p:txBody>
          <a:bodyPr/>
          <a:lstStyle/>
          <a:p>
            <a:r>
              <a:rPr lang="nl-NL" sz="2400" dirty="0" smtClean="0"/>
              <a:t>4. </a:t>
            </a:r>
            <a:r>
              <a:rPr lang="nl-NL" sz="2400" dirty="0"/>
              <a:t>Levensverlengende behandelingen</a:t>
            </a:r>
            <a:br>
              <a:rPr lang="nl-NL" sz="2400" dirty="0"/>
            </a:br>
            <a:r>
              <a:rPr lang="nl-NL" sz="2400" dirty="0"/>
              <a:t>    * </a:t>
            </a:r>
            <a:r>
              <a:rPr lang="nl-NL" sz="2400" dirty="0" smtClean="0"/>
              <a:t>Bespreken </a:t>
            </a:r>
            <a:r>
              <a:rPr lang="nl-NL" sz="2400" dirty="0"/>
              <a:t>van reanimatie, beademen, </a:t>
            </a:r>
            <a:r>
              <a:rPr lang="nl-NL" sz="2400" dirty="0" err="1" smtClean="0"/>
              <a:t>bipap</a:t>
            </a:r>
            <a:r>
              <a:rPr lang="nl-NL" sz="2400" dirty="0" smtClean="0"/>
              <a:t/>
            </a:r>
            <a:br>
              <a:rPr lang="nl-NL" sz="2400" dirty="0" smtClean="0"/>
            </a:br>
            <a:r>
              <a:rPr lang="nl-NL" sz="2400" dirty="0" smtClean="0"/>
              <a:t>- risico`s bespreken</a:t>
            </a:r>
            <a:br>
              <a:rPr lang="nl-NL" sz="2400" dirty="0" smtClean="0"/>
            </a:br>
            <a:r>
              <a:rPr lang="nl-NL" sz="2400" dirty="0" smtClean="0"/>
              <a:t>- voor en nadelen bespreken</a:t>
            </a:r>
          </a:p>
          <a:p>
            <a:endParaRPr lang="nl-NL" sz="2400" dirty="0"/>
          </a:p>
          <a:p>
            <a:r>
              <a:rPr lang="nl-NL" sz="2400" dirty="0" smtClean="0"/>
              <a:t>5. Wilsverklaring</a:t>
            </a:r>
            <a:br>
              <a:rPr lang="nl-NL" sz="2400" dirty="0" smtClean="0"/>
            </a:br>
            <a:r>
              <a:rPr lang="nl-NL" sz="2400" dirty="0" smtClean="0"/>
              <a:t>    Heeft de patiënt een wilsverklaring? </a:t>
            </a:r>
            <a:br>
              <a:rPr lang="nl-NL" sz="2400" dirty="0" smtClean="0"/>
            </a:br>
            <a:r>
              <a:rPr lang="nl-NL" sz="2400" dirty="0" smtClean="0"/>
              <a:t>    Heeft de patiënt een wettelijke vertegenwoordiger / volmacht   </a:t>
            </a:r>
          </a:p>
          <a:p>
            <a:r>
              <a:rPr lang="nl-NL" sz="2400" dirty="0"/>
              <a:t> </a:t>
            </a:r>
            <a:r>
              <a:rPr lang="nl-NL" sz="2400" dirty="0" smtClean="0"/>
              <a:t>   geregeld en met naasten hierover gecommuniceerd? </a:t>
            </a:r>
            <a:endParaRPr lang="nl-NL" sz="2400" dirty="0"/>
          </a:p>
        </p:txBody>
      </p:sp>
    </p:spTree>
    <p:extLst>
      <p:ext uri="{BB962C8B-B14F-4D97-AF65-F5344CB8AC3E}">
        <p14:creationId xmlns:p14="http://schemas.microsoft.com/office/powerpoint/2010/main" val="3595430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862827"/>
            <a:ext cx="8229600" cy="3920592"/>
          </a:xfrm>
        </p:spPr>
        <p:txBody>
          <a:bodyPr/>
          <a:lstStyle/>
          <a:p>
            <a:r>
              <a:rPr lang="nl-NL" dirty="0" smtClean="0"/>
              <a:t>6. Sterfproces</a:t>
            </a:r>
            <a:br>
              <a:rPr lang="nl-NL" dirty="0" smtClean="0"/>
            </a:br>
            <a:r>
              <a:rPr lang="nl-NL" dirty="0" smtClean="0"/>
              <a:t>Uitleg geven over het doodgaan</a:t>
            </a:r>
            <a:br>
              <a:rPr lang="nl-NL" dirty="0" smtClean="0"/>
            </a:br>
            <a:r>
              <a:rPr lang="nl-NL" dirty="0" smtClean="0"/>
              <a:t>Nagaan:</a:t>
            </a:r>
            <a:br>
              <a:rPr lang="nl-NL" dirty="0" smtClean="0"/>
            </a:br>
            <a:r>
              <a:rPr lang="nl-NL" sz="1500" dirty="0"/>
              <a:t>- Angst om te stikken</a:t>
            </a:r>
            <a:br>
              <a:rPr lang="nl-NL" sz="1500" dirty="0"/>
            </a:br>
            <a:r>
              <a:rPr lang="nl-NL" sz="1500" dirty="0"/>
              <a:t>- Angst voor dyspneu</a:t>
            </a:r>
            <a:br>
              <a:rPr lang="nl-NL" sz="1500" dirty="0"/>
            </a:br>
            <a:r>
              <a:rPr lang="nl-NL" sz="1500" dirty="0"/>
              <a:t>- Angst voor wijze waarop wordt doodgegaan </a:t>
            </a:r>
          </a:p>
          <a:p>
            <a:r>
              <a:rPr lang="nl-NL" sz="1500" dirty="0"/>
              <a:t/>
            </a:r>
            <a:br>
              <a:rPr lang="nl-NL" sz="1500" dirty="0"/>
            </a:br>
            <a:r>
              <a:rPr lang="nl-NL" sz="1500" dirty="0"/>
              <a:t>* Palliatieve sedatie uitleggen / doel hiervan </a:t>
            </a:r>
            <a:br>
              <a:rPr lang="nl-NL" sz="1500" dirty="0"/>
            </a:br>
            <a:r>
              <a:rPr lang="nl-NL" sz="1500" dirty="0"/>
              <a:t>* Navraag doen over euthanasiewens</a:t>
            </a:r>
            <a:r>
              <a:rPr lang="nl-NL" dirty="0" smtClean="0"/>
              <a:t/>
            </a:r>
            <a:br>
              <a:rPr lang="nl-NL" dirty="0" smtClean="0"/>
            </a:br>
            <a:r>
              <a:rPr lang="nl-NL" dirty="0" smtClean="0"/>
              <a:t/>
            </a:r>
            <a:br>
              <a:rPr lang="nl-NL" dirty="0" smtClean="0"/>
            </a:br>
            <a:endParaRPr lang="nl-NL" sz="1500" dirty="0"/>
          </a:p>
        </p:txBody>
      </p:sp>
    </p:spTree>
    <p:extLst>
      <p:ext uri="{BB962C8B-B14F-4D97-AF65-F5344CB8AC3E}">
        <p14:creationId xmlns:p14="http://schemas.microsoft.com/office/powerpoint/2010/main" val="366264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a:t>7. In de steek laten</a:t>
            </a:r>
            <a:br>
              <a:rPr lang="nl-NL" dirty="0"/>
            </a:br>
            <a:r>
              <a:rPr lang="nl-NL" dirty="0"/>
              <a:t>Wat heeft u van uw arts nodig? Wat denkt u wat er </a:t>
            </a:r>
            <a:r>
              <a:rPr lang="nl-NL" dirty="0" smtClean="0"/>
              <a:t>verandert </a:t>
            </a:r>
            <a:r>
              <a:rPr lang="nl-NL" dirty="0"/>
              <a:t>in </a:t>
            </a:r>
            <a:r>
              <a:rPr lang="nl-NL" dirty="0" smtClean="0"/>
              <a:t>uw </a:t>
            </a:r>
            <a:r>
              <a:rPr lang="nl-NL" dirty="0"/>
              <a:t>relatie tot uw arts?</a:t>
            </a:r>
            <a:br>
              <a:rPr lang="nl-NL" dirty="0"/>
            </a:br>
            <a:endParaRPr lang="nl-NL" sz="1500" dirty="0"/>
          </a:p>
          <a:p>
            <a:endParaRPr lang="nl-NL" dirty="0"/>
          </a:p>
          <a:p>
            <a:r>
              <a:rPr lang="nl-NL" dirty="0" smtClean="0"/>
              <a:t>8. Spiritualiteit</a:t>
            </a:r>
            <a:br>
              <a:rPr lang="nl-NL" dirty="0" smtClean="0"/>
            </a:br>
            <a:r>
              <a:rPr lang="nl-NL" dirty="0" smtClean="0"/>
              <a:t>* Levensbeschouwing</a:t>
            </a:r>
            <a:br>
              <a:rPr lang="nl-NL" dirty="0" smtClean="0"/>
            </a:br>
            <a:r>
              <a:rPr lang="nl-NL" dirty="0" smtClean="0"/>
              <a:t>* Geestelijke verzorger </a:t>
            </a:r>
            <a:br>
              <a:rPr lang="nl-NL" dirty="0" smtClean="0"/>
            </a:br>
            <a:endParaRPr lang="nl-NL" dirty="0"/>
          </a:p>
        </p:txBody>
      </p:sp>
    </p:spTree>
    <p:extLst>
      <p:ext uri="{BB962C8B-B14F-4D97-AF65-F5344CB8AC3E}">
        <p14:creationId xmlns:p14="http://schemas.microsoft.com/office/powerpoint/2010/main" val="3289341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NL" dirty="0" smtClean="0"/>
              <a:t>9. Zorgen en vragen bespreken</a:t>
            </a:r>
            <a:br>
              <a:rPr lang="nl-NL" dirty="0" smtClean="0"/>
            </a:br>
            <a:r>
              <a:rPr lang="nl-NL" dirty="0" smtClean="0"/>
              <a:t/>
            </a:r>
            <a:br>
              <a:rPr lang="nl-NL" dirty="0" smtClean="0"/>
            </a:br>
            <a:r>
              <a:rPr lang="nl-NL" dirty="0" smtClean="0"/>
              <a:t>Het verloop van het traject duidelijk maken en het gesprek blijven herhalen.</a:t>
            </a:r>
            <a:endParaRPr lang="nl-NL" dirty="0"/>
          </a:p>
        </p:txBody>
      </p:sp>
    </p:spTree>
    <p:extLst>
      <p:ext uri="{BB962C8B-B14F-4D97-AF65-F5344CB8AC3E}">
        <p14:creationId xmlns:p14="http://schemas.microsoft.com/office/powerpoint/2010/main" val="2449459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49237"/>
            <a:ext cx="8939336" cy="659483"/>
          </a:xfrm>
        </p:spPr>
        <p:txBody>
          <a:bodyPr/>
          <a:lstStyle/>
          <a:p>
            <a:r>
              <a:rPr lang="nl-NL" dirty="0" smtClean="0"/>
              <a:t>Taken long/palliatief verpleegkundige</a:t>
            </a:r>
            <a:endParaRPr lang="nl-NL" dirty="0"/>
          </a:p>
        </p:txBody>
      </p:sp>
      <p:sp>
        <p:nvSpPr>
          <p:cNvPr id="3" name="Tijdelijke aanduiding voor inhoud 2"/>
          <p:cNvSpPr>
            <a:spLocks noGrp="1"/>
          </p:cNvSpPr>
          <p:nvPr>
            <p:ph idx="1"/>
          </p:nvPr>
        </p:nvSpPr>
        <p:spPr/>
        <p:txBody>
          <a:bodyPr/>
          <a:lstStyle/>
          <a:p>
            <a:pPr marL="457200" indent="-457200">
              <a:buFont typeface="Arial" panose="020B0604020202020204" pitchFamily="34" charset="0"/>
              <a:buChar char="•"/>
            </a:pPr>
            <a:r>
              <a:rPr lang="nl-NL" dirty="0" smtClean="0"/>
              <a:t>Thuiszorg</a:t>
            </a:r>
          </a:p>
          <a:p>
            <a:pPr marL="457200" indent="-457200">
              <a:buFont typeface="Arial" panose="020B0604020202020204" pitchFamily="34" charset="0"/>
              <a:buChar char="•"/>
            </a:pPr>
            <a:r>
              <a:rPr lang="nl-NL" dirty="0" smtClean="0"/>
              <a:t>Ziekenhuis</a:t>
            </a:r>
            <a:endParaRPr lang="nl-NL" dirty="0"/>
          </a:p>
        </p:txBody>
      </p:sp>
    </p:spTree>
    <p:extLst>
      <p:ext uri="{BB962C8B-B14F-4D97-AF65-F5344CB8AC3E}">
        <p14:creationId xmlns:p14="http://schemas.microsoft.com/office/powerpoint/2010/main" val="309640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Richtlijnen:</a:t>
            </a:r>
            <a:endParaRPr lang="nl-NL" dirty="0"/>
          </a:p>
        </p:txBody>
      </p:sp>
      <p:sp>
        <p:nvSpPr>
          <p:cNvPr id="3" name="Tijdelijke aanduiding voor inhoud 2"/>
          <p:cNvSpPr>
            <a:spLocks noGrp="1"/>
          </p:cNvSpPr>
          <p:nvPr>
            <p:ph idx="1"/>
          </p:nvPr>
        </p:nvSpPr>
        <p:spPr/>
        <p:txBody>
          <a:bodyPr/>
          <a:lstStyle/>
          <a:p>
            <a:r>
              <a:rPr lang="nl-NL" dirty="0" smtClean="0"/>
              <a:t>www.</a:t>
            </a:r>
            <a:endParaRPr lang="nl-NL" dirty="0"/>
          </a:p>
        </p:txBody>
      </p:sp>
    </p:spTree>
    <p:extLst>
      <p:ext uri="{BB962C8B-B14F-4D97-AF65-F5344CB8AC3E}">
        <p14:creationId xmlns:p14="http://schemas.microsoft.com/office/powerpoint/2010/main" val="3776998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Conversation</a:t>
            </a:r>
            <a:r>
              <a:rPr lang="nl-NL" dirty="0" smtClean="0"/>
              <a:t> Game	</a:t>
            </a:r>
            <a:endParaRPr lang="nl-NL" dirty="0"/>
          </a:p>
        </p:txBody>
      </p:sp>
      <p:pic>
        <p:nvPicPr>
          <p:cNvPr id="1026" name="Picture 2" descr="Afbeeldingsresultaat voor kaartjes van betekenis">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897839" y="914077"/>
            <a:ext cx="5348322" cy="417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663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kijk van een kind</a:t>
            </a:r>
            <a:endParaRPr lang="nl-NL" dirty="0"/>
          </a:p>
        </p:txBody>
      </p:sp>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268760"/>
            <a:ext cx="4415597" cy="33116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2204864"/>
            <a:ext cx="4668011" cy="3501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20207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Volgende scholing	</a:t>
            </a:r>
            <a:endParaRPr lang="nl-NL" dirty="0"/>
          </a:p>
        </p:txBody>
      </p:sp>
      <p:sp>
        <p:nvSpPr>
          <p:cNvPr id="3" name="Tijdelijke aanduiding voor inhoud 2"/>
          <p:cNvSpPr>
            <a:spLocks noGrp="1"/>
          </p:cNvSpPr>
          <p:nvPr>
            <p:ph idx="1"/>
          </p:nvPr>
        </p:nvSpPr>
        <p:spPr/>
        <p:txBody>
          <a:bodyPr/>
          <a:lstStyle/>
          <a:p>
            <a:r>
              <a:rPr lang="nl-NL" dirty="0" smtClean="0"/>
              <a:t>20 Maart 2019</a:t>
            </a:r>
            <a:br>
              <a:rPr lang="nl-NL" dirty="0" smtClean="0"/>
            </a:br>
            <a:r>
              <a:rPr lang="nl-NL" dirty="0" smtClean="0"/>
              <a:t/>
            </a:r>
            <a:br>
              <a:rPr lang="nl-NL" dirty="0" smtClean="0"/>
            </a:br>
            <a:r>
              <a:rPr lang="nl-NL" dirty="0" smtClean="0"/>
              <a:t>Rituelen en Multiculturele aspecten in de Palliatieve zorg.</a:t>
            </a:r>
            <a:endParaRPr lang="nl-NL" dirty="0"/>
          </a:p>
        </p:txBody>
      </p:sp>
    </p:spTree>
    <p:extLst>
      <p:ext uri="{BB962C8B-B14F-4D97-AF65-F5344CB8AC3E}">
        <p14:creationId xmlns:p14="http://schemas.microsoft.com/office/powerpoint/2010/main" val="159113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Film overleven met COPD</a:t>
            </a:r>
            <a:endParaRPr lang="nl-NL" dirty="0"/>
          </a:p>
        </p:txBody>
      </p:sp>
      <p:sp>
        <p:nvSpPr>
          <p:cNvPr id="3" name="Tekstvak 2"/>
          <p:cNvSpPr txBox="1"/>
          <p:nvPr/>
        </p:nvSpPr>
        <p:spPr>
          <a:xfrm>
            <a:off x="3563888" y="3068960"/>
            <a:ext cx="3312368" cy="923330"/>
          </a:xfrm>
          <a:prstGeom prst="rect">
            <a:avLst/>
          </a:prstGeom>
          <a:noFill/>
        </p:spPr>
        <p:txBody>
          <a:bodyPr wrap="square" rtlCol="0">
            <a:spAutoFit/>
          </a:bodyPr>
          <a:lstStyle/>
          <a:p>
            <a:r>
              <a:rPr lang="nl-NL" dirty="0">
                <a:hlinkClick r:id="rId3"/>
              </a:rPr>
              <a:t>https://</a:t>
            </a:r>
            <a:r>
              <a:rPr lang="nl-NL" dirty="0" smtClean="0">
                <a:hlinkClick r:id="rId3"/>
              </a:rPr>
              <a:t>www.youtube.com/watch?v=bhTeZySVAt8</a:t>
            </a:r>
            <a:endParaRPr lang="nl-NL" dirty="0" smtClean="0"/>
          </a:p>
          <a:p>
            <a:endParaRPr lang="nl-NL" dirty="0"/>
          </a:p>
        </p:txBody>
      </p:sp>
    </p:spTree>
    <p:extLst>
      <p:ext uri="{BB962C8B-B14F-4D97-AF65-F5344CB8AC3E}">
        <p14:creationId xmlns:p14="http://schemas.microsoft.com/office/powerpoint/2010/main" val="16738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Verloop van een chronische ziekte</a:t>
            </a:r>
            <a:endParaRPr lang="nl-NL" dirty="0"/>
          </a:p>
        </p:txBody>
      </p:sp>
      <p:pic>
        <p:nvPicPr>
          <p:cNvPr id="3" name="Afbeelding 2" descr="Figuur 2 Ziektetrajecten"/>
          <p:cNvPicPr/>
          <p:nvPr/>
        </p:nvPicPr>
        <p:blipFill>
          <a:blip r:embed="rId3">
            <a:extLst>
              <a:ext uri="{28A0092B-C50C-407E-A947-70E740481C1C}">
                <a14:useLocalDpi xmlns:a14="http://schemas.microsoft.com/office/drawing/2010/main" val="0"/>
              </a:ext>
            </a:extLst>
          </a:blip>
          <a:srcRect/>
          <a:stretch>
            <a:fillRect/>
          </a:stretch>
        </p:blipFill>
        <p:spPr bwMode="auto">
          <a:xfrm>
            <a:off x="755576" y="1124744"/>
            <a:ext cx="3398193" cy="5015906"/>
          </a:xfrm>
          <a:prstGeom prst="rect">
            <a:avLst/>
          </a:prstGeom>
          <a:noFill/>
          <a:ln>
            <a:noFill/>
          </a:ln>
        </p:spPr>
      </p:pic>
      <p:pic>
        <p:nvPicPr>
          <p:cNvPr id="1026" name="Picture 2" descr="Gerelateerde afbeelding">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880" r="8880"/>
          <a:stretch/>
        </p:blipFill>
        <p:spPr bwMode="auto">
          <a:xfrm>
            <a:off x="4283968" y="1700808"/>
            <a:ext cx="4648200"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78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Palliatieve zorg	</a:t>
            </a:r>
            <a:endParaRPr lang="nl-NL" dirty="0"/>
          </a:p>
        </p:txBody>
      </p:sp>
      <p:sp>
        <p:nvSpPr>
          <p:cNvPr id="3" name="Tekstvak 2"/>
          <p:cNvSpPr txBox="1"/>
          <p:nvPr/>
        </p:nvSpPr>
        <p:spPr>
          <a:xfrm>
            <a:off x="1619672" y="2564904"/>
            <a:ext cx="5256584" cy="369332"/>
          </a:xfrm>
          <a:prstGeom prst="rect">
            <a:avLst/>
          </a:prstGeom>
          <a:noFill/>
        </p:spPr>
        <p:txBody>
          <a:bodyPr wrap="square" rtlCol="0">
            <a:spAutoFit/>
          </a:bodyPr>
          <a:lstStyle/>
          <a:p>
            <a:r>
              <a:rPr lang="nl-NL" dirty="0" smtClean="0"/>
              <a:t>Palliatie afgeleid van Pallium</a:t>
            </a:r>
            <a:endParaRPr lang="nl-NL" dirty="0"/>
          </a:p>
        </p:txBody>
      </p:sp>
      <p:pic>
        <p:nvPicPr>
          <p:cNvPr id="2050" name="Picture 2" descr="polikliniekpalliatievez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40968"/>
            <a:ext cx="3554760" cy="200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99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349414" y="-99392"/>
            <a:ext cx="8687082" cy="1312863"/>
          </a:xfrm>
        </p:spPr>
        <p:txBody>
          <a:bodyPr/>
          <a:lstStyle/>
          <a:p>
            <a:pPr algn="l" eaLnBrk="1" hangingPunct="1">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nl-NL" sz="3200" b="1" dirty="0" err="1" smtClean="0"/>
              <a:t>Waarom</a:t>
            </a:r>
            <a:r>
              <a:rPr lang="en-GB" altLang="nl-NL" sz="3200" b="1" dirty="0" smtClean="0"/>
              <a:t> </a:t>
            </a:r>
            <a:r>
              <a:rPr lang="en-GB" altLang="nl-NL" sz="3200" b="1" dirty="0" err="1" smtClean="0"/>
              <a:t>palliatieve</a:t>
            </a:r>
            <a:r>
              <a:rPr lang="en-GB" altLang="nl-NL" sz="3200" b="1" dirty="0" smtClean="0"/>
              <a:t> </a:t>
            </a:r>
            <a:r>
              <a:rPr lang="en-GB" altLang="nl-NL" sz="3200" b="1" dirty="0" err="1" smtClean="0"/>
              <a:t>zorg</a:t>
            </a:r>
            <a:r>
              <a:rPr lang="en-GB" altLang="nl-NL" sz="3200" b="1" dirty="0" smtClean="0"/>
              <a:t> </a:t>
            </a:r>
            <a:r>
              <a:rPr lang="en-GB" altLang="nl-NL" sz="3200" b="1" dirty="0" err="1" smtClean="0"/>
              <a:t>bij</a:t>
            </a:r>
            <a:r>
              <a:rPr lang="en-GB" altLang="nl-NL" sz="3200" dirty="0"/>
              <a:t> </a:t>
            </a:r>
            <a:r>
              <a:rPr lang="en-GB" altLang="nl-NL" sz="3200" dirty="0" err="1" smtClean="0"/>
              <a:t>een</a:t>
            </a:r>
            <a:r>
              <a:rPr lang="en-GB" altLang="nl-NL" sz="3200" dirty="0" smtClean="0"/>
              <a:t> </a:t>
            </a:r>
            <a:r>
              <a:rPr lang="en-GB" altLang="nl-NL" sz="3200" dirty="0" err="1" smtClean="0"/>
              <a:t>chronische</a:t>
            </a:r>
            <a:r>
              <a:rPr lang="en-GB" altLang="nl-NL" sz="3200" dirty="0" smtClean="0"/>
              <a:t> </a:t>
            </a:r>
            <a:r>
              <a:rPr lang="en-GB" altLang="nl-NL" sz="3200" dirty="0" err="1" smtClean="0"/>
              <a:t>ziekte</a:t>
            </a:r>
            <a:r>
              <a:rPr lang="en-GB" altLang="nl-NL" sz="3200" b="1" dirty="0" smtClean="0"/>
              <a:t>?</a:t>
            </a:r>
          </a:p>
        </p:txBody>
      </p:sp>
      <p:sp>
        <p:nvSpPr>
          <p:cNvPr id="10243" name="Rectangle 2"/>
          <p:cNvSpPr>
            <a:spLocks noGrp="1" noChangeArrowheads="1"/>
          </p:cNvSpPr>
          <p:nvPr>
            <p:ph type="body" idx="4294967295"/>
          </p:nvPr>
        </p:nvSpPr>
        <p:spPr>
          <a:xfrm>
            <a:off x="381000" y="2133600"/>
            <a:ext cx="8305800" cy="4114800"/>
          </a:xfrm>
        </p:spPr>
        <p:txBody>
          <a:bodyPr/>
          <a:lstStyle/>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nl-NL" sz="2800" dirty="0" smtClean="0"/>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nl-NL" sz="2800" dirty="0" err="1" smtClean="0"/>
              <a:t>Palliatieve</a:t>
            </a:r>
            <a:r>
              <a:rPr lang="en-GB" altLang="nl-NL" sz="2800" dirty="0" smtClean="0"/>
              <a:t> </a:t>
            </a:r>
            <a:r>
              <a:rPr lang="en-GB" altLang="nl-NL" sz="2800" dirty="0" err="1" smtClean="0"/>
              <a:t>zorg</a:t>
            </a:r>
            <a:r>
              <a:rPr lang="en-GB" altLang="nl-NL" sz="2800" dirty="0" smtClean="0"/>
              <a:t> is </a:t>
            </a:r>
            <a:r>
              <a:rPr lang="en-GB" altLang="nl-NL" sz="2800" dirty="0" err="1" smtClean="0"/>
              <a:t>een</a:t>
            </a:r>
            <a:r>
              <a:rPr lang="en-GB" altLang="nl-NL" sz="2800" dirty="0" smtClean="0"/>
              <a:t> </a:t>
            </a:r>
            <a:r>
              <a:rPr lang="en-GB" altLang="nl-NL" sz="2800" dirty="0" err="1" smtClean="0"/>
              <a:t>begrip</a:t>
            </a:r>
            <a:r>
              <a:rPr lang="en-GB" altLang="nl-NL" sz="2800" dirty="0" smtClean="0"/>
              <a:t> in de </a:t>
            </a:r>
            <a:r>
              <a:rPr lang="en-GB" altLang="nl-NL" sz="2800" dirty="0" err="1" smtClean="0"/>
              <a:t>oncologie</a:t>
            </a:r>
            <a:r>
              <a:rPr lang="en-GB" altLang="nl-NL" sz="2800" dirty="0" smtClean="0"/>
              <a:t>.</a:t>
            </a:r>
            <a:br>
              <a:rPr lang="en-GB" altLang="nl-NL" sz="2800" dirty="0" smtClean="0"/>
            </a:br>
            <a:endParaRPr lang="en-GB" altLang="nl-NL" sz="2800" dirty="0" smtClean="0"/>
          </a:p>
          <a:p>
            <a:pPr eaLnBrk="1" hangingPunct="1">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nl-NL" sz="2800" dirty="0" smtClean="0"/>
              <a:t>Is </a:t>
            </a:r>
            <a:r>
              <a:rPr lang="en-GB" altLang="nl-NL" sz="2800" dirty="0" err="1" smtClean="0"/>
              <a:t>onderbelicht</a:t>
            </a:r>
            <a:r>
              <a:rPr lang="en-GB" altLang="nl-NL" sz="2800" dirty="0" smtClean="0"/>
              <a:t> in de </a:t>
            </a:r>
            <a:r>
              <a:rPr lang="en-GB" altLang="nl-NL" sz="2800" dirty="0" err="1" smtClean="0"/>
              <a:t>zorg</a:t>
            </a:r>
            <a:r>
              <a:rPr lang="en-GB" altLang="nl-NL" sz="2800" dirty="0" smtClean="0"/>
              <a:t> </a:t>
            </a:r>
            <a:r>
              <a:rPr lang="en-GB" altLang="nl-NL" sz="2800" dirty="0" err="1" smtClean="0"/>
              <a:t>voor</a:t>
            </a:r>
            <a:r>
              <a:rPr lang="en-GB" altLang="nl-NL" sz="2800" dirty="0" smtClean="0"/>
              <a:t> </a:t>
            </a:r>
            <a:r>
              <a:rPr lang="en-GB" altLang="nl-NL" sz="2800" dirty="0" err="1" smtClean="0"/>
              <a:t>patiënten</a:t>
            </a:r>
            <a:r>
              <a:rPr lang="en-GB" altLang="nl-NL" sz="2800" dirty="0" smtClean="0"/>
              <a:t> met  </a:t>
            </a:r>
            <a:r>
              <a:rPr lang="en-GB" altLang="nl-NL" sz="2800" dirty="0" err="1" smtClean="0"/>
              <a:t>chronische</a:t>
            </a:r>
            <a:r>
              <a:rPr lang="en-GB" altLang="nl-NL" sz="2800" dirty="0" smtClean="0"/>
              <a:t> </a:t>
            </a:r>
            <a:r>
              <a:rPr lang="en-GB" altLang="nl-NL" sz="2800" dirty="0" err="1" smtClean="0"/>
              <a:t>aandoeningen</a:t>
            </a:r>
            <a:r>
              <a:rPr lang="en-GB" altLang="nl-NL" sz="2800" dirty="0" smtClean="0"/>
              <a:t>.</a:t>
            </a:r>
          </a:p>
          <a:p>
            <a:pPr eaLnBrk="1" hangingPunct="1">
              <a:lnSpc>
                <a:spcPct val="100000"/>
              </a:lnSpc>
              <a:buFont typeface="Arial" panose="020B0604020202020204"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nl-NL" sz="2800" dirty="0" smtClean="0"/>
          </a:p>
        </p:txBody>
      </p:sp>
    </p:spTree>
    <p:extLst>
      <p:ext uri="{BB962C8B-B14F-4D97-AF65-F5344CB8AC3E}">
        <p14:creationId xmlns:p14="http://schemas.microsoft.com/office/powerpoint/2010/main" val="965149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Definitie Palliatieve zorg WHO	</a:t>
            </a:r>
            <a:endParaRPr lang="nl-NL" dirty="0"/>
          </a:p>
        </p:txBody>
      </p:sp>
      <p:sp>
        <p:nvSpPr>
          <p:cNvPr id="3" name="Tijdelijke aanduiding voor inhoud 2"/>
          <p:cNvSpPr>
            <a:spLocks noGrp="1"/>
          </p:cNvSpPr>
          <p:nvPr>
            <p:ph idx="1"/>
          </p:nvPr>
        </p:nvSpPr>
        <p:spPr/>
        <p:txBody>
          <a:bodyPr/>
          <a:lstStyle/>
          <a:p>
            <a:pPr marL="514350" indent="-514350">
              <a:buAutoNum type="arabicPeriod"/>
            </a:pPr>
            <a:r>
              <a:rPr lang="nl-NL" dirty="0" smtClean="0"/>
              <a:t>Verbeteren van de kwaliteit van leven</a:t>
            </a:r>
          </a:p>
          <a:p>
            <a:pPr marL="514350" indent="-514350">
              <a:buAutoNum type="arabicPeriod"/>
            </a:pPr>
            <a:r>
              <a:rPr lang="nl-NL" dirty="0" smtClean="0"/>
              <a:t>Preventie en vermindering van lijden</a:t>
            </a:r>
          </a:p>
          <a:p>
            <a:pPr marL="514350" indent="-514350">
              <a:buAutoNum type="arabicPeriod"/>
            </a:pPr>
            <a:r>
              <a:rPr lang="nl-NL" dirty="0" smtClean="0"/>
              <a:t>Vroegtijdig herkennen en behandelen</a:t>
            </a:r>
          </a:p>
        </p:txBody>
      </p:sp>
    </p:spTree>
    <p:extLst>
      <p:ext uri="{BB962C8B-B14F-4D97-AF65-F5344CB8AC3E}">
        <p14:creationId xmlns:p14="http://schemas.microsoft.com/office/powerpoint/2010/main" val="37610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Palliatieve fase</a:t>
            </a:r>
            <a:endParaRPr lang="nl-NL" dirty="0"/>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484784"/>
            <a:ext cx="6549082" cy="3805880"/>
          </a:xfrm>
          <a:prstGeom prst="rect">
            <a:avLst/>
          </a:prstGeom>
        </p:spPr>
      </p:pic>
    </p:spTree>
    <p:extLst>
      <p:ext uri="{BB962C8B-B14F-4D97-AF65-F5344CB8AC3E}">
        <p14:creationId xmlns:p14="http://schemas.microsoft.com/office/powerpoint/2010/main" val="3912530512"/>
      </p:ext>
    </p:extLst>
  </p:cSld>
  <p:clrMapOvr>
    <a:masterClrMapping/>
  </p:clrMapOvr>
</p:sld>
</file>

<file path=ppt/theme/theme1.xml><?xml version="1.0" encoding="utf-8"?>
<a:theme xmlns:a="http://schemas.openxmlformats.org/drawingml/2006/main" name="Presentatie MC v3">
  <a:themeElements>
    <a:clrScheme name="Huisstijl">
      <a:dk1>
        <a:srgbClr val="005288"/>
      </a:dk1>
      <a:lt1>
        <a:sysClr val="window" lastClr="FFFFFF"/>
      </a:lt1>
      <a:dk2>
        <a:srgbClr val="191919"/>
      </a:dk2>
      <a:lt2>
        <a:srgbClr val="EEECE1"/>
      </a:lt2>
      <a:accent1>
        <a:srgbClr val="A5CA7C"/>
      </a:accent1>
      <a:accent2>
        <a:srgbClr val="71A9AA"/>
      </a:accent2>
      <a:accent3>
        <a:srgbClr val="114F77"/>
      </a:accent3>
      <a:accent4>
        <a:srgbClr val="6F92BA"/>
      </a:accent4>
      <a:accent5>
        <a:srgbClr val="AAD4BC"/>
      </a:accent5>
      <a:accent6>
        <a:srgbClr val="004176"/>
      </a:accent6>
      <a:hlink>
        <a:srgbClr val="0000FF"/>
      </a:hlink>
      <a:folHlink>
        <a:srgbClr val="800080"/>
      </a:folHlink>
    </a:clrScheme>
    <a:fontScheme name="Huisstijl">
      <a:majorFont>
        <a:latin typeface="Leelawadee"/>
        <a:ea typeface=""/>
        <a:cs typeface=""/>
      </a:majorFont>
      <a:minorFont>
        <a:latin typeface="Leelawadee"/>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 MC v3</Template>
  <TotalTime>316</TotalTime>
  <Words>1064</Words>
  <Application>Microsoft Office PowerPoint</Application>
  <PresentationFormat>Diavoorstelling (4:3)</PresentationFormat>
  <Paragraphs>139</Paragraphs>
  <Slides>30</Slides>
  <Notes>29</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30</vt:i4>
      </vt:variant>
    </vt:vector>
  </HeadingPairs>
  <TitlesOfParts>
    <vt:vector size="39" baseType="lpstr">
      <vt:lpstr>Arial</vt:lpstr>
      <vt:lpstr>Neris Thin</vt:lpstr>
      <vt:lpstr>Calibri</vt:lpstr>
      <vt:lpstr>Lucida Sans Unicode</vt:lpstr>
      <vt:lpstr>Century Gothic</vt:lpstr>
      <vt:lpstr>Georgia</vt:lpstr>
      <vt:lpstr>Leelawadee</vt:lpstr>
      <vt:lpstr>Times New Roman</vt:lpstr>
      <vt:lpstr>Presentatie MC v3</vt:lpstr>
      <vt:lpstr>De Chronisch palliatieve patiënt</vt:lpstr>
      <vt:lpstr>Inhoud: </vt:lpstr>
      <vt:lpstr>De kijk van een kind</vt:lpstr>
      <vt:lpstr>Film overleven met COPD</vt:lpstr>
      <vt:lpstr>Verloop van een chronische ziekte</vt:lpstr>
      <vt:lpstr>Palliatieve zorg </vt:lpstr>
      <vt:lpstr>Waarom palliatieve zorg bij een chronische ziekte?</vt:lpstr>
      <vt:lpstr>Definitie Palliatieve zorg WHO </vt:lpstr>
      <vt:lpstr>Palliatieve fase</vt:lpstr>
      <vt:lpstr>Symptomen:</vt:lpstr>
      <vt:lpstr> Waarom palliatieve zorg bij chronisch ziekte </vt:lpstr>
      <vt:lpstr>Problemen in de palliatieve fase</vt:lpstr>
      <vt:lpstr>Zorgen rondom het levenseinde:</vt:lpstr>
      <vt:lpstr>Rol van de verpleegkundige: </vt:lpstr>
      <vt:lpstr>Aandacht voor de naasten:</vt:lpstr>
      <vt:lpstr>Autonomie</vt:lpstr>
      <vt:lpstr>Vroegtijdige zorgplanning</vt:lpstr>
      <vt:lpstr>Waarom? </vt:lpstr>
      <vt:lpstr>Behandelwens </vt:lpstr>
      <vt:lpstr>Vanuit de richtlijn: </vt:lpstr>
      <vt:lpstr>Inhoud van het gesprek: </vt:lpstr>
      <vt:lpstr>PowerPoint-presentatie</vt:lpstr>
      <vt:lpstr>PowerPoint-presentatie</vt:lpstr>
      <vt:lpstr>PowerPoint-presentatie</vt:lpstr>
      <vt:lpstr>PowerPoint-presentatie</vt:lpstr>
      <vt:lpstr>PowerPoint-presentatie</vt:lpstr>
      <vt:lpstr>Taken long/palliatief verpleegkundige</vt:lpstr>
      <vt:lpstr>Richtlijnen:</vt:lpstr>
      <vt:lpstr>Conversation Game </vt:lpstr>
      <vt:lpstr>Volgende scholing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206600</dc:creator>
  <cp:lastModifiedBy>Benjert-Geluk, E.</cp:lastModifiedBy>
  <cp:revision>54</cp:revision>
  <cp:lastPrinted>2018-11-26T07:40:52Z</cp:lastPrinted>
  <dcterms:created xsi:type="dcterms:W3CDTF">2015-09-02T14:12:55Z</dcterms:created>
  <dcterms:modified xsi:type="dcterms:W3CDTF">2018-11-30T18:48:40Z</dcterms:modified>
</cp:coreProperties>
</file>