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7" r:id="rId2"/>
    <p:sldId id="258" r:id="rId3"/>
    <p:sldId id="327" r:id="rId4"/>
    <p:sldId id="328" r:id="rId5"/>
    <p:sldId id="329" r:id="rId6"/>
    <p:sldId id="275" r:id="rId7"/>
    <p:sldId id="276" r:id="rId8"/>
    <p:sldId id="277" r:id="rId9"/>
    <p:sldId id="278" r:id="rId10"/>
    <p:sldId id="279" r:id="rId11"/>
    <p:sldId id="280" r:id="rId12"/>
    <p:sldId id="281" r:id="rId13"/>
    <p:sldId id="282" r:id="rId14"/>
    <p:sldId id="283" r:id="rId15"/>
    <p:sldId id="284" r:id="rId16"/>
    <p:sldId id="285" r:id="rId17"/>
    <p:sldId id="335" r:id="rId18"/>
    <p:sldId id="337" r:id="rId19"/>
    <p:sldId id="336" r:id="rId20"/>
    <p:sldId id="331" r:id="rId21"/>
    <p:sldId id="333" r:id="rId22"/>
    <p:sldId id="332" r:id="rId23"/>
    <p:sldId id="334" r:id="rId24"/>
    <p:sldId id="295" r:id="rId25"/>
    <p:sldId id="297" r:id="rId26"/>
    <p:sldId id="298" r:id="rId27"/>
    <p:sldId id="299" r:id="rId28"/>
    <p:sldId id="300" r:id="rId29"/>
    <p:sldId id="301" r:id="rId30"/>
    <p:sldId id="330" r:id="rId31"/>
    <p:sldId id="316" r:id="rId32"/>
    <p:sldId id="317" r:id="rId33"/>
    <p:sldId id="318" r:id="rId34"/>
    <p:sldId id="319" r:id="rId35"/>
    <p:sldId id="339" r:id="rId36"/>
    <p:sldId id="338" r:id="rId37"/>
    <p:sldId id="323" r:id="rId38"/>
    <p:sldId id="324" r:id="rId3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62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950056-B9F1-4D4C-A107-DDB2D6AC7489}" type="datetimeFigureOut">
              <a:rPr lang="nl-NL" smtClean="0"/>
              <a:t>11-12-2018</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A8A1E4-75D8-4013-B6B4-8A62E3F98419}" type="slidenum">
              <a:rPr lang="nl-NL" smtClean="0"/>
              <a:t>‹nr.›</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Lokaal: zo dicht mogelijk </a:t>
            </a:r>
            <a:r>
              <a:rPr lang="nl-NL" dirty="0" err="1" smtClean="0"/>
              <a:t>bijde</a:t>
            </a:r>
            <a:r>
              <a:rPr lang="nl-NL" dirty="0" smtClean="0"/>
              <a:t> plaats van werking</a:t>
            </a:r>
            <a:br>
              <a:rPr lang="nl-NL" dirty="0" smtClean="0"/>
            </a:br>
            <a:r>
              <a:rPr lang="nl-NL" dirty="0" err="1" smtClean="0"/>
              <a:t>Systemisch</a:t>
            </a:r>
            <a:r>
              <a:rPr lang="nl-NL" dirty="0" smtClean="0"/>
              <a:t>:</a:t>
            </a:r>
            <a:r>
              <a:rPr lang="nl-NL" baseline="0" dirty="0" smtClean="0"/>
              <a:t> via de circulatie</a:t>
            </a:r>
            <a:endParaRPr lang="nl-NL" dirty="0"/>
          </a:p>
        </p:txBody>
      </p:sp>
      <p:sp>
        <p:nvSpPr>
          <p:cNvPr id="4" name="Tijdelijke aanduiding voor dianummer 3"/>
          <p:cNvSpPr>
            <a:spLocks noGrp="1"/>
          </p:cNvSpPr>
          <p:nvPr>
            <p:ph type="sldNum" sz="quarter" idx="10"/>
          </p:nvPr>
        </p:nvSpPr>
        <p:spPr/>
        <p:txBody>
          <a:bodyPr/>
          <a:lstStyle/>
          <a:p>
            <a:fld id="{504499CC-82A6-4267-BCC8-034B78EF22A0}" type="slidenum">
              <a:rPr lang="nl-NL" smtClean="0"/>
              <a:pPr/>
              <a:t>7</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smtClean="0"/>
              <a:t>Versnel bereiken </a:t>
            </a:r>
            <a:r>
              <a:rPr lang="nl-NL" dirty="0" err="1" smtClean="0"/>
              <a:t>steady</a:t>
            </a:r>
            <a:r>
              <a:rPr lang="nl-NL" baseline="0" dirty="0" smtClean="0"/>
              <a:t> state bij oplaaddoseringen: bij </a:t>
            </a:r>
            <a:r>
              <a:rPr lang="nl-NL" baseline="0" dirty="0" err="1" smtClean="0"/>
              <a:t>digoxine</a:t>
            </a:r>
            <a:r>
              <a:rPr lang="nl-NL" baseline="0" dirty="0" smtClean="0"/>
              <a:t> en </a:t>
            </a:r>
            <a:r>
              <a:rPr lang="nl-NL" baseline="0" dirty="0" err="1" smtClean="0"/>
              <a:t>doxycicline</a:t>
            </a:r>
            <a:r>
              <a:rPr lang="nl-NL" baseline="0" dirty="0" smtClean="0"/>
              <a:t>.</a:t>
            </a:r>
            <a:endParaRPr lang="nl-NL" dirty="0"/>
          </a:p>
        </p:txBody>
      </p:sp>
      <p:sp>
        <p:nvSpPr>
          <p:cNvPr id="4" name="Tijdelijke aanduiding voor dianummer 3"/>
          <p:cNvSpPr>
            <a:spLocks noGrp="1"/>
          </p:cNvSpPr>
          <p:nvPr>
            <p:ph type="sldNum" sz="quarter" idx="10"/>
          </p:nvPr>
        </p:nvSpPr>
        <p:spPr/>
        <p:txBody>
          <a:bodyPr/>
          <a:lstStyle/>
          <a:p>
            <a:fld id="{28A8A1E4-75D8-4013-B6B4-8A62E3F98419}" type="slidenum">
              <a:rPr lang="nl-NL" smtClean="0"/>
              <a:t>14</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pPr marL="228600" indent="-228600">
              <a:buAutoNum type="arabicPeriod"/>
            </a:pPr>
            <a:r>
              <a:rPr lang="nl-NL" dirty="0" smtClean="0"/>
              <a:t>antidopaminerg:</a:t>
            </a:r>
            <a:r>
              <a:rPr lang="nl-NL" baseline="0" dirty="0" smtClean="0"/>
              <a:t> haldol</a:t>
            </a:r>
          </a:p>
          <a:p>
            <a:pPr marL="228600" indent="-228600">
              <a:buAutoNum type="arabicPeriod"/>
            </a:pPr>
            <a:r>
              <a:rPr lang="nl-NL" baseline="0" dirty="0" smtClean="0"/>
              <a:t>Noradrenerg: olanzapine, risperdal</a:t>
            </a:r>
          </a:p>
          <a:p>
            <a:pPr marL="228600" indent="-228600">
              <a:buAutoNum type="arabicPeriod"/>
            </a:pPr>
            <a:r>
              <a:rPr lang="nl-NL" baseline="0" dirty="0" smtClean="0"/>
              <a:t>Antihistaminerg: Clozapine, risperdal, perfenazine. Bijna niet bij haldol</a:t>
            </a:r>
          </a:p>
          <a:p>
            <a:pPr marL="228600" indent="-228600">
              <a:buAutoNum type="arabicPeriod"/>
            </a:pPr>
            <a:r>
              <a:rPr lang="nl-NL" baseline="0" dirty="0" smtClean="0"/>
              <a:t>Anticholinerg: clozapine, olanzapine. Meeste AP hebben weinige van deze werking</a:t>
            </a:r>
          </a:p>
          <a:p>
            <a:pPr marL="228600" indent="-228600">
              <a:buAutoNum type="arabicPeriod"/>
            </a:pPr>
            <a:r>
              <a:rPr lang="nl-NL" baseline="0" dirty="0" smtClean="0"/>
              <a:t>Groep 5: antiserotonerg: clozapine risperdal. Minder zyprexa. Niet haldol</a:t>
            </a:r>
            <a:endParaRPr lang="nl-NL" dirty="0" smtClean="0"/>
          </a:p>
          <a:p>
            <a:endParaRPr lang="nl-NL" dirty="0"/>
          </a:p>
        </p:txBody>
      </p:sp>
      <p:sp>
        <p:nvSpPr>
          <p:cNvPr id="4" name="Tijdelijke aanduiding voor dianummer 3"/>
          <p:cNvSpPr>
            <a:spLocks noGrp="1"/>
          </p:cNvSpPr>
          <p:nvPr>
            <p:ph type="sldNum" sz="quarter" idx="10"/>
          </p:nvPr>
        </p:nvSpPr>
        <p:spPr/>
        <p:txBody>
          <a:bodyPr/>
          <a:lstStyle/>
          <a:p>
            <a:fld id="{504499CC-82A6-4267-BCC8-034B78EF22A0}" type="slidenum">
              <a:rPr lang="nl-NL" smtClean="0"/>
              <a:pPr/>
              <a:t>26</a:t>
            </a:fld>
            <a:endParaRPr lang="nl-NL"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het opmaakprofiel van de modelondertitel te bewerken</a:t>
            </a:r>
            <a:endParaRPr lang="nl-NL"/>
          </a:p>
        </p:txBody>
      </p:sp>
      <p:sp>
        <p:nvSpPr>
          <p:cNvPr id="4" name="Tijdelijke aanduiding voor datum 3"/>
          <p:cNvSpPr>
            <a:spLocks noGrp="1"/>
          </p:cNvSpPr>
          <p:nvPr>
            <p:ph type="dt" sz="half" idx="10"/>
          </p:nvPr>
        </p:nvSpPr>
        <p:spPr/>
        <p:txBody>
          <a:bodyPr/>
          <a:lstStyle/>
          <a:p>
            <a:fld id="{DF92EE6C-F9CC-4CEF-8964-1113492D8961}" type="datetimeFigureOut">
              <a:rPr lang="nl-NL" smtClean="0"/>
              <a:t>11-12-2018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54E1DA-32FC-413E-995B-E8DACEDCE8C5}" type="slidenum">
              <a:rPr lang="nl-NL" smtClean="0"/>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F92EE6C-F9CC-4CEF-8964-1113492D8961}" type="datetimeFigureOut">
              <a:rPr lang="nl-NL" smtClean="0"/>
              <a:t>11-12-2018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54E1DA-32FC-413E-995B-E8DACEDCE8C5}" type="slidenum">
              <a:rPr lang="nl-NL" smtClean="0"/>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F92EE6C-F9CC-4CEF-8964-1113492D8961}" type="datetimeFigureOut">
              <a:rPr lang="nl-NL" smtClean="0"/>
              <a:t>11-12-2018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54E1DA-32FC-413E-995B-E8DACEDCE8C5}" type="slidenum">
              <a:rPr lang="nl-NL" smtClean="0"/>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F92EE6C-F9CC-4CEF-8964-1113492D8961}" type="datetimeFigureOut">
              <a:rPr lang="nl-NL" smtClean="0"/>
              <a:t>11-12-2018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54E1DA-32FC-413E-995B-E8DACEDCE8C5}" type="slidenum">
              <a:rPr lang="nl-NL" smtClean="0"/>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DF92EE6C-F9CC-4CEF-8964-1113492D8961}" type="datetimeFigureOut">
              <a:rPr lang="nl-NL" smtClean="0"/>
              <a:t>11-12-2018</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B54E1DA-32FC-413E-995B-E8DACEDCE8C5}" type="slidenum">
              <a:rPr lang="nl-NL" smtClean="0"/>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F92EE6C-F9CC-4CEF-8964-1113492D8961}" type="datetimeFigureOut">
              <a:rPr lang="nl-NL" smtClean="0"/>
              <a:t>11-12-2018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54E1DA-32FC-413E-995B-E8DACEDCE8C5}" type="slidenum">
              <a:rPr lang="nl-NL" smtClean="0"/>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DF92EE6C-F9CC-4CEF-8964-1113492D8961}" type="datetimeFigureOut">
              <a:rPr lang="nl-NL" smtClean="0"/>
              <a:t>11-12-2018</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B54E1DA-32FC-413E-995B-E8DACEDCE8C5}" type="slidenum">
              <a:rPr lang="nl-NL" smtClean="0"/>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DF92EE6C-F9CC-4CEF-8964-1113492D8961}" type="datetimeFigureOut">
              <a:rPr lang="nl-NL" smtClean="0"/>
              <a:t>11-12-2018</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B54E1DA-32FC-413E-995B-E8DACEDCE8C5}" type="slidenum">
              <a:rPr lang="nl-NL" smtClean="0"/>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DF92EE6C-F9CC-4CEF-8964-1113492D8961}" type="datetimeFigureOut">
              <a:rPr lang="nl-NL" smtClean="0"/>
              <a:t>11-12-2018</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B54E1DA-32FC-413E-995B-E8DACEDCE8C5}" type="slidenum">
              <a:rPr lang="nl-NL" smtClean="0"/>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F92EE6C-F9CC-4CEF-8964-1113492D8961}" type="datetimeFigureOut">
              <a:rPr lang="nl-NL" smtClean="0"/>
              <a:t>11-12-2018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54E1DA-32FC-413E-995B-E8DACEDCE8C5}" type="slidenum">
              <a:rPr lang="nl-NL" smtClean="0"/>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F92EE6C-F9CC-4CEF-8964-1113492D8961}" type="datetimeFigureOut">
              <a:rPr lang="nl-NL" smtClean="0"/>
              <a:t>11-12-2018</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B54E1DA-32FC-413E-995B-E8DACEDCE8C5}" type="slidenum">
              <a:rPr lang="nl-NL" smtClean="0"/>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92EE6C-F9CC-4CEF-8964-1113492D8961}" type="datetimeFigureOut">
              <a:rPr lang="nl-NL" smtClean="0"/>
              <a:t>11-12-2018</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54E1DA-32FC-413E-995B-E8DACEDCE8C5}" type="slidenum">
              <a:rPr lang="nl-NL" smtClean="0"/>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farmacotherapeutischkompas.nl/images/tekeningen/groot/00_farmkin_conc_eenm_oral.gi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Medicatiegebruik in de ouderenzorg</a:t>
            </a:r>
            <a:endParaRPr lang="nl-NL" dirty="0"/>
          </a:p>
        </p:txBody>
      </p:sp>
      <p:sp>
        <p:nvSpPr>
          <p:cNvPr id="3" name="Ondertitel 2"/>
          <p:cNvSpPr>
            <a:spLocks noGrp="1"/>
          </p:cNvSpPr>
          <p:nvPr>
            <p:ph type="subTitle" idx="1"/>
          </p:nvPr>
        </p:nvSpPr>
        <p:spPr>
          <a:xfrm>
            <a:off x="785786" y="4143380"/>
            <a:ext cx="7772400" cy="1000132"/>
          </a:xfrm>
        </p:spPr>
        <p:txBody>
          <a:bodyPr>
            <a:normAutofit fontScale="62500" lnSpcReduction="20000"/>
          </a:bodyPr>
          <a:lstStyle/>
          <a:p>
            <a:r>
              <a:rPr lang="nl-NL" dirty="0" smtClean="0"/>
              <a:t>Marjan Lenderink</a:t>
            </a:r>
          </a:p>
          <a:p>
            <a:r>
              <a:rPr lang="nl-NL" dirty="0" smtClean="0"/>
              <a:t>Specialist ouderengeneeskunde</a:t>
            </a:r>
          </a:p>
          <a:p>
            <a:r>
              <a:rPr lang="nl-NL" dirty="0" smtClean="0"/>
              <a:t>Opella</a:t>
            </a:r>
            <a:endParaRPr lang="nl-N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Farmacokinetiek</a:t>
            </a:r>
            <a:r>
              <a:rPr lang="nl-NL" dirty="0" smtClean="0"/>
              <a:t>: absorptie</a:t>
            </a:r>
            <a:endParaRPr lang="nl-NL" dirty="0"/>
          </a:p>
        </p:txBody>
      </p:sp>
      <p:sp>
        <p:nvSpPr>
          <p:cNvPr id="3" name="Tijdelijke aanduiding voor inhoud 2"/>
          <p:cNvSpPr>
            <a:spLocks noGrp="1"/>
          </p:cNvSpPr>
          <p:nvPr>
            <p:ph idx="1"/>
          </p:nvPr>
        </p:nvSpPr>
        <p:spPr/>
        <p:txBody>
          <a:bodyPr/>
          <a:lstStyle/>
          <a:p>
            <a:r>
              <a:rPr lang="nl-NL" dirty="0" smtClean="0"/>
              <a:t>Mate van absorptie</a:t>
            </a:r>
          </a:p>
          <a:p>
            <a:pPr lvl="1"/>
            <a:r>
              <a:rPr lang="nl-NL" dirty="0" smtClean="0"/>
              <a:t>Biologische beschikbaarheid: hoeveel van de toegediende werkzame stof uiteindelijk de circulatie bereikt </a:t>
            </a:r>
            <a:r>
              <a:rPr lang="nl-NL" dirty="0" err="1" smtClean="0"/>
              <a:t>tov</a:t>
            </a:r>
            <a:r>
              <a:rPr lang="nl-NL" dirty="0" smtClean="0"/>
              <a:t> </a:t>
            </a:r>
            <a:r>
              <a:rPr lang="nl-NL" dirty="0" err="1" smtClean="0"/>
              <a:t>iv</a:t>
            </a:r>
            <a:r>
              <a:rPr lang="nl-NL" dirty="0" smtClean="0"/>
              <a:t> toediening.</a:t>
            </a:r>
          </a:p>
          <a:p>
            <a:pPr lvl="2"/>
            <a:r>
              <a:rPr lang="nl-NL" dirty="0" smtClean="0"/>
              <a:t>Niet geheel vrijkomen van de werkzame stof</a:t>
            </a:r>
          </a:p>
          <a:p>
            <a:pPr lvl="2"/>
            <a:r>
              <a:rPr lang="nl-NL" dirty="0" smtClean="0"/>
              <a:t>Gedeeltelijke absorptie</a:t>
            </a:r>
          </a:p>
          <a:p>
            <a:pPr lvl="2"/>
            <a:r>
              <a:rPr lang="nl-NL" dirty="0" smtClean="0"/>
              <a:t>Afbraak in het maagdarm kanaal of de lever (</a:t>
            </a:r>
            <a:r>
              <a:rPr lang="nl-NL" dirty="0" err="1" smtClean="0"/>
              <a:t>first</a:t>
            </a:r>
            <a:r>
              <a:rPr lang="nl-NL" dirty="0" smtClean="0"/>
              <a:t> pass effect)</a:t>
            </a:r>
            <a:endParaRPr lang="nl-N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Farmacokinetiek</a:t>
            </a:r>
            <a:r>
              <a:rPr lang="nl-NL" dirty="0" smtClean="0"/>
              <a:t>: absorptie</a:t>
            </a:r>
            <a:endParaRPr lang="nl-NL" dirty="0"/>
          </a:p>
        </p:txBody>
      </p:sp>
      <p:sp>
        <p:nvSpPr>
          <p:cNvPr id="3" name="Tijdelijke aanduiding voor inhoud 2"/>
          <p:cNvSpPr>
            <a:spLocks noGrp="1"/>
          </p:cNvSpPr>
          <p:nvPr>
            <p:ph idx="1"/>
          </p:nvPr>
        </p:nvSpPr>
        <p:spPr>
          <a:xfrm>
            <a:off x="357158" y="1643050"/>
            <a:ext cx="7339042" cy="4812686"/>
          </a:xfrm>
        </p:spPr>
        <p:txBody>
          <a:bodyPr>
            <a:normAutofit/>
          </a:bodyPr>
          <a:lstStyle/>
          <a:p>
            <a:r>
              <a:rPr lang="nl-NL" sz="2000" dirty="0" smtClean="0"/>
              <a:t>Plasmaconcentratie na eenmalige orale toediening</a:t>
            </a:r>
            <a:endParaRPr lang="nl-NL" sz="2000" dirty="0"/>
          </a:p>
        </p:txBody>
      </p:sp>
      <p:pic>
        <p:nvPicPr>
          <p:cNvPr id="125954" name="Picture 2" descr="Klik voor een grotere versie">
            <a:hlinkClick r:id="rId2"/>
          </p:cNvPr>
          <p:cNvPicPr>
            <a:picLocks noChangeAspect="1" noChangeArrowheads="1"/>
          </p:cNvPicPr>
          <p:nvPr/>
        </p:nvPicPr>
        <p:blipFill>
          <a:blip r:embed="rId3" cstate="print"/>
          <a:srcRect/>
          <a:stretch>
            <a:fillRect/>
          </a:stretch>
        </p:blipFill>
        <p:spPr bwMode="auto">
          <a:xfrm>
            <a:off x="259025" y="2132857"/>
            <a:ext cx="7213467" cy="439248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Farmacokinetiek</a:t>
            </a:r>
            <a:r>
              <a:rPr lang="nl-NL" dirty="0" smtClean="0"/>
              <a:t>: absorptie</a:t>
            </a:r>
            <a:endParaRPr lang="nl-NL" dirty="0"/>
          </a:p>
        </p:txBody>
      </p:sp>
      <p:sp>
        <p:nvSpPr>
          <p:cNvPr id="3" name="Tijdelijke aanduiding voor inhoud 2"/>
          <p:cNvSpPr>
            <a:spLocks noGrp="1"/>
          </p:cNvSpPr>
          <p:nvPr>
            <p:ph idx="1"/>
          </p:nvPr>
        </p:nvSpPr>
        <p:spPr/>
        <p:txBody>
          <a:bodyPr>
            <a:normAutofit/>
          </a:bodyPr>
          <a:lstStyle/>
          <a:p>
            <a:r>
              <a:rPr lang="nl-NL" sz="2000" dirty="0" smtClean="0"/>
              <a:t>Plasmaconcentratie afhankelijk van soort toediening</a:t>
            </a:r>
            <a:endParaRPr lang="nl-NL" sz="2000" dirty="0"/>
          </a:p>
        </p:txBody>
      </p:sp>
      <p:pic>
        <p:nvPicPr>
          <p:cNvPr id="134146" name="Picture 2" descr="http://www.farmacotherapeutischkompas.nl/images/tekeningen/groot/00_farmkin_conc_afh_toed.gif"/>
          <p:cNvPicPr>
            <a:picLocks noChangeAspect="1" noChangeArrowheads="1"/>
          </p:cNvPicPr>
          <p:nvPr/>
        </p:nvPicPr>
        <p:blipFill>
          <a:blip r:embed="rId2" cstate="print"/>
          <a:srcRect/>
          <a:stretch>
            <a:fillRect/>
          </a:stretch>
        </p:blipFill>
        <p:spPr bwMode="auto">
          <a:xfrm>
            <a:off x="323528" y="2204864"/>
            <a:ext cx="7319562" cy="423590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Farmacokinetiek</a:t>
            </a:r>
            <a:r>
              <a:rPr lang="nl-NL" dirty="0" smtClean="0"/>
              <a:t>: distributie</a:t>
            </a:r>
            <a:endParaRPr lang="nl-NL" dirty="0"/>
          </a:p>
        </p:txBody>
      </p:sp>
      <p:sp>
        <p:nvSpPr>
          <p:cNvPr id="3" name="Tijdelijke aanduiding voor inhoud 2"/>
          <p:cNvSpPr>
            <a:spLocks noGrp="1"/>
          </p:cNvSpPr>
          <p:nvPr>
            <p:ph idx="1"/>
          </p:nvPr>
        </p:nvSpPr>
        <p:spPr/>
        <p:txBody>
          <a:bodyPr>
            <a:normAutofit/>
          </a:bodyPr>
          <a:lstStyle/>
          <a:p>
            <a:r>
              <a:rPr lang="nl-NL" dirty="0" smtClean="0"/>
              <a:t>Distributie</a:t>
            </a:r>
          </a:p>
          <a:p>
            <a:pPr lvl="1"/>
            <a:r>
              <a:rPr lang="nl-NL" dirty="0" smtClean="0"/>
              <a:t>Verdelingsvolume: een maat voor de verdeling van de stof in het lichaam. </a:t>
            </a:r>
          </a:p>
          <a:p>
            <a:pPr lvl="2"/>
            <a:r>
              <a:rPr lang="nl-NL" dirty="0" smtClean="0"/>
              <a:t>Passage van de bloed </a:t>
            </a:r>
            <a:r>
              <a:rPr lang="nl-NL" dirty="0" err="1" smtClean="0"/>
              <a:t>hersenbarriere</a:t>
            </a:r>
            <a:endParaRPr lang="nl-NL" dirty="0" smtClean="0"/>
          </a:p>
          <a:p>
            <a:pPr lvl="1"/>
            <a:endParaRPr lang="nl-N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Farmacokinetiek</a:t>
            </a:r>
            <a:r>
              <a:rPr lang="nl-NL" dirty="0" smtClean="0"/>
              <a:t>: eliminatie</a:t>
            </a:r>
            <a:endParaRPr lang="nl-NL" dirty="0"/>
          </a:p>
        </p:txBody>
      </p:sp>
      <p:sp>
        <p:nvSpPr>
          <p:cNvPr id="3" name="Tijdelijke aanduiding voor inhoud 2"/>
          <p:cNvSpPr>
            <a:spLocks noGrp="1"/>
          </p:cNvSpPr>
          <p:nvPr>
            <p:ph idx="1"/>
          </p:nvPr>
        </p:nvSpPr>
        <p:spPr>
          <a:xfrm>
            <a:off x="457200" y="1609416"/>
            <a:ext cx="7427168" cy="5059944"/>
          </a:xfrm>
        </p:spPr>
        <p:txBody>
          <a:bodyPr>
            <a:normAutofit fontScale="92500" lnSpcReduction="20000"/>
          </a:bodyPr>
          <a:lstStyle/>
          <a:p>
            <a:r>
              <a:rPr lang="nl-NL" dirty="0" err="1" smtClean="0"/>
              <a:t>Elimenatie</a:t>
            </a:r>
            <a:r>
              <a:rPr lang="nl-NL" dirty="0" smtClean="0"/>
              <a:t>:</a:t>
            </a:r>
          </a:p>
          <a:p>
            <a:pPr lvl="1"/>
            <a:r>
              <a:rPr lang="nl-NL" dirty="0" smtClean="0"/>
              <a:t>Nieren</a:t>
            </a:r>
          </a:p>
          <a:p>
            <a:pPr lvl="1"/>
            <a:r>
              <a:rPr lang="nl-NL" dirty="0" smtClean="0"/>
              <a:t>Lever</a:t>
            </a:r>
          </a:p>
          <a:p>
            <a:pPr lvl="1"/>
            <a:endParaRPr lang="nl-NL" dirty="0" smtClean="0"/>
          </a:p>
          <a:p>
            <a:pPr lvl="1"/>
            <a:r>
              <a:rPr lang="nl-NL" dirty="0" smtClean="0"/>
              <a:t>Plasmahalfwaardetijd: tijd die het lichaam nodig heeft om de plasmaconcentratie van de stof te halveren.</a:t>
            </a:r>
          </a:p>
          <a:p>
            <a:pPr lvl="1"/>
            <a:r>
              <a:rPr lang="nl-NL" dirty="0" smtClean="0"/>
              <a:t>Na 5 keer de halfwaardetijd is de stof (97%) </a:t>
            </a:r>
            <a:br>
              <a:rPr lang="nl-NL" dirty="0" smtClean="0"/>
            </a:br>
            <a:r>
              <a:rPr lang="nl-NL" dirty="0" smtClean="0"/>
              <a:t>uit het lichaam verdwenen.</a:t>
            </a:r>
          </a:p>
          <a:p>
            <a:pPr lvl="1"/>
            <a:r>
              <a:rPr lang="nl-NL" dirty="0" smtClean="0"/>
              <a:t>Bij herhaalde toediening (4-5 halfwaardetijden) ontstaat een evenwicht tussen de geabsorbeerde fractie en de geëlimineerde fractie. </a:t>
            </a:r>
            <a:r>
              <a:rPr lang="nl-NL" dirty="0" err="1" smtClean="0"/>
              <a:t>Steady</a:t>
            </a:r>
            <a:r>
              <a:rPr lang="nl-NL" dirty="0" smtClean="0"/>
              <a:t> state.</a:t>
            </a:r>
            <a:br>
              <a:rPr lang="nl-NL" dirty="0" smtClean="0"/>
            </a:br>
            <a:endParaRPr lang="nl-NL"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Farmacokinetiek</a:t>
            </a:r>
            <a:endParaRPr lang="nl-NL" dirty="0"/>
          </a:p>
        </p:txBody>
      </p:sp>
      <p:sp>
        <p:nvSpPr>
          <p:cNvPr id="3" name="Tijdelijke aanduiding voor inhoud 2"/>
          <p:cNvSpPr>
            <a:spLocks noGrp="1"/>
          </p:cNvSpPr>
          <p:nvPr>
            <p:ph idx="1"/>
          </p:nvPr>
        </p:nvSpPr>
        <p:spPr/>
        <p:txBody>
          <a:bodyPr>
            <a:normAutofit fontScale="77500" lnSpcReduction="20000"/>
          </a:bodyPr>
          <a:lstStyle/>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endParaRPr lang="nl-NL" dirty="0" smtClean="0"/>
          </a:p>
          <a:p>
            <a:r>
              <a:rPr lang="nl-NL" sz="1100" i="1" dirty="0" smtClean="0"/>
              <a:t>Ad 1: </a:t>
            </a:r>
            <a:r>
              <a:rPr lang="nl-NL" sz="1100" i="1" dirty="0" err="1" smtClean="0"/>
              <a:t>Steady-state</a:t>
            </a:r>
            <a:r>
              <a:rPr lang="nl-NL" sz="1100" i="1" dirty="0" smtClean="0"/>
              <a:t> </a:t>
            </a:r>
          </a:p>
          <a:p>
            <a:r>
              <a:rPr lang="nl-NL" sz="1100" i="1" dirty="0" smtClean="0"/>
              <a:t>Ad 2: </a:t>
            </a:r>
            <a:r>
              <a:rPr lang="nl-NL" sz="1100" i="1" dirty="0" err="1" smtClean="0"/>
              <a:t>Steady-state-concentratie</a:t>
            </a:r>
            <a:r>
              <a:rPr lang="nl-NL" sz="1100" i="1" dirty="0" smtClean="0"/>
              <a:t> </a:t>
            </a:r>
          </a:p>
          <a:p>
            <a:pPr lvl="1"/>
            <a:r>
              <a:rPr lang="nl-NL" sz="1100" i="1" dirty="0" smtClean="0"/>
              <a:t>evenredig met dosis/doseringsinterval </a:t>
            </a:r>
          </a:p>
          <a:p>
            <a:pPr lvl="1"/>
            <a:r>
              <a:rPr lang="nl-NL" sz="1100" i="1" dirty="0" smtClean="0"/>
              <a:t>evenredig met biologische beschikbaarheid/klaring </a:t>
            </a:r>
          </a:p>
          <a:p>
            <a:r>
              <a:rPr lang="nl-NL" sz="1100" i="1" dirty="0" smtClean="0"/>
              <a:t>Ad 3: Fluctuaties </a:t>
            </a:r>
          </a:p>
          <a:p>
            <a:pPr lvl="1"/>
            <a:r>
              <a:rPr lang="nl-NL" sz="1100" i="1" dirty="0" smtClean="0"/>
              <a:t>evenredig met doseringsinterval/T</a:t>
            </a:r>
            <a:r>
              <a:rPr lang="nl-NL" sz="1100" i="1" baseline="-25000" dirty="0" smtClean="0"/>
              <a:t>½ el</a:t>
            </a:r>
            <a:r>
              <a:rPr lang="nl-NL" sz="1100" i="1" dirty="0" smtClean="0"/>
              <a:t> </a:t>
            </a:r>
          </a:p>
          <a:p>
            <a:pPr lvl="1"/>
            <a:r>
              <a:rPr lang="nl-NL" sz="1100" i="1" dirty="0" smtClean="0"/>
              <a:t>afgezwakt bij langzame absorptie ('</a:t>
            </a:r>
            <a:r>
              <a:rPr lang="nl-NL" sz="1100" i="1" dirty="0" err="1" smtClean="0"/>
              <a:t>sustained</a:t>
            </a:r>
            <a:r>
              <a:rPr lang="nl-NL" sz="1100" i="1" dirty="0" smtClean="0"/>
              <a:t> release') </a:t>
            </a:r>
          </a:p>
          <a:p>
            <a:endParaRPr lang="nl-NL" sz="1100" dirty="0"/>
          </a:p>
        </p:txBody>
      </p:sp>
      <p:pic>
        <p:nvPicPr>
          <p:cNvPr id="135170" name="Picture 2" descr="http://www.farmacotherapeutischkompas.nl/images/tekeningen/groot/00_farmkin_spieg_herh_toed.gif"/>
          <p:cNvPicPr>
            <a:picLocks noChangeAspect="1" noChangeArrowheads="1"/>
          </p:cNvPicPr>
          <p:nvPr/>
        </p:nvPicPr>
        <p:blipFill>
          <a:blip r:embed="rId2" cstate="print"/>
          <a:srcRect/>
          <a:stretch>
            <a:fillRect/>
          </a:stretch>
        </p:blipFill>
        <p:spPr bwMode="auto">
          <a:xfrm>
            <a:off x="2143108" y="1428736"/>
            <a:ext cx="4524375" cy="367665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Farmacokinetiek</a:t>
            </a:r>
            <a:endParaRPr lang="nl-NL" dirty="0"/>
          </a:p>
        </p:txBody>
      </p:sp>
      <p:sp>
        <p:nvSpPr>
          <p:cNvPr id="3" name="Tijdelijke aanduiding voor inhoud 2"/>
          <p:cNvSpPr>
            <a:spLocks noGrp="1"/>
          </p:cNvSpPr>
          <p:nvPr>
            <p:ph idx="1"/>
          </p:nvPr>
        </p:nvSpPr>
        <p:spPr/>
        <p:txBody>
          <a:bodyPr>
            <a:normAutofit fontScale="92500" lnSpcReduction="20000"/>
          </a:bodyPr>
          <a:lstStyle/>
          <a:p>
            <a:endParaRPr lang="nl-NL" dirty="0" smtClean="0"/>
          </a:p>
          <a:p>
            <a:r>
              <a:rPr lang="nl-NL" dirty="0" smtClean="0"/>
              <a:t>Waarom is </a:t>
            </a:r>
            <a:r>
              <a:rPr lang="nl-NL" dirty="0" err="1" smtClean="0"/>
              <a:t>farmacokinetiek</a:t>
            </a:r>
            <a:r>
              <a:rPr lang="nl-NL" dirty="0" smtClean="0"/>
              <a:t> belangrijk?</a:t>
            </a:r>
          </a:p>
          <a:p>
            <a:pPr lvl="1"/>
            <a:r>
              <a:rPr lang="nl-NL" dirty="0" smtClean="0"/>
              <a:t>Beter begrijpen hoe geneesmiddelen werken</a:t>
            </a:r>
          </a:p>
          <a:p>
            <a:pPr lvl="1"/>
            <a:r>
              <a:rPr lang="nl-NL" dirty="0" smtClean="0"/>
              <a:t>Inzicht in verschillen tussen toedieningsvormen </a:t>
            </a:r>
            <a:r>
              <a:rPr lang="nl-NL" dirty="0" smtClean="0">
                <a:sym typeface="Wingdings" pitchFamily="2" charset="2"/>
              </a:rPr>
              <a:t> niet zomaar stampen zonder overleg arts/apotheker.</a:t>
            </a:r>
          </a:p>
          <a:p>
            <a:pPr lvl="1"/>
            <a:r>
              <a:rPr lang="nl-NL" dirty="0" smtClean="0">
                <a:sym typeface="Wingdings" pitchFamily="2" charset="2"/>
              </a:rPr>
              <a:t>Belang tijden toediening van medicatie  bij vergeten niet zomaar dubbele dosis geven, maar ook niet zomaar een dosis overslaan.</a:t>
            </a:r>
          </a:p>
          <a:p>
            <a:endParaRPr lang="nl-NL" dirty="0" smtClean="0"/>
          </a:p>
          <a:p>
            <a:r>
              <a:rPr lang="nl-NL" dirty="0" smtClean="0"/>
              <a:t>Bij ouderen  meer bijwerkingen en interacties</a:t>
            </a:r>
          </a:p>
          <a:p>
            <a:r>
              <a:rPr lang="nl-NL" dirty="0" smtClean="0"/>
              <a:t>Start low, go slow (</a:t>
            </a:r>
            <a:r>
              <a:rPr lang="nl-NL" dirty="0" err="1" smtClean="0"/>
              <a:t>but</a:t>
            </a:r>
            <a:r>
              <a:rPr lang="nl-NL" dirty="0" smtClean="0"/>
              <a:t> al the </a:t>
            </a:r>
            <a:r>
              <a:rPr lang="nl-NL" dirty="0" err="1" smtClean="0"/>
              <a:t>way</a:t>
            </a:r>
            <a:r>
              <a:rPr lang="nl-NL" dirty="0" smtClean="0"/>
              <a:t>).</a:t>
            </a:r>
          </a:p>
          <a:p>
            <a:pPr lvl="1"/>
            <a:endParaRPr lang="nl-NL" dirty="0" smtClean="0">
              <a:sym typeface="Wingdings" pitchFamily="2" charset="2"/>
            </a:endParaRPr>
          </a:p>
          <a:p>
            <a:pPr lvl="1"/>
            <a:endParaRPr lang="nl-N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Medicatiefouten</a:t>
            </a:r>
            <a:endParaRPr lang="nl-NL" dirty="0"/>
          </a:p>
        </p:txBody>
      </p:sp>
      <p:sp>
        <p:nvSpPr>
          <p:cNvPr id="3" name="Tijdelijke aanduiding voor inhoud 2"/>
          <p:cNvSpPr>
            <a:spLocks noGrp="1"/>
          </p:cNvSpPr>
          <p:nvPr>
            <p:ph idx="1"/>
          </p:nvPr>
        </p:nvSpPr>
        <p:spPr>
          <a:xfrm>
            <a:off x="500034" y="4286256"/>
            <a:ext cx="6858048" cy="1071570"/>
          </a:xfrm>
        </p:spPr>
        <p:txBody>
          <a:bodyPr>
            <a:normAutofit fontScale="47500" lnSpcReduction="20000"/>
          </a:bodyPr>
          <a:lstStyle/>
          <a:p>
            <a:pPr>
              <a:buNone/>
            </a:pPr>
            <a:r>
              <a:rPr lang="nl-NL" dirty="0" smtClean="0"/>
              <a:t>	Van de gemiddeld ruim 738.000 spoedopnames per jaar blijkt 5,6 procent gerelateerd te zijn aan het geneesmiddelengebruik, waarvan bijna de helft (ruim 19.000) als ‘potentieel vermijdbaar’ werd omschreven. Tweederde van deze patiënten was ouder dan 65 jaar. De meeste patiënten gebruikten geneesmiddelen tegen diabetes, bloedstolling en ontstekingsremmers.</a:t>
            </a:r>
            <a:endParaRPr lang="nl-NL" dirty="0"/>
          </a:p>
        </p:txBody>
      </p:sp>
      <p:sp>
        <p:nvSpPr>
          <p:cNvPr id="2049" name="Rectangle 1"/>
          <p:cNvSpPr>
            <a:spLocks noChangeArrowheads="1"/>
          </p:cNvSpPr>
          <p:nvPr/>
        </p:nvSpPr>
        <p:spPr bwMode="auto">
          <a:xfrm>
            <a:off x="428596" y="1895994"/>
            <a:ext cx="7143800" cy="18928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4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Veel spoedopnames na medicatiefouten </a:t>
            </a:r>
            <a:endParaRPr kumimoji="0" lang="nl-NL"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3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Gepubliceerd: 27 november 2006 13:34 | Gewijzigd: 22 augustus 2008 18:10</a:t>
            </a:r>
            <a:endParaRPr kumimoji="0" lang="nl-NL"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3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Door onze redacteur Esther </a:t>
            </a:r>
            <a:r>
              <a:rPr kumimoji="0" lang="nl-NL" sz="1300" b="1" i="0" u="none" strike="noStrike" cap="none" normalizeH="0" baseline="0" dirty="0" err="1" smtClean="0">
                <a:ln>
                  <a:noFill/>
                </a:ln>
                <a:solidFill>
                  <a:srgbClr val="000000"/>
                </a:solidFill>
                <a:effectLst/>
                <a:latin typeface="Verdana" pitchFamily="34" charset="0"/>
                <a:ea typeface="Times New Roman" pitchFamily="18" charset="0"/>
                <a:cs typeface="Times New Roman" pitchFamily="18" charset="0"/>
              </a:rPr>
              <a:t>Rosenberg</a:t>
            </a:r>
            <a:endParaRPr kumimoji="0" lang="nl-NL"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900" b="1" i="0" u="none" strike="noStrike" cap="none" normalizeH="0" baseline="0" dirty="0" smtClean="0">
                <a:ln>
                  <a:noFill/>
                </a:ln>
                <a:solidFill>
                  <a:srgbClr val="000000"/>
                </a:solidFill>
                <a:effectLst/>
                <a:latin typeface="Verdana" pitchFamily="34" charset="0"/>
                <a:ea typeface="Times New Roman" pitchFamily="18" charset="0"/>
                <a:cs typeface="Times New Roman" pitchFamily="18" charset="0"/>
              </a:rPr>
              <a:t>Rotterdam, 27 nov. Jaarlijks belanden ruim 19.000 mensen met spoed in het ziekenhuis wegens bijwerkingen na medicatiefouten. Dat blijkt uit een onderzoek in opdracht van apothekers en specialisten dat morgen verschijnt.</a:t>
            </a:r>
          </a:p>
          <a:p>
            <a:pPr marL="0" marR="0" lvl="0" indent="0" algn="l" defTabSz="914400" rtl="0" eaLnBrk="0" fontAlgn="base" latinLnBrk="0" hangingPunct="0">
              <a:lnSpc>
                <a:spcPct val="100000"/>
              </a:lnSpc>
              <a:spcBef>
                <a:spcPct val="0"/>
              </a:spcBef>
              <a:spcAft>
                <a:spcPct val="0"/>
              </a:spcAft>
              <a:buClrTx/>
              <a:buSzTx/>
              <a:buFontTx/>
              <a:buNone/>
              <a:tabLst/>
            </a:pPr>
            <a:endParaRPr lang="nl-NL" sz="900" b="1" dirty="0" smtClean="0">
              <a:solidFill>
                <a:srgbClr val="000000"/>
              </a:solidFill>
              <a:latin typeface="Verdana"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1800" b="0" i="0" u="none" strike="noStrike" cap="none" normalizeH="0" baseline="0" dirty="0" smtClean="0">
              <a:ln>
                <a:noFill/>
              </a:ln>
              <a:solidFill>
                <a:schemeClr val="tx1"/>
              </a:solidFill>
              <a:effectLst/>
              <a:latin typeface="Arial" pitchFamily="34" charset="0"/>
            </a:endParaRPr>
          </a:p>
        </p:txBody>
      </p:sp>
      <p:sp>
        <p:nvSpPr>
          <p:cNvPr id="2050" name="Rectangle 2"/>
          <p:cNvSpPr>
            <a:spLocks noChangeArrowheads="1"/>
          </p:cNvSpPr>
          <p:nvPr/>
        </p:nvSpPr>
        <p:spPr bwMode="auto">
          <a:xfrm>
            <a:off x="785786" y="3559734"/>
            <a:ext cx="7358082"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1400" b="0" i="0" u="none" strike="noStrike" cap="none" normalizeH="0" baseline="0" dirty="0" smtClean="0">
                <a:ln>
                  <a:noFill/>
                </a:ln>
                <a:solidFill>
                  <a:srgbClr val="000000"/>
                </a:solidFill>
                <a:effectLst/>
                <a:latin typeface="+mj-lt"/>
                <a:ea typeface="Times New Roman" pitchFamily="18" charset="0"/>
                <a:cs typeface="Times New Roman" pitchFamily="18" charset="0"/>
              </a:rPr>
              <a:t>Het gaat om bijwerkingen die ontstaan na fouten bij het voorschrijven, afleveren of toedienen van geneesmiddelen. Met de ziekenhuisopnames is jaarlijks ruim 85 miljoen euro gemoeid. </a:t>
            </a:r>
            <a:endParaRPr kumimoji="0" lang="nl-NL" sz="1400" b="0" i="0" u="none" strike="noStrike" cap="none" normalizeH="0" baseline="0" dirty="0" smtClean="0">
              <a:ln>
                <a:noFill/>
              </a:ln>
              <a:solidFill>
                <a:schemeClr val="tx1"/>
              </a:solidFill>
              <a:effectLst/>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Geneesmiddelen gebruik en ernstige </a:t>
            </a:r>
            <a:r>
              <a:rPr lang="nl-NL" dirty="0" err="1" smtClean="0"/>
              <a:t>bijkweringen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Nederlandse studie: 40 dagen lang in 21 ziekenhuizen acute opnames gerelateerd aan geneesmiddelen gebruik bijgehouden.</a:t>
            </a:r>
          </a:p>
          <a:p>
            <a:r>
              <a:rPr lang="nl-NL" dirty="0" smtClean="0"/>
              <a:t>5,6% van alle opnames in het ziekenhuis was gerelateerd aan geneesmiddelen gebruik.</a:t>
            </a:r>
          </a:p>
          <a:p>
            <a:r>
              <a:rPr lang="nl-NL" dirty="0" smtClean="0"/>
              <a:t>2,3% hiervan was vermijdbaar</a:t>
            </a:r>
          </a:p>
          <a:p>
            <a:r>
              <a:rPr lang="nl-NL" dirty="0" smtClean="0"/>
              <a:t>16.000 potentieel vermijdbare ziekenhuisopnames gerelateerd aan medicatiegebruik.</a:t>
            </a:r>
          </a:p>
          <a:p>
            <a:r>
              <a:rPr lang="nl-NL" dirty="0" smtClean="0"/>
              <a:t>72% gerelateerd aan voorschrijven, 26% </a:t>
            </a:r>
            <a:r>
              <a:rPr lang="nl-NL" dirty="0" err="1" smtClean="0"/>
              <a:t>toedieningsprobleem</a:t>
            </a:r>
            <a:endParaRPr lang="nl-NL" dirty="0" smtClean="0"/>
          </a:p>
          <a:p>
            <a:endParaRPr lang="nl-N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Geneesmiddelengebruik en ernstige </a:t>
            </a:r>
            <a:r>
              <a:rPr lang="nl-NL" dirty="0"/>
              <a:t>b</a:t>
            </a:r>
            <a:r>
              <a:rPr lang="nl-NL" dirty="0" smtClean="0"/>
              <a:t>ijwerkingen</a:t>
            </a:r>
            <a:endParaRPr lang="nl-NL"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09242" y="1700808"/>
            <a:ext cx="7677160" cy="475252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Medicatie in de ouderenzorg</a:t>
            </a:r>
            <a:endParaRPr lang="nl-NL" dirty="0"/>
          </a:p>
        </p:txBody>
      </p:sp>
      <p:sp>
        <p:nvSpPr>
          <p:cNvPr id="3" name="Tijdelijke aanduiding voor inhoud 2"/>
          <p:cNvSpPr>
            <a:spLocks noGrp="1"/>
          </p:cNvSpPr>
          <p:nvPr>
            <p:ph idx="1"/>
          </p:nvPr>
        </p:nvSpPr>
        <p:spPr/>
        <p:txBody>
          <a:bodyPr>
            <a:normAutofit/>
          </a:bodyPr>
          <a:lstStyle/>
          <a:p>
            <a:pPr>
              <a:buNone/>
            </a:pPr>
            <a:endParaRPr lang="nl-NL" dirty="0" smtClean="0"/>
          </a:p>
          <a:p>
            <a:r>
              <a:rPr lang="nl-NL" dirty="0" err="1" smtClean="0"/>
              <a:t>Farmacokinetiek</a:t>
            </a:r>
            <a:r>
              <a:rPr lang="nl-NL" dirty="0" smtClean="0"/>
              <a:t> en dynamiek</a:t>
            </a:r>
          </a:p>
          <a:p>
            <a:r>
              <a:rPr lang="nl-NL" dirty="0" smtClean="0"/>
              <a:t>Gevaarlijke bijwerkingen per geneesmiddelen groep</a:t>
            </a:r>
          </a:p>
          <a:p>
            <a:r>
              <a:rPr lang="nl-NL" dirty="0" smtClean="0"/>
              <a:t>Psychofarmaca</a:t>
            </a:r>
          </a:p>
          <a:p>
            <a:r>
              <a:rPr lang="nl-NL" dirty="0" err="1" smtClean="0"/>
              <a:t>Antihypertensiva</a:t>
            </a:r>
            <a:r>
              <a:rPr lang="nl-NL" dirty="0" smtClean="0"/>
              <a:t> en </a:t>
            </a:r>
            <a:r>
              <a:rPr lang="nl-NL" dirty="0" err="1" smtClean="0"/>
              <a:t>diurectica</a:t>
            </a:r>
            <a:endParaRPr lang="nl-NL" dirty="0" smtClean="0"/>
          </a:p>
          <a:p>
            <a:pPr>
              <a:buNone/>
            </a:pPr>
            <a:endParaRPr lang="nl-NL" dirty="0" smtClean="0"/>
          </a:p>
          <a:p>
            <a:pPr>
              <a:buNone/>
            </a:pPr>
            <a:endParaRPr lang="nl-NL" dirty="0" smtClean="0"/>
          </a:p>
          <a:p>
            <a:pPr>
              <a:buNone/>
            </a:pPr>
            <a:endParaRPr lang="nl-N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a:t>
            </a:r>
            <a:endParaRPr lang="nl-NL" dirty="0"/>
          </a:p>
        </p:txBody>
      </p:sp>
      <p:sp>
        <p:nvSpPr>
          <p:cNvPr id="3" name="Tijdelijke aanduiding voor inhoud 2"/>
          <p:cNvSpPr>
            <a:spLocks noGrp="1"/>
          </p:cNvSpPr>
          <p:nvPr>
            <p:ph idx="1"/>
          </p:nvPr>
        </p:nvSpPr>
        <p:spPr/>
        <p:txBody>
          <a:bodyPr/>
          <a:lstStyle/>
          <a:p>
            <a:r>
              <a:rPr lang="nl-NL" dirty="0" smtClean="0"/>
              <a:t>Mw V. 81 jaar</a:t>
            </a:r>
          </a:p>
          <a:p>
            <a:r>
              <a:rPr lang="nl-NL" dirty="0" smtClean="0"/>
              <a:t>Status na CVA, frontale ontremming, hallucinaties.</a:t>
            </a:r>
          </a:p>
          <a:p>
            <a:r>
              <a:rPr lang="nl-NL" dirty="0" smtClean="0"/>
              <a:t>Mw is ‘s avonds opvallend suf, spreek met dubbele tong, komt niet goed uit haar woorden. Lijkt weg te zakken.</a:t>
            </a:r>
          </a:p>
          <a:p>
            <a:endParaRPr lang="nl-NL" dirty="0"/>
          </a:p>
          <a:p>
            <a:r>
              <a:rPr lang="nl-NL" dirty="0" smtClean="0"/>
              <a:t>Wat ga je doen, wat wil je weten</a:t>
            </a:r>
          </a:p>
          <a:p>
            <a:endParaRPr lang="nl-N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Medicatielijst:</a:t>
            </a:r>
          </a:p>
          <a:p>
            <a:pPr lvl="1"/>
            <a:r>
              <a:rPr lang="nl-NL" dirty="0" smtClean="0"/>
              <a:t>Acenocoumarol</a:t>
            </a:r>
          </a:p>
          <a:p>
            <a:pPr lvl="1"/>
            <a:r>
              <a:rPr lang="nl-NL" dirty="0" smtClean="0"/>
              <a:t>Baclofen</a:t>
            </a:r>
            <a:endParaRPr lang="nl-NL" dirty="0"/>
          </a:p>
          <a:p>
            <a:pPr lvl="1"/>
            <a:r>
              <a:rPr lang="nl-NL" dirty="0" smtClean="0"/>
              <a:t>Citalopram</a:t>
            </a:r>
          </a:p>
          <a:p>
            <a:pPr lvl="1"/>
            <a:r>
              <a:rPr lang="nl-NL" dirty="0" smtClean="0"/>
              <a:t>Vit D</a:t>
            </a:r>
          </a:p>
          <a:p>
            <a:pPr lvl="1"/>
            <a:r>
              <a:rPr lang="nl-NL" dirty="0" smtClean="0"/>
              <a:t>Depakine</a:t>
            </a:r>
          </a:p>
          <a:p>
            <a:pPr lvl="1"/>
            <a:r>
              <a:rPr lang="nl-NL" dirty="0" smtClean="0"/>
              <a:t>Enalapril</a:t>
            </a:r>
          </a:p>
          <a:p>
            <a:pPr lvl="1"/>
            <a:r>
              <a:rPr lang="nl-NL" dirty="0" smtClean="0"/>
              <a:t>Movicolon</a:t>
            </a:r>
          </a:p>
          <a:p>
            <a:pPr lvl="1"/>
            <a:r>
              <a:rPr lang="nl-NL" dirty="0" smtClean="0"/>
              <a:t>Novomix</a:t>
            </a:r>
          </a:p>
          <a:p>
            <a:pPr lvl="1"/>
            <a:r>
              <a:rPr lang="nl-NL" dirty="0" smtClean="0"/>
              <a:t>Olanzapine</a:t>
            </a:r>
          </a:p>
          <a:p>
            <a:pPr lvl="1"/>
            <a:r>
              <a:rPr lang="nl-NL" dirty="0" smtClean="0"/>
              <a:t>Verapramil</a:t>
            </a:r>
            <a:br>
              <a:rPr lang="nl-NL" dirty="0" smtClean="0"/>
            </a:br>
            <a:r>
              <a:rPr lang="nl-NL" dirty="0" smtClean="0"/>
              <a:t>	</a:t>
            </a:r>
            <a:endParaRPr lang="nl-N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a:t>
            </a:r>
            <a:endParaRPr lang="nl-NL" dirty="0"/>
          </a:p>
        </p:txBody>
      </p:sp>
      <p:sp>
        <p:nvSpPr>
          <p:cNvPr id="3" name="Tijdelijke aanduiding voor inhoud 2"/>
          <p:cNvSpPr>
            <a:spLocks noGrp="1"/>
          </p:cNvSpPr>
          <p:nvPr>
            <p:ph idx="1"/>
          </p:nvPr>
        </p:nvSpPr>
        <p:spPr/>
        <p:txBody>
          <a:bodyPr/>
          <a:lstStyle/>
          <a:p>
            <a:r>
              <a:rPr lang="nl-NL" dirty="0" smtClean="0"/>
              <a:t>Mw blijkt het medicatiezakje van haar buurvrouw te hebben gehad.</a:t>
            </a:r>
          </a:p>
          <a:p>
            <a:endParaRPr lang="nl-NL" dirty="0"/>
          </a:p>
          <a:p>
            <a:r>
              <a:rPr lang="nl-NL" dirty="0" smtClean="0"/>
              <a:t>Zakje buurvrouw:</a:t>
            </a:r>
          </a:p>
          <a:p>
            <a:pPr lvl="1"/>
            <a:r>
              <a:rPr lang="nl-NL" dirty="0" smtClean="0"/>
              <a:t>Clozapine 200 mg</a:t>
            </a:r>
          </a:p>
          <a:p>
            <a:pPr lvl="1"/>
            <a:r>
              <a:rPr lang="nl-NL" dirty="0" smtClean="0"/>
              <a:t>Paracetamol 100 mg</a:t>
            </a:r>
          </a:p>
          <a:p>
            <a:pPr lvl="1"/>
            <a:r>
              <a:rPr lang="nl-NL" dirty="0" smtClean="0"/>
              <a:t>Simvastatine 40 mg</a:t>
            </a:r>
            <a:endParaRPr lang="nl-N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Leerpunten</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Zeer hoge dosering clozapine gehad.</a:t>
            </a:r>
          </a:p>
          <a:p>
            <a:r>
              <a:rPr lang="nl-NL" dirty="0" smtClean="0"/>
              <a:t>Vergiftigingen info:</a:t>
            </a:r>
          </a:p>
          <a:p>
            <a:pPr lvl="1"/>
            <a:r>
              <a:rPr lang="nl-NL" dirty="0" smtClean="0"/>
              <a:t>Serieus: ziekenhuisopname vaak nodig</a:t>
            </a:r>
          </a:p>
          <a:p>
            <a:r>
              <a:rPr lang="nl-NL" dirty="0" smtClean="0"/>
              <a:t>Forse sedatie en dysarthrie opgetreden</a:t>
            </a:r>
          </a:p>
          <a:p>
            <a:r>
              <a:rPr lang="nl-NL" dirty="0" smtClean="0"/>
              <a:t>Heeft 4 dagen aangehouden.</a:t>
            </a:r>
          </a:p>
          <a:p>
            <a:endParaRPr lang="nl-NL" dirty="0"/>
          </a:p>
          <a:p>
            <a:r>
              <a:rPr lang="nl-NL" dirty="0" smtClean="0"/>
              <a:t>Ga zeer zorgvuldig om met medicatieveiligheid, er kunnen levensbedreigende situaties ontstaan.</a:t>
            </a:r>
            <a:endParaRPr lang="nl-N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Psychofarmaca bij Opella</a:t>
            </a:r>
            <a:endParaRPr lang="nl-NL" dirty="0"/>
          </a:p>
        </p:txBody>
      </p:sp>
      <p:graphicFrame>
        <p:nvGraphicFramePr>
          <p:cNvPr id="4" name="Tijdelijke aanduiding voor inhoud 3"/>
          <p:cNvGraphicFramePr>
            <a:graphicFrameLocks noGrp="1"/>
          </p:cNvGraphicFramePr>
          <p:nvPr>
            <p:ph sz="quarter" idx="1"/>
          </p:nvPr>
        </p:nvGraphicFramePr>
        <p:xfrm>
          <a:off x="323528" y="1628800"/>
          <a:ext cx="7787209" cy="2758440"/>
        </p:xfrm>
        <a:graphic>
          <a:graphicData uri="http://schemas.openxmlformats.org/drawingml/2006/table">
            <a:tbl>
              <a:tblPr firstRow="1" bandRow="1">
                <a:tableStyleId>{5C22544A-7EE6-4342-B048-85BDC9FD1C3A}</a:tableStyleId>
              </a:tblPr>
              <a:tblGrid>
                <a:gridCol w="1584176">
                  <a:extLst>
                    <a:ext uri="{9D8B030D-6E8A-4147-A177-3AD203B41FA5}">
                      <a16:colId xmlns:a16="http://schemas.microsoft.com/office/drawing/2014/main" val="20000"/>
                    </a:ext>
                  </a:extLst>
                </a:gridCol>
                <a:gridCol w="1198243">
                  <a:extLst>
                    <a:ext uri="{9D8B030D-6E8A-4147-A177-3AD203B41FA5}">
                      <a16:colId xmlns:a16="http://schemas.microsoft.com/office/drawing/2014/main" val="20001"/>
                    </a:ext>
                  </a:extLst>
                </a:gridCol>
                <a:gridCol w="1034005">
                  <a:extLst>
                    <a:ext uri="{9D8B030D-6E8A-4147-A177-3AD203B41FA5}">
                      <a16:colId xmlns:a16="http://schemas.microsoft.com/office/drawing/2014/main" val="20002"/>
                    </a:ext>
                  </a:extLst>
                </a:gridCol>
                <a:gridCol w="792088">
                  <a:extLst>
                    <a:ext uri="{9D8B030D-6E8A-4147-A177-3AD203B41FA5}">
                      <a16:colId xmlns:a16="http://schemas.microsoft.com/office/drawing/2014/main" val="20006"/>
                    </a:ext>
                  </a:extLst>
                </a:gridCol>
                <a:gridCol w="1116991">
                  <a:extLst>
                    <a:ext uri="{9D8B030D-6E8A-4147-A177-3AD203B41FA5}">
                      <a16:colId xmlns:a16="http://schemas.microsoft.com/office/drawing/2014/main" val="20003"/>
                    </a:ext>
                  </a:extLst>
                </a:gridCol>
                <a:gridCol w="1187265">
                  <a:extLst>
                    <a:ext uri="{9D8B030D-6E8A-4147-A177-3AD203B41FA5}">
                      <a16:colId xmlns:a16="http://schemas.microsoft.com/office/drawing/2014/main" val="20004"/>
                    </a:ext>
                  </a:extLst>
                </a:gridCol>
                <a:gridCol w="874441">
                  <a:extLst>
                    <a:ext uri="{9D8B030D-6E8A-4147-A177-3AD203B41FA5}">
                      <a16:colId xmlns:a16="http://schemas.microsoft.com/office/drawing/2014/main" val="20005"/>
                    </a:ext>
                  </a:extLst>
                </a:gridCol>
              </a:tblGrid>
              <a:tr h="370840">
                <a:tc>
                  <a:txBody>
                    <a:bodyPr/>
                    <a:lstStyle/>
                    <a:p>
                      <a:endParaRPr lang="nl-NL" dirty="0"/>
                    </a:p>
                  </a:txBody>
                  <a:tcPr/>
                </a:tc>
                <a:tc>
                  <a:txBody>
                    <a:bodyPr/>
                    <a:lstStyle/>
                    <a:p>
                      <a:r>
                        <a:rPr lang="nl-NL" dirty="0" smtClean="0"/>
                        <a:t>Honskamp</a:t>
                      </a:r>
                      <a:endParaRPr lang="nl-NL" dirty="0"/>
                    </a:p>
                  </a:txBody>
                  <a:tcPr/>
                </a:tc>
                <a:tc>
                  <a:txBody>
                    <a:bodyPr/>
                    <a:lstStyle/>
                    <a:p>
                      <a:r>
                        <a:rPr lang="nl-NL" dirty="0" smtClean="0"/>
                        <a:t>Torkdael</a:t>
                      </a:r>
                      <a:endParaRPr lang="nl-NL" dirty="0"/>
                    </a:p>
                  </a:txBody>
                  <a:tcPr/>
                </a:tc>
                <a:tc>
                  <a:txBody>
                    <a:bodyPr/>
                    <a:lstStyle/>
                    <a:p>
                      <a:r>
                        <a:rPr lang="nl-NL" dirty="0" smtClean="0"/>
                        <a:t>Metje</a:t>
                      </a:r>
                      <a:endParaRPr lang="nl-NL" dirty="0"/>
                    </a:p>
                  </a:txBody>
                  <a:tcPr/>
                </a:tc>
                <a:tc>
                  <a:txBody>
                    <a:bodyPr/>
                    <a:lstStyle/>
                    <a:p>
                      <a:r>
                        <a:rPr lang="nl-NL" dirty="0" smtClean="0"/>
                        <a:t>Walraven</a:t>
                      </a:r>
                      <a:endParaRPr lang="nl-NL" dirty="0"/>
                    </a:p>
                  </a:txBody>
                  <a:tcPr/>
                </a:tc>
                <a:tc>
                  <a:txBody>
                    <a:bodyPr/>
                    <a:lstStyle/>
                    <a:p>
                      <a:r>
                        <a:rPr lang="nl-NL" dirty="0" smtClean="0"/>
                        <a:t>Machtella</a:t>
                      </a:r>
                      <a:endParaRPr lang="nl-NL" dirty="0"/>
                    </a:p>
                  </a:txBody>
                  <a:tcPr/>
                </a:tc>
                <a:tc>
                  <a:txBody>
                    <a:bodyPr/>
                    <a:lstStyle/>
                    <a:p>
                      <a:r>
                        <a:rPr lang="nl-NL" dirty="0" smtClean="0"/>
                        <a:t>Betha-nie</a:t>
                      </a:r>
                      <a:endParaRPr lang="nl-NL" dirty="0"/>
                    </a:p>
                  </a:txBody>
                  <a:tcPr/>
                </a:tc>
                <a:extLst>
                  <a:ext uri="{0D108BD9-81ED-4DB2-BD59-A6C34878D82A}">
                    <a16:rowId xmlns:a16="http://schemas.microsoft.com/office/drawing/2014/main" val="10000"/>
                  </a:ext>
                </a:extLst>
              </a:tr>
              <a:tr h="370840">
                <a:tc>
                  <a:txBody>
                    <a:bodyPr/>
                    <a:lstStyle/>
                    <a:p>
                      <a:r>
                        <a:rPr lang="nl-NL" dirty="0" smtClean="0"/>
                        <a:t>Antidepressiva</a:t>
                      </a:r>
                      <a:endParaRPr lang="nl-NL" dirty="0"/>
                    </a:p>
                  </a:txBody>
                  <a:tcPr/>
                </a:tc>
                <a:tc>
                  <a:txBody>
                    <a:bodyPr/>
                    <a:lstStyle/>
                    <a:p>
                      <a:r>
                        <a:rPr lang="nl-NL" dirty="0" smtClean="0"/>
                        <a:t>34%</a:t>
                      </a:r>
                      <a:endParaRPr lang="nl-NL" dirty="0"/>
                    </a:p>
                  </a:txBody>
                  <a:tcPr/>
                </a:tc>
                <a:tc>
                  <a:txBody>
                    <a:bodyPr/>
                    <a:lstStyle/>
                    <a:p>
                      <a:r>
                        <a:rPr lang="nl-NL" dirty="0" smtClean="0"/>
                        <a:t>21%</a:t>
                      </a:r>
                      <a:endParaRPr lang="nl-NL" dirty="0"/>
                    </a:p>
                  </a:txBody>
                  <a:tcPr/>
                </a:tc>
                <a:tc>
                  <a:txBody>
                    <a:bodyPr/>
                    <a:lstStyle/>
                    <a:p>
                      <a:r>
                        <a:rPr lang="nl-NL" dirty="0" smtClean="0"/>
                        <a:t>30%</a:t>
                      </a:r>
                      <a:endParaRPr lang="nl-NL" dirty="0"/>
                    </a:p>
                  </a:txBody>
                  <a:tcPr/>
                </a:tc>
                <a:tc>
                  <a:txBody>
                    <a:bodyPr/>
                    <a:lstStyle/>
                    <a:p>
                      <a:r>
                        <a:rPr lang="nl-NL" dirty="0" smtClean="0"/>
                        <a:t>32%</a:t>
                      </a:r>
                      <a:endParaRPr lang="nl-NL" dirty="0"/>
                    </a:p>
                  </a:txBody>
                  <a:tcPr/>
                </a:tc>
                <a:tc>
                  <a:txBody>
                    <a:bodyPr/>
                    <a:lstStyle/>
                    <a:p>
                      <a:r>
                        <a:rPr lang="nl-NL" dirty="0" smtClean="0"/>
                        <a:t>36%</a:t>
                      </a:r>
                      <a:endParaRPr lang="nl-NL" dirty="0"/>
                    </a:p>
                  </a:txBody>
                  <a:tcPr/>
                </a:tc>
                <a:tc>
                  <a:txBody>
                    <a:bodyPr/>
                    <a:lstStyle/>
                    <a:p>
                      <a:r>
                        <a:rPr lang="nl-NL" dirty="0" smtClean="0"/>
                        <a:t>24%</a:t>
                      </a:r>
                      <a:endParaRPr lang="nl-NL" dirty="0"/>
                    </a:p>
                  </a:txBody>
                  <a:tcPr/>
                </a:tc>
                <a:extLst>
                  <a:ext uri="{0D108BD9-81ED-4DB2-BD59-A6C34878D82A}">
                    <a16:rowId xmlns:a16="http://schemas.microsoft.com/office/drawing/2014/main" val="10001"/>
                  </a:ext>
                </a:extLst>
              </a:tr>
              <a:tr h="370840">
                <a:tc>
                  <a:txBody>
                    <a:bodyPr/>
                    <a:lstStyle/>
                    <a:p>
                      <a:r>
                        <a:rPr lang="nl-NL" dirty="0" smtClean="0"/>
                        <a:t>Antipsychotica</a:t>
                      </a:r>
                      <a:endParaRPr lang="nl-NL" dirty="0"/>
                    </a:p>
                  </a:txBody>
                  <a:tcPr/>
                </a:tc>
                <a:tc>
                  <a:txBody>
                    <a:bodyPr/>
                    <a:lstStyle/>
                    <a:p>
                      <a:r>
                        <a:rPr lang="nl-NL" dirty="0" smtClean="0"/>
                        <a:t>11%</a:t>
                      </a:r>
                      <a:endParaRPr lang="nl-NL" dirty="0"/>
                    </a:p>
                  </a:txBody>
                  <a:tcPr/>
                </a:tc>
                <a:tc>
                  <a:txBody>
                    <a:bodyPr/>
                    <a:lstStyle/>
                    <a:p>
                      <a:r>
                        <a:rPr lang="nl-NL" dirty="0" smtClean="0"/>
                        <a:t>19%</a:t>
                      </a:r>
                      <a:endParaRPr lang="nl-NL" dirty="0"/>
                    </a:p>
                  </a:txBody>
                  <a:tcPr/>
                </a:tc>
                <a:tc>
                  <a:txBody>
                    <a:bodyPr/>
                    <a:lstStyle/>
                    <a:p>
                      <a:r>
                        <a:rPr lang="nl-NL" dirty="0" smtClean="0"/>
                        <a:t>48%</a:t>
                      </a:r>
                      <a:endParaRPr lang="nl-NL" dirty="0"/>
                    </a:p>
                  </a:txBody>
                  <a:tcPr/>
                </a:tc>
                <a:tc>
                  <a:txBody>
                    <a:bodyPr/>
                    <a:lstStyle/>
                    <a:p>
                      <a:r>
                        <a:rPr lang="nl-NL" dirty="0" smtClean="0"/>
                        <a:t>28%</a:t>
                      </a:r>
                      <a:endParaRPr lang="nl-NL" dirty="0"/>
                    </a:p>
                  </a:txBody>
                  <a:tcPr/>
                </a:tc>
                <a:tc>
                  <a:txBody>
                    <a:bodyPr/>
                    <a:lstStyle/>
                    <a:p>
                      <a:r>
                        <a:rPr lang="nl-NL" dirty="0" smtClean="0"/>
                        <a:t>13%</a:t>
                      </a:r>
                      <a:endParaRPr lang="nl-NL" dirty="0"/>
                    </a:p>
                  </a:txBody>
                  <a:tcPr/>
                </a:tc>
                <a:tc>
                  <a:txBody>
                    <a:bodyPr/>
                    <a:lstStyle/>
                    <a:p>
                      <a:r>
                        <a:rPr lang="nl-NL" dirty="0" smtClean="0"/>
                        <a:t>24%</a:t>
                      </a:r>
                      <a:endParaRPr lang="nl-NL" dirty="0"/>
                    </a:p>
                  </a:txBody>
                  <a:tcPr/>
                </a:tc>
                <a:extLst>
                  <a:ext uri="{0D108BD9-81ED-4DB2-BD59-A6C34878D82A}">
                    <a16:rowId xmlns:a16="http://schemas.microsoft.com/office/drawing/2014/main" val="10002"/>
                  </a:ext>
                </a:extLst>
              </a:tr>
              <a:tr h="284232">
                <a:tc>
                  <a:txBody>
                    <a:bodyPr/>
                    <a:lstStyle/>
                    <a:p>
                      <a:r>
                        <a:rPr lang="nl-NL" dirty="0" smtClean="0"/>
                        <a:t>Anxiolytica</a:t>
                      </a:r>
                      <a:endParaRPr lang="nl-NL" dirty="0"/>
                    </a:p>
                  </a:txBody>
                  <a:tcPr/>
                </a:tc>
                <a:tc>
                  <a:txBody>
                    <a:bodyPr/>
                    <a:lstStyle/>
                    <a:p>
                      <a:r>
                        <a:rPr lang="nl-NL" dirty="0" smtClean="0"/>
                        <a:t>8%</a:t>
                      </a:r>
                      <a:endParaRPr lang="nl-NL" dirty="0"/>
                    </a:p>
                  </a:txBody>
                  <a:tcPr/>
                </a:tc>
                <a:tc>
                  <a:txBody>
                    <a:bodyPr/>
                    <a:lstStyle/>
                    <a:p>
                      <a:r>
                        <a:rPr lang="nl-NL" dirty="0" smtClean="0"/>
                        <a:t>11%</a:t>
                      </a:r>
                      <a:endParaRPr lang="nl-NL" dirty="0"/>
                    </a:p>
                  </a:txBody>
                  <a:tcPr/>
                </a:tc>
                <a:tc>
                  <a:txBody>
                    <a:bodyPr/>
                    <a:lstStyle/>
                    <a:p>
                      <a:r>
                        <a:rPr lang="nl-NL" dirty="0" smtClean="0"/>
                        <a:t>13%</a:t>
                      </a:r>
                      <a:endParaRPr lang="nl-NL" dirty="0"/>
                    </a:p>
                  </a:txBody>
                  <a:tcPr/>
                </a:tc>
                <a:tc>
                  <a:txBody>
                    <a:bodyPr/>
                    <a:lstStyle/>
                    <a:p>
                      <a:r>
                        <a:rPr lang="nl-NL" dirty="0" smtClean="0"/>
                        <a:t>19%</a:t>
                      </a:r>
                      <a:endParaRPr lang="nl-NL" dirty="0"/>
                    </a:p>
                  </a:txBody>
                  <a:tcPr/>
                </a:tc>
                <a:tc>
                  <a:txBody>
                    <a:bodyPr/>
                    <a:lstStyle/>
                    <a:p>
                      <a:r>
                        <a:rPr lang="nl-NL" dirty="0" smtClean="0"/>
                        <a:t>19%</a:t>
                      </a:r>
                      <a:endParaRPr lang="nl-NL" dirty="0"/>
                    </a:p>
                  </a:txBody>
                  <a:tcPr/>
                </a:tc>
                <a:tc>
                  <a:txBody>
                    <a:bodyPr/>
                    <a:lstStyle/>
                    <a:p>
                      <a:r>
                        <a:rPr lang="nl-NL" dirty="0" smtClean="0"/>
                        <a:t>18%</a:t>
                      </a:r>
                      <a:endParaRPr lang="nl-NL" dirty="0"/>
                    </a:p>
                  </a:txBody>
                  <a:tcPr/>
                </a:tc>
                <a:extLst>
                  <a:ext uri="{0D108BD9-81ED-4DB2-BD59-A6C34878D82A}">
                    <a16:rowId xmlns:a16="http://schemas.microsoft.com/office/drawing/2014/main" val="10003"/>
                  </a:ext>
                </a:extLst>
              </a:tr>
              <a:tr h="370840">
                <a:tc>
                  <a:txBody>
                    <a:bodyPr/>
                    <a:lstStyle/>
                    <a:p>
                      <a:r>
                        <a:rPr lang="nl-NL" dirty="0" smtClean="0"/>
                        <a:t>Hypnotica</a:t>
                      </a:r>
                      <a:endParaRPr lang="nl-NL" dirty="0"/>
                    </a:p>
                  </a:txBody>
                  <a:tcPr/>
                </a:tc>
                <a:tc>
                  <a:txBody>
                    <a:bodyPr/>
                    <a:lstStyle/>
                    <a:p>
                      <a:r>
                        <a:rPr lang="nl-NL" dirty="0" smtClean="0"/>
                        <a:t>19%</a:t>
                      </a:r>
                      <a:endParaRPr lang="nl-NL" dirty="0"/>
                    </a:p>
                  </a:txBody>
                  <a:tcPr/>
                </a:tc>
                <a:tc>
                  <a:txBody>
                    <a:bodyPr/>
                    <a:lstStyle/>
                    <a:p>
                      <a:r>
                        <a:rPr lang="nl-NL" dirty="0" smtClean="0"/>
                        <a:t>14%</a:t>
                      </a:r>
                      <a:endParaRPr lang="nl-NL" dirty="0"/>
                    </a:p>
                  </a:txBody>
                  <a:tcPr/>
                </a:tc>
                <a:tc>
                  <a:txBody>
                    <a:bodyPr/>
                    <a:lstStyle/>
                    <a:p>
                      <a:r>
                        <a:rPr lang="nl-NL" dirty="0" smtClean="0"/>
                        <a:t>30%</a:t>
                      </a:r>
                      <a:endParaRPr lang="nl-NL" dirty="0"/>
                    </a:p>
                  </a:txBody>
                  <a:tcPr/>
                </a:tc>
                <a:tc>
                  <a:txBody>
                    <a:bodyPr/>
                    <a:lstStyle/>
                    <a:p>
                      <a:r>
                        <a:rPr lang="nl-NL" dirty="0" smtClean="0"/>
                        <a:t>18%</a:t>
                      </a:r>
                      <a:endParaRPr lang="nl-NL" dirty="0"/>
                    </a:p>
                  </a:txBody>
                  <a:tcPr/>
                </a:tc>
                <a:tc>
                  <a:txBody>
                    <a:bodyPr/>
                    <a:lstStyle/>
                    <a:p>
                      <a:r>
                        <a:rPr lang="nl-NL" dirty="0" smtClean="0"/>
                        <a:t>26%</a:t>
                      </a:r>
                      <a:endParaRPr lang="nl-NL" dirty="0"/>
                    </a:p>
                  </a:txBody>
                  <a:tcPr/>
                </a:tc>
                <a:tc>
                  <a:txBody>
                    <a:bodyPr/>
                    <a:lstStyle/>
                    <a:p>
                      <a:r>
                        <a:rPr lang="nl-NL" dirty="0" smtClean="0"/>
                        <a:t>16%</a:t>
                      </a:r>
                      <a:endParaRPr lang="nl-NL" dirty="0"/>
                    </a:p>
                  </a:txBody>
                  <a:tcPr/>
                </a:tc>
                <a:extLst>
                  <a:ext uri="{0D108BD9-81ED-4DB2-BD59-A6C34878D82A}">
                    <a16:rowId xmlns:a16="http://schemas.microsoft.com/office/drawing/2014/main" val="10004"/>
                  </a:ext>
                </a:extLst>
              </a:tr>
              <a:tr h="370840">
                <a:tc>
                  <a:txBody>
                    <a:bodyPr/>
                    <a:lstStyle/>
                    <a:p>
                      <a:r>
                        <a:rPr lang="nl-NL" dirty="0" smtClean="0"/>
                        <a:t>Totaal</a:t>
                      </a:r>
                      <a:r>
                        <a:rPr lang="nl-NL" baseline="0" dirty="0" smtClean="0"/>
                        <a:t> psychofarmaca</a:t>
                      </a:r>
                      <a:endParaRPr lang="nl-NL" dirty="0"/>
                    </a:p>
                  </a:txBody>
                  <a:tcPr/>
                </a:tc>
                <a:tc>
                  <a:txBody>
                    <a:bodyPr/>
                    <a:lstStyle/>
                    <a:p>
                      <a:r>
                        <a:rPr lang="nl-NL" baseline="0" dirty="0" smtClean="0"/>
                        <a:t>57%</a:t>
                      </a:r>
                      <a:br>
                        <a:rPr lang="nl-NL" baseline="0" dirty="0" smtClean="0"/>
                      </a:br>
                      <a:endParaRPr lang="nl-NL" baseline="0" dirty="0" smtClean="0"/>
                    </a:p>
                  </a:txBody>
                  <a:tcPr/>
                </a:tc>
                <a:tc>
                  <a:txBody>
                    <a:bodyPr/>
                    <a:lstStyle/>
                    <a:p>
                      <a:r>
                        <a:rPr lang="nl-NL" dirty="0" smtClean="0"/>
                        <a:t>44%</a:t>
                      </a:r>
                      <a:endParaRPr lang="nl-NL" dirty="0"/>
                    </a:p>
                  </a:txBody>
                  <a:tcPr/>
                </a:tc>
                <a:tc>
                  <a:txBody>
                    <a:bodyPr/>
                    <a:lstStyle/>
                    <a:p>
                      <a:r>
                        <a:rPr lang="nl-NL" dirty="0" smtClean="0"/>
                        <a:t>65%</a:t>
                      </a:r>
                      <a:endParaRPr lang="nl-NL" dirty="0"/>
                    </a:p>
                  </a:txBody>
                  <a:tcPr/>
                </a:tc>
                <a:tc>
                  <a:txBody>
                    <a:bodyPr/>
                    <a:lstStyle/>
                    <a:p>
                      <a:r>
                        <a:rPr lang="nl-NL" dirty="0" smtClean="0"/>
                        <a:t>60%</a:t>
                      </a:r>
                      <a:endParaRPr lang="nl-NL" dirty="0"/>
                    </a:p>
                  </a:txBody>
                  <a:tcPr/>
                </a:tc>
                <a:tc>
                  <a:txBody>
                    <a:bodyPr/>
                    <a:lstStyle/>
                    <a:p>
                      <a:r>
                        <a:rPr lang="nl-NL" dirty="0" smtClean="0"/>
                        <a:t>68%</a:t>
                      </a:r>
                      <a:endParaRPr lang="nl-NL" dirty="0"/>
                    </a:p>
                  </a:txBody>
                  <a:tcPr/>
                </a:tc>
                <a:tc>
                  <a:txBody>
                    <a:bodyPr/>
                    <a:lstStyle/>
                    <a:p>
                      <a:r>
                        <a:rPr lang="nl-NL" dirty="0" smtClean="0"/>
                        <a:t>52%</a:t>
                      </a:r>
                      <a:endParaRPr lang="nl-NL" dirty="0"/>
                    </a:p>
                  </a:txBody>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Antipsychotica</a:t>
            </a:r>
            <a:endParaRPr lang="nl-NL" dirty="0"/>
          </a:p>
        </p:txBody>
      </p:sp>
      <p:sp>
        <p:nvSpPr>
          <p:cNvPr id="3" name="Tijdelijke aanduiding voor inhoud 2"/>
          <p:cNvSpPr>
            <a:spLocks noGrp="1"/>
          </p:cNvSpPr>
          <p:nvPr>
            <p:ph idx="1"/>
          </p:nvPr>
        </p:nvSpPr>
        <p:spPr/>
        <p:txBody>
          <a:bodyPr>
            <a:normAutofit/>
          </a:bodyPr>
          <a:lstStyle/>
          <a:p>
            <a:r>
              <a:rPr lang="nl-NL" dirty="0" smtClean="0"/>
              <a:t>Indicaties:Psychotische stoornissen, manie en bipolaire stoornis, depressie met psychotische kenmerken, agitatie/agressie bij Alzheimer, delier</a:t>
            </a:r>
          </a:p>
          <a:p>
            <a:r>
              <a:rPr lang="nl-NL" dirty="0" smtClean="0"/>
              <a:t>Klassieke antipsychotica (haldol, cisordinol)</a:t>
            </a:r>
          </a:p>
          <a:p>
            <a:r>
              <a:rPr lang="nl-NL" dirty="0" smtClean="0"/>
              <a:t>Atypische antipsychotica (risperdal, olanzapine).</a:t>
            </a:r>
          </a:p>
          <a:p>
            <a:endParaRPr lang="nl-NL" dirty="0" smtClean="0"/>
          </a:p>
          <a:p>
            <a:pPr>
              <a:buNone/>
            </a:pPr>
            <a:endParaRPr lang="nl-NL"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Antipsychotica</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Bijwerkingen hangen af van op welke receptor het middel werkt.</a:t>
            </a:r>
          </a:p>
          <a:p>
            <a:r>
              <a:rPr lang="nl-NL" dirty="0" smtClean="0"/>
              <a:t>Groep 1: Extrapirimidale verschijnselen (haldol)</a:t>
            </a:r>
          </a:p>
          <a:p>
            <a:r>
              <a:rPr lang="nl-NL" dirty="0" smtClean="0"/>
              <a:t>Groep 2: Lage bloeddruk bij opstaan(duizeligheid)  (olanzapine, risperdal)</a:t>
            </a:r>
          </a:p>
          <a:p>
            <a:r>
              <a:rPr lang="nl-NL" dirty="0" smtClean="0"/>
              <a:t>Groep 3: Vermoeidheid, slaperigheid (clozapine, risperdal)</a:t>
            </a:r>
          </a:p>
          <a:p>
            <a:r>
              <a:rPr lang="nl-NL" dirty="0" smtClean="0"/>
              <a:t>Groep 4: Droge mond, obstipatie, mictie stoornissen, misselijkheid, erectiestoornissen (olanzapine, seroquel, clozapine)</a:t>
            </a:r>
          </a:p>
          <a:p>
            <a:r>
              <a:rPr lang="nl-NL" dirty="0" smtClean="0"/>
              <a:t>Groep 5: ontregeling van suikerspiegel in bloed. (clozapine, risperdal, haldol niet)</a:t>
            </a:r>
          </a:p>
          <a:p>
            <a:endParaRPr lang="nl-N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Antipsychotica</a:t>
            </a:r>
            <a:endParaRPr lang="nl-NL" dirty="0"/>
          </a:p>
        </p:txBody>
      </p:sp>
      <p:sp>
        <p:nvSpPr>
          <p:cNvPr id="3" name="Tijdelijke aanduiding voor inhoud 2"/>
          <p:cNvSpPr>
            <a:spLocks noGrp="1"/>
          </p:cNvSpPr>
          <p:nvPr>
            <p:ph idx="1"/>
          </p:nvPr>
        </p:nvSpPr>
        <p:spPr>
          <a:xfrm>
            <a:off x="457200" y="1600200"/>
            <a:ext cx="8229600" cy="4781128"/>
          </a:xfrm>
        </p:spPr>
        <p:txBody>
          <a:bodyPr>
            <a:normAutofit fontScale="77500" lnSpcReduction="20000"/>
          </a:bodyPr>
          <a:lstStyle/>
          <a:p>
            <a:r>
              <a:rPr lang="nl-NL" dirty="0" smtClean="0"/>
              <a:t>Extrapirimidale verschijnselen:</a:t>
            </a:r>
          </a:p>
          <a:p>
            <a:pPr lvl="1"/>
            <a:r>
              <a:rPr lang="nl-NL" dirty="0" smtClean="0"/>
              <a:t>Scheefstand hoofd of kaakklem</a:t>
            </a:r>
          </a:p>
          <a:p>
            <a:pPr lvl="1"/>
            <a:r>
              <a:rPr lang="nl-NL" dirty="0" smtClean="0"/>
              <a:t>Veranderde houding, spierstijfheid</a:t>
            </a:r>
          </a:p>
          <a:p>
            <a:pPr lvl="1"/>
            <a:r>
              <a:rPr lang="nl-NL" dirty="0" smtClean="0"/>
              <a:t>Trillen</a:t>
            </a:r>
          </a:p>
          <a:p>
            <a:pPr lvl="1"/>
            <a:r>
              <a:rPr lang="nl-NL" dirty="0" smtClean="0"/>
              <a:t>Monotome spraak</a:t>
            </a:r>
          </a:p>
          <a:p>
            <a:pPr lvl="1"/>
            <a:r>
              <a:rPr lang="nl-NL" dirty="0" smtClean="0"/>
              <a:t>Bewegingen met tong en mond</a:t>
            </a:r>
          </a:p>
          <a:p>
            <a:pPr lvl="1"/>
            <a:r>
              <a:rPr lang="nl-NL" dirty="0" smtClean="0"/>
              <a:t>Wiebelen of wippen, niet stil kunnen zitten.</a:t>
            </a:r>
          </a:p>
          <a:p>
            <a:endParaRPr lang="nl-NL" dirty="0" smtClean="0"/>
          </a:p>
          <a:p>
            <a:r>
              <a:rPr lang="nl-NL" dirty="0" smtClean="0"/>
              <a:t>EPS geven bij ouderen achteruitgang van mobiliteit en risico op vallen</a:t>
            </a:r>
          </a:p>
          <a:p>
            <a:endParaRPr lang="nl-NL" dirty="0"/>
          </a:p>
          <a:p>
            <a:r>
              <a:rPr lang="nl-NL" dirty="0" smtClean="0"/>
              <a:t>Bij clozapine: risico op agranulocytose </a:t>
            </a:r>
            <a:r>
              <a:rPr lang="nl-NL" dirty="0" smtClean="0">
                <a:sym typeface="Wingdings" pitchFamily="2" charset="2"/>
              </a:rPr>
              <a:t> b</a:t>
            </a:r>
            <a:r>
              <a:rPr lang="nl-NL" dirty="0" smtClean="0"/>
              <a:t>loedprikken in de eerste 18 weken.</a:t>
            </a:r>
          </a:p>
          <a:p>
            <a:pPr lvl="1">
              <a:buNone/>
            </a:pPr>
            <a:endParaRPr lang="nl-NL" dirty="0" smtClean="0"/>
          </a:p>
          <a:p>
            <a:pPr>
              <a:buNone/>
            </a:pPr>
            <a:endParaRPr lang="nl-NL" dirty="0" smtClean="0"/>
          </a:p>
          <a:p>
            <a:pPr>
              <a:buNone/>
            </a:pPr>
            <a:endParaRPr lang="nl-NL"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Benzodiazepines</a:t>
            </a:r>
            <a:endParaRPr lang="nl-NL" dirty="0"/>
          </a:p>
        </p:txBody>
      </p:sp>
      <p:sp>
        <p:nvSpPr>
          <p:cNvPr id="3" name="Tijdelijke aanduiding voor inhoud 2"/>
          <p:cNvSpPr>
            <a:spLocks noGrp="1"/>
          </p:cNvSpPr>
          <p:nvPr>
            <p:ph idx="1"/>
          </p:nvPr>
        </p:nvSpPr>
        <p:spPr/>
        <p:txBody>
          <a:bodyPr>
            <a:normAutofit fontScale="77500" lnSpcReduction="20000"/>
          </a:bodyPr>
          <a:lstStyle/>
          <a:p>
            <a:r>
              <a:rPr lang="nl-NL" dirty="0" smtClean="0"/>
              <a:t>Worden gebruikt bij slaapstoornissen en angststoornissen. Niet geïndiceerd bij dementie.</a:t>
            </a:r>
          </a:p>
          <a:p>
            <a:r>
              <a:rPr lang="nl-NL" dirty="0" smtClean="0"/>
              <a:t>Benzodiazepines verschillen onderling in de snelheid waarmee de werking intreed en de werkingsduur</a:t>
            </a:r>
          </a:p>
          <a:p>
            <a:r>
              <a:rPr lang="nl-NL" dirty="0" smtClean="0"/>
              <a:t>Bij ouderen kan de uitscheiding en omzetting langzamer verlopen dan bij jongeren.</a:t>
            </a:r>
          </a:p>
          <a:p>
            <a:r>
              <a:rPr lang="nl-NL" dirty="0" smtClean="0"/>
              <a:t>Let op nawerking volgende dag </a:t>
            </a:r>
            <a:r>
              <a:rPr lang="nl-NL" dirty="0" smtClean="0">
                <a:sym typeface="Wingdings" pitchFamily="2" charset="2"/>
              </a:rPr>
              <a:t> sufheid</a:t>
            </a:r>
            <a:endParaRPr lang="nl-NL" dirty="0" smtClean="0"/>
          </a:p>
          <a:p>
            <a:r>
              <a:rPr lang="nl-NL" dirty="0" smtClean="0"/>
              <a:t>Spierverslappende werking geeft risico op vallen. Ouderen gaan ook vaak ‘s nachts uit bed.</a:t>
            </a:r>
          </a:p>
          <a:p>
            <a:r>
              <a:rPr lang="nl-NL" dirty="0" smtClean="0"/>
              <a:t>Bij ouderen (mn bij dementie) grotere kans op paradoxale reactie: rusteloosheid, agitatie, agressief gedrag</a:t>
            </a:r>
          </a:p>
          <a:p>
            <a:r>
              <a:rPr lang="nl-NL" dirty="0" smtClean="0"/>
              <a:t>Langdurig gebruik kan leiden tot afhankelijkheid</a:t>
            </a:r>
            <a:endParaRPr lang="nl-N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Antidepressiva SSRI</a:t>
            </a:r>
            <a:endParaRPr lang="nl-NL" dirty="0"/>
          </a:p>
        </p:txBody>
      </p:sp>
      <p:sp>
        <p:nvSpPr>
          <p:cNvPr id="3" name="Tijdelijke aanduiding voor inhoud 2"/>
          <p:cNvSpPr>
            <a:spLocks noGrp="1"/>
          </p:cNvSpPr>
          <p:nvPr>
            <p:ph idx="1"/>
          </p:nvPr>
        </p:nvSpPr>
        <p:spPr>
          <a:xfrm>
            <a:off x="457200" y="1500174"/>
            <a:ext cx="7239000" cy="4714908"/>
          </a:xfrm>
        </p:spPr>
        <p:txBody>
          <a:bodyPr>
            <a:noAutofit/>
          </a:bodyPr>
          <a:lstStyle/>
          <a:p>
            <a:r>
              <a:rPr lang="nl-NL" sz="2400" dirty="0" smtClean="0"/>
              <a:t>Indicaties: depressie, angst en paniekstoornissen. </a:t>
            </a:r>
          </a:p>
          <a:p>
            <a:r>
              <a:rPr lang="nl-NL" sz="2400" dirty="0" smtClean="0"/>
              <a:t>Remmen de heropname van serotonine</a:t>
            </a:r>
          </a:p>
          <a:p>
            <a:r>
              <a:rPr lang="nl-NL" sz="2400" dirty="0" smtClean="0"/>
              <a:t>Werking pas na enkele weken te beoordelen.</a:t>
            </a:r>
          </a:p>
          <a:p>
            <a:r>
              <a:rPr lang="nl-NL" sz="2400" dirty="0" smtClean="0"/>
              <a:t>Bijwerkingen SSRI: maagdarm klachten, seksuele disfunctie, toegenomen angst, agitatie en rusteloosheid, slapeloosheid en slaperigheid, droge mond, zweten. Cardiovasculaire bijwerkingen.</a:t>
            </a:r>
          </a:p>
          <a:p>
            <a:r>
              <a:rPr lang="nl-NL" sz="2400" dirty="0" smtClean="0"/>
              <a:t>Duizeligheid, orthostase, spierzwakte, bewegingsstoornissen </a:t>
            </a:r>
            <a:r>
              <a:rPr lang="nl-NL" sz="2400" dirty="0" smtClean="0">
                <a:sym typeface="Wingdings" pitchFamily="2" charset="2"/>
              </a:rPr>
              <a:t> valrisico</a:t>
            </a:r>
          </a:p>
          <a:p>
            <a:r>
              <a:rPr lang="nl-NL" sz="2400" dirty="0" smtClean="0">
                <a:sym typeface="Wingdings" pitchFamily="2" charset="2"/>
              </a:rPr>
              <a:t>Stoppen kan ontrekkingsverschijnselen geven</a:t>
            </a:r>
            <a:endParaRPr lang="nl-NL" sz="2000" dirty="0" smtClean="0"/>
          </a:p>
          <a:p>
            <a:r>
              <a:rPr lang="nl-NL" sz="2400" dirty="0" smtClean="0"/>
              <a:t>Meest veilig bij kwetsbare ouderen zijn sertraline en citalopram</a:t>
            </a:r>
            <a:endParaRPr lang="nl-NL"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Casus</a:t>
            </a:r>
            <a:endParaRPr lang="nl-NL" dirty="0"/>
          </a:p>
        </p:txBody>
      </p:sp>
      <p:sp>
        <p:nvSpPr>
          <p:cNvPr id="3" name="Tijdelijke aanduiding voor inhoud 2"/>
          <p:cNvSpPr>
            <a:spLocks noGrp="1"/>
          </p:cNvSpPr>
          <p:nvPr>
            <p:ph idx="1"/>
          </p:nvPr>
        </p:nvSpPr>
        <p:spPr/>
        <p:txBody>
          <a:bodyPr>
            <a:normAutofit fontScale="85000" lnSpcReduction="10000"/>
          </a:bodyPr>
          <a:lstStyle/>
          <a:p>
            <a:r>
              <a:rPr lang="nl-NL" dirty="0" err="1" smtClean="0"/>
              <a:t>Dhr</a:t>
            </a:r>
            <a:r>
              <a:rPr lang="nl-NL" dirty="0" smtClean="0"/>
              <a:t> G.</a:t>
            </a:r>
          </a:p>
          <a:p>
            <a:r>
              <a:rPr lang="nl-NL" dirty="0" smtClean="0"/>
              <a:t>Opgenomen op een somatisch afdeling</a:t>
            </a:r>
          </a:p>
          <a:p>
            <a:r>
              <a:rPr lang="nl-NL" dirty="0" smtClean="0"/>
              <a:t>Status na CVA, epilepsie, </a:t>
            </a:r>
            <a:r>
              <a:rPr lang="nl-NL" dirty="0" err="1" smtClean="0"/>
              <a:t>atriumfibrilleren</a:t>
            </a:r>
            <a:r>
              <a:rPr lang="nl-NL" dirty="0" smtClean="0"/>
              <a:t>, hartfalen</a:t>
            </a:r>
          </a:p>
          <a:p>
            <a:r>
              <a:rPr lang="nl-NL" dirty="0" smtClean="0"/>
              <a:t>Je bekijkt te controles:</a:t>
            </a:r>
          </a:p>
          <a:p>
            <a:pPr lvl="1"/>
            <a:r>
              <a:rPr lang="nl-NL" dirty="0" smtClean="0"/>
              <a:t> 122/64 pols 92</a:t>
            </a:r>
          </a:p>
          <a:p>
            <a:pPr lvl="1"/>
            <a:r>
              <a:rPr lang="nl-NL" dirty="0" smtClean="0"/>
              <a:t>144/52 pols 51</a:t>
            </a:r>
          </a:p>
          <a:p>
            <a:pPr lvl="1"/>
            <a:r>
              <a:rPr lang="nl-NL" dirty="0" smtClean="0"/>
              <a:t>131/55 pols 43</a:t>
            </a:r>
          </a:p>
          <a:p>
            <a:pPr lvl="1"/>
            <a:r>
              <a:rPr lang="nl-NL" dirty="0" smtClean="0"/>
              <a:t>115/50 pols 39</a:t>
            </a:r>
          </a:p>
          <a:p>
            <a:pPr lvl="1"/>
            <a:r>
              <a:rPr lang="nl-NL" dirty="0" smtClean="0"/>
              <a:t>117/67 pols 100</a:t>
            </a:r>
          </a:p>
          <a:p>
            <a:pPr lvl="1"/>
            <a:r>
              <a:rPr lang="nl-NL" dirty="0" smtClean="0"/>
              <a:t>129/74 pols 93</a:t>
            </a:r>
          </a:p>
          <a:p>
            <a:pPr lvl="1"/>
            <a:endParaRPr lang="nl-N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Antidepressiva TCA</a:t>
            </a:r>
            <a:endParaRPr lang="nl-NL" dirty="0"/>
          </a:p>
        </p:txBody>
      </p:sp>
      <p:sp>
        <p:nvSpPr>
          <p:cNvPr id="3" name="Tijdelijke aanduiding voor inhoud 2"/>
          <p:cNvSpPr>
            <a:spLocks noGrp="1"/>
          </p:cNvSpPr>
          <p:nvPr>
            <p:ph idx="1"/>
          </p:nvPr>
        </p:nvSpPr>
        <p:spPr/>
        <p:txBody>
          <a:bodyPr>
            <a:normAutofit lnSpcReduction="10000"/>
          </a:bodyPr>
          <a:lstStyle/>
          <a:p>
            <a:r>
              <a:rPr lang="nl-NL" dirty="0" smtClean="0"/>
              <a:t>Geïndiceerd bij:depressie, angst en paniekstoornissen, neuropatische pijn.</a:t>
            </a:r>
          </a:p>
          <a:p>
            <a:r>
              <a:rPr lang="nl-NL" dirty="0" smtClean="0"/>
              <a:t>Remmen heropname van noradrenaline en/of serotonine</a:t>
            </a:r>
          </a:p>
          <a:p>
            <a:r>
              <a:rPr lang="nl-NL" dirty="0" smtClean="0"/>
              <a:t>Bijwerkingen: sedatie, anticholinerge bijwerkingen (droge mond, maag-darmklachten, urineretentie, verwardheid), hypotensie</a:t>
            </a:r>
          </a:p>
          <a:p>
            <a:r>
              <a:rPr lang="nl-NL" dirty="0" smtClean="0"/>
              <a:t>Notrilen is voorkeursmiddel bij ouderen</a:t>
            </a:r>
            <a:endParaRPr lang="nl-N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Casus</a:t>
            </a:r>
            <a:endParaRPr lang="nl-NL" dirty="0"/>
          </a:p>
        </p:txBody>
      </p:sp>
      <p:sp>
        <p:nvSpPr>
          <p:cNvPr id="3" name="Tijdelijke aanduiding voor inhoud 2"/>
          <p:cNvSpPr>
            <a:spLocks noGrp="1"/>
          </p:cNvSpPr>
          <p:nvPr>
            <p:ph idx="1"/>
          </p:nvPr>
        </p:nvSpPr>
        <p:spPr/>
        <p:txBody>
          <a:bodyPr>
            <a:normAutofit/>
          </a:bodyPr>
          <a:lstStyle/>
          <a:p>
            <a:r>
              <a:rPr lang="en-US" dirty="0" smtClean="0"/>
              <a:t>Mw. W.</a:t>
            </a:r>
          </a:p>
          <a:p>
            <a:r>
              <a:rPr lang="en-US" dirty="0" smtClean="0"/>
              <a:t>Bekend met psychiatrische voorgeschiedenis. Nu sprake van hypertensie 180/100 pols 80.</a:t>
            </a:r>
          </a:p>
          <a:p>
            <a:r>
              <a:rPr lang="en-US" dirty="0" err="1" smtClean="0"/>
              <a:t>Opvallend</a:t>
            </a:r>
            <a:r>
              <a:rPr lang="en-US" dirty="0" smtClean="0"/>
              <a:t> is </a:t>
            </a:r>
            <a:r>
              <a:rPr lang="en-US" dirty="0" err="1" smtClean="0"/>
              <a:t>dat</a:t>
            </a:r>
            <a:r>
              <a:rPr lang="en-US" dirty="0" smtClean="0"/>
              <a:t> mw </a:t>
            </a:r>
            <a:r>
              <a:rPr lang="en-US" dirty="0" err="1" smtClean="0"/>
              <a:t>ineens</a:t>
            </a:r>
            <a:r>
              <a:rPr lang="en-US" dirty="0" smtClean="0"/>
              <a:t> </a:t>
            </a:r>
            <a:r>
              <a:rPr lang="en-US" dirty="0" err="1" smtClean="0"/>
              <a:t>niet</a:t>
            </a:r>
            <a:r>
              <a:rPr lang="en-US" dirty="0" smtClean="0"/>
              <a:t> </a:t>
            </a:r>
            <a:r>
              <a:rPr lang="en-US" dirty="0" err="1" smtClean="0"/>
              <a:t>meer</a:t>
            </a:r>
            <a:r>
              <a:rPr lang="en-US" dirty="0" smtClean="0"/>
              <a:t> </a:t>
            </a:r>
            <a:r>
              <a:rPr lang="en-US" dirty="0" err="1" smtClean="0"/>
              <a:t>zelfstandig</a:t>
            </a:r>
            <a:r>
              <a:rPr lang="en-US" dirty="0" smtClean="0"/>
              <a:t> </a:t>
            </a:r>
            <a:r>
              <a:rPr lang="en-US" dirty="0" err="1" smtClean="0"/>
              <a:t>kan</a:t>
            </a:r>
            <a:r>
              <a:rPr lang="en-US" dirty="0" smtClean="0"/>
              <a:t> </a:t>
            </a:r>
            <a:r>
              <a:rPr lang="en-US" dirty="0" err="1" smtClean="0"/>
              <a:t>douchen</a:t>
            </a:r>
            <a:r>
              <a:rPr lang="en-US" dirty="0" smtClean="0"/>
              <a:t> in de </a:t>
            </a:r>
            <a:r>
              <a:rPr lang="en-US" dirty="0" err="1" smtClean="0"/>
              <a:t>ochtend</a:t>
            </a:r>
            <a:r>
              <a:rPr lang="en-US" dirty="0" smtClean="0"/>
              <a:t>, mw </a:t>
            </a:r>
            <a:r>
              <a:rPr lang="en-US" dirty="0" err="1" smtClean="0"/>
              <a:t>heeft</a:t>
            </a:r>
            <a:r>
              <a:rPr lang="en-US" dirty="0" smtClean="0"/>
              <a:t> </a:t>
            </a:r>
            <a:r>
              <a:rPr lang="en-US" dirty="0" err="1" smtClean="0"/>
              <a:t>een</a:t>
            </a:r>
            <a:r>
              <a:rPr lang="en-US" dirty="0" smtClean="0"/>
              <a:t> </a:t>
            </a:r>
            <a:r>
              <a:rPr lang="en-US" dirty="0" err="1" smtClean="0"/>
              <a:t>toegenomen</a:t>
            </a:r>
            <a:r>
              <a:rPr lang="en-US" dirty="0" smtClean="0"/>
              <a:t> </a:t>
            </a:r>
            <a:r>
              <a:rPr lang="en-US" dirty="0" err="1" smtClean="0"/>
              <a:t>valneiging</a:t>
            </a:r>
            <a:endParaRPr lang="en-US" dirty="0" smtClean="0"/>
          </a:p>
          <a:p>
            <a:endParaRPr lang="en-US" dirty="0"/>
          </a:p>
          <a:p>
            <a:r>
              <a:rPr lang="en-US" dirty="0" err="1" smtClean="0"/>
              <a:t>Wat</a:t>
            </a:r>
            <a:r>
              <a:rPr lang="en-US" dirty="0" smtClean="0"/>
              <a:t> </a:t>
            </a:r>
            <a:r>
              <a:rPr lang="en-US" dirty="0" err="1" smtClean="0"/>
              <a:t>ga</a:t>
            </a:r>
            <a:r>
              <a:rPr lang="en-US" dirty="0" smtClean="0"/>
              <a:t> je </a:t>
            </a:r>
            <a:r>
              <a:rPr lang="en-US" dirty="0" err="1" smtClean="0"/>
              <a:t>doen</a:t>
            </a:r>
            <a:r>
              <a:rPr lang="en-US" dirty="0" smtClean="0"/>
              <a:t>, </a:t>
            </a:r>
            <a:r>
              <a:rPr lang="en-US" dirty="0" err="1" smtClean="0"/>
              <a:t>wat</a:t>
            </a:r>
            <a:r>
              <a:rPr lang="en-US" dirty="0" smtClean="0"/>
              <a:t> </a:t>
            </a:r>
            <a:r>
              <a:rPr lang="en-US" dirty="0" err="1" smtClean="0"/>
              <a:t>wil</a:t>
            </a:r>
            <a:r>
              <a:rPr lang="en-US" dirty="0" smtClean="0"/>
              <a:t> je </a:t>
            </a:r>
            <a:r>
              <a:rPr lang="en-US" dirty="0" err="1" smtClean="0"/>
              <a:t>weten</a:t>
            </a:r>
            <a:r>
              <a:rPr lang="en-US" dirty="0"/>
              <a:t>?</a:t>
            </a:r>
            <a:endParaRPr lang="nl-N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Medicatie</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err="1" smtClean="0"/>
              <a:t>Colecalciferol</a:t>
            </a:r>
            <a:endParaRPr lang="nl-NL" dirty="0" smtClean="0"/>
          </a:p>
          <a:p>
            <a:r>
              <a:rPr lang="nl-NL" dirty="0" err="1" smtClean="0"/>
              <a:t>Lorazepam</a:t>
            </a:r>
            <a:r>
              <a:rPr lang="nl-NL" dirty="0" smtClean="0"/>
              <a:t> 1 mg</a:t>
            </a:r>
          </a:p>
          <a:p>
            <a:r>
              <a:rPr lang="nl-NL" dirty="0" err="1" smtClean="0"/>
              <a:t>Miconazolcreme</a:t>
            </a:r>
            <a:endParaRPr lang="nl-NL" dirty="0" smtClean="0"/>
          </a:p>
          <a:p>
            <a:r>
              <a:rPr lang="nl-NL" dirty="0" err="1" smtClean="0"/>
              <a:t>Mirtazepine</a:t>
            </a:r>
            <a:r>
              <a:rPr lang="nl-NL" dirty="0" smtClean="0"/>
              <a:t> 15 mg</a:t>
            </a:r>
          </a:p>
          <a:p>
            <a:r>
              <a:rPr lang="nl-NL" dirty="0" err="1" smtClean="0"/>
              <a:t>Novomix</a:t>
            </a:r>
            <a:r>
              <a:rPr lang="nl-NL" dirty="0" smtClean="0"/>
              <a:t> 16</a:t>
            </a:r>
            <a:r>
              <a:rPr lang="nl-NL" baseline="30000" dirty="0" smtClean="0"/>
              <a:t>E</a:t>
            </a:r>
            <a:r>
              <a:rPr lang="nl-NL" dirty="0" smtClean="0"/>
              <a:t>/8</a:t>
            </a:r>
            <a:r>
              <a:rPr lang="nl-NL" baseline="30000" dirty="0" smtClean="0"/>
              <a:t>E</a:t>
            </a:r>
            <a:r>
              <a:rPr lang="nl-NL" dirty="0" smtClean="0"/>
              <a:t> </a:t>
            </a:r>
          </a:p>
          <a:p>
            <a:r>
              <a:rPr lang="nl-NL" dirty="0" err="1" smtClean="0"/>
              <a:t>Orap</a:t>
            </a:r>
            <a:r>
              <a:rPr lang="nl-NL" dirty="0" smtClean="0"/>
              <a:t> 4 mg</a:t>
            </a:r>
          </a:p>
          <a:p>
            <a:r>
              <a:rPr lang="nl-NL" dirty="0" err="1" smtClean="0"/>
              <a:t>Temazepam</a:t>
            </a:r>
            <a:r>
              <a:rPr lang="nl-NL" dirty="0" smtClean="0"/>
              <a:t> 10 mg</a:t>
            </a:r>
          </a:p>
          <a:p>
            <a:r>
              <a:rPr lang="nl-NL" dirty="0" err="1" smtClean="0"/>
              <a:t>Thyrax</a:t>
            </a:r>
            <a:r>
              <a:rPr lang="nl-NL" dirty="0" smtClean="0"/>
              <a:t> 0,025mg</a:t>
            </a:r>
          </a:p>
          <a:p>
            <a:r>
              <a:rPr lang="nl-NL" dirty="0" smtClean="0"/>
              <a:t>Paracetamol 500 mg</a:t>
            </a:r>
          </a:p>
          <a:p>
            <a:r>
              <a:rPr lang="nl-NL" dirty="0" err="1" smtClean="0"/>
              <a:t>Enalapril</a:t>
            </a:r>
            <a:r>
              <a:rPr lang="nl-NL" dirty="0" smtClean="0"/>
              <a:t> 5 mg</a:t>
            </a:r>
          </a:p>
          <a:p>
            <a:endParaRPr lang="nl-NL" dirty="0" smtClean="0"/>
          </a:p>
          <a:p>
            <a:endParaRPr lang="nl-N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Casus</a:t>
            </a:r>
            <a:endParaRPr lang="nl-NL" dirty="0"/>
          </a:p>
        </p:txBody>
      </p:sp>
      <p:sp>
        <p:nvSpPr>
          <p:cNvPr id="3" name="Tijdelijke aanduiding voor inhoud 2"/>
          <p:cNvSpPr>
            <a:spLocks noGrp="1"/>
          </p:cNvSpPr>
          <p:nvPr>
            <p:ph idx="1"/>
          </p:nvPr>
        </p:nvSpPr>
        <p:spPr/>
        <p:txBody>
          <a:bodyPr>
            <a:normAutofit fontScale="70000" lnSpcReduction="20000"/>
          </a:bodyPr>
          <a:lstStyle/>
          <a:p>
            <a:r>
              <a:rPr lang="en-US" dirty="0" err="1" smtClean="0"/>
              <a:t>Meest</a:t>
            </a:r>
            <a:r>
              <a:rPr lang="en-US" dirty="0" smtClean="0"/>
              <a:t> </a:t>
            </a:r>
            <a:r>
              <a:rPr lang="en-US" dirty="0" err="1" smtClean="0"/>
              <a:t>waarschijnlijke</a:t>
            </a:r>
            <a:r>
              <a:rPr lang="en-US" dirty="0" smtClean="0"/>
              <a:t> </a:t>
            </a:r>
            <a:r>
              <a:rPr lang="en-US" dirty="0" err="1" smtClean="0"/>
              <a:t>oorzaak</a:t>
            </a:r>
            <a:r>
              <a:rPr lang="en-US" dirty="0" smtClean="0"/>
              <a:t>: </a:t>
            </a:r>
            <a:r>
              <a:rPr lang="en-US" dirty="0" err="1" smtClean="0"/>
              <a:t>toevoeging</a:t>
            </a:r>
            <a:r>
              <a:rPr lang="en-US" dirty="0" smtClean="0"/>
              <a:t> van </a:t>
            </a:r>
            <a:r>
              <a:rPr lang="en-US" dirty="0" err="1"/>
              <a:t>e</a:t>
            </a:r>
            <a:r>
              <a:rPr lang="en-US" dirty="0" err="1" smtClean="0"/>
              <a:t>nalapril</a:t>
            </a:r>
            <a:r>
              <a:rPr lang="en-US" dirty="0" smtClean="0"/>
              <a:t> </a:t>
            </a:r>
            <a:r>
              <a:rPr lang="en-US" dirty="0" err="1" smtClean="0"/>
              <a:t>aan</a:t>
            </a:r>
            <a:r>
              <a:rPr lang="en-US" dirty="0" smtClean="0"/>
              <a:t> de </a:t>
            </a:r>
            <a:r>
              <a:rPr lang="en-US" dirty="0" err="1" smtClean="0"/>
              <a:t>medicatie</a:t>
            </a:r>
            <a:r>
              <a:rPr lang="en-US" dirty="0" smtClean="0"/>
              <a:t>.</a:t>
            </a:r>
          </a:p>
          <a:p>
            <a:r>
              <a:rPr lang="en-US" dirty="0" err="1" smtClean="0"/>
              <a:t>Bijwerking</a:t>
            </a:r>
            <a:r>
              <a:rPr lang="en-US" dirty="0" smtClean="0"/>
              <a:t> </a:t>
            </a:r>
            <a:r>
              <a:rPr lang="en-US" dirty="0" err="1" smtClean="0"/>
              <a:t>enalapril</a:t>
            </a:r>
            <a:r>
              <a:rPr lang="en-US" dirty="0" smtClean="0"/>
              <a:t>: 1-10% </a:t>
            </a:r>
            <a:r>
              <a:rPr lang="en-US" dirty="0" err="1" smtClean="0"/>
              <a:t>orthostatische</a:t>
            </a:r>
            <a:r>
              <a:rPr lang="en-US" dirty="0" smtClean="0"/>
              <a:t> </a:t>
            </a:r>
            <a:r>
              <a:rPr lang="en-US" dirty="0" err="1" smtClean="0"/>
              <a:t>hypotensie</a:t>
            </a:r>
            <a:endParaRPr lang="en-US" dirty="0" smtClean="0"/>
          </a:p>
          <a:p>
            <a:r>
              <a:rPr lang="en-US" dirty="0" err="1" smtClean="0"/>
              <a:t>Orthostase</a:t>
            </a:r>
            <a:r>
              <a:rPr lang="en-US" dirty="0" smtClean="0"/>
              <a:t>: </a:t>
            </a:r>
            <a:r>
              <a:rPr lang="en-US" dirty="0" err="1" smtClean="0"/>
              <a:t>daling</a:t>
            </a:r>
            <a:r>
              <a:rPr lang="en-US" dirty="0" smtClean="0"/>
              <a:t> van de </a:t>
            </a:r>
            <a:r>
              <a:rPr lang="en-US" dirty="0" err="1" smtClean="0"/>
              <a:t>bloeddruk</a:t>
            </a:r>
            <a:r>
              <a:rPr lang="en-US" dirty="0" smtClean="0"/>
              <a:t> van </a:t>
            </a:r>
            <a:r>
              <a:rPr lang="en-US" dirty="0" err="1" smtClean="0"/>
              <a:t>systolisch</a:t>
            </a:r>
            <a:endParaRPr lang="en-US" dirty="0" smtClean="0"/>
          </a:p>
          <a:p>
            <a:r>
              <a:rPr lang="en-US" dirty="0" err="1" smtClean="0"/>
              <a:t>Bloeddrukverlaging</a:t>
            </a:r>
            <a:r>
              <a:rPr lang="en-US" dirty="0" smtClean="0"/>
              <a:t>: start </a:t>
            </a:r>
            <a:r>
              <a:rPr lang="en-US" dirty="0" err="1" smtClean="0"/>
              <a:t>na</a:t>
            </a:r>
            <a:r>
              <a:rPr lang="en-US" dirty="0" smtClean="0"/>
              <a:t> 1 </a:t>
            </a:r>
            <a:r>
              <a:rPr lang="en-US" dirty="0" err="1" smtClean="0"/>
              <a:t>uur</a:t>
            </a:r>
            <a:r>
              <a:rPr lang="en-US" dirty="0" smtClean="0"/>
              <a:t>, </a:t>
            </a:r>
            <a:r>
              <a:rPr lang="en-US" dirty="0" err="1" smtClean="0"/>
              <a:t>maximaal</a:t>
            </a:r>
            <a:r>
              <a:rPr lang="en-US" dirty="0" smtClean="0"/>
              <a:t> </a:t>
            </a:r>
            <a:r>
              <a:rPr lang="en-US" dirty="0" err="1" smtClean="0"/>
              <a:t>na</a:t>
            </a:r>
            <a:r>
              <a:rPr lang="en-US" dirty="0" smtClean="0"/>
              <a:t> 4 </a:t>
            </a:r>
            <a:r>
              <a:rPr lang="en-US" dirty="0" err="1" smtClean="0"/>
              <a:t>uur</a:t>
            </a:r>
            <a:r>
              <a:rPr lang="en-US" dirty="0" smtClean="0"/>
              <a:t>, </a:t>
            </a:r>
            <a:r>
              <a:rPr lang="en-US" dirty="0" err="1" smtClean="0"/>
              <a:t>houdt</a:t>
            </a:r>
            <a:r>
              <a:rPr lang="en-US" dirty="0" smtClean="0"/>
              <a:t> 24 </a:t>
            </a:r>
            <a:r>
              <a:rPr lang="en-US" dirty="0" err="1" smtClean="0"/>
              <a:t>uur</a:t>
            </a:r>
            <a:r>
              <a:rPr lang="en-US" dirty="0" smtClean="0"/>
              <a:t> </a:t>
            </a:r>
            <a:r>
              <a:rPr lang="en-US" dirty="0" err="1" smtClean="0"/>
              <a:t>aan</a:t>
            </a:r>
            <a:r>
              <a:rPr lang="en-US" dirty="0" smtClean="0"/>
              <a:t>.</a:t>
            </a:r>
          </a:p>
          <a:p>
            <a:r>
              <a:rPr lang="en-US" dirty="0" err="1" smtClean="0"/>
              <a:t>Overige</a:t>
            </a:r>
            <a:r>
              <a:rPr lang="en-US" dirty="0" smtClean="0"/>
              <a:t> </a:t>
            </a:r>
            <a:r>
              <a:rPr lang="en-US" dirty="0" err="1" smtClean="0"/>
              <a:t>medicatie</a:t>
            </a:r>
            <a:r>
              <a:rPr lang="en-US" dirty="0" smtClean="0"/>
              <a:t> die </a:t>
            </a:r>
            <a:r>
              <a:rPr lang="en-US" dirty="0" err="1" smtClean="0"/>
              <a:t>kan</a:t>
            </a:r>
            <a:r>
              <a:rPr lang="en-US" dirty="0" smtClean="0"/>
              <a:t> </a:t>
            </a:r>
            <a:r>
              <a:rPr lang="en-US" dirty="0" err="1" smtClean="0"/>
              <a:t>bijdragen</a:t>
            </a:r>
            <a:r>
              <a:rPr lang="en-US" dirty="0" smtClean="0"/>
              <a:t> </a:t>
            </a:r>
            <a:r>
              <a:rPr lang="en-US" dirty="0" err="1" smtClean="0"/>
              <a:t>aan</a:t>
            </a:r>
            <a:r>
              <a:rPr lang="en-US" dirty="0" smtClean="0"/>
              <a:t> </a:t>
            </a:r>
            <a:r>
              <a:rPr lang="en-US" dirty="0" err="1" smtClean="0"/>
              <a:t>valrisico</a:t>
            </a:r>
            <a:r>
              <a:rPr lang="en-US" dirty="0" smtClean="0"/>
              <a:t>: </a:t>
            </a:r>
          </a:p>
          <a:p>
            <a:pPr lvl="1"/>
            <a:r>
              <a:rPr lang="en-US" dirty="0" err="1" smtClean="0"/>
              <a:t>Lorazepam</a:t>
            </a:r>
            <a:endParaRPr lang="en-US" dirty="0" smtClean="0"/>
          </a:p>
          <a:p>
            <a:pPr lvl="1"/>
            <a:r>
              <a:rPr lang="en-US" dirty="0" err="1" smtClean="0"/>
              <a:t>Temazepam</a:t>
            </a:r>
            <a:endParaRPr lang="en-US" dirty="0" smtClean="0"/>
          </a:p>
          <a:p>
            <a:pPr lvl="1"/>
            <a:r>
              <a:rPr lang="en-US" dirty="0" err="1" smtClean="0"/>
              <a:t>Orap</a:t>
            </a:r>
            <a:endParaRPr lang="en-US" dirty="0" smtClean="0"/>
          </a:p>
          <a:p>
            <a:pPr lvl="1"/>
            <a:r>
              <a:rPr lang="en-US" dirty="0" err="1" smtClean="0"/>
              <a:t>Mirtazapine</a:t>
            </a:r>
            <a:endParaRPr lang="en-US" dirty="0" smtClean="0"/>
          </a:p>
          <a:p>
            <a:pPr lvl="1"/>
            <a:r>
              <a:rPr lang="en-US" dirty="0" err="1" smtClean="0"/>
              <a:t>Novomix</a:t>
            </a:r>
            <a:endParaRPr lang="en-US" dirty="0" smtClean="0"/>
          </a:p>
          <a:p>
            <a:pPr lvl="1"/>
            <a:r>
              <a:rPr lang="en-US" dirty="0" err="1" smtClean="0"/>
              <a:t>Enalapril</a:t>
            </a:r>
            <a:endParaRPr lang="en-US" dirty="0" smtClean="0"/>
          </a:p>
          <a:p>
            <a:endParaRPr lang="nl-NL"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Leerpunten</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smtClean="0"/>
              <a:t>Er zijn veel middelen die bijdragen aan het valrisico bij ouderen</a:t>
            </a:r>
          </a:p>
          <a:p>
            <a:r>
              <a:rPr lang="nl-NL" dirty="0" smtClean="0"/>
              <a:t>Denk aan middelen die werken op bloeddruk, uitdroging, bijwerkingen op het bewegingsapparaat</a:t>
            </a:r>
          </a:p>
          <a:p>
            <a:r>
              <a:rPr lang="nl-NL" dirty="0" smtClean="0"/>
              <a:t>De combinatie van middelen maakt het risico nog hoger</a:t>
            </a:r>
          </a:p>
          <a:p>
            <a:r>
              <a:rPr lang="nl-NL" dirty="0" smtClean="0"/>
              <a:t>Streef bij kwetsbare patiënten naar </a:t>
            </a:r>
            <a:r>
              <a:rPr lang="nl-NL" dirty="0" err="1" smtClean="0"/>
              <a:t>max</a:t>
            </a:r>
            <a:r>
              <a:rPr lang="nl-NL" dirty="0" smtClean="0"/>
              <a:t> 1 middel wat valrisico geeft</a:t>
            </a:r>
          </a:p>
          <a:p>
            <a:r>
              <a:rPr lang="nl-NL" dirty="0" smtClean="0"/>
              <a:t>Steef bij niet kwetsbare patiënten naar </a:t>
            </a:r>
            <a:r>
              <a:rPr lang="nl-NL" dirty="0" err="1" smtClean="0"/>
              <a:t>max</a:t>
            </a:r>
            <a:r>
              <a:rPr lang="nl-NL" dirty="0" smtClean="0"/>
              <a:t> 2 middelen.</a:t>
            </a:r>
            <a:endParaRPr lang="nl-NL"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Antihypertensiva</a:t>
            </a:r>
            <a:endParaRPr lang="nl-NL" dirty="0"/>
          </a:p>
        </p:txBody>
      </p:sp>
      <p:sp>
        <p:nvSpPr>
          <p:cNvPr id="3" name="Tijdelijke aanduiding voor inhoud 2"/>
          <p:cNvSpPr>
            <a:spLocks noGrp="1"/>
          </p:cNvSpPr>
          <p:nvPr>
            <p:ph idx="1"/>
          </p:nvPr>
        </p:nvSpPr>
        <p:spPr/>
        <p:txBody>
          <a:bodyPr/>
          <a:lstStyle/>
          <a:p>
            <a:r>
              <a:rPr lang="nl-NL" dirty="0" err="1" smtClean="0"/>
              <a:t>Aceremmers</a:t>
            </a:r>
            <a:r>
              <a:rPr lang="nl-NL" dirty="0" smtClean="0"/>
              <a:t>: </a:t>
            </a:r>
            <a:r>
              <a:rPr lang="nl-NL" dirty="0" err="1" smtClean="0"/>
              <a:t>vasodilatatie</a:t>
            </a:r>
            <a:endParaRPr lang="nl-NL" dirty="0" smtClean="0"/>
          </a:p>
          <a:p>
            <a:pPr lvl="1"/>
            <a:r>
              <a:rPr lang="nl-NL" dirty="0" smtClean="0"/>
              <a:t>Bijwerkingen: (</a:t>
            </a:r>
            <a:r>
              <a:rPr lang="nl-NL" dirty="0" err="1" smtClean="0"/>
              <a:t>orthostatische</a:t>
            </a:r>
            <a:r>
              <a:rPr lang="nl-NL" dirty="0" smtClean="0"/>
              <a:t>) hypotensie, afname nierfunctie, stijging kalium, prikkelhoest, allergische huidreactie</a:t>
            </a:r>
          </a:p>
          <a:p>
            <a:r>
              <a:rPr lang="nl-NL" dirty="0" err="1" smtClean="0"/>
              <a:t>Betablokker</a:t>
            </a:r>
            <a:r>
              <a:rPr lang="nl-NL" dirty="0" smtClean="0"/>
              <a:t>: afname hartfrequentie en </a:t>
            </a:r>
            <a:r>
              <a:rPr lang="nl-NL" dirty="0" err="1" smtClean="0"/>
              <a:t>hartminuutvolume</a:t>
            </a:r>
            <a:r>
              <a:rPr lang="nl-NL" dirty="0" smtClean="0"/>
              <a:t>, remming </a:t>
            </a:r>
            <a:r>
              <a:rPr lang="nl-NL" dirty="0" err="1" smtClean="0"/>
              <a:t>renineafgifte</a:t>
            </a:r>
            <a:endParaRPr lang="nl-NL" dirty="0" smtClean="0"/>
          </a:p>
          <a:p>
            <a:pPr lvl="1"/>
            <a:r>
              <a:rPr lang="nl-NL" dirty="0" smtClean="0"/>
              <a:t>Bijwerkingen: </a:t>
            </a:r>
            <a:r>
              <a:rPr lang="nl-NL" dirty="0" err="1" smtClean="0"/>
              <a:t>bradycardie</a:t>
            </a:r>
            <a:r>
              <a:rPr lang="nl-NL" dirty="0" smtClean="0"/>
              <a:t>, </a:t>
            </a:r>
            <a:r>
              <a:rPr lang="nl-NL" dirty="0" err="1" smtClean="0"/>
              <a:t>orthostatische</a:t>
            </a:r>
            <a:r>
              <a:rPr lang="nl-NL" dirty="0" smtClean="0"/>
              <a:t>) hypertensie, koude handen en voeten, vermoeidheid, slaapstoornissen, depressie</a:t>
            </a:r>
          </a:p>
          <a:p>
            <a:endParaRPr lang="nl-NL"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Diurectica</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err="1" smtClean="0"/>
              <a:t>Thiaziden</a:t>
            </a:r>
            <a:r>
              <a:rPr lang="nl-NL" dirty="0" smtClean="0"/>
              <a:t>: gering </a:t>
            </a:r>
            <a:r>
              <a:rPr lang="nl-NL" dirty="0" err="1" smtClean="0"/>
              <a:t>diuretisch</a:t>
            </a:r>
            <a:r>
              <a:rPr lang="nl-NL" dirty="0" smtClean="0"/>
              <a:t> effect, bloeddrukverlagend effect</a:t>
            </a:r>
          </a:p>
          <a:p>
            <a:r>
              <a:rPr lang="nl-NL" dirty="0" smtClean="0"/>
              <a:t>Lisdiuretica: sterk </a:t>
            </a:r>
            <a:r>
              <a:rPr lang="nl-NL" dirty="0" err="1" smtClean="0"/>
              <a:t>diuretische</a:t>
            </a:r>
            <a:r>
              <a:rPr lang="nl-NL" dirty="0" smtClean="0"/>
              <a:t> werking.</a:t>
            </a:r>
          </a:p>
          <a:p>
            <a:endParaRPr lang="nl-NL" dirty="0"/>
          </a:p>
          <a:p>
            <a:r>
              <a:rPr lang="nl-NL" dirty="0" smtClean="0"/>
              <a:t>Bijwerkingen: </a:t>
            </a:r>
            <a:r>
              <a:rPr lang="nl-NL" dirty="0" err="1" smtClean="0"/>
              <a:t>orthostatische</a:t>
            </a:r>
            <a:r>
              <a:rPr lang="nl-NL" dirty="0" smtClean="0"/>
              <a:t> hypotensie, </a:t>
            </a:r>
            <a:r>
              <a:rPr lang="nl-NL" dirty="0" err="1" smtClean="0"/>
              <a:t>hypovolemie</a:t>
            </a:r>
            <a:r>
              <a:rPr lang="nl-NL" dirty="0" smtClean="0"/>
              <a:t>, verstoring elektrolytenbalans</a:t>
            </a:r>
          </a:p>
          <a:p>
            <a:pPr lvl="1">
              <a:buNone/>
            </a:pPr>
            <a:endParaRPr lang="nl-NL" dirty="0" smtClean="0"/>
          </a:p>
          <a:p>
            <a:pPr lvl="1">
              <a:buNone/>
            </a:pPr>
            <a:r>
              <a:rPr lang="nl-NL" dirty="0" err="1" smtClean="0"/>
              <a:t>Hypovolemie</a:t>
            </a:r>
            <a:r>
              <a:rPr lang="nl-NL" dirty="0" smtClean="0"/>
              <a:t> ontstaat door dehydratie; let vooral op bij braken, diarree en overmatig zweten.</a:t>
            </a:r>
            <a:br>
              <a:rPr lang="nl-NL" dirty="0" smtClean="0"/>
            </a:br>
            <a:r>
              <a:rPr lang="nl-NL" dirty="0" smtClean="0"/>
              <a:t/>
            </a:r>
            <a:br>
              <a:rPr lang="nl-NL" dirty="0" smtClean="0"/>
            </a:br>
            <a:r>
              <a:rPr lang="nl-NL" dirty="0" smtClean="0"/>
              <a:t>	</a:t>
            </a:r>
          </a:p>
          <a:p>
            <a:pPr lvl="1">
              <a:buNone/>
            </a:pPr>
            <a:endParaRPr lang="nl-NL" dirty="0" smtClean="0"/>
          </a:p>
          <a:p>
            <a:pPr lvl="1"/>
            <a:endParaRPr lang="nl-NL"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Take</a:t>
            </a:r>
            <a:r>
              <a:rPr lang="nl-NL" dirty="0" smtClean="0"/>
              <a:t> Home message</a:t>
            </a:r>
            <a:endParaRPr lang="nl-NL" dirty="0"/>
          </a:p>
        </p:txBody>
      </p:sp>
      <p:sp>
        <p:nvSpPr>
          <p:cNvPr id="3" name="Tijdelijke aanduiding voor inhoud 2"/>
          <p:cNvSpPr>
            <a:spLocks noGrp="1"/>
          </p:cNvSpPr>
          <p:nvPr>
            <p:ph idx="1"/>
          </p:nvPr>
        </p:nvSpPr>
        <p:spPr>
          <a:xfrm>
            <a:off x="457200" y="1340768"/>
            <a:ext cx="8229600" cy="4785395"/>
          </a:xfrm>
        </p:spPr>
        <p:txBody>
          <a:bodyPr/>
          <a:lstStyle/>
          <a:p>
            <a:r>
              <a:rPr lang="nl-NL" sz="2800" dirty="0" smtClean="0"/>
              <a:t>Nooit medicatie toedieningsvorm veranderen zonder overleg (stampen, oplossen </a:t>
            </a:r>
            <a:r>
              <a:rPr lang="nl-NL" sz="2800" dirty="0" err="1" smtClean="0"/>
              <a:t>etc</a:t>
            </a:r>
            <a:r>
              <a:rPr lang="nl-NL" sz="2800" dirty="0" smtClean="0"/>
              <a:t>)</a:t>
            </a:r>
          </a:p>
          <a:p>
            <a:r>
              <a:rPr lang="nl-NL" sz="2800" dirty="0" smtClean="0"/>
              <a:t>Blijft alert op fouten, werk zorgvuldig</a:t>
            </a:r>
          </a:p>
          <a:p>
            <a:r>
              <a:rPr lang="nl-NL" sz="2800" dirty="0" smtClean="0"/>
              <a:t>Let bij nieuwe medicatie op het ontstaan van bijwerkingen. </a:t>
            </a:r>
          </a:p>
          <a:p>
            <a:pPr>
              <a:buNone/>
            </a:pPr>
            <a:endParaRPr lang="nl-NL" sz="2800" dirty="0" smtClean="0"/>
          </a:p>
          <a:p>
            <a:pPr>
              <a:buNone/>
            </a:pPr>
            <a:endParaRPr lang="nl-NL" dirty="0"/>
          </a:p>
        </p:txBody>
      </p:sp>
      <p:pic>
        <p:nvPicPr>
          <p:cNvPr id="4" name="Picture 2" descr="http://nhg.artsennet.nl/upload/3b797160-2bdf-44dc-97f1-9dbf9825d8d3_webcast200.jpg"/>
          <p:cNvPicPr>
            <a:picLocks noChangeAspect="1" noChangeArrowheads="1"/>
          </p:cNvPicPr>
          <p:nvPr/>
        </p:nvPicPr>
        <p:blipFill>
          <a:blip r:embed="rId2" cstate="print"/>
          <a:srcRect/>
          <a:stretch>
            <a:fillRect/>
          </a:stretch>
        </p:blipFill>
        <p:spPr bwMode="auto">
          <a:xfrm>
            <a:off x="4211960" y="3356992"/>
            <a:ext cx="4429156" cy="3199772"/>
          </a:xfrm>
          <a:prstGeom prst="rect">
            <a:avLst/>
          </a:prstGeom>
          <a:noFill/>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Vragen?</a:t>
            </a:r>
            <a:endParaRPr lang="nl-NL" dirty="0"/>
          </a:p>
        </p:txBody>
      </p:sp>
      <p:sp>
        <p:nvSpPr>
          <p:cNvPr id="3" name="Tijdelijke aanduiding voor inhoud 2"/>
          <p:cNvSpPr>
            <a:spLocks noGrp="1"/>
          </p:cNvSpPr>
          <p:nvPr>
            <p:ph idx="1"/>
          </p:nvPr>
        </p:nvSpPr>
        <p:spPr/>
        <p:txBody>
          <a:bodyPr/>
          <a:lstStyle/>
          <a:p>
            <a:endParaRPr lang="nl-NL" dirty="0" smtClean="0"/>
          </a:p>
          <a:p>
            <a:pPr>
              <a:buNone/>
            </a:pPr>
            <a:endParaRPr lang="nl-NL" dirty="0" smtClean="0"/>
          </a:p>
        </p:txBody>
      </p:sp>
      <p:pic>
        <p:nvPicPr>
          <p:cNvPr id="4" name="Picture 2" descr="http://www.amc.nl/upload/teksten/geriatrie/medicatie%20website%20foto.jpg"/>
          <p:cNvPicPr>
            <a:picLocks noChangeAspect="1" noChangeArrowheads="1"/>
          </p:cNvPicPr>
          <p:nvPr/>
        </p:nvPicPr>
        <p:blipFill>
          <a:blip r:embed="rId2" cstate="print"/>
          <a:srcRect/>
          <a:stretch>
            <a:fillRect/>
          </a:stretch>
        </p:blipFill>
        <p:spPr bwMode="auto">
          <a:xfrm>
            <a:off x="4000496" y="3643314"/>
            <a:ext cx="3810000" cy="28575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Medicatie</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dirty="0" err="1" smtClean="0"/>
              <a:t>Acenocoumarol</a:t>
            </a:r>
            <a:r>
              <a:rPr lang="nl-NL" dirty="0" smtClean="0"/>
              <a:t> </a:t>
            </a:r>
            <a:r>
              <a:rPr lang="nl-NL" dirty="0" err="1" smtClean="0"/>
              <a:t>vv</a:t>
            </a:r>
            <a:endParaRPr lang="nl-NL" dirty="0" smtClean="0"/>
          </a:p>
          <a:p>
            <a:r>
              <a:rPr lang="nl-NL" dirty="0" smtClean="0"/>
              <a:t>Vit D</a:t>
            </a:r>
          </a:p>
          <a:p>
            <a:r>
              <a:rPr lang="nl-NL" dirty="0" err="1" smtClean="0"/>
              <a:t>Diphantoine</a:t>
            </a:r>
            <a:r>
              <a:rPr lang="nl-NL" dirty="0" smtClean="0"/>
              <a:t> 2 </a:t>
            </a:r>
            <a:r>
              <a:rPr lang="nl-NL" dirty="0" err="1" smtClean="0"/>
              <a:t>dd</a:t>
            </a:r>
            <a:r>
              <a:rPr lang="nl-NL" dirty="0" smtClean="0"/>
              <a:t> 175 mg</a:t>
            </a:r>
          </a:p>
          <a:p>
            <a:r>
              <a:rPr lang="nl-NL" dirty="0" err="1" smtClean="0"/>
              <a:t>Isosorbidenitraat</a:t>
            </a:r>
            <a:r>
              <a:rPr lang="nl-NL" dirty="0" smtClean="0"/>
              <a:t> 20 mg</a:t>
            </a:r>
          </a:p>
          <a:p>
            <a:r>
              <a:rPr lang="nl-NL" dirty="0" err="1" smtClean="0"/>
              <a:t>Digoxine</a:t>
            </a:r>
            <a:r>
              <a:rPr lang="nl-NL" dirty="0" smtClean="0"/>
              <a:t> 0,25 mg</a:t>
            </a:r>
          </a:p>
          <a:p>
            <a:r>
              <a:rPr lang="nl-NL" dirty="0" err="1" smtClean="0"/>
              <a:t>Metoprolol</a:t>
            </a:r>
            <a:r>
              <a:rPr lang="nl-NL" dirty="0" smtClean="0"/>
              <a:t> 50 mg </a:t>
            </a:r>
            <a:r>
              <a:rPr lang="nl-NL" dirty="0" err="1" smtClean="0"/>
              <a:t>mga</a:t>
            </a:r>
            <a:endParaRPr lang="nl-NL" dirty="0" smtClean="0"/>
          </a:p>
          <a:p>
            <a:r>
              <a:rPr lang="nl-NL" dirty="0" err="1" smtClean="0"/>
              <a:t>Omeprazol</a:t>
            </a:r>
            <a:r>
              <a:rPr lang="nl-NL" dirty="0" smtClean="0"/>
              <a:t> 20 mg</a:t>
            </a:r>
          </a:p>
          <a:p>
            <a:r>
              <a:rPr lang="nl-NL" dirty="0" err="1" smtClean="0"/>
              <a:t>Oxazepam</a:t>
            </a:r>
            <a:r>
              <a:rPr lang="nl-NL" dirty="0" smtClean="0"/>
              <a:t> 5 mg</a:t>
            </a:r>
          </a:p>
          <a:p>
            <a:r>
              <a:rPr lang="nl-NL" dirty="0" err="1" smtClean="0"/>
              <a:t>Steosolid</a:t>
            </a:r>
            <a:r>
              <a:rPr lang="nl-NL" dirty="0" smtClean="0"/>
              <a:t> </a:t>
            </a:r>
            <a:r>
              <a:rPr lang="nl-NL" dirty="0" err="1" smtClean="0"/>
              <a:t>zn</a:t>
            </a:r>
            <a:endParaRPr lang="nl-NL"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Leerpunten</a:t>
            </a:r>
            <a:endParaRPr lang="nl-NL" dirty="0"/>
          </a:p>
        </p:txBody>
      </p:sp>
      <p:sp>
        <p:nvSpPr>
          <p:cNvPr id="3" name="Tijdelijke aanduiding voor inhoud 2"/>
          <p:cNvSpPr>
            <a:spLocks noGrp="1"/>
          </p:cNvSpPr>
          <p:nvPr>
            <p:ph idx="1"/>
          </p:nvPr>
        </p:nvSpPr>
        <p:spPr/>
        <p:txBody>
          <a:bodyPr>
            <a:normAutofit fontScale="92500" lnSpcReduction="10000"/>
          </a:bodyPr>
          <a:lstStyle/>
          <a:p>
            <a:r>
              <a:rPr lang="nl-NL" dirty="0" err="1" smtClean="0"/>
              <a:t>Metoprololtablet</a:t>
            </a:r>
            <a:r>
              <a:rPr lang="nl-NL" dirty="0" smtClean="0"/>
              <a:t> werd ‘s ochtends stuk gekauwd</a:t>
            </a:r>
          </a:p>
          <a:p>
            <a:r>
              <a:rPr lang="nl-NL" dirty="0" smtClean="0"/>
              <a:t>MGA/MVA = lang werkend preparaat</a:t>
            </a:r>
          </a:p>
          <a:p>
            <a:r>
              <a:rPr lang="nl-NL" dirty="0" smtClean="0"/>
              <a:t>Door kauwen gaat de langzame afgifte verloren en is ineens sprake van een piekconcentratie</a:t>
            </a:r>
          </a:p>
          <a:p>
            <a:r>
              <a:rPr lang="nl-NL" dirty="0" smtClean="0"/>
              <a:t>Oplossing: omzetten in normale tabletten, deze mogen ook gestampt worden.</a:t>
            </a:r>
          </a:p>
          <a:p>
            <a:endParaRPr lang="nl-NL" dirty="0" smtClean="0"/>
          </a:p>
          <a:p>
            <a:r>
              <a:rPr lang="nl-NL" dirty="0" smtClean="0"/>
              <a:t>Andere mogelijke oorzaken: </a:t>
            </a:r>
            <a:r>
              <a:rPr lang="nl-NL" dirty="0" err="1" smtClean="0"/>
              <a:t>bradycardie</a:t>
            </a:r>
            <a:r>
              <a:rPr lang="nl-NL" dirty="0" smtClean="0"/>
              <a:t> (trage hartslag bij </a:t>
            </a:r>
            <a:r>
              <a:rPr lang="nl-NL" dirty="0" err="1" smtClean="0"/>
              <a:t>digoxine</a:t>
            </a:r>
            <a:r>
              <a:rPr lang="nl-NL" dirty="0" smtClean="0"/>
              <a:t>)</a:t>
            </a:r>
            <a:endParaRPr lang="nl-N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Farmacokinetiek</a:t>
            </a:r>
            <a:endParaRPr lang="nl-NL" dirty="0"/>
          </a:p>
        </p:txBody>
      </p:sp>
      <p:sp>
        <p:nvSpPr>
          <p:cNvPr id="3" name="Tijdelijke aanduiding voor inhoud 2"/>
          <p:cNvSpPr>
            <a:spLocks noGrp="1"/>
          </p:cNvSpPr>
          <p:nvPr>
            <p:ph idx="1"/>
          </p:nvPr>
        </p:nvSpPr>
        <p:spPr/>
        <p:txBody>
          <a:bodyPr>
            <a:normAutofit fontScale="92500"/>
          </a:bodyPr>
          <a:lstStyle/>
          <a:p>
            <a:r>
              <a:rPr lang="nl-NL" dirty="0" smtClean="0"/>
              <a:t>Processen van het geneesmiddel in het lichaam</a:t>
            </a:r>
          </a:p>
          <a:p>
            <a:endParaRPr lang="nl-NL" dirty="0" smtClean="0"/>
          </a:p>
          <a:p>
            <a:r>
              <a:rPr lang="nl-NL" dirty="0" smtClean="0"/>
              <a:t>Absorptie = opname</a:t>
            </a:r>
          </a:p>
          <a:p>
            <a:r>
              <a:rPr lang="nl-NL" dirty="0" smtClean="0"/>
              <a:t>Distributie = verdeling</a:t>
            </a:r>
          </a:p>
          <a:p>
            <a:r>
              <a:rPr lang="nl-NL" dirty="0" smtClean="0"/>
              <a:t>Eliminatie = omzetting en uitscheiding</a:t>
            </a:r>
          </a:p>
          <a:p>
            <a:endParaRPr lang="nl-NL" dirty="0" smtClean="0"/>
          </a:p>
          <a:p>
            <a:r>
              <a:rPr lang="nl-NL" dirty="0" smtClean="0"/>
              <a:t>Waarom is dit belangrijk: Klinisch effect begrijpelijker en meer voorspelbaar</a:t>
            </a:r>
            <a:endParaRPr lang="nl-NL"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Farmacokinetiek</a:t>
            </a:r>
            <a:r>
              <a:rPr lang="nl-NL" dirty="0" smtClean="0"/>
              <a:t>: absorptie</a:t>
            </a: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smtClean="0"/>
              <a:t>Toedieningvormen:</a:t>
            </a:r>
          </a:p>
          <a:p>
            <a:pPr lvl="1"/>
            <a:r>
              <a:rPr lang="nl-NL" dirty="0" err="1" smtClean="0"/>
              <a:t>Systemische</a:t>
            </a:r>
            <a:r>
              <a:rPr lang="nl-NL" dirty="0" smtClean="0"/>
              <a:t> toediening:</a:t>
            </a:r>
          </a:p>
          <a:p>
            <a:pPr lvl="2"/>
            <a:r>
              <a:rPr lang="nl-NL" dirty="0" smtClean="0"/>
              <a:t>Oraal (tablet, dragee, capsule, drank)</a:t>
            </a:r>
          </a:p>
          <a:p>
            <a:pPr lvl="2"/>
            <a:r>
              <a:rPr lang="nl-NL" dirty="0" err="1" smtClean="0"/>
              <a:t>Parenteraal</a:t>
            </a:r>
            <a:r>
              <a:rPr lang="nl-NL" dirty="0" smtClean="0"/>
              <a:t> (</a:t>
            </a:r>
            <a:r>
              <a:rPr lang="nl-NL" dirty="0" err="1" smtClean="0"/>
              <a:t>iv</a:t>
            </a:r>
            <a:r>
              <a:rPr lang="nl-NL" dirty="0" smtClean="0"/>
              <a:t>, </a:t>
            </a:r>
            <a:r>
              <a:rPr lang="nl-NL" dirty="0" err="1" smtClean="0"/>
              <a:t>im</a:t>
            </a:r>
            <a:r>
              <a:rPr lang="nl-NL" dirty="0" smtClean="0"/>
              <a:t>, </a:t>
            </a:r>
            <a:r>
              <a:rPr lang="nl-NL" dirty="0" err="1" smtClean="0"/>
              <a:t>sc</a:t>
            </a:r>
            <a:r>
              <a:rPr lang="nl-NL" dirty="0" smtClean="0"/>
              <a:t>)</a:t>
            </a:r>
          </a:p>
          <a:p>
            <a:pPr lvl="2"/>
            <a:r>
              <a:rPr lang="nl-NL" dirty="0" smtClean="0"/>
              <a:t>Rectaal</a:t>
            </a:r>
          </a:p>
          <a:p>
            <a:pPr lvl="2"/>
            <a:r>
              <a:rPr lang="nl-NL" dirty="0" err="1" smtClean="0"/>
              <a:t>Sublinguaal</a:t>
            </a:r>
            <a:endParaRPr lang="nl-NL" dirty="0" smtClean="0"/>
          </a:p>
          <a:p>
            <a:pPr lvl="2"/>
            <a:r>
              <a:rPr lang="nl-NL" dirty="0" err="1" smtClean="0"/>
              <a:t>Transdermaal</a:t>
            </a:r>
            <a:endParaRPr lang="nl-NL" dirty="0" smtClean="0"/>
          </a:p>
          <a:p>
            <a:pPr lvl="1"/>
            <a:r>
              <a:rPr lang="nl-NL" dirty="0" smtClean="0"/>
              <a:t>Lokale toediening:</a:t>
            </a:r>
          </a:p>
          <a:p>
            <a:pPr lvl="2"/>
            <a:r>
              <a:rPr lang="nl-NL" dirty="0" smtClean="0"/>
              <a:t>Zalf,</a:t>
            </a:r>
            <a:r>
              <a:rPr lang="nl-NL" dirty="0" err="1" smtClean="0"/>
              <a:t>creme</a:t>
            </a:r>
            <a:endParaRPr lang="nl-NL" dirty="0" smtClean="0"/>
          </a:p>
          <a:p>
            <a:pPr lvl="2"/>
            <a:r>
              <a:rPr lang="nl-NL" dirty="0" smtClean="0"/>
              <a:t>Oog, oor en neusdruppels</a:t>
            </a:r>
          </a:p>
          <a:p>
            <a:pPr lvl="2"/>
            <a:r>
              <a:rPr lang="nl-NL" dirty="0" smtClean="0"/>
              <a:t>Inhalatie aerosol</a:t>
            </a:r>
          </a:p>
          <a:p>
            <a:pPr lvl="2"/>
            <a:r>
              <a:rPr lang="nl-NL" dirty="0" smtClean="0"/>
              <a:t>Klysma</a:t>
            </a:r>
          </a:p>
          <a:p>
            <a:pPr lvl="2"/>
            <a:r>
              <a:rPr lang="nl-NL" dirty="0" smtClean="0"/>
              <a:t>Lokale verdoving</a:t>
            </a:r>
          </a:p>
          <a:p>
            <a:pPr lvl="2"/>
            <a:endParaRPr lang="nl-NL" dirty="0" smtClean="0"/>
          </a:p>
          <a:p>
            <a:pPr lvl="2">
              <a:buNone/>
            </a:pPr>
            <a:endParaRPr lang="nl-NL"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err="1" smtClean="0"/>
              <a:t>Farmacokinetiek</a:t>
            </a:r>
            <a:r>
              <a:rPr lang="nl-NL" dirty="0" smtClean="0"/>
              <a:t>: absorptie</a:t>
            </a:r>
            <a:endParaRPr lang="nl-NL" dirty="0"/>
          </a:p>
        </p:txBody>
      </p:sp>
      <p:sp>
        <p:nvSpPr>
          <p:cNvPr id="3" name="Tijdelijke aanduiding voor inhoud 2"/>
          <p:cNvSpPr>
            <a:spLocks noGrp="1"/>
          </p:cNvSpPr>
          <p:nvPr>
            <p:ph idx="1"/>
          </p:nvPr>
        </p:nvSpPr>
        <p:spPr/>
        <p:txBody>
          <a:bodyPr/>
          <a:lstStyle/>
          <a:p>
            <a:r>
              <a:rPr lang="nl-NL" dirty="0" smtClean="0"/>
              <a:t>De weg van de werkzame stof in het lichaam</a:t>
            </a:r>
            <a:endParaRPr lang="nl-NL" dirty="0"/>
          </a:p>
        </p:txBody>
      </p:sp>
      <p:pic>
        <p:nvPicPr>
          <p:cNvPr id="50178" name="Picture 2" descr="http://www.farmacotherapeutischkompas.nl/images/tekeningen/groot/00_farmkin_weg_werkz_stof.gif"/>
          <p:cNvPicPr>
            <a:picLocks noChangeAspect="1" noChangeArrowheads="1"/>
          </p:cNvPicPr>
          <p:nvPr/>
        </p:nvPicPr>
        <p:blipFill>
          <a:blip r:embed="rId2" cstate="print"/>
          <a:srcRect/>
          <a:stretch>
            <a:fillRect/>
          </a:stretch>
        </p:blipFill>
        <p:spPr bwMode="auto">
          <a:xfrm>
            <a:off x="179512" y="2132856"/>
            <a:ext cx="8087406" cy="3672408"/>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smtClean="0"/>
              <a:t>Farmacokinetiek</a:t>
            </a:r>
            <a:r>
              <a:rPr lang="nl-NL" dirty="0" smtClean="0"/>
              <a:t>: absorptie</a:t>
            </a:r>
            <a:endParaRPr lang="nl-NL" dirty="0"/>
          </a:p>
        </p:txBody>
      </p:sp>
      <p:sp>
        <p:nvSpPr>
          <p:cNvPr id="3" name="Tijdelijke aanduiding voor inhoud 2"/>
          <p:cNvSpPr>
            <a:spLocks noGrp="1"/>
          </p:cNvSpPr>
          <p:nvPr>
            <p:ph idx="1"/>
          </p:nvPr>
        </p:nvSpPr>
        <p:spPr/>
        <p:txBody>
          <a:bodyPr/>
          <a:lstStyle/>
          <a:p>
            <a:r>
              <a:rPr lang="nl-NL" dirty="0" smtClean="0"/>
              <a:t>Snelheid van de absorptie</a:t>
            </a:r>
          </a:p>
          <a:p>
            <a:pPr lvl="1"/>
            <a:r>
              <a:rPr lang="nl-NL" dirty="0" smtClean="0"/>
              <a:t>Toedieningsvorm</a:t>
            </a:r>
          </a:p>
          <a:p>
            <a:pPr lvl="1"/>
            <a:r>
              <a:rPr lang="nl-NL" dirty="0" err="1" smtClean="0"/>
              <a:t>Toedieningsweg</a:t>
            </a:r>
            <a:endParaRPr lang="nl-NL" dirty="0" smtClean="0"/>
          </a:p>
          <a:p>
            <a:pPr lvl="1"/>
            <a:r>
              <a:rPr lang="nl-NL" dirty="0" smtClean="0"/>
              <a:t>Eigenschappen van het geneesmiddel</a:t>
            </a:r>
          </a:p>
          <a:p>
            <a:pPr lvl="1"/>
            <a:endParaRPr lang="nl-NL"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1556</Words>
  <Application>Microsoft Office PowerPoint</Application>
  <PresentationFormat>Diavoorstelling (4:3)</PresentationFormat>
  <Paragraphs>312</Paragraphs>
  <Slides>38</Slides>
  <Notes>3</Notes>
  <HiddenSlides>0</HiddenSlides>
  <MMClips>0</MMClips>
  <ScaleCrop>false</ScaleCrop>
  <HeadingPairs>
    <vt:vector size="6" baseType="variant">
      <vt:variant>
        <vt:lpstr>Gebruikte lettertypen</vt:lpstr>
      </vt:variant>
      <vt:variant>
        <vt:i4>5</vt:i4>
      </vt:variant>
      <vt:variant>
        <vt:lpstr>Thema</vt:lpstr>
      </vt:variant>
      <vt:variant>
        <vt:i4>1</vt:i4>
      </vt:variant>
      <vt:variant>
        <vt:lpstr>Diatitels</vt:lpstr>
      </vt:variant>
      <vt:variant>
        <vt:i4>38</vt:i4>
      </vt:variant>
    </vt:vector>
  </HeadingPairs>
  <TitlesOfParts>
    <vt:vector size="44" baseType="lpstr">
      <vt:lpstr>Arial</vt:lpstr>
      <vt:lpstr>Calibri</vt:lpstr>
      <vt:lpstr>Times New Roman</vt:lpstr>
      <vt:lpstr>Verdana</vt:lpstr>
      <vt:lpstr>Wingdings</vt:lpstr>
      <vt:lpstr>Office-thema</vt:lpstr>
      <vt:lpstr>Medicatiegebruik in de ouderenzorg</vt:lpstr>
      <vt:lpstr>Medicatie in de ouderenzorg</vt:lpstr>
      <vt:lpstr>Casus</vt:lpstr>
      <vt:lpstr>Medicatie</vt:lpstr>
      <vt:lpstr>Leerpunten</vt:lpstr>
      <vt:lpstr>Farmacokinetiek</vt:lpstr>
      <vt:lpstr>Farmacokinetiek: absorptie</vt:lpstr>
      <vt:lpstr>Farmacokinetiek: absorptie</vt:lpstr>
      <vt:lpstr>Farmacokinetiek: absorptie</vt:lpstr>
      <vt:lpstr>Farmacokinetiek: absorptie</vt:lpstr>
      <vt:lpstr>Farmacokinetiek: absorptie</vt:lpstr>
      <vt:lpstr>Farmacokinetiek: absorptie</vt:lpstr>
      <vt:lpstr>Farmacokinetiek: distributie</vt:lpstr>
      <vt:lpstr>Farmacokinetiek: eliminatie</vt:lpstr>
      <vt:lpstr>Farmacokinetiek</vt:lpstr>
      <vt:lpstr>Farmacokinetiek</vt:lpstr>
      <vt:lpstr>Medicatiefouten</vt:lpstr>
      <vt:lpstr>Geneesmiddelen gebruik en ernstige bijkweringen</vt:lpstr>
      <vt:lpstr>Geneesmiddelengebruik en ernstige bijwerkingen</vt:lpstr>
      <vt:lpstr>Casus</vt:lpstr>
      <vt:lpstr>Casus</vt:lpstr>
      <vt:lpstr>Casus</vt:lpstr>
      <vt:lpstr>Leerpunten</vt:lpstr>
      <vt:lpstr>Psychofarmaca bij Opella</vt:lpstr>
      <vt:lpstr>Antipsychotica</vt:lpstr>
      <vt:lpstr>Antipsychotica</vt:lpstr>
      <vt:lpstr>Antipsychotica</vt:lpstr>
      <vt:lpstr>Benzodiazepines</vt:lpstr>
      <vt:lpstr>Antidepressiva SSRI</vt:lpstr>
      <vt:lpstr>Antidepressiva TCA</vt:lpstr>
      <vt:lpstr>Casus</vt:lpstr>
      <vt:lpstr>Medicatie</vt:lpstr>
      <vt:lpstr>Casus</vt:lpstr>
      <vt:lpstr>Leerpunten</vt:lpstr>
      <vt:lpstr>Antihypertensiva</vt:lpstr>
      <vt:lpstr>Diurectica</vt:lpstr>
      <vt:lpstr>Take Home message</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Medicatiegebruik in de ouderenzorg</dc:title>
  <dc:creator>Marjan Lenderink</dc:creator>
  <cp:lastModifiedBy>Administrator</cp:lastModifiedBy>
  <cp:revision>39</cp:revision>
  <dcterms:created xsi:type="dcterms:W3CDTF">2018-12-09T12:34:28Z</dcterms:created>
  <dcterms:modified xsi:type="dcterms:W3CDTF">2018-12-11T13:56:02Z</dcterms:modified>
</cp:coreProperties>
</file>