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20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0111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0773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75035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8486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7730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7612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3552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0550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4387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9737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1725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2F1B-D382-4576-A183-1A1C6D88B5D2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3013-6A55-4A82-A850-5ECB8C426C4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617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-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-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>
                <a:solidFill>
                  <a:srgbClr val="DC5034"/>
                </a:solidFill>
                <a:latin typeface="Arial"/>
              </a:rPr>
              <a:t>Effectieve consultvoering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4800" dirty="0">
                <a:solidFill>
                  <a:prstClr val="black"/>
                </a:solidFill>
                <a:latin typeface="Arial"/>
              </a:rPr>
              <a:t>dag 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1584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Opbouw consult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900" b="1" dirty="0">
                <a:solidFill>
                  <a:prstClr val="black"/>
                </a:solidFill>
                <a:latin typeface="Arial"/>
              </a:rPr>
              <a:t>Voorbereiding</a:t>
            </a:r>
            <a:br>
              <a:rPr lang="en-US" sz="1900" b="1" dirty="0">
                <a:solidFill>
                  <a:prstClr val="black"/>
                </a:solidFill>
                <a:latin typeface="Arial"/>
              </a:rPr>
            </a:br>
            <a:r>
              <a:rPr lang="en-US" sz="1800" dirty="0" err="1">
                <a:solidFill>
                  <a:prstClr val="black"/>
                </a:solidFill>
                <a:latin typeface="Arial"/>
              </a:rPr>
              <a:t>Gespreksaantekeningen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organisatie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spreekuur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eigen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doelen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agenda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bepalen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doornemen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dossier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en-US" sz="1900" dirty="0">
              <a:solidFill>
                <a:prstClr val="black"/>
              </a:solidFill>
              <a:latin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900" b="1" dirty="0">
                <a:solidFill>
                  <a:prstClr val="black"/>
                </a:solidFill>
                <a:latin typeface="Arial"/>
              </a:rPr>
              <a:t>Begin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800" dirty="0" err="1">
                <a:solidFill>
                  <a:prstClr val="black"/>
                </a:solidFill>
                <a:latin typeface="Arial"/>
              </a:rPr>
              <a:t>Jezelf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voorstellen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begroeting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praatje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pot,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reden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van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komst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vaststellen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gezamenlijke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agenda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vaststellen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en-US" sz="1900" b="1" dirty="0">
              <a:solidFill>
                <a:prstClr val="black"/>
              </a:solidFill>
              <a:latin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900" b="1" dirty="0" err="1">
                <a:solidFill>
                  <a:prstClr val="black"/>
                </a:solidFill>
                <a:latin typeface="Arial"/>
              </a:rPr>
              <a:t>Middenstuk</a:t>
            </a:r>
            <a:r>
              <a:rPr lang="en-US" sz="1900" b="1" dirty="0">
                <a:solidFill>
                  <a:prstClr val="black"/>
                </a:solidFill>
                <a:latin typeface="Arial"/>
              </a:rPr>
              <a:t>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800" dirty="0" err="1">
                <a:solidFill>
                  <a:prstClr val="black"/>
                </a:solidFill>
                <a:latin typeface="Arial"/>
              </a:rPr>
              <a:t>Uitwerking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agenda,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uitleg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-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advies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- planning,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afspraken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helder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/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herhalen</a:t>
            </a:r>
            <a:endParaRPr lang="en-US" sz="1800" dirty="0">
              <a:solidFill>
                <a:prstClr val="black"/>
              </a:solidFill>
              <a:latin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800" dirty="0" err="1">
                <a:solidFill>
                  <a:prstClr val="black"/>
                </a:solidFill>
                <a:latin typeface="Arial"/>
              </a:rPr>
              <a:t>gegevens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invoeren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informatie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verzamelen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lichamelijk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onderzoek</a:t>
            </a:r>
            <a:endParaRPr lang="nl-NL" sz="1800" dirty="0">
              <a:solidFill>
                <a:prstClr val="black"/>
              </a:solidFill>
              <a:latin typeface="Arial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81323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Opbouw consult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Arial"/>
              </a:rPr>
              <a:t>Afronding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800" dirty="0" err="1">
                <a:solidFill>
                  <a:prstClr val="black"/>
                </a:solidFill>
                <a:latin typeface="Arial"/>
              </a:rPr>
              <a:t>Evaluatie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consult,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korte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samenvatting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afspraken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helder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/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herhalen</a:t>
            </a:r>
            <a:endParaRPr lang="en-US" sz="18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en-US" sz="2400" dirty="0">
              <a:solidFill>
                <a:prstClr val="black"/>
              </a:solidFill>
              <a:latin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2000" b="1" dirty="0" err="1">
                <a:solidFill>
                  <a:prstClr val="black"/>
                </a:solidFill>
                <a:latin typeface="Arial"/>
              </a:rPr>
              <a:t>Evaluatie</a:t>
            </a:r>
            <a:endParaRPr lang="en-US" sz="2000" b="1" dirty="0">
              <a:solidFill>
                <a:prstClr val="black"/>
              </a:solidFill>
              <a:latin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1800" dirty="0" err="1">
                <a:solidFill>
                  <a:prstClr val="black"/>
                </a:solidFill>
                <a:latin typeface="Arial"/>
              </a:rPr>
              <a:t>Evaluatie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consult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voor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jezelf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aantekeningen</a:t>
            </a:r>
            <a:r>
              <a:rPr lang="en-US" sz="1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/>
              </a:rPr>
              <a:t>etc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94603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5448340"/>
              </p:ext>
            </p:extLst>
          </p:nvPr>
        </p:nvGraphicFramePr>
        <p:xfrm>
          <a:off x="971600" y="1403350"/>
          <a:ext cx="7460570" cy="4473922"/>
        </p:xfrm>
        <a:graphic>
          <a:graphicData uri="http://schemas.openxmlformats.org/presentationml/2006/ole">
            <p:oleObj spid="_x0000_s2063" name="Document" r:id="rId3" imgW="17261709" imgH="918338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20387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Structuur in het consult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2400" b="1" dirty="0">
                <a:solidFill>
                  <a:prstClr val="black"/>
                </a:solidFill>
                <a:latin typeface="Arial"/>
              </a:rPr>
              <a:t>Het doel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prstClr val="black"/>
                </a:solidFill>
                <a:latin typeface="Arial"/>
              </a:rPr>
              <a:t>Flexibel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maar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geordend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gesprek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mogelijk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maken</a:t>
            </a:r>
            <a:endParaRPr lang="en-US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Steeds weten waar je bent in het gesprek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Betrokkenheid en samenwerking bevorderen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Efficiënt gebruik maken van de tijd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44536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Structuur in het consult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2200" b="1" dirty="0">
                <a:solidFill>
                  <a:prstClr val="black"/>
                </a:solidFill>
                <a:latin typeface="Arial"/>
              </a:rPr>
              <a:t>Vaardigheden die helpen om structuur te krijgen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		- Samenvatten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		- Markeren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en-US" sz="2200" dirty="0">
                <a:solidFill>
                  <a:prstClr val="black"/>
                </a:solidFill>
                <a:latin typeface="Arial"/>
              </a:rPr>
              <a:t>		-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Aandacht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voor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het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verloop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: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prstClr val="black"/>
                </a:solidFill>
                <a:latin typeface="Arial"/>
              </a:rPr>
              <a:t>Weten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hoe het consult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eruit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ziet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en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waar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je bent in het consult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en-US" sz="22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prstClr val="black"/>
                </a:solidFill>
                <a:latin typeface="Arial"/>
              </a:rPr>
              <a:t>Aandacht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voor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timing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en-US" sz="22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prstClr val="black"/>
                </a:solidFill>
                <a:latin typeface="Arial"/>
              </a:rPr>
              <a:t>Lijn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van het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gesprek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vasthouden</a:t>
            </a:r>
            <a:endParaRPr lang="en-US" sz="2200" dirty="0">
              <a:solidFill>
                <a:prstClr val="black"/>
              </a:solidFill>
              <a:latin typeface="Arial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659570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Inrichten consult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De agenda vormt het fundament van het consult; geeft houvast en structuur;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Je betrekt de cliënt actief bij het gesprek;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Een agenda bevordert cliëntparticipatie;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Een agenda voorkomt deurknopfenomeen;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Vraag eerst wat de cliënt wil bespreken en leg jouw eigen agenda daarnaast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882858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DC5034"/>
                </a:solidFill>
                <a:latin typeface="Arial"/>
              </a:rPr>
              <a:t>Checklist Agenda </a:t>
            </a:r>
            <a:r>
              <a:rPr lang="en-US" sz="4800" dirty="0" err="1">
                <a:solidFill>
                  <a:srgbClr val="DC5034"/>
                </a:solidFill>
                <a:latin typeface="Arial"/>
              </a:rPr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b="1" dirty="0">
                <a:solidFill>
                  <a:prstClr val="black"/>
                </a:solidFill>
                <a:latin typeface="Arial"/>
              </a:rPr>
              <a:t>Onderbreken van de cliënt: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1.  Onderbreek de cliënt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1900" dirty="0">
              <a:solidFill>
                <a:prstClr val="black"/>
              </a:solidFill>
              <a:latin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b="1" dirty="0">
                <a:solidFill>
                  <a:prstClr val="black"/>
                </a:solidFill>
                <a:latin typeface="Arial"/>
              </a:rPr>
              <a:t>Aansluiten op de emotie van de cliënt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2.  Benoem de emotie en/of beleving van de cliënt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3.  Vat samen wat je hebt gehoord en gezien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1900" dirty="0">
              <a:solidFill>
                <a:prstClr val="black"/>
              </a:solidFill>
              <a:latin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b="1" dirty="0">
                <a:solidFill>
                  <a:prstClr val="black"/>
                </a:solidFill>
                <a:latin typeface="Arial"/>
              </a:rPr>
              <a:t>Samenstellen van een gezamenlijke agenda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4.  Stel voor een gezamenlijke agenda te maken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5.  Vraag wat de cliënt wil bespreken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6.  Vertel je eigen agendapunten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7.  Stel een gezamenlijke agenda samen (met de belangrijkste punten)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4066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Evaluatie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Hoe kijk je terug op deze dag?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Wat neem je mee?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Wat ga jij toepassen in het consult?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Wensen voor de volgende keer?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Opdracht per mail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51429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None/>
            </a:pPr>
            <a:r>
              <a:rPr lang="nl-NL" sz="9600" b="1" dirty="0">
                <a:solidFill>
                  <a:schemeClr val="accent2"/>
                </a:solidFill>
                <a:latin typeface="Freestyle Script" panose="030804020302050B0404" pitchFamily="66" charset="0"/>
              </a:rPr>
              <a:t>Heel veel </a:t>
            </a:r>
            <a:r>
              <a:rPr lang="nl-NL" sz="9600" b="1" dirty="0" smtClean="0">
                <a:solidFill>
                  <a:schemeClr val="accent2"/>
                </a:solidFill>
                <a:latin typeface="Freestyle Script" panose="030804020302050B0404" pitchFamily="66" charset="0"/>
              </a:rPr>
              <a:t>succes!</a:t>
            </a:r>
            <a:endParaRPr lang="nl-NL" sz="9600" b="1" dirty="0">
              <a:solidFill>
                <a:schemeClr val="accent2"/>
              </a:solidFill>
              <a:latin typeface="Freestyle Script" panose="030804020302050B0404" pitchFamily="66" charset="0"/>
            </a:endParaRP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94157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Programma van vandaag</a:t>
            </a:r>
            <a:br>
              <a:rPr lang="nl-NL" sz="4800" dirty="0">
                <a:solidFill>
                  <a:srgbClr val="DC5034"/>
                </a:solidFill>
                <a:latin typeface="Arial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22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Kennismaken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Het consult</a:t>
            </a:r>
            <a:r>
              <a:rPr lang="nl-NL" sz="2200">
                <a:solidFill>
                  <a:prstClr val="black"/>
                </a:solidFill>
                <a:latin typeface="Arial"/>
              </a:rPr>
              <a:t>: </a:t>
            </a:r>
            <a:r>
              <a:rPr lang="nl-NL" sz="2200" smtClean="0">
                <a:solidFill>
                  <a:prstClr val="black"/>
                </a:solidFill>
                <a:latin typeface="Arial"/>
              </a:rPr>
              <a:t>- de </a:t>
            </a:r>
            <a:r>
              <a:rPr lang="nl-NL" sz="2200" dirty="0">
                <a:solidFill>
                  <a:prstClr val="black"/>
                </a:solidFill>
                <a:latin typeface="Arial"/>
              </a:rPr>
              <a:t>cliënt onderbreken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                 </a:t>
            </a:r>
            <a:r>
              <a:rPr lang="nl-NL" sz="2200" dirty="0" smtClean="0">
                <a:solidFill>
                  <a:prstClr val="black"/>
                </a:solidFill>
                <a:latin typeface="Arial"/>
              </a:rPr>
              <a:t>   - </a:t>
            </a:r>
            <a:r>
              <a:rPr lang="nl-NL" sz="2200" dirty="0">
                <a:solidFill>
                  <a:prstClr val="black"/>
                </a:solidFill>
                <a:latin typeface="Arial"/>
              </a:rPr>
              <a:t>invloed van overtuigingen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	         </a:t>
            </a:r>
            <a:r>
              <a:rPr lang="nl-NL" sz="2200" dirty="0" smtClean="0">
                <a:solidFill>
                  <a:prstClr val="black"/>
                </a:solidFill>
                <a:latin typeface="Arial"/>
              </a:rPr>
              <a:t>     - </a:t>
            </a:r>
            <a:r>
              <a:rPr lang="nl-NL" sz="2200" dirty="0">
                <a:solidFill>
                  <a:prstClr val="black"/>
                </a:solidFill>
                <a:latin typeface="Arial"/>
              </a:rPr>
              <a:t>geef een duidelijk signaal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Opbouw van het consult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en-US" sz="2200" dirty="0" err="1">
                <a:solidFill>
                  <a:prstClr val="black"/>
                </a:solidFill>
                <a:latin typeface="Arial"/>
              </a:rPr>
              <a:t>Structureren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en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/>
              </a:rPr>
              <a:t>regievoeren</a:t>
            </a:r>
            <a:endParaRPr lang="nl-NL" sz="22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200" dirty="0">
                <a:solidFill>
                  <a:prstClr val="black"/>
                </a:solidFill>
                <a:latin typeface="Arial"/>
              </a:rPr>
              <a:t>Inrichten van het consult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114800"/>
            <a:ext cx="2477407" cy="230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79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Kennismaken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	Wie ben je?</a:t>
            </a:r>
          </a:p>
          <a:p>
            <a:pPr marL="901700" lvl="0" indent="-9017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	Hoelang werk je als verpleegkundige met zelfstandige spreekuren?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	Wanneer ga jij vandaag tevreden de deur uit?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5939" y="4293096"/>
            <a:ext cx="2131091" cy="213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95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DC5034"/>
                </a:solidFill>
                <a:latin typeface="Arial"/>
              </a:rPr>
              <a:t>Leercyclus van Kolb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http://www.holleboomsupport.nl/cycl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38463" y="2925762"/>
            <a:ext cx="326707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63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DC5034"/>
                </a:solidFill>
                <a:latin typeface="Arial"/>
              </a:rPr>
              <a:t>De patiënt op </a:t>
            </a:r>
            <a:r>
              <a:rPr lang="nl-NL" dirty="0" smtClean="0">
                <a:solidFill>
                  <a:srgbClr val="DC5034"/>
                </a:solidFill>
                <a:latin typeface="Arial"/>
              </a:rPr>
              <a:t>een </a:t>
            </a:r>
            <a:r>
              <a:rPr lang="nl-NL" dirty="0">
                <a:solidFill>
                  <a:srgbClr val="DC5034"/>
                </a:solidFill>
                <a:latin typeface="Arial"/>
              </a:rPr>
              <a:t>aardige manier onderbreken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r>
              <a:rPr lang="nl-NL" sz="1700" dirty="0">
                <a:solidFill>
                  <a:prstClr val="black"/>
                </a:solidFill>
                <a:latin typeface="Arial"/>
              </a:rPr>
              <a:t>Voelen                                                                                              </a:t>
            </a:r>
            <a:br>
              <a:rPr lang="nl-NL" sz="1700" dirty="0">
                <a:solidFill>
                  <a:prstClr val="black"/>
                </a:solidFill>
                <a:latin typeface="Arial"/>
              </a:rPr>
            </a:br>
            <a:r>
              <a:rPr lang="nl-NL" sz="1700" i="1" dirty="0">
                <a:solidFill>
                  <a:prstClr val="black"/>
                </a:solidFill>
                <a:latin typeface="Arial"/>
              </a:rPr>
              <a:t>Voel dat iemand te lang praat, neem je gevoel serieus, je wilt dat ze stopt…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r>
              <a:rPr lang="nl-NL" sz="1700" dirty="0">
                <a:solidFill>
                  <a:prstClr val="black"/>
                </a:solidFill>
                <a:latin typeface="Arial"/>
              </a:rPr>
              <a:t>Kom naar voren met je lichaam, zoek oogcontact, raak licht aan op de arm of strek je arm op tafel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r>
              <a:rPr lang="nl-NL" sz="1700" dirty="0">
                <a:solidFill>
                  <a:prstClr val="black"/>
                </a:solidFill>
                <a:latin typeface="Arial"/>
              </a:rPr>
              <a:t>Geef een duidelijk signaal; wees resoluut</a:t>
            </a:r>
            <a:br>
              <a:rPr lang="nl-NL" sz="1700" dirty="0">
                <a:solidFill>
                  <a:prstClr val="black"/>
                </a:solidFill>
                <a:latin typeface="Arial"/>
              </a:rPr>
            </a:br>
            <a:r>
              <a:rPr lang="nl-NL" sz="1700" i="1" dirty="0">
                <a:solidFill>
                  <a:prstClr val="black"/>
                </a:solidFill>
                <a:latin typeface="Arial"/>
              </a:rPr>
              <a:t>‘stop, wacht even, time-out, ik ga je onderbreken’..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r>
              <a:rPr lang="nl-NL" sz="1700" b="1" dirty="0">
                <a:solidFill>
                  <a:prstClr val="black"/>
                </a:solidFill>
                <a:latin typeface="Arial"/>
              </a:rPr>
              <a:t>Zeg iets aardigs </a:t>
            </a:r>
            <a:br>
              <a:rPr lang="nl-NL" sz="1700" b="1" dirty="0">
                <a:solidFill>
                  <a:prstClr val="black"/>
                </a:solidFill>
                <a:latin typeface="Arial"/>
              </a:rPr>
            </a:br>
            <a:r>
              <a:rPr lang="nl-NL" sz="1700" b="1" i="1" dirty="0">
                <a:solidFill>
                  <a:prstClr val="black"/>
                </a:solidFill>
                <a:latin typeface="Arial"/>
              </a:rPr>
              <a:t>‘ik merk dat je veel te vertellen hebt, dit zijn dingen die je raken hè’?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endParaRPr lang="nl-NL" sz="1700" b="1" i="1" dirty="0">
              <a:solidFill>
                <a:prstClr val="black"/>
              </a:solidFill>
              <a:latin typeface="Arial"/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r>
              <a:rPr lang="nl-NL" sz="1700" b="1" dirty="0">
                <a:solidFill>
                  <a:prstClr val="black"/>
                </a:solidFill>
                <a:latin typeface="Arial"/>
              </a:rPr>
              <a:t>Vat samen wat je hebt gehoord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endParaRPr lang="nl-NL" sz="1700" b="1" dirty="0">
              <a:solidFill>
                <a:prstClr val="black"/>
              </a:solidFill>
              <a:latin typeface="Arial"/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+mj-lt"/>
              <a:buAutoNum type="arabicPeriod"/>
            </a:pPr>
            <a:r>
              <a:rPr lang="nl-NL" sz="1700" dirty="0">
                <a:solidFill>
                  <a:prstClr val="black"/>
                </a:solidFill>
                <a:latin typeface="Arial"/>
              </a:rPr>
              <a:t>Geef aan wat jij wilt dat er nu gaat gebeuren of wilt bespreken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62793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5103977"/>
              </p:ext>
            </p:extLst>
          </p:nvPr>
        </p:nvGraphicFramePr>
        <p:xfrm>
          <a:off x="2976563" y="1600200"/>
          <a:ext cx="3076575" cy="3833813"/>
        </p:xfrm>
        <a:graphic>
          <a:graphicData uri="http://schemas.openxmlformats.org/presentationml/2006/ole">
            <p:oleObj spid="_x0000_s1046" name="Document" r:id="rId3" imgW="1591564" imgH="1995336" progId="Word.Document.12">
              <p:embed/>
            </p:oleObj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Invloed van overtuigingen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/>
              </a:rPr>
              <a:t>                overtuigingen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9098" y="2446986"/>
            <a:ext cx="1584101" cy="478777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047742" y="3244334"/>
            <a:ext cx="1081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criteria</a:t>
            </a:r>
            <a:endParaRPr lang="nl-NL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4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>
                <a:solidFill>
                  <a:srgbClr val="DC5034"/>
                </a:solidFill>
                <a:latin typeface="Arial"/>
              </a:rPr>
              <a:t>Belemmerende Gedachten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§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Als ik haar onderbreek doe ik haar te kort.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§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§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Als ik hem onderbreek lijkt het net alsof ik geen tijd voor hem heb.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§"/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  <a:buFont typeface="Wingdings" panose="05000000000000000000" pitchFamily="2" charset="2"/>
              <a:buChar char="§"/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Het is heel erg onbeleefd om haar te onderbreken.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6914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>
                <a:solidFill>
                  <a:srgbClr val="DC5034"/>
                </a:solidFill>
                <a:latin typeface="Arial"/>
              </a:rPr>
              <a:t>Helpende gedachten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Ik help de ander door duidelijk te zijn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Ik help de ander door te bespreken wat er gebeurd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2400" dirty="0">
              <a:solidFill>
                <a:prstClr val="black"/>
              </a:solidFill>
              <a:latin typeface="Arial"/>
            </a:endParaRP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2400" dirty="0">
                <a:solidFill>
                  <a:prstClr val="black"/>
                </a:solidFill>
                <a:latin typeface="Arial"/>
              </a:rPr>
              <a:t>Uiteindelijk wil ze ‘meer dan de buurvrouw’. Ze wil professioneel geholpen worden!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16275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solidFill>
                  <a:srgbClr val="DC5034"/>
                </a:solidFill>
                <a:latin typeface="Arial"/>
              </a:rPr>
              <a:t>Opbouw consult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50000" lvl="2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Voorbereiding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1900" dirty="0">
              <a:solidFill>
                <a:prstClr val="black"/>
              </a:solidFill>
              <a:latin typeface="Arial"/>
            </a:endParaRPr>
          </a:p>
          <a:p>
            <a:pPr marL="1350000" lvl="2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Begin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1900" dirty="0">
              <a:solidFill>
                <a:prstClr val="black"/>
              </a:solidFill>
              <a:latin typeface="Arial"/>
            </a:endParaRPr>
          </a:p>
          <a:p>
            <a:pPr marL="1350000" lvl="2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Middenstuk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1900" dirty="0">
              <a:solidFill>
                <a:prstClr val="black"/>
              </a:solidFill>
              <a:latin typeface="Arial"/>
            </a:endParaRPr>
          </a:p>
          <a:p>
            <a:pPr marL="1350000" lvl="2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Afronding</a:t>
            </a:r>
          </a:p>
          <a:p>
            <a:pPr marL="450000" lvl="0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endParaRPr lang="nl-NL" sz="1900" dirty="0">
              <a:solidFill>
                <a:prstClr val="black"/>
              </a:solidFill>
              <a:latin typeface="Arial"/>
            </a:endParaRPr>
          </a:p>
          <a:p>
            <a:pPr marL="1350000" lvl="2" indent="-450000">
              <a:lnSpc>
                <a:spcPct val="150000"/>
              </a:lnSpc>
              <a:spcBef>
                <a:spcPts val="0"/>
              </a:spcBef>
              <a:buClr>
                <a:srgbClr val="DC5034"/>
              </a:buClr>
            </a:pPr>
            <a:r>
              <a:rPr lang="nl-NL" sz="1900" dirty="0">
                <a:solidFill>
                  <a:prstClr val="black"/>
                </a:solidFill>
                <a:latin typeface="Arial"/>
              </a:rPr>
              <a:t>Reflectie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036821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346</Words>
  <Application>Microsoft Office PowerPoint</Application>
  <PresentationFormat>Aangepast</PresentationFormat>
  <Paragraphs>115</Paragraphs>
  <Slides>18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0" baseType="lpstr">
      <vt:lpstr>Kantoorthema</vt:lpstr>
      <vt:lpstr>Document</vt:lpstr>
      <vt:lpstr>Effectieve consultvoering</vt:lpstr>
      <vt:lpstr>Programma van vandaag </vt:lpstr>
      <vt:lpstr>Kennismaken</vt:lpstr>
      <vt:lpstr>Leercyclus van Kolb</vt:lpstr>
      <vt:lpstr>De patiënt op een aardige manier onderbreken</vt:lpstr>
      <vt:lpstr>Invloed van overtuigingen</vt:lpstr>
      <vt:lpstr>Belemmerende Gedachten</vt:lpstr>
      <vt:lpstr>Helpende gedachten</vt:lpstr>
      <vt:lpstr>Opbouw consult</vt:lpstr>
      <vt:lpstr>Opbouw consult</vt:lpstr>
      <vt:lpstr>Opbouw consult</vt:lpstr>
      <vt:lpstr>Structuur</vt:lpstr>
      <vt:lpstr>Structuur in het consult</vt:lpstr>
      <vt:lpstr>Structuur in het consult </vt:lpstr>
      <vt:lpstr>Inrichten consult</vt:lpstr>
      <vt:lpstr>Checklist Agenda maken</vt:lpstr>
      <vt:lpstr>Evaluatie</vt:lpstr>
      <vt:lpstr>Dia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Effectieve consultvoering</dc:title>
  <dc:creator>Lucia Looijestijn</dc:creator>
  <cp:lastModifiedBy>cbergsma</cp:lastModifiedBy>
  <cp:revision>21</cp:revision>
  <dcterms:created xsi:type="dcterms:W3CDTF">2016-09-19T20:10:55Z</dcterms:created>
  <dcterms:modified xsi:type="dcterms:W3CDTF">2016-11-22T08:26:51Z</dcterms:modified>
</cp:coreProperties>
</file>